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67" r:id="rId5"/>
    <p:sldId id="1160" r:id="rId6"/>
    <p:sldId id="294" r:id="rId7"/>
    <p:sldId id="293" r:id="rId8"/>
    <p:sldId id="1153" r:id="rId9"/>
    <p:sldId id="1156" r:id="rId10"/>
    <p:sldId id="1157" r:id="rId11"/>
    <p:sldId id="298" r:id="rId12"/>
    <p:sldId id="1159" r:id="rId13"/>
    <p:sldId id="297" r:id="rId14"/>
    <p:sldId id="1154" r:id="rId15"/>
    <p:sldId id="1158" r:id="rId16"/>
    <p:sldId id="1155" r:id="rId17"/>
    <p:sldId id="279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6D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638800-E989-4DAA-B2E6-0AC4F4046EE1}" v="2" dt="2024-05-07T09:41:42.9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82110-68BD-4111-A01A-859E83D2FCDE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85F1E-D397-40C2-9AA3-EFF46F85435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0515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535834-54D1-011B-0F65-270545679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AA870F6-5418-906F-0224-27F85D043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2F7D622-7436-FC43-4A38-1973BB7B7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FE956D3-82AA-43CD-53A2-D30C883E6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C2F897F-E9A9-705E-CDFF-B6EA0E708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317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5E5E4E2-2E7F-D8CA-9714-73D1BAACA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7874764-81F7-BAE5-0AB5-51FB2477E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1EB1176-EE91-1F3D-3BC5-3C1424643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AF4635A-16C0-285A-EB48-B62AA205C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23254AE-F53E-C35B-AE6C-C2F246476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9047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34330C9-E12E-F8AF-F483-7FB5BCB2C6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847CE2A-CD47-E42D-FC9D-A510CBBC5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62FD18A-84C6-9D55-FCBD-84DB2104B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FC02B73-5E47-DE65-9FC9-3A702854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5DE21AE-A367-05AB-7DF5-B66376A28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4177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409DD880-CF88-48B0-8DFC-DB7F16C040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19063" y="115888"/>
            <a:ext cx="11953875" cy="6626225"/>
          </a:xfrm>
        </p:spPr>
        <p:txBody>
          <a:bodyPr/>
          <a:lstStyle/>
          <a:p>
            <a:endParaRPr lang="en-GB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0B4ED21D-B955-4444-B811-0C49650BB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3816" y="2459504"/>
            <a:ext cx="7142584" cy="1938992"/>
          </a:xfrm>
          <a:ln w="28575">
            <a:solidFill>
              <a:schemeClr val="bg1"/>
            </a:solidFill>
          </a:ln>
        </p:spPr>
        <p:txBody>
          <a:bodyPr>
            <a:spAutoFit/>
          </a:bodyPr>
          <a:lstStyle>
            <a:lvl1pPr marL="180000">
              <a:spcBef>
                <a:spcPts val="600"/>
              </a:spcBef>
              <a:spcAft>
                <a:spcPts val="600"/>
              </a:spcAft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831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49C629-DFC1-C633-FD96-9B6D91E07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6142FB-D430-9245-FC9D-B42C74806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7044CF9-B247-B0FD-E0E1-A5685DAA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617C102-F7FE-C51F-3EDB-A1A9ED070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826D9D2-DDFA-EE28-32C1-2F5189FAF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5495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4AB5B1-86F0-A2BE-1B46-9FC1A8946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31CDE8D-0D1E-4667-CCA7-D7742A5F8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0F32DB4-C65D-34E6-B600-78A8E6388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4869F98-F685-AE10-1FCE-3D74BA1C1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BA32641-4098-299A-83B5-2159FEECE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300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F53ADF4-16CE-46F7-F07E-7E4F6393E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5AE7A0A-8E44-61B6-E5B0-C02A9E6B72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F3C6A68-407D-331A-FFAC-BC14AA4D8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95E5E11-829A-F7D9-51F5-2B1B79913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01D860A-289D-72A5-DA5D-B830E179B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9B63EF9-4FF5-2540-386F-0984244F3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8868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2BDED7-99B4-A5D6-E9BE-CDC8E3612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5F652C2-F21D-BBF3-E6C8-62BC2AE3C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01400F1-BD43-9393-92FC-CD0D5F25F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FBF1302-D1FD-7DAB-0516-0C786B25DC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B56200F-C886-A1FE-1FBA-F7447EAA4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8D3BAA1-5E71-075E-305F-FF4FE0DEA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5B8DA37-5BEB-050A-FCF3-5AD39C94E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BF35CA6D-A259-370C-047C-1F31777E6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601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B59B46-60C2-2143-8D1F-A10573A30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6C13D0C-B346-BB41-BE51-DEC28FFE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D025C8B-9FD6-1680-49C1-46B7261E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15AA7E9-37CA-57B7-F0C9-8C15E2D9B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072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2E65C86B-BAD8-FD57-86B4-F2A1D59CA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39FBFBA-6C8C-DB9A-23CF-D9416F229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4AA4000-F33D-A512-AA74-489D9A24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861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C83D1A-7607-2119-7898-EA4446B1B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B7E0CC-D152-2B20-DE1A-17989F2B9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24BFA7B6-6BFE-C985-2CAF-882769B0D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3DB0746-1A8A-29E9-2D4C-AC4D5AAA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F53C8592-BA09-CB1A-5D79-E0ED62836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FCE6CBC-4F5E-16C5-F430-A8FED5A3D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4542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C9C5B-DA3F-8704-6418-90590772D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717DB05-6C6C-D512-A044-D04BE07F6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08DA8F04-FED7-9F19-64EF-FA4F1F97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B617587-9A6F-2A1B-A0F3-5C5584175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D2AD47F-2EC4-0981-AE96-C1439D20D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CC39CBC-5761-C557-048C-11CED7752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9993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D8CA07F8-ACB3-0981-0196-FE6A01255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FFB891C-D451-B075-BF5D-8AF6DB593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D7CA93A-7CED-B2F7-EA20-725979F5FD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33EF4-0AD9-49B6-ABDB-BEC3AB93A2FC}" type="datetimeFigureOut">
              <a:rPr lang="pl-PL" smtClean="0"/>
              <a:t>18.03.2025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C2FA6F-1A4A-392B-57AF-056E7AB26F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14AAEB-B4D3-6F67-643A-73411604B6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552E4-9865-454F-9CAC-C6A9E0F7BF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6144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otwarta.nauk@ncn.gov.pl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2">
            <a:extLst>
              <a:ext uri="{FF2B5EF4-FFF2-40B4-BE49-F238E27FC236}">
                <a16:creationId xmlns:a16="http://schemas.microsoft.com/office/drawing/2014/main" id="{2053A919-1693-4C0F-890D-5F47CE6F6B21}"/>
              </a:ext>
            </a:extLst>
          </p:cNvPr>
          <p:cNvSpPr txBox="1">
            <a:spLocks/>
          </p:cNvSpPr>
          <p:nvPr/>
        </p:nvSpPr>
        <p:spPr>
          <a:xfrm>
            <a:off x="668594" y="458470"/>
            <a:ext cx="3755922" cy="5941059"/>
          </a:xfrm>
          <a:prstGeom prst="rect">
            <a:avLst/>
          </a:prstGeom>
          <a:solidFill>
            <a:srgbClr val="0A6D76"/>
          </a:solidFill>
          <a:ln w="28575"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18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None/>
              <a:defRPr sz="6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000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Szkolenie dla pracowników naukowych</a:t>
            </a:r>
          </a:p>
          <a:p>
            <a:pPr marL="18000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pl-PL" sz="4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pPr marL="18000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09.05.2024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CA9B2C6E-C2D7-416B-A481-A609612250B9}"/>
              </a:ext>
            </a:extLst>
          </p:cNvPr>
          <p:cNvCxnSpPr>
            <a:cxnSpLocks/>
          </p:cNvCxnSpPr>
          <p:nvPr/>
        </p:nvCxnSpPr>
        <p:spPr>
          <a:xfrm>
            <a:off x="4935794" y="176981"/>
            <a:ext cx="0" cy="6410632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EB1ED225-B948-4749-9CBA-BBE98CFFF8C7}"/>
              </a:ext>
            </a:extLst>
          </p:cNvPr>
          <p:cNvCxnSpPr>
            <a:cxnSpLocks/>
          </p:cNvCxnSpPr>
          <p:nvPr/>
        </p:nvCxnSpPr>
        <p:spPr>
          <a:xfrm>
            <a:off x="231058" y="223684"/>
            <a:ext cx="0" cy="6410632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C95BF07F-DFBB-4ADE-B430-F690F94F09EC}"/>
              </a:ext>
            </a:extLst>
          </p:cNvPr>
          <p:cNvSpPr txBox="1"/>
          <p:nvPr/>
        </p:nvSpPr>
        <p:spPr>
          <a:xfrm>
            <a:off x="5182110" y="458470"/>
            <a:ext cx="6778832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6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Rozliczanie projektów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6000" b="1" dirty="0">
                <a:latin typeface="Calibri Light" panose="020F0302020204030204"/>
              </a:rPr>
              <a:t>R</a:t>
            </a:r>
            <a:r>
              <a:rPr kumimoji="0" lang="pl-PL" sz="6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aporty końcowe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ytuł 1">
            <a:extLst>
              <a:ext uri="{FF2B5EF4-FFF2-40B4-BE49-F238E27FC236}">
                <a16:creationId xmlns:a16="http://schemas.microsoft.com/office/drawing/2014/main" id="{2D4E2E9D-A10E-42F7-94D1-A416460EC5C7}"/>
              </a:ext>
            </a:extLst>
          </p:cNvPr>
          <p:cNvSpPr txBox="1">
            <a:spLocks/>
          </p:cNvSpPr>
          <p:nvPr/>
        </p:nvSpPr>
        <p:spPr>
          <a:xfrm>
            <a:off x="5580185" y="4937702"/>
            <a:ext cx="6313403" cy="16868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</a:pPr>
            <a:r>
              <a:rPr lang="pl-PL" sz="2400" b="1" dirty="0">
                <a:solidFill>
                  <a:srgbClr val="58585A"/>
                </a:solidFill>
                <a:ea typeface="Calibri"/>
                <a:cs typeface="Arial" pitchFamily="34" charset="0"/>
              </a:rPr>
              <a:t>Koordynator Dyscyplin</a:t>
            </a:r>
          </a:p>
          <a:p>
            <a:pPr algn="r">
              <a:spcBef>
                <a:spcPts val="0"/>
              </a:spcBef>
            </a:pPr>
            <a:r>
              <a:rPr lang="pl-PL" sz="2400" b="1" dirty="0">
                <a:solidFill>
                  <a:srgbClr val="58585A"/>
                </a:solidFill>
                <a:ea typeface="Calibri"/>
                <a:cs typeface="Arial" pitchFamily="34" charset="0"/>
              </a:rPr>
              <a:t>Jadwiga Spyrka</a:t>
            </a:r>
          </a:p>
          <a:p>
            <a:pPr algn="r">
              <a:lnSpc>
                <a:spcPct val="150000"/>
              </a:lnSpc>
              <a:spcBef>
                <a:spcPts val="0"/>
              </a:spcBef>
            </a:pPr>
            <a:r>
              <a:rPr lang="pl-PL" sz="2400" b="1" dirty="0">
                <a:solidFill>
                  <a:srgbClr val="0A6D76"/>
                </a:solidFill>
                <a:ea typeface="+mn-ea"/>
                <a:cs typeface="+mn-cs"/>
              </a:rPr>
              <a:t>jadwiga.spyrka@ncn.gov.pl</a:t>
            </a:r>
          </a:p>
        </p:txBody>
      </p:sp>
    </p:spTree>
    <p:extLst>
      <p:ext uri="{BB962C8B-B14F-4D97-AF65-F5344CB8AC3E}">
        <p14:creationId xmlns:p14="http://schemas.microsoft.com/office/powerpoint/2010/main" val="2516238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Ocena raportu końcowego – decyzja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A2D76976-C37F-5672-9693-24AB73D08BD0}"/>
              </a:ext>
            </a:extLst>
          </p:cNvPr>
          <p:cNvSpPr txBox="1">
            <a:spLocks/>
          </p:cNvSpPr>
          <p:nvPr/>
        </p:nvSpPr>
        <p:spPr>
          <a:xfrm>
            <a:off x="255639" y="1875693"/>
            <a:ext cx="11808541" cy="4737157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30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Decyzja zespołu ekspertów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/>
              </a:rPr>
              <a:t>jeśli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 opublikowano wszystkie wyniki będące efektem realizacji projektu i nie ma wątpliwości – </a:t>
            </a: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+mn-lt"/>
                <a:cs typeface="Calibri" panose="020F0502020204030204"/>
              </a:rPr>
              <a:t>rozliczenie i zamknięcie projektu z odpowiednią oceną → </a:t>
            </a:r>
            <a:r>
              <a:rPr lang="pl-PL" sz="2600" b="1" dirty="0">
                <a:solidFill>
                  <a:prstClr val="black"/>
                </a:solidFill>
                <a:latin typeface="Calibri" panose="020F0502020204030204"/>
                <a:ea typeface="+mn-lt"/>
                <a:cs typeface="Calibri" panose="020F0502020204030204"/>
              </a:rPr>
              <a:t>uznanie umowy za wykonaną = pozytywna ocena merytoryczna Zespołu</a:t>
            </a: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+mn-lt"/>
                <a:cs typeface="Calibri" panose="020F0502020204030204"/>
              </a:rPr>
              <a:t> - podmiot realizujący projekt otrzymuje pisemne powiadomienie o rozliczeniu umowy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None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brak publikacji lub są wątpliwości - prośba o uzupełnienia lub wyjaśnienia</a:t>
            </a: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10962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Ocena raportu końcowego – decyzja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A2D76976-C37F-5672-9693-24AB73D08BD0}"/>
              </a:ext>
            </a:extLst>
          </p:cNvPr>
          <p:cNvSpPr txBox="1">
            <a:spLocks/>
          </p:cNvSpPr>
          <p:nvPr/>
        </p:nvSpPr>
        <p:spPr>
          <a:xfrm>
            <a:off x="255639" y="1875693"/>
            <a:ext cx="11808541" cy="4737157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30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Decyzja zespołu ekspertów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/>
              </a:rPr>
              <a:t>jeśli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 Zespół Ekspertów stwierdzi nieprawidłowości w realizacji projektu</a:t>
            </a:r>
          </a:p>
          <a:p>
            <a:pPr marL="457200" lvl="1" indent="0">
              <a:spcBef>
                <a:spcPts val="1000"/>
              </a:spcBef>
              <a:buClr>
                <a:srgbClr val="0A6D76"/>
              </a:buClr>
              <a:buNone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→ </a:t>
            </a:r>
            <a:r>
              <a:rPr lang="pl-PL" sz="2200" b="1" dirty="0">
                <a:solidFill>
                  <a:prstClr val="black"/>
                </a:solidFill>
                <a:latin typeface="Calibri" panose="020F0502020204030204"/>
                <a:ea typeface="+mn-lt"/>
                <a:cs typeface="Calibri" panose="020F0502020204030204"/>
              </a:rPr>
              <a:t>uznanie umowy za wykonaną ze stwierdzonymi nieprawidłowościami</a:t>
            </a:r>
            <a:r>
              <a:rPr lang="pl-PL" sz="2200" dirty="0">
                <a:solidFill>
                  <a:prstClr val="black"/>
                </a:solidFill>
                <a:latin typeface="Calibri" panose="020F0502020204030204"/>
                <a:ea typeface="+mn-lt"/>
                <a:cs typeface="Calibri" panose="020F0502020204030204"/>
              </a:rPr>
              <a:t> = pozytywna ocena merytoryczna z zastrzeżeniami. Wysokość wyznaczonych do zwrotu środków określa odpowiednio Zespół lub Rada NCN</a:t>
            </a:r>
          </a:p>
          <a:p>
            <a:pPr marL="457200" lvl="1" indent="0">
              <a:spcBef>
                <a:spcPts val="1000"/>
              </a:spcBef>
              <a:buClr>
                <a:srgbClr val="0A6D76"/>
              </a:buClr>
              <a:buNone/>
              <a:defRPr/>
            </a:pPr>
            <a:endParaRPr lang="pl-PL" sz="2200" dirty="0">
              <a:solidFill>
                <a:prstClr val="black"/>
              </a:solidFill>
              <a:latin typeface="Calibri" panose="020F0502020204030204"/>
              <a:ea typeface="+mn-lt"/>
              <a:cs typeface="Calibri" panose="020F0502020204030204"/>
            </a:endParaRPr>
          </a:p>
          <a:p>
            <a:pPr marL="457200" lvl="1" indent="0">
              <a:spcBef>
                <a:spcPts val="1000"/>
              </a:spcBef>
              <a:buClr>
                <a:srgbClr val="0A6D76"/>
              </a:buClr>
              <a:buNone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→ 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uznanie umowę za niewykonaną z koniecznością zwrotu całości środków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= brak rozliczenia projektu (braku publikacji) - podmiot realizujący projekt otrzymuje pisemne wezwanie do zwrotu całości środków wraz z odsetkami i informacją o ewentualnym naliczeniu kary umownej</a:t>
            </a: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8732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Raport końcowy - błędy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id="{5FF7C064-5B2B-4F01-953B-F0A4EF91B15B}"/>
              </a:ext>
            </a:extLst>
          </p:cNvPr>
          <p:cNvSpPr txBox="1">
            <a:spLocks/>
          </p:cNvSpPr>
          <p:nvPr/>
        </p:nvSpPr>
        <p:spPr>
          <a:xfrm>
            <a:off x="304105" y="1811866"/>
            <a:ext cx="11671582" cy="4627377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publikacje nie związane z zadaniami badawczymi zaplanowanymi we wniosku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wiele podziękowań w jednej publikacji bez </a:t>
            </a:r>
            <a:r>
              <a:rPr lang="pl-PL" sz="2600" dirty="0">
                <a:latin typeface="Calibri" panose="020F0502020204030204"/>
                <a:ea typeface="+mn-lt"/>
                <a:cs typeface="Calibri" panose="020F0502020204030204"/>
              </a:rPr>
              <a:t>wyjaśnienia</a:t>
            </a: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krótkie abstrakty (np. 1/3 strony) wykazane jako publikacje</a:t>
            </a: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abstrakt konferencyjny wykazany jako rozdział w książce</a:t>
            </a: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książka wykazana jako oddzielne rozdziały</a:t>
            </a: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/>
              </a:rPr>
              <a:t>brak publikacji o zasięgu międzynarodowym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/>
              </a:rPr>
              <a:t>niepoprawny numer rejestracyjny grantu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poprawny numer rejestracyjny grantu: 2013/09/D/NZ4/...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8729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Raport końcowy - MINIATURA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id="{5FF7C064-5B2B-4F01-953B-F0A4EF91B15B}"/>
              </a:ext>
            </a:extLst>
          </p:cNvPr>
          <p:cNvSpPr txBox="1">
            <a:spLocks/>
          </p:cNvSpPr>
          <p:nvPr/>
        </p:nvSpPr>
        <p:spPr>
          <a:xfrm>
            <a:off x="304105" y="1811866"/>
            <a:ext cx="11671582" cy="4627377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MINIATURA – konkurs na pojedyncze działanie naukowe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None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600" dirty="0">
                <a:latin typeface="Calibri" panose="020F0502020204030204"/>
                <a:ea typeface="+mn-lt"/>
                <a:cs typeface="Calibri" panose="020F0502020204030204"/>
              </a:rPr>
              <a:t>Zespół Ekspertów:</a:t>
            </a:r>
          </a:p>
          <a:p>
            <a:pPr lvl="1">
              <a:spcBef>
                <a:spcPts val="1000"/>
              </a:spcBef>
              <a:buClr>
                <a:srgbClr val="0A6D76"/>
              </a:buClr>
              <a:defRPr/>
            </a:pPr>
            <a:r>
              <a:rPr lang="pl-PL" sz="2200" dirty="0">
                <a:latin typeface="Calibri" panose="020F0502020204030204"/>
                <a:ea typeface="+mn-lt"/>
                <a:cs typeface="Calibri" panose="020F0502020204030204"/>
              </a:rPr>
              <a:t>Ocena realizacji działania naukowego, z uwzględnieniem charakteru i wpływu na rozwój kariery osoby realizującej działanie naukowe oraz rozwój dziedziny/dyscypliny naukowej</a:t>
            </a:r>
          </a:p>
          <a:p>
            <a:pPr lvl="1">
              <a:spcBef>
                <a:spcPts val="1000"/>
              </a:spcBef>
              <a:buClr>
                <a:srgbClr val="0A6D76"/>
              </a:buClr>
              <a:defRPr/>
            </a:pPr>
            <a:r>
              <a:rPr lang="pl-PL" sz="2200" dirty="0">
                <a:latin typeface="Calibri" panose="020F0502020204030204"/>
                <a:ea typeface="+mn-lt"/>
                <a:cs typeface="Calibri" panose="020F0502020204030204"/>
              </a:rPr>
              <a:t>Ocena czy zostało wykonane to co zaplanowano: badania wstępne/pilotażowe, kwerenda, staż naukowy, wyjazd badawczy </a:t>
            </a:r>
            <a:r>
              <a:rPr lang="pl-PL" sz="2200">
                <a:latin typeface="Calibri" panose="020F0502020204030204"/>
                <a:ea typeface="+mn-lt"/>
                <a:cs typeface="Calibri" panose="020F0502020204030204"/>
              </a:rPr>
              <a:t>lub wyjazd </a:t>
            </a:r>
            <a:r>
              <a:rPr lang="pl-PL" sz="2200" dirty="0">
                <a:latin typeface="Calibri" panose="020F0502020204030204"/>
                <a:ea typeface="+mn-lt"/>
                <a:cs typeface="Calibri" panose="020F0502020204030204"/>
              </a:rPr>
              <a:t>konsultacyjny​</a:t>
            </a:r>
          </a:p>
          <a:p>
            <a:pPr lvl="1">
              <a:spcBef>
                <a:spcPts val="1000"/>
              </a:spcBef>
              <a:buClr>
                <a:srgbClr val="0A6D76"/>
              </a:buClr>
              <a:defRPr/>
            </a:pPr>
            <a:r>
              <a:rPr lang="pl-PL" sz="2200" dirty="0">
                <a:latin typeface="Calibri" panose="020F0502020204030204"/>
                <a:ea typeface="+mn-lt"/>
                <a:cs typeface="Calibri" panose="020F0502020204030204"/>
              </a:rPr>
              <a:t>Ocena zasadności wydatkowania środków (jeśli były przesunięcia środków to czy było to zasadne)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None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600" dirty="0">
                <a:solidFill>
                  <a:srgbClr val="0A6D76"/>
                </a:solidFill>
                <a:latin typeface="Calibri" panose="020F0502020204030204"/>
                <a:ea typeface="+mn-lt"/>
                <a:cs typeface="Calibri" panose="020F0502020204030204"/>
              </a:rPr>
              <a:t>Publikacja nie jest wymagana do rozliczenia!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3297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7">
            <a:extLst>
              <a:ext uri="{FF2B5EF4-FFF2-40B4-BE49-F238E27FC236}">
                <a16:creationId xmlns:a16="http://schemas.microsoft.com/office/drawing/2014/main" id="{1B947BFD-1356-C2A5-8A28-FDC058442963}"/>
              </a:ext>
            </a:extLst>
          </p:cNvPr>
          <p:cNvSpPr txBox="1">
            <a:spLocks/>
          </p:cNvSpPr>
          <p:nvPr/>
        </p:nvSpPr>
        <p:spPr>
          <a:xfrm>
            <a:off x="1878618" y="2396530"/>
            <a:ext cx="9144000" cy="336172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rgbClr val="58585A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C00000"/>
              </a:buClr>
              <a:buNone/>
            </a:pPr>
            <a:r>
              <a:rPr lang="pl-PL" sz="4000"/>
              <a:t> </a:t>
            </a:r>
            <a:r>
              <a:rPr lang="pl-PL" sz="4000" b="1">
                <a:solidFill>
                  <a:srgbClr val="000000"/>
                </a:solidFill>
              </a:rPr>
              <a:t>www.ncn.gov.pl</a:t>
            </a:r>
          </a:p>
          <a:p>
            <a:pPr marL="0" indent="0" algn="ctr">
              <a:buClr>
                <a:srgbClr val="C00000"/>
              </a:buClr>
              <a:buNone/>
            </a:pPr>
            <a:endParaRPr lang="pl-PL" sz="1600" b="1">
              <a:solidFill>
                <a:srgbClr val="000000"/>
              </a:solidFill>
            </a:endParaRPr>
          </a:p>
          <a:p>
            <a:pPr marL="0" indent="0" algn="ctr">
              <a:buClr>
                <a:srgbClr val="C00000"/>
              </a:buClr>
              <a:buNone/>
            </a:pPr>
            <a:r>
              <a:rPr lang="pl-PL" sz="2400"/>
              <a:t>@NarodoweCentrumNauki </a:t>
            </a:r>
          </a:p>
          <a:p>
            <a:pPr marL="0" indent="0" algn="ctr">
              <a:buClr>
                <a:srgbClr val="C00000"/>
              </a:buClr>
              <a:buNone/>
            </a:pPr>
            <a:endParaRPr lang="pl-PL" sz="1800"/>
          </a:p>
          <a:p>
            <a:pPr marL="0" indent="0" algn="ctr">
              <a:buClr>
                <a:srgbClr val="C00000"/>
              </a:buClr>
              <a:buNone/>
            </a:pPr>
            <a:r>
              <a:rPr lang="pl-PL" sz="2400"/>
              <a:t>Narodowe Centrum Nauki</a:t>
            </a:r>
          </a:p>
          <a:p>
            <a:pPr marL="0" indent="0" algn="ctr">
              <a:buClr>
                <a:srgbClr val="C00000"/>
              </a:buClr>
              <a:buNone/>
            </a:pPr>
            <a:endParaRPr lang="pl-PL" sz="1800"/>
          </a:p>
          <a:p>
            <a:pPr marL="0" indent="0">
              <a:buClr>
                <a:srgbClr val="C00000"/>
              </a:buClr>
              <a:buNone/>
            </a:pPr>
            <a:r>
              <a:rPr lang="pl-PL" sz="2400"/>
              <a:t>			@ncn_gov_pl</a:t>
            </a:r>
          </a:p>
          <a:p>
            <a:pPr marL="0" indent="0" algn="ctr">
              <a:buClr>
                <a:srgbClr val="C00000"/>
              </a:buClr>
              <a:buNone/>
            </a:pPr>
            <a:endParaRPr lang="pl-PL" sz="4000" b="1">
              <a:solidFill>
                <a:srgbClr val="000000"/>
              </a:solidFill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95C7BD3C-21C3-A2E5-4FED-149BBAA051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688" y="3032956"/>
            <a:ext cx="792088" cy="792088"/>
          </a:xfrm>
          <a:prstGeom prst="rect">
            <a:avLst/>
          </a:prstGeom>
        </p:spPr>
      </p:pic>
      <p:pic>
        <p:nvPicPr>
          <p:cNvPr id="4" name="Picture 4" descr="Free Youtube Logo Icon, Symbol. Download in PNG, SVG format.">
            <a:extLst>
              <a:ext uri="{FF2B5EF4-FFF2-40B4-BE49-F238E27FC236}">
                <a16:creationId xmlns:a16="http://schemas.microsoft.com/office/drawing/2014/main" id="{70E1C240-8F12-6E1B-EA0A-C80A6D86E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688" y="3825044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Instagram instagram new design logo social media icon - Instagram New">
            <a:extLst>
              <a:ext uri="{FF2B5EF4-FFF2-40B4-BE49-F238E27FC236}">
                <a16:creationId xmlns:a16="http://schemas.microsoft.com/office/drawing/2014/main" id="{0FC59B89-5E8B-4EFC-D384-549BDBD655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464" y="4865427"/>
            <a:ext cx="644536" cy="64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4A99F382-D8D8-A2EF-3F41-D0958EAB8DBA}"/>
              </a:ext>
            </a:extLst>
          </p:cNvPr>
          <p:cNvSpPr txBox="1"/>
          <p:nvPr/>
        </p:nvSpPr>
        <p:spPr>
          <a:xfrm>
            <a:off x="3922871" y="1123324"/>
            <a:ext cx="4793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>
                <a:latin typeface="+mj-lt"/>
              </a:rPr>
              <a:t>Zapraszamy na szkolenia</a:t>
            </a:r>
          </a:p>
        </p:txBody>
      </p:sp>
      <p:pic>
        <p:nvPicPr>
          <p:cNvPr id="7" name="Grafika 6" descr="Klasa kontur">
            <a:extLst>
              <a:ext uri="{FF2B5EF4-FFF2-40B4-BE49-F238E27FC236}">
                <a16:creationId xmlns:a16="http://schemas.microsoft.com/office/drawing/2014/main" id="{43817578-887F-EE9C-3DEC-23830BE5318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58819" y="271470"/>
            <a:ext cx="1656543" cy="1656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272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Raport końcowy – projekty badawcze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5" name="pole tekstowe 5">
            <a:extLst>
              <a:ext uri="{FF2B5EF4-FFF2-40B4-BE49-F238E27FC236}">
                <a16:creationId xmlns:a16="http://schemas.microsoft.com/office/drawing/2014/main" id="{AB4A3376-2844-1D48-37BA-3EB7B2001D14}"/>
              </a:ext>
            </a:extLst>
          </p:cNvPr>
          <p:cNvSpPr txBox="1"/>
          <p:nvPr/>
        </p:nvSpPr>
        <p:spPr>
          <a:xfrm>
            <a:off x="579044" y="1829141"/>
            <a:ext cx="11033911" cy="40934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457200" marR="0" lvl="0" indent="-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6D76"/>
              </a:buClr>
              <a:buSzTx/>
              <a:buFont typeface="Arial"/>
              <a:buChar char="•"/>
              <a:tabLst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PRELUDIUM</a:t>
            </a:r>
          </a:p>
          <a:p>
            <a:pPr marL="457200" indent="-457200">
              <a:buClr>
                <a:srgbClr val="0A6D76"/>
              </a:buClr>
              <a:buFont typeface="Arial"/>
              <a:buChar char="•"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PRELUDIUM BIS</a:t>
            </a:r>
          </a:p>
          <a:p>
            <a:pPr marL="457200" indent="-457200">
              <a:buClr>
                <a:srgbClr val="0A6D76"/>
              </a:buClr>
              <a:buFont typeface="Arial"/>
              <a:buChar char="•"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SONATINA</a:t>
            </a:r>
          </a:p>
          <a:p>
            <a:pPr marL="457200" indent="-457200">
              <a:buClr>
                <a:srgbClr val="0A6D76"/>
              </a:buClr>
              <a:buFont typeface="Arial"/>
              <a:buChar char="•"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SONATA</a:t>
            </a:r>
          </a:p>
          <a:p>
            <a:pPr marL="457200" indent="-457200">
              <a:buClr>
                <a:srgbClr val="0A6D76"/>
              </a:buClr>
              <a:buFont typeface="Arial"/>
              <a:buChar char="•"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SONATA BIS</a:t>
            </a:r>
          </a:p>
          <a:p>
            <a:pPr marL="457200" indent="-457200">
              <a:buClr>
                <a:srgbClr val="0A6D76"/>
              </a:buClr>
              <a:buFont typeface="Arial"/>
              <a:buChar char="•"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OPUS</a:t>
            </a:r>
          </a:p>
          <a:p>
            <a:pPr marL="457200" indent="-457200">
              <a:buClr>
                <a:srgbClr val="0A6D76"/>
              </a:buClr>
              <a:buFont typeface="Arial"/>
              <a:buChar char="•"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MAESTRO</a:t>
            </a:r>
          </a:p>
          <a:p>
            <a:pPr marL="457200" indent="-457200">
              <a:buClr>
                <a:srgbClr val="0A6D76"/>
              </a:buClr>
              <a:buFont typeface="Arial"/>
              <a:buChar char="•"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HARMONIA</a:t>
            </a:r>
          </a:p>
          <a:p>
            <a:pPr marL="457200" indent="-457200">
              <a:buClr>
                <a:srgbClr val="0A6D76"/>
              </a:buClr>
              <a:buFont typeface="Arial"/>
              <a:buChar char="•"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POLONEZ BIS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6D76"/>
              </a:buClr>
              <a:buSzTx/>
              <a:buFont typeface="Arial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Projekty realizowane we współpracy międzynarodowej (regulamin UNISONO)</a:t>
            </a:r>
          </a:p>
        </p:txBody>
      </p:sp>
    </p:spTree>
    <p:extLst>
      <p:ext uri="{BB962C8B-B14F-4D97-AF65-F5344CB8AC3E}">
        <p14:creationId xmlns:p14="http://schemas.microsoft.com/office/powerpoint/2010/main" val="378939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Raport końcowy - instrukcja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5" name="pole tekstowe 5">
            <a:extLst>
              <a:ext uri="{FF2B5EF4-FFF2-40B4-BE49-F238E27FC236}">
                <a16:creationId xmlns:a16="http://schemas.microsoft.com/office/drawing/2014/main" id="{AB4A3376-2844-1D48-37BA-3EB7B2001D14}"/>
              </a:ext>
            </a:extLst>
          </p:cNvPr>
          <p:cNvSpPr txBox="1"/>
          <p:nvPr/>
        </p:nvSpPr>
        <p:spPr>
          <a:xfrm>
            <a:off x="280795" y="1716211"/>
            <a:ext cx="11808540" cy="529375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W raporcie należy wskazać: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6D76"/>
              </a:buClr>
              <a:buSzTx/>
              <a:buFontTx/>
              <a:buAutoNum type="arabicPeriod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najważniejsze osiągnięcia projektu (w punktach),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6D76"/>
              </a:buClr>
              <a:buSzTx/>
              <a:buFontTx/>
              <a:buAutoNum type="arabicPeriod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krótki opis uzyskanych wyników,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6D76"/>
              </a:buClr>
              <a:buSzTx/>
              <a:buFontTx/>
              <a:buAutoNum type="arabicPeriod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które cele założone we wniosku o finansowanie projektu udało się zrealizować, a których nie i dlaczego; czy i jakie dodatkowe cele osiągnięto,</a:t>
            </a: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6D76"/>
              </a:buClr>
              <a:buSzTx/>
              <a:buFontTx/>
              <a:buAutoNum type="arabicPeriod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aktualny i oczekiwany wpływ projektu na rozwój dyscypliny naukowej oraz rozwój innych dyscyplin. 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6D76"/>
              </a:buClr>
              <a:buSzTx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457200" indent="-457200">
              <a:buClr>
                <a:srgbClr val="0A6D76"/>
              </a:buClr>
              <a:buFont typeface="Arial"/>
              <a:buChar char="•"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Podstawą rozliczenia projektu jest przynajmniej jedna oryginalna publikacja opublikowana w czasopiśmie o zasięgu międzynarodowym</a:t>
            </a:r>
            <a:r>
              <a:rPr lang="pl-PL" sz="2600" dirty="0">
                <a:solidFill>
                  <a:prstClr val="black"/>
                </a:solidFill>
                <a:latin typeface="Calibri" panose="020F0502020204030204"/>
                <a:cs typeface="Calibri"/>
              </a:rPr>
              <a:t>, zawierająca wyniki uzyskane w ramach realizacji rozliczanego projektu</a:t>
            </a:r>
            <a:r>
              <a:rPr lang="en-US" sz="2600" dirty="0">
                <a:solidFill>
                  <a:prstClr val="black"/>
                </a:solidFill>
                <a:latin typeface="Calibri" panose="020F0502020204030204"/>
                <a:cs typeface="Calibri"/>
              </a:rPr>
              <a:t>​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A6D76"/>
              </a:buClr>
              <a:buSzTx/>
              <a:buFont typeface="Arial"/>
              <a:buChar char="•"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1922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Raport końcowy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id="{5FF7C064-5B2B-4F01-953B-F0A4EF91B15B}"/>
              </a:ext>
            </a:extLst>
          </p:cNvPr>
          <p:cNvSpPr txBox="1">
            <a:spLocks/>
          </p:cNvSpPr>
          <p:nvPr/>
        </p:nvSpPr>
        <p:spPr>
          <a:xfrm>
            <a:off x="260209" y="1845512"/>
            <a:ext cx="11671582" cy="4160847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600" dirty="0">
                <a:solidFill>
                  <a:prstClr val="black"/>
                </a:solidFill>
                <a:latin typeface="Calibri" panose="020F0502020204030204"/>
                <a:ea typeface="+mn-lt"/>
                <a:cs typeface="Calibri" panose="020F0502020204030204"/>
              </a:rPr>
              <a:t>R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aport końcowy należy złożyć do 60 dni po zakończeniu realizacji projektu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przed przekazaniem raportu do oceny pracownik </a:t>
            </a: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Działu Rozliczania Projektów Badawczych, Staży i Stypendiów: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sprawdzi czy publikacje są poprawnie załączone i mają podziękowania dla grantu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zapyta o uzupełnienia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możliwość przedłużenia czasu na złożenie raportu / odroczenie oceny raportu</a:t>
            </a:r>
          </a:p>
        </p:txBody>
      </p:sp>
    </p:spTree>
    <p:extLst>
      <p:ext uri="{BB962C8B-B14F-4D97-AF65-F5344CB8AC3E}">
        <p14:creationId xmlns:p14="http://schemas.microsoft.com/office/powerpoint/2010/main" val="950818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Ocena raportu końcowego - etapy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F617C2E8-AA70-FE56-D531-D22A1A43B02C}"/>
              </a:ext>
            </a:extLst>
          </p:cNvPr>
          <p:cNvSpPr txBox="1">
            <a:spLocks/>
          </p:cNvSpPr>
          <p:nvPr/>
        </p:nvSpPr>
        <p:spPr>
          <a:xfrm>
            <a:off x="255639" y="1713613"/>
            <a:ext cx="11623746" cy="4702818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Ocena merytoryczna raportów końcowych przebiega w dwóch etapach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Zespół ekspertów - polscy naukowcy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Ocena członka Rady NCN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Eksperci i członkowie Rady NCN - obowiązują konflikty interesów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pl-PL" dirty="0">
              <a:solidFill>
                <a:prstClr val="black"/>
              </a:solidFill>
              <a:latin typeface="Calibri" panose="020F0502020204030204"/>
              <a:ea typeface="Calibri"/>
              <a:cs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dirty="0">
                <a:solidFill>
                  <a:srgbClr val="0A6D76"/>
                </a:solidFill>
                <a:latin typeface="Calibri" panose="020F0502020204030204"/>
              </a:rPr>
              <a:t>Etap I </a:t>
            </a:r>
            <a:r>
              <a:rPr lang="pl-PL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– raport podlega zaopiniowaniu przez eksperta lub ekspertów (</a:t>
            </a: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projekty powyżej 1 mln)</a:t>
            </a:r>
            <a:r>
              <a:rPr lang="pl-PL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. Uzyskane oceny zostają przedyskutowane i uzgodnione przez Zespół Ekspertów, który ustala końcową ocenę raportu i przedstawia rekomendację dla Rady NCN.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dirty="0">
                <a:solidFill>
                  <a:srgbClr val="0A6D76"/>
                </a:solidFill>
                <a:latin typeface="Calibri" panose="020F0502020204030204"/>
              </a:rPr>
              <a:t>Etap II </a:t>
            </a:r>
            <a:r>
              <a:rPr lang="pl-PL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– komisje Rady (K-1, K-2, K-3) oceniają raport końcowy i przygotowują stanowisko w tej sprawie, na podstawie którego Rada NCN, w drodze uchwały dokonuje oceny merytorycznej raportu. </a:t>
            </a:r>
            <a:endParaRPr kumimoji="0" lang="pl-PL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9236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Ocena raportu końcowego - kryteria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BAEFF614-53CE-1961-E269-699921DE703E}"/>
              </a:ext>
            </a:extLst>
          </p:cNvPr>
          <p:cNvSpPr txBox="1">
            <a:spLocks/>
          </p:cNvSpPr>
          <p:nvPr/>
        </p:nvSpPr>
        <p:spPr>
          <a:xfrm>
            <a:off x="255639" y="1812487"/>
            <a:ext cx="11615930" cy="4748795"/>
          </a:xfrm>
          <a:prstGeom prst="rect">
            <a:avLst/>
          </a:prstGeom>
        </p:spPr>
        <p:txBody>
          <a:bodyPr lIns="91440" tIns="45720" rIns="91440" bIns="4572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Kryteria oceny raportu końcowego</a:t>
            </a:r>
            <a:endParaRPr kumimoji="0" lang="pl-PL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zgodność zakresu merytorycznego wykonanej pracy z umową = planem badań przedstawionym we wniosku (w jakim stopniu wykonano plan)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wartość naukową wyników projektu i ich znaczenie dla rozwoju nauki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prawidłowość wydatkowania środków finansowych na realizację projektu i zasadność wydatków w stosunku do uzyskanych wyników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upowszechnienie wyników badań</a:t>
            </a:r>
          </a:p>
          <a:p>
            <a:pPr lvl="1">
              <a:spcBef>
                <a:spcPts val="1000"/>
              </a:spcBef>
              <a:buClr>
                <a:srgbClr val="0A6D76"/>
              </a:buClr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jak dużo wyników zostało opublikowane</a:t>
            </a:r>
          </a:p>
          <a:p>
            <a:pPr lvl="1">
              <a:spcBef>
                <a:spcPts val="1000"/>
              </a:spcBef>
              <a:buClr>
                <a:srgbClr val="0A6D76"/>
              </a:buClr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czy wyniki przedstawione w publikacjach są wynikiem realizacji planu badań</a:t>
            </a:r>
          </a:p>
          <a:p>
            <a:pPr lvl="1">
              <a:spcBef>
                <a:spcPts val="1000"/>
              </a:spcBef>
              <a:buClr>
                <a:srgbClr val="0A6D76"/>
              </a:buClr>
              <a:defRPr/>
            </a:pPr>
            <a:r>
              <a:rPr kumimoji="0" lang="pl-PL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jakość (a nie ilość!) publikacji</a:t>
            </a:r>
          </a:p>
          <a:p>
            <a:pPr lvl="1">
              <a:buClr>
                <a:srgbClr val="0A6D76"/>
              </a:buClr>
              <a:defRPr/>
            </a:pPr>
            <a:r>
              <a:rPr lang="pl-PL" dirty="0">
                <a:solidFill>
                  <a:schemeClr val="tx1">
                    <a:lumMod val="75000"/>
                  </a:schemeClr>
                </a:solidFill>
              </a:rPr>
              <a:t>ocenie podlegają tylko publikacje opublikowane oraz przyjęte</a:t>
            </a:r>
          </a:p>
          <a:p>
            <a:pPr>
              <a:buClr>
                <a:srgbClr val="0A6D76"/>
              </a:buClr>
              <a:defRPr/>
            </a:pPr>
            <a:endParaRPr lang="pl-PL" dirty="0">
              <a:solidFill>
                <a:schemeClr val="tx1">
                  <a:lumMod val="75000"/>
                </a:schemeClr>
              </a:solidFill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4020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89750"/>
            <a:ext cx="984238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Ocena raportu końcowego – dodatkowe kryteria</a:t>
            </a:r>
            <a:endParaRPr kumimoji="0" lang="pl-PL" sz="36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BAEFF614-53CE-1961-E269-699921DE703E}"/>
              </a:ext>
            </a:extLst>
          </p:cNvPr>
          <p:cNvSpPr txBox="1">
            <a:spLocks/>
          </p:cNvSpPr>
          <p:nvPr/>
        </p:nvSpPr>
        <p:spPr>
          <a:xfrm>
            <a:off x="255639" y="1812487"/>
            <a:ext cx="11631562" cy="4748795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Dodatkowe kryteria oceny, odpowiednio do rodzaju projektu</a:t>
            </a:r>
            <a:endParaRPr kumimoji="0" lang="pl-PL" sz="24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SONATA - ocena warsztatu naukowego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SONATA BIS - ocena zespołu naukowego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MAESTRO - </a:t>
            </a:r>
            <a:r>
              <a:rPr lang="pl-PL" sz="2400" dirty="0">
                <a:solidFill>
                  <a:prstClr val="black"/>
                </a:solidFill>
                <a:latin typeface="Calibri" panose="020F0502020204030204"/>
                <a:ea typeface="Calibri"/>
                <a:cs typeface="Calibri"/>
              </a:rPr>
              <a:t>n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owatorski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 wymiar projektu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HARMONIA - współpraca międzynarodowa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pl-PL" sz="2400" dirty="0">
              <a:solidFill>
                <a:prstClr val="black"/>
              </a:solidFill>
              <a:latin typeface="Calibri" panose="020F0502020204030204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None/>
              <a:tabLst/>
              <a:defRPr/>
            </a:pPr>
            <a:r>
              <a:rPr lang="pl-PL" sz="2400" b="1" dirty="0">
                <a:solidFill>
                  <a:srgbClr val="0A6D76"/>
                </a:solidFill>
                <a:latin typeface="Calibri" panose="020F0502020204030204"/>
              </a:rPr>
              <a:t>Od 33 edycji konkursów – ocena planu zarządzania danymi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l-PL" sz="2400" dirty="0">
                <a:solidFill>
                  <a:prstClr val="black"/>
                </a:solidFill>
                <a:latin typeface="Calibri" panose="020F0502020204030204"/>
                <a:cs typeface="Calibri"/>
              </a:rPr>
              <a:t>Edycje: 33-37 – plan zarządzania danymi fakultatywny </a:t>
            </a:r>
            <a:r>
              <a:rPr lang="pl-PL" sz="2400" dirty="0">
                <a:solidFill>
                  <a:srgbClr val="0A6D76"/>
                </a:solidFill>
                <a:latin typeface="Calibri" panose="020F0502020204030204"/>
                <a:ea typeface="+mn-lt"/>
                <a:cs typeface="Calibri" panose="020F0502020204030204"/>
              </a:rPr>
              <a:t>(przykładowy numer rejestracyjny grantu: 2019/33/B/NZ4/…)</a:t>
            </a:r>
          </a:p>
          <a:p>
            <a:pPr>
              <a:buClr>
                <a:srgbClr val="0A6D76"/>
              </a:buClr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Edycje: 38 i powyżej – plan zarządzania danymi obligatoryjny </a:t>
            </a:r>
            <a:r>
              <a:rPr lang="pl-PL" sz="2400" dirty="0">
                <a:solidFill>
                  <a:srgbClr val="0A6D76"/>
                </a:solidFill>
                <a:latin typeface="Calibri" panose="020F0502020204030204"/>
                <a:ea typeface="+mn-lt"/>
                <a:cs typeface="Calibri" panose="020F0502020204030204"/>
              </a:rPr>
              <a:t>(przykładowy numer rejestracyjny grantu: 2020/38/E/NZ4/…)</a:t>
            </a:r>
            <a:endParaRPr kumimoji="0" lang="pl-PL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/>
            </a:endParaRPr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600A75D2-899A-2720-2D67-7FF44163DB7F}"/>
              </a:ext>
            </a:extLst>
          </p:cNvPr>
          <p:cNvCxnSpPr>
            <a:cxnSpLocks/>
          </p:cNvCxnSpPr>
          <p:nvPr/>
        </p:nvCxnSpPr>
        <p:spPr>
          <a:xfrm>
            <a:off x="2186608" y="5661328"/>
            <a:ext cx="38166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10">
            <a:extLst>
              <a:ext uri="{FF2B5EF4-FFF2-40B4-BE49-F238E27FC236}">
                <a16:creationId xmlns:a16="http://schemas.microsoft.com/office/drawing/2014/main" id="{E69C6FAB-2D32-9B61-1EFE-08164045FE0E}"/>
              </a:ext>
            </a:extLst>
          </p:cNvPr>
          <p:cNvCxnSpPr>
            <a:cxnSpLocks/>
          </p:cNvCxnSpPr>
          <p:nvPr/>
        </p:nvCxnSpPr>
        <p:spPr>
          <a:xfrm>
            <a:off x="3825902" y="6449833"/>
            <a:ext cx="38166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558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96717"/>
            <a:ext cx="9842387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Raport końcowy – </a:t>
            </a:r>
            <a:r>
              <a:rPr lang="pl-PL" sz="4000" dirty="0">
                <a:solidFill>
                  <a:srgbClr val="0A6D76"/>
                </a:solidFill>
                <a:latin typeface="Calibri" panose="020F0502020204030204"/>
              </a:rPr>
              <a:t>plan zarządzania danymi</a:t>
            </a:r>
            <a:endParaRPr kumimoji="0" lang="pl-PL" sz="40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10" name="Symbol zastępczy zawartości 2">
            <a:extLst>
              <a:ext uri="{FF2B5EF4-FFF2-40B4-BE49-F238E27FC236}">
                <a16:creationId xmlns:a16="http://schemas.microsoft.com/office/drawing/2014/main" id="{5FF7C064-5B2B-4F01-953B-F0A4EF91B15B}"/>
              </a:ext>
            </a:extLst>
          </p:cNvPr>
          <p:cNvSpPr txBox="1">
            <a:spLocks/>
          </p:cNvSpPr>
          <p:nvPr/>
        </p:nvSpPr>
        <p:spPr>
          <a:xfrm>
            <a:off x="304105" y="1632134"/>
            <a:ext cx="11671582" cy="4627377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A6D76"/>
              </a:buClr>
              <a:buNone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W raporcie należy umieścić: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A6D7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Opis danych oraz pozyskiwanie lub ponowne wykorzystanie dostępnych danych</a:t>
            </a:r>
          </a:p>
          <a:p>
            <a:pPr lvl="1">
              <a:spcBef>
                <a:spcPts val="1000"/>
              </a:spcBef>
              <a:buClr>
                <a:srgbClr val="0A6D76"/>
              </a:buClr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rPr>
              <a:t>Sposób pozyskiwania i opracowywania nowych danych i/lub ponownego wykorzystania dostępnych danych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9401FC95-1536-4DBC-BDB7-8F95A8535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510" y="3392220"/>
            <a:ext cx="9574979" cy="3169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573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Łącznik prosty 2">
            <a:extLst>
              <a:ext uri="{FF2B5EF4-FFF2-40B4-BE49-F238E27FC236}">
                <a16:creationId xmlns:a16="http://schemas.microsoft.com/office/drawing/2014/main" id="{09458061-A690-4874-A51F-2A6F6F1DD1DB}"/>
              </a:ext>
            </a:extLst>
          </p:cNvPr>
          <p:cNvCxnSpPr>
            <a:cxnSpLocks/>
          </p:cNvCxnSpPr>
          <p:nvPr/>
        </p:nvCxnSpPr>
        <p:spPr>
          <a:xfrm flipH="1">
            <a:off x="167146" y="1515011"/>
            <a:ext cx="11808541" cy="0"/>
          </a:xfrm>
          <a:prstGeom prst="line">
            <a:avLst/>
          </a:prstGeom>
          <a:ln>
            <a:solidFill>
              <a:srgbClr val="0A6D7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Łącznik prosty 3">
            <a:extLst>
              <a:ext uri="{FF2B5EF4-FFF2-40B4-BE49-F238E27FC236}">
                <a16:creationId xmlns:a16="http://schemas.microsoft.com/office/drawing/2014/main" id="{94A3C078-7A2B-4EE8-8824-562271E57FF2}"/>
              </a:ext>
            </a:extLst>
          </p:cNvPr>
          <p:cNvCxnSpPr>
            <a:cxnSpLocks/>
          </p:cNvCxnSpPr>
          <p:nvPr/>
        </p:nvCxnSpPr>
        <p:spPr>
          <a:xfrm>
            <a:off x="167147" y="1318368"/>
            <a:ext cx="11808541" cy="0"/>
          </a:xfrm>
          <a:prstGeom prst="lin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619E01D-FDA3-4FD5-9E0F-14D8A8A5A97A}"/>
              </a:ext>
            </a:extLst>
          </p:cNvPr>
          <p:cNvSpPr txBox="1"/>
          <p:nvPr/>
        </p:nvSpPr>
        <p:spPr>
          <a:xfrm>
            <a:off x="255639" y="289750"/>
            <a:ext cx="984238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b="0" i="0" u="none" strike="noStrike" kern="1200" cap="none" spc="0" normalizeH="0" baseline="0" noProof="0" dirty="0">
                <a:ln>
                  <a:noFill/>
                </a:ln>
                <a:solidFill>
                  <a:srgbClr val="0A6D7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Raport końcowy – </a:t>
            </a:r>
            <a:r>
              <a:rPr lang="pl-PL" sz="3600" dirty="0">
                <a:solidFill>
                  <a:srgbClr val="0A6D76"/>
                </a:solidFill>
                <a:latin typeface="Calibri" panose="020F0502020204030204"/>
              </a:rPr>
              <a:t>plan zarządzania danymi</a:t>
            </a:r>
            <a:endParaRPr kumimoji="0" lang="pl-PL" sz="36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BAEFF614-53CE-1961-E269-699921DE703E}"/>
              </a:ext>
            </a:extLst>
          </p:cNvPr>
          <p:cNvSpPr txBox="1">
            <a:spLocks/>
          </p:cNvSpPr>
          <p:nvPr/>
        </p:nvSpPr>
        <p:spPr>
          <a:xfrm>
            <a:off x="255639" y="1812487"/>
            <a:ext cx="11631562" cy="372714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4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Pytania dotyczące kwestii planu zarządzania danymi prosimy kierować na adres: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l-PL" sz="4400" b="0" i="0" u="none" strike="noStrike" kern="1200" cap="none" spc="0" normalizeH="0" baseline="0" noProof="0" dirty="0">
              <a:ln>
                <a:noFill/>
              </a:ln>
              <a:solidFill>
                <a:srgbClr val="0A6D7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sz="4400" b="1" dirty="0">
                <a:solidFill>
                  <a:srgbClr val="0A6D76"/>
                </a:solidFill>
                <a:latin typeface="Calibri" panose="020F050202020403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otwarta.nauka@ncn.gov.pl</a:t>
            </a:r>
            <a:endParaRPr lang="pl-PL" sz="4400" b="1" dirty="0">
              <a:solidFill>
                <a:srgbClr val="0A6D76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4503877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87E315DE1E8D4EA8523081720E83D5" ma:contentTypeVersion="17" ma:contentTypeDescription="Utwórz nowy dokument." ma:contentTypeScope="" ma:versionID="c9a39c81da01673ebd8b4f4de744a338">
  <xsd:schema xmlns:xsd="http://www.w3.org/2001/XMLSchema" xmlns:xs="http://www.w3.org/2001/XMLSchema" xmlns:p="http://schemas.microsoft.com/office/2006/metadata/properties" xmlns:ns2="4d648d6d-5e8c-4d04-9a80-72d063ee322d" xmlns:ns3="235ff9d7-423b-48fc-b975-4cf5e8d7a492" targetNamespace="http://schemas.microsoft.com/office/2006/metadata/properties" ma:root="true" ma:fieldsID="b72c05e503828638f49e4934dbb884e5" ns2:_="" ns3:_="">
    <xsd:import namespace="4d648d6d-5e8c-4d04-9a80-72d063ee322d"/>
    <xsd:import namespace="235ff9d7-423b-48fc-b975-4cf5e8d7a4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d6d-5e8c-4d04-9a80-72d063ee32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Tagi obrazów" ma:readOnly="false" ma:fieldId="{5cf76f15-5ced-4ddc-b409-7134ff3c332f}" ma:taxonomyMulti="true" ma:sspId="be5d0129-78ea-4ba1-a92c-20b411bf3b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5ff9d7-423b-48fc-b975-4cf5e8d7a4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232a982-e954-4cc5-898a-b265b5178d13}" ma:internalName="TaxCatchAll" ma:showField="CatchAllData" ma:web="235ff9d7-423b-48fc-b975-4cf5e8d7a4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d648d6d-5e8c-4d04-9a80-72d063ee322d">
      <Terms xmlns="http://schemas.microsoft.com/office/infopath/2007/PartnerControls"/>
    </lcf76f155ced4ddcb4097134ff3c332f>
    <TaxCatchAll xmlns="235ff9d7-423b-48fc-b975-4cf5e8d7a492" xsi:nil="true"/>
  </documentManagement>
</p:properties>
</file>

<file path=customXml/itemProps1.xml><?xml version="1.0" encoding="utf-8"?>
<ds:datastoreItem xmlns:ds="http://schemas.openxmlformats.org/officeDocument/2006/customXml" ds:itemID="{8657C89C-CF28-4F5A-9310-BA35EE5A5B9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5A8C94-8C70-422E-BE08-D05E034720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648d6d-5e8c-4d04-9a80-72d063ee322d"/>
    <ds:schemaRef ds:uri="235ff9d7-423b-48fc-b975-4cf5e8d7a4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B1078E-55B1-4E7A-A9B5-B4B36D6E5DA7}">
  <ds:schemaRefs>
    <ds:schemaRef ds:uri="235ff9d7-423b-48fc-b975-4cf5e8d7a492"/>
    <ds:schemaRef ds:uri="4d648d6d-5e8c-4d04-9a80-72d063ee322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830</Words>
  <Application>Microsoft Office PowerPoint</Application>
  <PresentationFormat>Panoramiczny</PresentationFormat>
  <Paragraphs>109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Wyszkowska-Kolatko</dc:creator>
  <cp:lastModifiedBy>Elżbieta Wilusz</cp:lastModifiedBy>
  <cp:revision>3</cp:revision>
  <dcterms:created xsi:type="dcterms:W3CDTF">2022-05-06T15:38:49Z</dcterms:created>
  <dcterms:modified xsi:type="dcterms:W3CDTF">2025-03-18T11:27:20Z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0x0101009587E315DE1E8D4EA8523081720E83D5</vt:lpwstr>
  </property>
</Properties>
</file>