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60" r:id="rId3"/>
    <p:sldId id="261" r:id="rId4"/>
    <p:sldId id="257" r:id="rId5"/>
    <p:sldId id="259" r:id="rId6"/>
    <p:sldId id="262" r:id="rId7"/>
    <p:sldId id="264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47477-B449-9DAA-9ACB-834E84F948D0}" v="6" dt="2025-03-21T06:52:46.3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zena Surmiak" userId="S::msurmiak@ur.edu.pl::662bbf6d-03b8-4d67-b7dd-60053a649607" providerId="AD" clId="Web-{2EE47477-B449-9DAA-9ACB-834E84F948D0}"/>
    <pc:docChg chg="modSld">
      <pc:chgData name="Marzena Surmiak" userId="S::msurmiak@ur.edu.pl::662bbf6d-03b8-4d67-b7dd-60053a649607" providerId="AD" clId="Web-{2EE47477-B449-9DAA-9ACB-834E84F948D0}" dt="2025-03-21T06:52:46.327" v="5" actId="20577"/>
      <pc:docMkLst>
        <pc:docMk/>
      </pc:docMkLst>
      <pc:sldChg chg="modSp">
        <pc:chgData name="Marzena Surmiak" userId="S::msurmiak@ur.edu.pl::662bbf6d-03b8-4d67-b7dd-60053a649607" providerId="AD" clId="Web-{2EE47477-B449-9DAA-9ACB-834E84F948D0}" dt="2025-03-21T06:52:46.327" v="5" actId="20577"/>
        <pc:sldMkLst>
          <pc:docMk/>
          <pc:sldMk cId="1318005295" sldId="261"/>
        </pc:sldMkLst>
        <pc:spChg chg="mod">
          <ac:chgData name="Marzena Surmiak" userId="S::msurmiak@ur.edu.pl::662bbf6d-03b8-4d67-b7dd-60053a649607" providerId="AD" clId="Web-{2EE47477-B449-9DAA-9ACB-834E84F948D0}" dt="2025-03-21T06:52:46.327" v="5" actId="20577"/>
          <ac:spMkLst>
            <pc:docMk/>
            <pc:sldMk cId="1318005295" sldId="261"/>
            <ac:spMk id="3" creationId="{B18B2624-8F7C-4091-87CC-2B73D44212D8}"/>
          </ac:spMkLst>
        </pc:spChg>
      </pc:sldChg>
      <pc:sldChg chg="modSp">
        <pc:chgData name="Marzena Surmiak" userId="S::msurmiak@ur.edu.pl::662bbf6d-03b8-4d67-b7dd-60053a649607" providerId="AD" clId="Web-{2EE47477-B449-9DAA-9ACB-834E84F948D0}" dt="2025-03-21T06:52:27.217" v="4" actId="20577"/>
        <pc:sldMkLst>
          <pc:docMk/>
          <pc:sldMk cId="434114342" sldId="269"/>
        </pc:sldMkLst>
        <pc:spChg chg="mod">
          <ac:chgData name="Marzena Surmiak" userId="S::msurmiak@ur.edu.pl::662bbf6d-03b8-4d67-b7dd-60053a649607" providerId="AD" clId="Web-{2EE47477-B449-9DAA-9ACB-834E84F948D0}" dt="2025-03-21T06:52:20.123" v="2" actId="20577"/>
          <ac:spMkLst>
            <pc:docMk/>
            <pc:sldMk cId="434114342" sldId="269"/>
            <ac:spMk id="2" creationId="{E009EBCC-EA3A-4433-AB94-712EE420A95F}"/>
          </ac:spMkLst>
        </pc:spChg>
        <pc:spChg chg="mod">
          <ac:chgData name="Marzena Surmiak" userId="S::msurmiak@ur.edu.pl::662bbf6d-03b8-4d67-b7dd-60053a649607" providerId="AD" clId="Web-{2EE47477-B449-9DAA-9ACB-834E84F948D0}" dt="2025-03-21T06:52:27.217" v="4" actId="20577"/>
          <ac:spMkLst>
            <pc:docMk/>
            <pc:sldMk cId="434114342" sldId="269"/>
            <ac:spMk id="3" creationId="{B18B2624-8F7C-4091-87CC-2B73D44212D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5A3A-92D1-4F5B-BE93-299F57FB6A51}" type="datetimeFigureOut">
              <a:rPr lang="pl-PL" smtClean="0"/>
              <a:t>20.03.2025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A3B7-EF5D-4A03-964A-C3087DA1AE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7652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5A3A-92D1-4F5B-BE93-299F57FB6A51}" type="datetimeFigureOut">
              <a:rPr lang="pl-PL" smtClean="0"/>
              <a:t>20.03.2025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A3B7-EF5D-4A03-964A-C3087DA1AE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253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5A3A-92D1-4F5B-BE93-299F57FB6A51}" type="datetimeFigureOut">
              <a:rPr lang="pl-PL" smtClean="0"/>
              <a:t>20.03.2025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A3B7-EF5D-4A03-964A-C3087DA1AE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414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5A3A-92D1-4F5B-BE93-299F57FB6A51}" type="datetimeFigureOut">
              <a:rPr lang="pl-PL" smtClean="0"/>
              <a:t>20.03.2025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A3B7-EF5D-4A03-964A-C3087DA1AE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5108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5A3A-92D1-4F5B-BE93-299F57FB6A51}" type="datetimeFigureOut">
              <a:rPr lang="pl-PL" smtClean="0"/>
              <a:t>20.03.2025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A3B7-EF5D-4A03-964A-C3087DA1AE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5179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5A3A-92D1-4F5B-BE93-299F57FB6A51}" type="datetimeFigureOut">
              <a:rPr lang="pl-PL" smtClean="0"/>
              <a:t>20.03.2025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A3B7-EF5D-4A03-964A-C3087DA1AE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0093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5A3A-92D1-4F5B-BE93-299F57FB6A51}" type="datetimeFigureOut">
              <a:rPr lang="pl-PL" smtClean="0"/>
              <a:t>20.03.2025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A3B7-EF5D-4A03-964A-C3087DA1AE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1034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5A3A-92D1-4F5B-BE93-299F57FB6A51}" type="datetimeFigureOut">
              <a:rPr lang="pl-PL" smtClean="0"/>
              <a:t>20.03.2025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A3B7-EF5D-4A03-964A-C3087DA1AE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5677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5A3A-92D1-4F5B-BE93-299F57FB6A51}" type="datetimeFigureOut">
              <a:rPr lang="pl-PL" smtClean="0"/>
              <a:t>20.03.2025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A3B7-EF5D-4A03-964A-C3087DA1AE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585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5A3A-92D1-4F5B-BE93-299F57FB6A51}" type="datetimeFigureOut">
              <a:rPr lang="pl-PL" smtClean="0"/>
              <a:t>20.03.2025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A3B7-EF5D-4A03-964A-C3087DA1AE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2518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5A3A-92D1-4F5B-BE93-299F57FB6A51}" type="datetimeFigureOut">
              <a:rPr lang="pl-PL" smtClean="0"/>
              <a:t>20.03.2025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A3B7-EF5D-4A03-964A-C3087DA1AE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6225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75A3A-92D1-4F5B-BE93-299F57FB6A51}" type="datetimeFigureOut">
              <a:rPr lang="pl-PL" smtClean="0"/>
              <a:t>20.03.2025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0A3B7-EF5D-4A03-964A-C3087DA1AE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2692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09EBCC-EA3A-4433-AB94-712EE420A9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9135" y="1934183"/>
            <a:ext cx="11154262" cy="559293"/>
          </a:xfrm>
        </p:spPr>
        <p:txBody>
          <a:bodyPr>
            <a:noAutofit/>
          </a:bodyPr>
          <a:lstStyle/>
          <a:p>
            <a:br>
              <a:rPr lang="pl-PL" sz="2800" b="1" dirty="0">
                <a:latin typeface="Corbel" panose="020B0503020204020204" pitchFamily="34" charset="0"/>
              </a:rPr>
            </a:br>
            <a:br>
              <a:rPr lang="pl-PL" sz="2800" b="1" dirty="0">
                <a:latin typeface="Corbel" panose="020B0503020204020204" pitchFamily="34" charset="0"/>
              </a:rPr>
            </a:br>
            <a:br>
              <a:rPr lang="pl-PL" sz="2800" b="1" dirty="0">
                <a:latin typeface="Corbel" panose="020B0503020204020204" pitchFamily="34" charset="0"/>
              </a:rPr>
            </a:br>
            <a:r>
              <a:rPr lang="pl-PL" sz="2800" b="1" dirty="0">
                <a:latin typeface="Corbel"/>
              </a:rPr>
              <a:t>Rada Dyscyplin w Collegium </a:t>
            </a:r>
            <a:r>
              <a:rPr lang="pl-PL" sz="2800" b="1" dirty="0" err="1">
                <a:latin typeface="Corbel"/>
              </a:rPr>
              <a:t>Medicum</a:t>
            </a:r>
            <a:r>
              <a:rPr lang="pl-PL" sz="2800" b="1" dirty="0">
                <a:latin typeface="Corbel"/>
              </a:rPr>
              <a:t> UR </a:t>
            </a:r>
            <a:endParaRPr lang="pl-PL" sz="2800" b="1" dirty="0">
              <a:latin typeface="Corbel" panose="020B0503020204020204" pitchFamily="34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18B2624-8F7C-4091-87CC-2B73D44212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9135" y="3071080"/>
            <a:ext cx="9525136" cy="195867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10000"/>
              </a:lnSpc>
            </a:pPr>
            <a:r>
              <a:rPr lang="pl-PL" dirty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Uchwała w sprawie:</a:t>
            </a:r>
            <a:endParaRPr lang="pl-PL" dirty="0">
              <a:solidFill>
                <a:srgbClr val="FF0000"/>
              </a:solidFill>
              <a:latin typeface="Corbel" panose="020B05030202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pl-PL" dirty="0">
                <a:effectLst/>
                <a:latin typeface="Corbel"/>
                <a:ea typeface="Times New Roman" panose="02020603050405020304" pitchFamily="18" charset="0"/>
                <a:cs typeface="Arial"/>
              </a:rPr>
              <a:t>wyrażenia zgody na przeprowadzenie postępowania w sprawie nadania stopnia doktora habilitowanego w dziedzinie nauk medycznych i nauk </a:t>
            </a:r>
            <a:br>
              <a:rPr lang="pl-PL" dirty="0">
                <a:latin typeface="Corbel"/>
                <a:ea typeface="Times New Roman" panose="02020603050405020304" pitchFamily="18" charset="0"/>
                <a:cs typeface="Arial"/>
              </a:rPr>
            </a:br>
            <a:r>
              <a:rPr lang="pl-PL" dirty="0">
                <a:effectLst/>
                <a:latin typeface="Corbel"/>
                <a:ea typeface="Times New Roman" panose="02020603050405020304" pitchFamily="18" charset="0"/>
                <a:cs typeface="Arial"/>
              </a:rPr>
              <a:t>o zdrowiu </a:t>
            </a:r>
            <a:r>
              <a:rPr lang="pl-PL" dirty="0">
                <a:solidFill>
                  <a:srgbClr val="FF0000"/>
                </a:solidFill>
                <a:effectLst/>
                <a:latin typeface="Corbel"/>
                <a:ea typeface="Times New Roman" panose="02020603050405020304" pitchFamily="18" charset="0"/>
                <a:cs typeface="Arial"/>
              </a:rPr>
              <a:t>w dyscyplinie ………….. na wniosek </a:t>
            </a:r>
            <a:r>
              <a:rPr lang="pl-PL" b="1" dirty="0">
                <a:solidFill>
                  <a:srgbClr val="FF0000"/>
                </a:solidFill>
                <a:effectLst/>
                <a:latin typeface="Corbel"/>
                <a:ea typeface="Times New Roman" panose="02020603050405020304" pitchFamily="18" charset="0"/>
                <a:cs typeface="Arial"/>
              </a:rPr>
              <a:t>dr ………………………</a:t>
            </a:r>
            <a:endParaRPr lang="pl-PL" dirty="0">
              <a:solidFill>
                <a:srgbClr val="FF0000"/>
              </a:solidFill>
              <a:latin typeface="Corbel"/>
              <a:cs typeface="Arial"/>
            </a:endParaRP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F422354E-E4B7-B582-8D4A-82DACF9193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4479" y="146502"/>
            <a:ext cx="749873" cy="749873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881E59A6-09B1-635C-4BA3-DE53B95D8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266" y="3005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CEBE33B-7437-F44C-5B2F-FA079794B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266" y="188489"/>
            <a:ext cx="387798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000" b="0" i="0" u="none" strike="noStrike" cap="none" normalizeH="0" baseline="0" dirty="0">
                <a:ln>
                  <a:noFill/>
                </a:ln>
                <a:solidFill>
                  <a:srgbClr val="0033A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Uniwersytet Rzeszowski		</a:t>
            </a:r>
            <a:br>
              <a:rPr kumimoji="0" lang="pl-PL" altLang="pl-PL" sz="2000" b="0" i="0" u="none" strike="noStrike" cap="none" normalizeH="0" baseline="0" dirty="0">
                <a:ln>
                  <a:noFill/>
                </a:ln>
                <a:solidFill>
                  <a:srgbClr val="0033A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kumimoji="0" lang="pl-PL" altLang="pl-PL" sz="2000" b="1" i="1" u="none" strike="noStrike" cap="none" normalizeH="0" baseline="0" dirty="0">
                <a:ln>
                  <a:noFill/>
                </a:ln>
                <a:solidFill>
                  <a:srgbClr val="0033A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Collegium </a:t>
            </a:r>
            <a:r>
              <a:rPr kumimoji="0" lang="pl-PL" altLang="pl-PL" sz="2000" b="1" i="1" u="none" strike="noStrike" cap="none" normalizeH="0" baseline="0" dirty="0" err="1">
                <a:ln>
                  <a:noFill/>
                </a:ln>
                <a:solidFill>
                  <a:srgbClr val="0033A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Medicum</a:t>
            </a:r>
            <a:endParaRPr kumimoji="0" lang="pl-PL" altLang="pl-P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D6340425-BDCE-23BD-1F50-CF52DF9E5E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4479" y="5818228"/>
            <a:ext cx="792549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114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09EBCC-EA3A-4433-AB94-712EE420A9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562" y="227860"/>
            <a:ext cx="9144000" cy="559293"/>
          </a:xfrm>
        </p:spPr>
        <p:txBody>
          <a:bodyPr>
            <a:noAutofit/>
          </a:bodyPr>
          <a:lstStyle/>
          <a:p>
            <a:r>
              <a:rPr lang="pl-PL" sz="2800" b="1" dirty="0">
                <a:solidFill>
                  <a:srgbClr val="FF0000"/>
                </a:solidFill>
                <a:latin typeface="Corbel" panose="020B0503020204020204" pitchFamily="34" charset="0"/>
              </a:rPr>
              <a:t>dr Imię i Nazwisko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18B2624-8F7C-4091-87CC-2B73D44212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224" y="1012898"/>
            <a:ext cx="11496675" cy="5700463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pl-PL" sz="3200" b="1" dirty="0">
                <a:latin typeface="Corbel" panose="020B0503020204020204" pitchFamily="34" charset="0"/>
              </a:rPr>
              <a:t>Informacje o zawodzie, specjalizacji, dotychczasowych awansach naukowych</a:t>
            </a:r>
          </a:p>
          <a:p>
            <a:pPr algn="just">
              <a:lnSpc>
                <a:spcPct val="120000"/>
              </a:lnSpc>
            </a:pPr>
            <a:endParaRPr lang="pl-PL" sz="3200" b="1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299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09EBCC-EA3A-4433-AB94-712EE420A9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4667" y="208625"/>
            <a:ext cx="9144000" cy="559293"/>
          </a:xfrm>
        </p:spPr>
        <p:txBody>
          <a:bodyPr>
            <a:noAutofit/>
          </a:bodyPr>
          <a:lstStyle/>
          <a:p>
            <a:r>
              <a:rPr lang="pl-PL" sz="2800" b="1" dirty="0">
                <a:solidFill>
                  <a:srgbClr val="FF0000"/>
                </a:solidFill>
                <a:latin typeface="Corbel" panose="020B0503020204020204" pitchFamily="34" charset="0"/>
              </a:rPr>
              <a:t>dr Imię i Nazwisko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18B2624-8F7C-4091-87CC-2B73D44212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090" y="1016000"/>
            <a:ext cx="11153422" cy="56333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pl-PL" sz="3200" b="1" i="0" u="none" strike="noStrike" baseline="0" dirty="0">
                <a:latin typeface="Corbel"/>
                <a:cs typeface="Arial"/>
              </a:rPr>
              <a:t>Informacje o dotychczasowym zatrudnieniu (wybrane): </a:t>
            </a:r>
          </a:p>
          <a:p>
            <a:pPr algn="l">
              <a:lnSpc>
                <a:spcPct val="120000"/>
              </a:lnSpc>
            </a:pPr>
            <a:endParaRPr lang="pl-PL" sz="2200" b="1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005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5B4872-7304-4B83-8C71-43E714A3B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211" y="1"/>
            <a:ext cx="10782300" cy="112395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latin typeface="Corbel" panose="020B0503020204020204" pitchFamily="34" charset="0"/>
                <a:cs typeface="Arial" panose="020B0604020202020204" pitchFamily="34" charset="0"/>
              </a:rPr>
              <a:t>Osiągnięcie naukowe będące podstawą o ubieganie się o stopień doktora habilitowanego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3CCF59-588B-4792-AB0F-EFB50A13B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33" y="988483"/>
            <a:ext cx="11658600" cy="529590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pl-PL" sz="7200" b="1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Np. Cykl 5 publikacji pt.: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pl-PL" sz="6400" b="1" i="1" dirty="0">
                <a:solidFill>
                  <a:srgbClr val="FF0000"/>
                </a:solidFill>
                <a:latin typeface="Corbel" panose="020B0503020204020204" pitchFamily="34" charset="0"/>
              </a:rPr>
              <a:t>Tytuł cyklu</a:t>
            </a:r>
            <a:endParaRPr lang="pl-PL" sz="6400" b="1" dirty="0">
              <a:solidFill>
                <a:srgbClr val="FF0000"/>
              </a:solidFill>
              <a:latin typeface="Corbel" panose="020B0503020204020204" pitchFamily="34" charset="0"/>
            </a:endParaRPr>
          </a:p>
          <a:p>
            <a:pPr marL="360363" lvl="0" indent="-360363" algn="just">
              <a:lnSpc>
                <a:spcPct val="120000"/>
              </a:lnSpc>
              <a:buFont typeface="+mj-lt"/>
              <a:buAutoNum type="arabicPeriod"/>
            </a:pP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Nazwisko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I,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Nazwisko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I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,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Nazwisko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I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, </a:t>
            </a:r>
            <a:r>
              <a:rPr lang="pl-PL" sz="5600" b="1" dirty="0" err="1">
                <a:solidFill>
                  <a:srgbClr val="FF0000"/>
                </a:solidFill>
                <a:latin typeface="Corbel" panose="020B0503020204020204" pitchFamily="34" charset="0"/>
              </a:rPr>
              <a:t>Title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………………………………….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. 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ERJ Open Res. 2018 Nov 2;4(4):00062-2018. 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Impact Factor: 2.027, </a:t>
            </a:r>
            <a:r>
              <a:rPr lang="en-US" sz="5600" b="1" dirty="0" err="1">
                <a:solidFill>
                  <a:srgbClr val="FF0000"/>
                </a:solidFill>
                <a:latin typeface="Corbel" panose="020B0503020204020204" pitchFamily="34" charset="0"/>
              </a:rPr>
              <a:t>MNiSW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 20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.</a:t>
            </a:r>
            <a:endParaRPr lang="pl-PL" sz="5600" dirty="0">
              <a:solidFill>
                <a:srgbClr val="FF0000"/>
              </a:solidFill>
              <a:latin typeface="Corbel" panose="020B0503020204020204" pitchFamily="34" charset="0"/>
            </a:endParaRPr>
          </a:p>
          <a:p>
            <a:pPr marL="360363" indent="-360363" algn="just">
              <a:lnSpc>
                <a:spcPct val="120000"/>
              </a:lnSpc>
              <a:buFont typeface="+mj-lt"/>
              <a:buAutoNum type="arabicPeriod"/>
            </a:pP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Nazwisko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I,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Nazwisko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I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,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Nazwisko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I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, </a:t>
            </a:r>
            <a:r>
              <a:rPr lang="pl-PL" sz="5600" b="1" dirty="0" err="1">
                <a:solidFill>
                  <a:srgbClr val="FF0000"/>
                </a:solidFill>
                <a:latin typeface="Corbel" panose="020B0503020204020204" pitchFamily="34" charset="0"/>
              </a:rPr>
              <a:t>Title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………………………………….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. 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ERJ Open Res. 2018 Nov 2;4(4):00062-2018. 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Impact Factor: 2.027, </a:t>
            </a:r>
            <a:r>
              <a:rPr lang="en-US" sz="5600" b="1" dirty="0" err="1">
                <a:solidFill>
                  <a:srgbClr val="FF0000"/>
                </a:solidFill>
                <a:latin typeface="Corbel" panose="020B0503020204020204" pitchFamily="34" charset="0"/>
              </a:rPr>
              <a:t>MNiSW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 20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.</a:t>
            </a:r>
            <a:endParaRPr lang="pl-PL" sz="5600" dirty="0">
              <a:solidFill>
                <a:srgbClr val="FF0000"/>
              </a:solidFill>
              <a:latin typeface="Corbel" panose="020B0503020204020204" pitchFamily="34" charset="0"/>
            </a:endParaRPr>
          </a:p>
          <a:p>
            <a:pPr marL="360363" indent="-360363" algn="just">
              <a:lnSpc>
                <a:spcPct val="120000"/>
              </a:lnSpc>
              <a:buFont typeface="+mj-lt"/>
              <a:buAutoNum type="arabicPeriod"/>
            </a:pP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Nazwisko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I,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Nazwisko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I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,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Nazwisko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I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, </a:t>
            </a:r>
            <a:r>
              <a:rPr lang="pl-PL" sz="5600" b="1" dirty="0" err="1">
                <a:solidFill>
                  <a:srgbClr val="FF0000"/>
                </a:solidFill>
                <a:latin typeface="Corbel" panose="020B0503020204020204" pitchFamily="34" charset="0"/>
              </a:rPr>
              <a:t>Title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………………………………….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. 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ERJ Open Res. 2018 Nov 2;4(4):00062-2018. 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Impact Factor: 2.027, </a:t>
            </a:r>
            <a:r>
              <a:rPr lang="en-US" sz="5600" b="1" dirty="0" err="1">
                <a:solidFill>
                  <a:srgbClr val="FF0000"/>
                </a:solidFill>
                <a:latin typeface="Corbel" panose="020B0503020204020204" pitchFamily="34" charset="0"/>
              </a:rPr>
              <a:t>MNiSW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 20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.</a:t>
            </a:r>
            <a:endParaRPr lang="pl-PL" sz="5600" dirty="0">
              <a:solidFill>
                <a:srgbClr val="FF0000"/>
              </a:solidFill>
              <a:latin typeface="Corbel" panose="020B0503020204020204" pitchFamily="34" charset="0"/>
            </a:endParaRPr>
          </a:p>
          <a:p>
            <a:pPr marL="360363" indent="-360363" algn="just">
              <a:lnSpc>
                <a:spcPct val="120000"/>
              </a:lnSpc>
              <a:buFont typeface="+mj-lt"/>
              <a:buAutoNum type="arabicPeriod"/>
            </a:pP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Nazwisko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I,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Nazwisko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I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,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Nazwisko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I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, </a:t>
            </a:r>
            <a:r>
              <a:rPr lang="pl-PL" sz="5600" b="1" dirty="0" err="1">
                <a:solidFill>
                  <a:srgbClr val="FF0000"/>
                </a:solidFill>
                <a:latin typeface="Corbel" panose="020B0503020204020204" pitchFamily="34" charset="0"/>
              </a:rPr>
              <a:t>Title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………………………………….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. 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ERJ Open Res. 2018 Nov 2;4(4):00062-2018. 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Impact Factor: 2.027, </a:t>
            </a:r>
            <a:r>
              <a:rPr lang="en-US" sz="5600" b="1" dirty="0" err="1">
                <a:solidFill>
                  <a:srgbClr val="FF0000"/>
                </a:solidFill>
                <a:latin typeface="Corbel" panose="020B0503020204020204" pitchFamily="34" charset="0"/>
              </a:rPr>
              <a:t>MNiSW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 20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.</a:t>
            </a:r>
          </a:p>
          <a:p>
            <a:pPr marL="360363" indent="-360363" algn="just">
              <a:lnSpc>
                <a:spcPct val="120000"/>
              </a:lnSpc>
              <a:buFont typeface="+mj-lt"/>
              <a:buAutoNum type="arabicPeriod"/>
            </a:pP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Nazwisko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I,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Nazwisko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I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,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Nazwisko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I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, </a:t>
            </a:r>
            <a:r>
              <a:rPr lang="pl-PL" sz="5600" b="1" dirty="0" err="1">
                <a:solidFill>
                  <a:srgbClr val="FF0000"/>
                </a:solidFill>
                <a:latin typeface="Corbel" panose="020B0503020204020204" pitchFamily="34" charset="0"/>
              </a:rPr>
              <a:t>Title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………………………………….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. 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ERJ Open Res. 2018 Nov 2;4(4):00062-2018. 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Impact Factor: 2.027, </a:t>
            </a:r>
            <a:r>
              <a:rPr lang="en-US" sz="5600" b="1" dirty="0" err="1">
                <a:solidFill>
                  <a:srgbClr val="FF0000"/>
                </a:solidFill>
                <a:latin typeface="Corbel" panose="020B0503020204020204" pitchFamily="34" charset="0"/>
              </a:rPr>
              <a:t>MNiSW</a:t>
            </a:r>
            <a:r>
              <a:rPr lang="en-US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 20</a:t>
            </a:r>
            <a:r>
              <a:rPr lang="en-US" sz="5600" dirty="0">
                <a:solidFill>
                  <a:srgbClr val="FF0000"/>
                </a:solidFill>
                <a:latin typeface="Corbel" panose="020B0503020204020204" pitchFamily="34" charset="0"/>
              </a:rPr>
              <a:t>.</a:t>
            </a:r>
          </a:p>
          <a:p>
            <a:pPr marL="360363" lvl="0" indent="-360363" algn="just">
              <a:lnSpc>
                <a:spcPct val="120000"/>
              </a:lnSpc>
              <a:buFont typeface="+mj-lt"/>
              <a:buAutoNum type="arabicPeriod"/>
            </a:pPr>
            <a:endParaRPr lang="en-US" sz="5600" dirty="0">
              <a:solidFill>
                <a:srgbClr val="FF0000"/>
              </a:solidFill>
              <a:latin typeface="Corbel" panose="020B0503020204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Sumaryczny wskaźnik </a:t>
            </a:r>
            <a:r>
              <a:rPr lang="pl-PL" sz="5600" b="1" dirty="0" err="1">
                <a:solidFill>
                  <a:srgbClr val="FF0000"/>
                </a:solidFill>
                <a:latin typeface="Corbel" panose="020B0503020204020204" pitchFamily="34" charset="0"/>
              </a:rPr>
              <a:t>Impact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5600" b="1" dirty="0" err="1">
                <a:solidFill>
                  <a:srgbClr val="FF0000"/>
                </a:solidFill>
                <a:latin typeface="Corbel" panose="020B0503020204020204" pitchFamily="34" charset="0"/>
              </a:rPr>
              <a:t>Factor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, składający się na osiągnięcie naukowe wynosi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: ………..punktów, </a:t>
            </a:r>
            <a:r>
              <a:rPr lang="pl-PL" sz="5600" dirty="0">
                <a:solidFill>
                  <a:srgbClr val="FF0000"/>
                </a:solidFill>
                <a:latin typeface="Corbel" panose="020B0503020204020204" pitchFamily="34" charset="0"/>
              </a:rPr>
              <a:t>łączna liczba punktów wg </a:t>
            </a:r>
            <a:r>
              <a:rPr lang="pl-PL" sz="5600" b="1" dirty="0" err="1">
                <a:solidFill>
                  <a:srgbClr val="FF0000"/>
                </a:solidFill>
                <a:latin typeface="Corbel" panose="020B0503020204020204" pitchFamily="34" charset="0"/>
              </a:rPr>
              <a:t>MNiSW</a:t>
            </a:r>
            <a:r>
              <a:rPr lang="pl-PL" sz="5600" b="1" dirty="0">
                <a:solidFill>
                  <a:srgbClr val="FF0000"/>
                </a:solidFill>
                <a:latin typeface="Corbel" panose="020B0503020204020204" pitchFamily="34" charset="0"/>
              </a:rPr>
              <a:t> to ……………. (dane na dzień złożenia wniosku do RDN)</a:t>
            </a:r>
          </a:p>
        </p:txBody>
      </p:sp>
    </p:spTree>
    <p:extLst>
      <p:ext uri="{BB962C8B-B14F-4D97-AF65-F5344CB8AC3E}">
        <p14:creationId xmlns:p14="http://schemas.microsoft.com/office/powerpoint/2010/main" val="2598517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5B4872-7304-4B83-8C71-43E714A3B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latin typeface="Corbel" panose="020B0503020204020204" pitchFamily="34" charset="0"/>
              </a:rPr>
              <a:t>Dorobek naukowy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3CCF59-588B-4792-AB0F-EFB50A13B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326"/>
            <a:ext cx="10515600" cy="4676637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Char char="§"/>
            </a:pPr>
            <a:r>
              <a:rPr lang="pl-PL" sz="3300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Dorobek naukowy - sumarycznie (łącznie z cyklem): </a:t>
            </a:r>
            <a:r>
              <a:rPr lang="pl-PL" sz="3300" b="1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IF- ……………… (</a:t>
            </a:r>
            <a:r>
              <a:rPr lang="pl-PL" sz="3600" b="1" dirty="0">
                <a:solidFill>
                  <a:srgbClr val="FF0000"/>
                </a:solidFill>
                <a:latin typeface="Corbel" panose="020B0503020204020204" pitchFamily="34" charset="0"/>
              </a:rPr>
              <a:t>dane na dzień złożenia wniosku do RDN</a:t>
            </a:r>
            <a:r>
              <a:rPr lang="pl-PL" sz="3300" b="1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lnSpc>
                <a:spcPct val="120000"/>
              </a:lnSpc>
            </a:pPr>
            <a:r>
              <a:rPr lang="pl-PL" sz="3300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Liczba </a:t>
            </a:r>
            <a:r>
              <a:rPr lang="pl-PL" sz="3300" dirty="0" err="1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cytowań</a:t>
            </a:r>
            <a:r>
              <a:rPr lang="pl-PL" sz="3300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 publikacji wg Web of Science z uwzględnieniem </a:t>
            </a:r>
            <a:r>
              <a:rPr lang="pl-PL" sz="3300" dirty="0" err="1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autocytowań</a:t>
            </a:r>
            <a:r>
              <a:rPr lang="pl-PL" sz="3300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: </a:t>
            </a:r>
            <a:r>
              <a:rPr lang="pl-PL" sz="3300" b="1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………………..</a:t>
            </a:r>
            <a:endParaRPr lang="pl-PL" sz="3300" dirty="0">
              <a:solidFill>
                <a:srgbClr val="FF0000"/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pl-PL" sz="3300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Indeks Hirscha wg Web od Science: </a:t>
            </a:r>
            <a:r>
              <a:rPr lang="pl-PL" sz="3300" b="1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………….</a:t>
            </a:r>
          </a:p>
          <a:p>
            <a:pPr algn="just">
              <a:lnSpc>
                <a:spcPct val="120000"/>
              </a:lnSpc>
            </a:pPr>
            <a:r>
              <a:rPr lang="pl-PL" sz="3300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Sumaryczna punktacja </a:t>
            </a:r>
            <a:r>
              <a:rPr lang="pl-PL" sz="3300" dirty="0" err="1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MNiSW</a:t>
            </a:r>
            <a:r>
              <a:rPr lang="pl-PL" sz="3300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: </a:t>
            </a:r>
            <a:r>
              <a:rPr lang="pl-PL" sz="3300" b="1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………….</a:t>
            </a:r>
            <a:endParaRPr lang="pl-PL" sz="3300" dirty="0">
              <a:solidFill>
                <a:srgbClr val="FF0000"/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endParaRPr lang="pl-PL" sz="3300" dirty="0">
              <a:solidFill>
                <a:srgbClr val="FF0000"/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§"/>
            </a:pPr>
            <a:r>
              <a:rPr lang="pl-PL" sz="3300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Dorobek naukowy po uzyskaniu stopnia doktora (bez cyklu): </a:t>
            </a:r>
            <a:r>
              <a:rPr lang="pl-PL" sz="3300" b="1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IF ……………/ </a:t>
            </a:r>
            <a:r>
              <a:rPr lang="pl-PL" sz="3300" b="1" dirty="0" err="1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MNiSW</a:t>
            </a:r>
            <a:r>
              <a:rPr lang="pl-PL" sz="3300" b="1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 ………………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3300" u="sng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Cykl: </a:t>
            </a:r>
          </a:p>
          <a:p>
            <a:pPr algn="just">
              <a:lnSpc>
                <a:spcPct val="120000"/>
              </a:lnSpc>
            </a:pPr>
            <a:r>
              <a:rPr lang="pl-PL" sz="3300" b="1" i="0" u="none" strike="noStrike" baseline="0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IF</a:t>
            </a:r>
            <a:r>
              <a:rPr lang="pl-PL" sz="3300" b="1" baseline="0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 ……………</a:t>
            </a:r>
            <a:r>
              <a:rPr lang="pl-PL" sz="3300" b="1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3300" b="1" i="0" u="none" strike="noStrike" baseline="0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/ </a:t>
            </a:r>
            <a:r>
              <a:rPr lang="pl-PL" sz="3300" b="1" i="0" u="none" strike="noStrike" baseline="0" dirty="0" err="1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MNiSW</a:t>
            </a:r>
            <a:r>
              <a:rPr lang="pl-PL" sz="3300" b="1" i="0" u="none" strike="noStrike" baseline="0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 …………..</a:t>
            </a:r>
            <a:r>
              <a:rPr lang="pl-PL" sz="3300" b="1" dirty="0">
                <a:solidFill>
                  <a:srgbClr val="FF0000"/>
                </a:solidFill>
                <a:latin typeface="Corbel" panose="020B0503020204020204" pitchFamily="34" charset="0"/>
              </a:rPr>
              <a:t>. (</a:t>
            </a:r>
            <a:r>
              <a:rPr lang="pl-PL" sz="3200" b="1" dirty="0">
                <a:solidFill>
                  <a:srgbClr val="FF0000"/>
                </a:solidFill>
                <a:latin typeface="Corbel" panose="020B0503020204020204" pitchFamily="34" charset="0"/>
              </a:rPr>
              <a:t>dane na dzień złożenia wniosku do RDN</a:t>
            </a:r>
            <a:r>
              <a:rPr lang="pl-PL" sz="3300" b="1" dirty="0">
                <a:solidFill>
                  <a:srgbClr val="FF0000"/>
                </a:solidFill>
                <a:latin typeface="Corbel" panose="020B0503020204020204" pitchFamily="34" charset="0"/>
              </a:rPr>
              <a:t>)</a:t>
            </a:r>
          </a:p>
          <a:p>
            <a:pPr algn="just">
              <a:lnSpc>
                <a:spcPct val="120000"/>
              </a:lnSpc>
            </a:pPr>
            <a:r>
              <a:rPr lang="pl-PL" sz="3300" b="1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Patent Krajowy: </a:t>
            </a:r>
            <a:r>
              <a:rPr lang="pl-PL" sz="3300" dirty="0" err="1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MNiSW</a:t>
            </a:r>
            <a:r>
              <a:rPr lang="pl-PL" sz="3300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: </a:t>
            </a:r>
            <a:r>
              <a:rPr lang="pl-PL" sz="3300" b="1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……………..</a:t>
            </a:r>
            <a:endParaRPr lang="pl-PL" sz="3300" b="1" dirty="0">
              <a:solidFill>
                <a:srgbClr val="FF0000"/>
              </a:solidFill>
              <a:latin typeface="Corbel" panose="020B0503020204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pl-PL" sz="3300" b="1" dirty="0">
                <a:solidFill>
                  <a:srgbClr val="FF0000"/>
                </a:solidFill>
                <a:latin typeface="Corbel" panose="020B0503020204020204" pitchFamily="34" charset="0"/>
              </a:rPr>
              <a:t>…………………</a:t>
            </a:r>
            <a:r>
              <a:rPr lang="pl-PL" sz="3300" dirty="0">
                <a:solidFill>
                  <a:srgbClr val="FF0000"/>
                </a:solidFill>
                <a:latin typeface="Corbel" panose="020B0503020204020204" pitchFamily="34" charset="0"/>
              </a:rPr>
              <a:t> </a:t>
            </a:r>
            <a:r>
              <a:rPr lang="pl-PL" sz="3300" b="1" dirty="0">
                <a:solidFill>
                  <a:srgbClr val="FF0000"/>
                </a:solidFill>
                <a:latin typeface="Corbel" panose="020B0503020204020204" pitchFamily="34" charset="0"/>
              </a:rPr>
              <a:t>prezentacji zjazdowych ustnych i plakatowych, w tym …………..polskich i …………… zagranicznych.</a:t>
            </a:r>
            <a:endParaRPr lang="pl-PL" sz="3300" b="1" dirty="0">
              <a:solidFill>
                <a:srgbClr val="FF0000"/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413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5B4872-7304-4B83-8C71-43E714A3B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008" y="198872"/>
            <a:ext cx="10515600" cy="7155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2800" b="1" dirty="0">
                <a:latin typeface="Corbel" panose="020B0503020204020204" pitchFamily="34" charset="0"/>
                <a:cs typeface="Arial" panose="020B0604020202020204" pitchFamily="34" charset="0"/>
              </a:rPr>
              <a:t>Współpraca międzynarodowa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3CCF59-588B-4792-AB0F-EFB50A13B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568" y="914402"/>
            <a:ext cx="10515600" cy="562771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l-PL" sz="1400" b="1" dirty="0">
                <a:latin typeface="Corbel" panose="020B0503020204020204" pitchFamily="34" charset="0"/>
              </a:rPr>
              <a:t>Międzynarodowe konsorcja badawcze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1400" b="1" dirty="0">
                <a:latin typeface="Corbel" panose="020B0503020204020204" pitchFamily="34" charset="0"/>
              </a:rPr>
              <a:t>1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1400" b="1" dirty="0">
                <a:latin typeface="Corbel" panose="020B0503020204020204" pitchFamily="34" charset="0"/>
              </a:rPr>
              <a:t>2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l-PL" sz="1400" b="1" dirty="0">
              <a:latin typeface="Corbel" panose="020B0503020204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1400" b="1" dirty="0">
                <a:latin typeface="Corbel" panose="020B0503020204020204" pitchFamily="34" charset="0"/>
              </a:rPr>
              <a:t>Staże zagraniczne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1400" b="1" dirty="0">
                <a:latin typeface="Corbel" panose="020B0503020204020204" pitchFamily="34" charset="0"/>
              </a:rPr>
              <a:t>1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1400" b="1" dirty="0">
                <a:latin typeface="Corbel" panose="020B0503020204020204" pitchFamily="34" charset="0"/>
              </a:rPr>
              <a:t>2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1400" b="1" dirty="0">
                <a:latin typeface="Corbel" panose="020B0503020204020204" pitchFamily="34" charset="0"/>
              </a:rPr>
              <a:t>Szkolenia zagraniczne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1400" dirty="0">
                <a:latin typeface="Corbel" panose="020B0503020204020204" pitchFamily="34" charset="0"/>
              </a:rPr>
              <a:t>1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1400" dirty="0">
                <a:latin typeface="Corbel" panose="020B0503020204020204" pitchFamily="34" charset="0"/>
              </a:rPr>
              <a:t>2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1400" dirty="0">
                <a:latin typeface="Corbel" panose="020B0503020204020204" pitchFamily="34" charset="0"/>
              </a:rPr>
              <a:t>3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1400" b="1" dirty="0">
                <a:latin typeface="Corbel" panose="020B0503020204020204" pitchFamily="34" charset="0"/>
              </a:rPr>
              <a:t>Granty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1400" b="1" dirty="0">
                <a:latin typeface="Corbel" panose="020B0503020204020204" pitchFamily="34" charset="0"/>
              </a:rPr>
              <a:t>1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1400" b="1" dirty="0">
                <a:latin typeface="Corbel" panose="020B0503020204020204" pitchFamily="34" charset="0"/>
              </a:rPr>
              <a:t>2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1400" b="1" dirty="0">
                <a:latin typeface="Corbel" panose="020B0503020204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413369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3DA46E-AD45-4254-ABBC-0409F123F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9086"/>
            <a:ext cx="10515600" cy="934201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>
                <a:latin typeface="Corbel" panose="020B0503020204020204" pitchFamily="34" charset="0"/>
              </a:rPr>
              <a:t>Projekty międzynarodowe / recenzje w czasopismach</a:t>
            </a:r>
            <a:endParaRPr lang="pl-PL" sz="2800" b="1" dirty="0">
              <a:latin typeface="Corbel" panose="020B0503020204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A489BAD-9762-43F8-9C6B-9D4691823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192" y="1554479"/>
            <a:ext cx="10515600" cy="4846317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1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pl-PL" sz="1800" dirty="0">
                <a:latin typeface="+mj-lt"/>
              </a:rPr>
              <a:t> </a:t>
            </a:r>
            <a:endParaRPr lang="pl-PL" sz="1800" dirty="0">
              <a:latin typeface="Corbel" panose="020B0503020204020204" pitchFamily="34" charset="0"/>
            </a:endParaRPr>
          </a:p>
          <a:p>
            <a:pPr marL="342900" indent="-342900" algn="just">
              <a:lnSpc>
                <a:spcPct val="11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pl-PL" sz="1800" dirty="0">
                <a:latin typeface="Corbel" panose="020B0503020204020204" pitchFamily="34" charset="0"/>
              </a:rPr>
              <a:t> </a:t>
            </a:r>
          </a:p>
          <a:p>
            <a:pPr marL="342900" indent="-342900" algn="just">
              <a:lnSpc>
                <a:spcPct val="11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pl-PL" sz="1800" dirty="0">
                <a:latin typeface="Corbel" panose="020B0503020204020204" pitchFamily="34" charset="0"/>
              </a:rPr>
              <a:t> </a:t>
            </a:r>
          </a:p>
          <a:p>
            <a:pPr marL="342900" indent="-342900" algn="just">
              <a:lnSpc>
                <a:spcPct val="11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pl-PL" sz="1800" dirty="0">
                <a:latin typeface="Corbel" panose="020B0503020204020204" pitchFamily="34" charset="0"/>
              </a:rPr>
              <a:t> </a:t>
            </a:r>
          </a:p>
          <a:p>
            <a:pPr marL="342900" indent="-342900" algn="just">
              <a:lnSpc>
                <a:spcPct val="11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pl-PL" sz="1800" dirty="0">
                <a:latin typeface="Corbel" panose="020B0503020204020204" pitchFamily="34" charset="0"/>
              </a:rPr>
              <a:t> </a:t>
            </a:r>
          </a:p>
          <a:p>
            <a:pPr marL="342900" indent="-342900" algn="just">
              <a:lnSpc>
                <a:spcPct val="11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pl-PL" sz="1800" dirty="0">
                <a:latin typeface="Corbel" panose="020B0503020204020204" pitchFamily="34" charset="0"/>
              </a:rPr>
              <a:t> </a:t>
            </a:r>
          </a:p>
        </p:txBody>
      </p:sp>
      <p:sp>
        <p:nvSpPr>
          <p:cNvPr id="4" name="Prostokąt 3"/>
          <p:cNvSpPr/>
          <p:nvPr/>
        </p:nvSpPr>
        <p:spPr>
          <a:xfrm>
            <a:off x="838201" y="507076"/>
            <a:ext cx="101429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2800" b="1" dirty="0"/>
          </a:p>
          <a:p>
            <a:endParaRPr lang="pl-PL" sz="2800" b="1" dirty="0"/>
          </a:p>
        </p:txBody>
      </p:sp>
    </p:spTree>
    <p:extLst>
      <p:ext uri="{BB962C8B-B14F-4D97-AF65-F5344CB8AC3E}">
        <p14:creationId xmlns:p14="http://schemas.microsoft.com/office/powerpoint/2010/main" val="2336121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199" y="379768"/>
            <a:ext cx="10515600" cy="628393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>
                <a:latin typeface="Corbel" panose="020B0503020204020204" pitchFamily="34" charset="0"/>
                <a:cs typeface="Arial" panose="020B0604020202020204" pitchFamily="34" charset="0"/>
              </a:rPr>
              <a:t>Działalność</a:t>
            </a:r>
            <a:r>
              <a:rPr lang="pl-PL" sz="2800" b="1" dirty="0">
                <a:latin typeface="+mn-lt"/>
                <a:cs typeface="Arial" panose="020B0604020202020204" pitchFamily="34" charset="0"/>
              </a:rPr>
              <a:t> </a:t>
            </a:r>
            <a:r>
              <a:rPr lang="pl-PL" sz="2800" b="1" dirty="0">
                <a:latin typeface="Corbel" panose="020B0503020204020204" pitchFamily="34" charset="0"/>
                <a:cs typeface="Arial" panose="020B0604020202020204" pitchFamily="34" charset="0"/>
              </a:rPr>
              <a:t>dydaktyczna</a:t>
            </a:r>
            <a:br>
              <a:rPr lang="pl-PL" sz="2800" b="1" dirty="0">
                <a:latin typeface="+mn-lt"/>
                <a:cs typeface="Arial" panose="020B0604020202020204" pitchFamily="34" charset="0"/>
              </a:rPr>
            </a:br>
            <a:endParaRPr lang="pl-PL" sz="28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4933" y="824089"/>
            <a:ext cx="11142133" cy="533994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Font typeface="Wingdings" pitchFamily="2" charset="2"/>
              <a:buChar char="§"/>
            </a:pPr>
            <a:r>
              <a:rPr lang="pl-PL" sz="1200" dirty="0">
                <a:latin typeface="Corbel" panose="020B0503020204020204" pitchFamily="34" charset="0"/>
                <a:cs typeface="Arial" panose="020B0604020202020204" pitchFamily="34" charset="0"/>
              </a:rPr>
              <a:t>1</a:t>
            </a:r>
          </a:p>
          <a:p>
            <a:pPr algn="just">
              <a:lnSpc>
                <a:spcPct val="100000"/>
              </a:lnSpc>
              <a:buFont typeface="Wingdings" pitchFamily="2" charset="2"/>
              <a:buChar char="§"/>
            </a:pPr>
            <a:r>
              <a:rPr lang="pl-PL" sz="1200" dirty="0">
                <a:latin typeface="Corbel" panose="020B0503020204020204" pitchFamily="34" charset="0"/>
                <a:cs typeface="Arial" panose="020B0604020202020204" pitchFamily="34" charset="0"/>
              </a:rPr>
              <a:t>2</a:t>
            </a:r>
          </a:p>
          <a:p>
            <a:pPr algn="just">
              <a:lnSpc>
                <a:spcPct val="100000"/>
              </a:lnSpc>
              <a:buFont typeface="Wingdings" pitchFamily="2" charset="2"/>
              <a:buChar char="§"/>
            </a:pPr>
            <a:r>
              <a:rPr lang="pl-PL" sz="1200" dirty="0">
                <a:latin typeface="Corbel" panose="020B0503020204020204" pitchFamily="34" charset="0"/>
                <a:cs typeface="Arial" panose="020B0604020202020204" pitchFamily="34" charset="0"/>
              </a:rPr>
              <a:t>3</a:t>
            </a:r>
          </a:p>
          <a:p>
            <a:pPr algn="just">
              <a:lnSpc>
                <a:spcPct val="100000"/>
              </a:lnSpc>
              <a:buFont typeface="Wingdings" pitchFamily="2" charset="2"/>
              <a:buChar char="§"/>
            </a:pPr>
            <a:r>
              <a:rPr lang="pl-PL" sz="1200" dirty="0">
                <a:latin typeface="Corbel" panose="020B0503020204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709140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530225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>
                <a:latin typeface="Corbel" panose="020B0503020204020204" pitchFamily="34" charset="0"/>
              </a:rPr>
              <a:t>Członkostwo w Towarzystwach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42925" y="895350"/>
            <a:ext cx="10810875" cy="5281613"/>
          </a:xfrm>
        </p:spPr>
        <p:txBody>
          <a:bodyPr>
            <a:normAutofit/>
          </a:bodyPr>
          <a:lstStyle/>
          <a:p>
            <a:r>
              <a:rPr lang="pl-PL" sz="1400" dirty="0">
                <a:latin typeface="Corbel" panose="020B0503020204020204" pitchFamily="34" charset="0"/>
              </a:rPr>
              <a:t>1</a:t>
            </a:r>
          </a:p>
          <a:p>
            <a:r>
              <a:rPr lang="pl-PL" sz="1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  <a:p>
            <a:r>
              <a:rPr lang="pl-PL" sz="1400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</a:p>
          <a:p>
            <a:endParaRPr lang="pl-PL" sz="1400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87737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 2013–2022">
  <a:themeElements>
    <a:clrScheme name="Motyw pakietu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1558</TotalTime>
  <Words>413</Words>
  <Application>Microsoft Office PowerPoint</Application>
  <PresentationFormat>Panoramiczny</PresentationFormat>
  <Paragraphs>61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Motyw pakietu Office 2013–2022</vt:lpstr>
      <vt:lpstr>   Rada Dyscyplin w Collegium Medicum UR </vt:lpstr>
      <vt:lpstr>dr Imię i Nazwisko</vt:lpstr>
      <vt:lpstr>dr Imię i Nazwisko</vt:lpstr>
      <vt:lpstr>Osiągnięcie naukowe będące podstawą o ubieganie się o stopień doktora habilitowanego</vt:lpstr>
      <vt:lpstr>Dorobek naukowy</vt:lpstr>
      <vt:lpstr>Współpraca międzynarodowa</vt:lpstr>
      <vt:lpstr>Projekty międzynarodowe / recenzje w czasopismach</vt:lpstr>
      <vt:lpstr>Działalność dydaktyczna </vt:lpstr>
      <vt:lpstr>Członkostwo w Towarzystwach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Rada Dyscypliny Nauk Medycznych</dc:title>
  <dc:creator>Marcin</dc:creator>
  <cp:lastModifiedBy>Marzena Surmiak</cp:lastModifiedBy>
  <cp:revision>115</cp:revision>
  <dcterms:created xsi:type="dcterms:W3CDTF">2020-11-20T13:48:37Z</dcterms:created>
  <dcterms:modified xsi:type="dcterms:W3CDTF">2025-03-21T06:52:48Z</dcterms:modified>
</cp:coreProperties>
</file>