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9"/>
  </p:notesMasterIdLst>
  <p:sldIdLst>
    <p:sldId id="256" r:id="rId2"/>
    <p:sldId id="283" r:id="rId3"/>
    <p:sldId id="285" r:id="rId4"/>
    <p:sldId id="284" r:id="rId5"/>
    <p:sldId id="287" r:id="rId6"/>
    <p:sldId id="286" r:id="rId7"/>
    <p:sldId id="288" r:id="rId8"/>
  </p:sldIdLst>
  <p:sldSz cx="12192000" cy="6858000"/>
  <p:notesSz cx="6794500" cy="9906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2880" autoAdjust="0"/>
  </p:normalViewPr>
  <p:slideViewPr>
    <p:cSldViewPr snapToGrid="0">
      <p:cViewPr varScale="1">
        <p:scale>
          <a:sx n="119" d="100"/>
          <a:sy n="119" d="100"/>
        </p:scale>
        <p:origin x="13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4"/>
            <a:ext cx="2945024" cy="495855"/>
          </a:xfrm>
          <a:prstGeom prst="rect">
            <a:avLst/>
          </a:prstGeom>
        </p:spPr>
        <p:txBody>
          <a:bodyPr vert="horz" lIns="91267" tIns="45631" rIns="91267" bIns="45631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7890" y="4"/>
            <a:ext cx="2945024" cy="495855"/>
          </a:xfrm>
          <a:prstGeom prst="rect">
            <a:avLst/>
          </a:prstGeom>
        </p:spPr>
        <p:txBody>
          <a:bodyPr vert="horz" lIns="91267" tIns="45631" rIns="91267" bIns="45631" rtlCol="0"/>
          <a:lstStyle>
            <a:lvl1pPr algn="r">
              <a:defRPr sz="1200"/>
            </a:lvl1pPr>
          </a:lstStyle>
          <a:p>
            <a:fld id="{1525F0BE-3D2F-4AD3-8BC8-B051590ABDD8}" type="datetimeFigureOut">
              <a:rPr lang="pl-PL" smtClean="0"/>
              <a:pPr/>
              <a:t>2021-03-24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1238250"/>
            <a:ext cx="5943600" cy="3343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67" tIns="45631" rIns="91267" bIns="45631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135" y="4766861"/>
            <a:ext cx="5436235" cy="3900299"/>
          </a:xfrm>
          <a:prstGeom prst="rect">
            <a:avLst/>
          </a:prstGeom>
        </p:spPr>
        <p:txBody>
          <a:bodyPr vert="horz" lIns="91267" tIns="45631" rIns="91267" bIns="45631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10145"/>
            <a:ext cx="2945024" cy="495855"/>
          </a:xfrm>
          <a:prstGeom prst="rect">
            <a:avLst/>
          </a:prstGeom>
        </p:spPr>
        <p:txBody>
          <a:bodyPr vert="horz" lIns="91267" tIns="45631" rIns="91267" bIns="45631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7890" y="9410145"/>
            <a:ext cx="2945024" cy="495855"/>
          </a:xfrm>
          <a:prstGeom prst="rect">
            <a:avLst/>
          </a:prstGeom>
        </p:spPr>
        <p:txBody>
          <a:bodyPr vert="horz" lIns="91267" tIns="45631" rIns="91267" bIns="45631" rtlCol="0" anchor="b"/>
          <a:lstStyle>
            <a:lvl1pPr algn="r">
              <a:defRPr sz="1200"/>
            </a:lvl1pPr>
          </a:lstStyle>
          <a:p>
            <a:fld id="{4E29F0BA-0D20-4F8E-B9FB-0C83AFA3CB9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92656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29F0BA-0D20-4F8E-B9FB-0C83AFA3CB9B}" type="slidenum">
              <a:rPr lang="pl-PL" smtClean="0"/>
              <a:pPr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607584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2021-03-24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35749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2021-03-24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82533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2021-03-24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51227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2021-03-24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38176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2021-03-24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16037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2021-03-24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36775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2021-03-24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64779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2021-03-24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16138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2021-03-24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2697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2021-03-24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35159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2021-03-24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06542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CD672-537D-47D8-8F82-28AFF279A120}" type="datetimeFigureOut">
              <a:rPr lang="pl-PL" smtClean="0"/>
              <a:pPr/>
              <a:t>2021-03-24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0364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214437"/>
            <a:ext cx="9144000" cy="2772025"/>
          </a:xfrm>
        </p:spPr>
        <p:txBody>
          <a:bodyPr>
            <a:normAutofit/>
          </a:bodyPr>
          <a:lstStyle/>
          <a:p>
            <a:r>
              <a:rPr lang="pl-PL" sz="9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NAUKA 2020</a:t>
            </a:r>
          </a:p>
        </p:txBody>
      </p:sp>
    </p:spTree>
    <p:extLst>
      <p:ext uri="{BB962C8B-B14F-4D97-AF65-F5344CB8AC3E}">
        <p14:creationId xmlns:p14="http://schemas.microsoft.com/office/powerpoint/2010/main" val="135417309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6096655"/>
              </p:ext>
            </p:extLst>
          </p:nvPr>
        </p:nvGraphicFramePr>
        <p:xfrm>
          <a:off x="0" y="-99462"/>
          <a:ext cx="12183979" cy="69574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875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3213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3213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3213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580410">
                <a:tc gridSpan="4">
                  <a:txBody>
                    <a:bodyPr/>
                    <a:lstStyle/>
                    <a:p>
                      <a:pPr algn="ctr"/>
                      <a:r>
                        <a:rPr lang="pl-PL" sz="3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ROZWÓJ KADRY </a:t>
                      </a:r>
                    </a:p>
                    <a:p>
                      <a:pPr algn="ctr"/>
                      <a:r>
                        <a:rPr lang="pl-PL" sz="3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UZYSKANE</a:t>
                      </a:r>
                      <a:r>
                        <a:rPr lang="pl-PL" sz="3600" b="1" baseline="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 STOPNIE I TYTUŁY</a:t>
                      </a:r>
                      <a:r>
                        <a:rPr lang="pl-PL" sz="3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 NAUKOWE</a:t>
                      </a:r>
                      <a:r>
                        <a:rPr lang="pl-PL" sz="3600" b="1" baseline="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 2020</a:t>
                      </a:r>
                      <a:endParaRPr lang="pl-PL" sz="36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04986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Kolegium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Stopień</a:t>
                      </a:r>
                      <a:r>
                        <a:rPr lang="pl-PL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 doktora</a:t>
                      </a:r>
                      <a:endParaRPr lang="pl-PL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Stopień</a:t>
                      </a:r>
                      <a:r>
                        <a:rPr lang="pl-PL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 doktora habilitowanego</a:t>
                      </a:r>
                      <a:endParaRPr lang="pl-PL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Tytuł profesora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0069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Humanistycznych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4</a:t>
                      </a:r>
                      <a:endParaRPr lang="pl-P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13</a:t>
                      </a:r>
                      <a:endParaRPr lang="pl-P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4</a:t>
                      </a:r>
                      <a:endParaRPr lang="pl-P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0826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Medycznych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8</a:t>
                      </a:r>
                      <a:endParaRPr lang="pl-P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6</a:t>
                      </a:r>
                      <a:endParaRPr lang="pl-P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4</a:t>
                      </a:r>
                      <a:endParaRPr lang="pl-P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779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Przyrodniczych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9</a:t>
                      </a:r>
                      <a:endParaRPr lang="pl-P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5</a:t>
                      </a:r>
                      <a:endParaRPr lang="pl-P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3</a:t>
                      </a:r>
                      <a:endParaRPr lang="pl-P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9828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Społecznych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3</a:t>
                      </a:r>
                      <a:endParaRPr lang="pl-P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9</a:t>
                      </a:r>
                      <a:endParaRPr lang="pl-P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</a:t>
                      </a:r>
                      <a:endParaRPr lang="pl-P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802301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RAZEM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24</a:t>
                      </a:r>
                      <a:endParaRPr lang="pl-PL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33</a:t>
                      </a:r>
                      <a:endParaRPr lang="pl-PL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11</a:t>
                      </a:r>
                      <a:endParaRPr lang="pl-PL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7225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3741233"/>
              </p:ext>
            </p:extLst>
          </p:nvPr>
        </p:nvGraphicFramePr>
        <p:xfrm>
          <a:off x="8022" y="8024"/>
          <a:ext cx="12183979" cy="68446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875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3213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3213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3213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291387">
                <a:tc gridSpan="4">
                  <a:txBody>
                    <a:bodyPr/>
                    <a:lstStyle/>
                    <a:p>
                      <a:pPr algn="ctr"/>
                      <a:r>
                        <a:rPr lang="pl-PL" sz="3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ROZWÓJ KADRY</a:t>
                      </a:r>
                      <a:r>
                        <a:rPr lang="pl-PL" sz="3600" b="1" baseline="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 2020</a:t>
                      </a:r>
                      <a:endParaRPr lang="pl-PL" sz="36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81697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Kolegium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Stypendia</a:t>
                      </a:r>
                      <a:r>
                        <a:rPr lang="pl-PL" sz="20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 doktorskie</a:t>
                      </a:r>
                      <a:endParaRPr lang="pl-PL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Urlopy naukowe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Pobyty</a:t>
                      </a:r>
                      <a:r>
                        <a:rPr lang="pl-PL" sz="20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 naukowe</a:t>
                      </a:r>
                      <a:endParaRPr lang="pl-PL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380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Humanistycznych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latin typeface="Garamond" panose="02020404030301010803" pitchFamily="18" charset="0"/>
                        </a:rPr>
                        <a:t>15</a:t>
                      </a:r>
                      <a:endParaRPr lang="pl-PL" sz="28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latin typeface="Garamond" panose="02020404030301010803" pitchFamily="18" charset="0"/>
                        </a:rPr>
                        <a:t>3</a:t>
                      </a:r>
                      <a:endParaRPr lang="pl-PL" sz="28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026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Medycznych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latin typeface="Garamond" panose="02020404030301010803" pitchFamily="18" charset="0"/>
                        </a:rPr>
                        <a:t>5</a:t>
                      </a:r>
                      <a:endParaRPr lang="pl-PL" sz="28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latin typeface="Garamond" panose="02020404030301010803" pitchFamily="18" charset="0"/>
                        </a:rPr>
                        <a:t>2</a:t>
                      </a:r>
                      <a:endParaRPr lang="pl-PL" sz="28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9367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Przyrodniczych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latin typeface="Garamond" panose="02020404030301010803" pitchFamily="18" charset="0"/>
                        </a:rPr>
                        <a:t>5</a:t>
                      </a:r>
                      <a:endParaRPr lang="pl-PL" sz="28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latin typeface="Garamond" panose="02020404030301010803" pitchFamily="18" charset="0"/>
                        </a:rPr>
                        <a:t>0</a:t>
                      </a:r>
                      <a:endParaRPr lang="pl-PL" sz="28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8844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Społecznych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latin typeface="Garamond" panose="02020404030301010803" pitchFamily="18" charset="0"/>
                        </a:rPr>
                        <a:t>4</a:t>
                      </a:r>
                      <a:endParaRPr lang="pl-PL" sz="28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latin typeface="Garamond" panose="02020404030301010803" pitchFamily="18" charset="0"/>
                        </a:rPr>
                        <a:t>0</a:t>
                      </a:r>
                      <a:endParaRPr lang="pl-PL" sz="28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009685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RAZEM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latin typeface="Garamond" panose="02020404030301010803" pitchFamily="18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latin typeface="Garamond" panose="02020404030301010803" pitchFamily="18" charset="0"/>
                        </a:rPr>
                        <a:t>29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latin typeface="Garamond" panose="02020404030301010803" pitchFamily="18" charset="0"/>
                        </a:rPr>
                        <a:t>5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2534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6247312"/>
              </p:ext>
            </p:extLst>
          </p:nvPr>
        </p:nvGraphicFramePr>
        <p:xfrm>
          <a:off x="8022" y="0"/>
          <a:ext cx="12293617" cy="69915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626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712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712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71225">
                  <a:extLst>
                    <a:ext uri="{9D8B030D-6E8A-4147-A177-3AD203B41FA5}">
                      <a16:colId xmlns:a16="http://schemas.microsoft.com/office/drawing/2014/main" xmlns="" val="4005019320"/>
                    </a:ext>
                  </a:extLst>
                </a:gridCol>
                <a:gridCol w="137122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37122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371225">
                  <a:extLst>
                    <a:ext uri="{9D8B030D-6E8A-4147-A177-3AD203B41FA5}">
                      <a16:colId xmlns:a16="http://schemas.microsoft.com/office/drawing/2014/main" xmlns="" val="1286892664"/>
                    </a:ext>
                  </a:extLst>
                </a:gridCol>
              </a:tblGrid>
              <a:tr h="1451811">
                <a:tc gridSpan="7">
                  <a:txBody>
                    <a:bodyPr/>
                    <a:lstStyle/>
                    <a:p>
                      <a:pPr algn="ctr"/>
                      <a:r>
                        <a:rPr lang="pl-PL" sz="3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PROJEKTY</a:t>
                      </a:r>
                      <a:r>
                        <a:rPr lang="pl-PL" sz="3600" b="1" baseline="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 BADAWCZE NCN 2020</a:t>
                      </a:r>
                      <a:endParaRPr lang="pl-PL" sz="36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l-PL" sz="36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64134">
                <a:tc rowSpan="2"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Kolegium</a:t>
                      </a: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l-PL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Projekty badawcze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l-PL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l-PL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Miniatura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l-PL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13965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Wnioski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Kontynuowane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Przyznane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Wnioski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Kontynuowane</a:t>
                      </a:r>
                    </a:p>
                    <a:p>
                      <a:pPr algn="ctr"/>
                      <a:endParaRPr lang="pl-PL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Przyznane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2341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Humanistycznych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 smtClean="0">
                          <a:latin typeface="Garamond" panose="02020404030301010803" pitchFamily="18" charset="0"/>
                        </a:rPr>
                        <a:t>7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1012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Medycznych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8903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Przyrodniczych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 smtClean="0">
                          <a:latin typeface="Garamond" panose="02020404030301010803" pitchFamily="18" charset="0"/>
                        </a:rPr>
                        <a:t>11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81012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Społecznych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>
                          <a:latin typeface="Garamond" panose="02020404030301010803" pitchFamily="18" charset="0"/>
                        </a:rPr>
                        <a:t>1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810126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RAZEM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latin typeface="Garamond" panose="02020404030301010803" pitchFamily="18" charset="0"/>
                        </a:rPr>
                        <a:t>54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latin typeface="Garamond" panose="02020404030301010803" pitchFamily="18" charset="0"/>
                        </a:rPr>
                        <a:t>22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latin typeface="Garamond" panose="02020404030301010803" pitchFamily="18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latin typeface="Garamond" panose="02020404030301010803" pitchFamily="18" charset="0"/>
                        </a:rPr>
                        <a:t>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latin typeface="Garamond" panose="02020404030301010803" pitchFamily="18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latin typeface="Garamond" panose="02020404030301010803" pitchFamily="18" charset="0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2223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2426441"/>
              </p:ext>
            </p:extLst>
          </p:nvPr>
        </p:nvGraphicFramePr>
        <p:xfrm>
          <a:off x="4011" y="4010"/>
          <a:ext cx="12183979" cy="68499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9423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18974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363579">
                <a:tc gridSpan="2">
                  <a:txBody>
                    <a:bodyPr/>
                    <a:lstStyle/>
                    <a:p>
                      <a:pPr algn="ctr"/>
                      <a:r>
                        <a:rPr lang="pl-PL" sz="3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TEMATY BADAWCZE PRIORYTETOWE 2020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98358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Kolegium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Liczba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582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Humanistycznych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latin typeface="Garamond" panose="02020404030301010803" pitchFamily="18" charset="0"/>
                        </a:rPr>
                        <a:t>21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7054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Medycznych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latin typeface="Garamond" panose="02020404030301010803" pitchFamily="18" charset="0"/>
                        </a:rPr>
                        <a:t>10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5023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Przyrodniczych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latin typeface="Garamond" panose="02020404030301010803" pitchFamily="18" charset="0"/>
                        </a:rPr>
                        <a:t>21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9785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Społecznych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latin typeface="Garamond" panose="02020404030301010803" pitchFamily="18" charset="0"/>
                        </a:rPr>
                        <a:t>18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930442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RAZEM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smtClean="0">
                          <a:latin typeface="Garamond" panose="02020404030301010803" pitchFamily="18" charset="0"/>
                        </a:rPr>
                        <a:t>70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3584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7348303"/>
              </p:ext>
            </p:extLst>
          </p:nvPr>
        </p:nvGraphicFramePr>
        <p:xfrm>
          <a:off x="8022" y="0"/>
          <a:ext cx="12183979" cy="68499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9423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18974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363579">
                <a:tc gridSpan="2">
                  <a:txBody>
                    <a:bodyPr/>
                    <a:lstStyle/>
                    <a:p>
                      <a:pPr algn="ctr"/>
                      <a:r>
                        <a:rPr lang="pl-PL" sz="3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KONFERENCJE 2020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98358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Kolegium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Liczba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582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Humanistycznych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latin typeface="Garamond" panose="02020404030301010803" pitchFamily="18" charset="0"/>
                        </a:rPr>
                        <a:t>5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7054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Medycznych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latin typeface="Garamond" panose="02020404030301010803" pitchFamily="18" charset="0"/>
                        </a:rPr>
                        <a:t>1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5023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Przyrodniczych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latin typeface="Garamond" panose="02020404030301010803" pitchFamily="18" charset="0"/>
                        </a:rPr>
                        <a:t>6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9785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Społecznych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latin typeface="Garamond" panose="02020404030301010803" pitchFamily="18" charset="0"/>
                        </a:rPr>
                        <a:t>10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930442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RAZEM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latin typeface="Garamond" panose="02020404030301010803" pitchFamily="18" charset="0"/>
                        </a:rPr>
                        <a:t>22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1004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0174080"/>
              </p:ext>
            </p:extLst>
          </p:nvPr>
        </p:nvGraphicFramePr>
        <p:xfrm>
          <a:off x="8022" y="8024"/>
          <a:ext cx="12183978" cy="68416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409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57150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57150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288341">
                <a:tc gridSpan="3">
                  <a:txBody>
                    <a:bodyPr/>
                    <a:lstStyle/>
                    <a:p>
                      <a:pPr algn="ctr"/>
                      <a:r>
                        <a:rPr lang="pl-PL" sz="3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STUDENCKIE KOŁA NAUKOWE 2020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81697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Kolegium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Liczba SKN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Ilość członków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380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Humanistycznych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latin typeface="Garamond" panose="02020404030301010803" pitchFamily="18" charset="0"/>
                        </a:rPr>
                        <a:t>20</a:t>
                      </a:r>
                      <a:endParaRPr lang="pl-PL" sz="28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latin typeface="Garamond" panose="02020404030301010803" pitchFamily="18" charset="0"/>
                        </a:rPr>
                        <a:t>435</a:t>
                      </a:r>
                      <a:endParaRPr lang="pl-PL" sz="28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026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Medycznych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latin typeface="Garamond" panose="02020404030301010803" pitchFamily="18" charset="0"/>
                        </a:rPr>
                        <a:t>42</a:t>
                      </a:r>
                      <a:endParaRPr lang="pl-PL" sz="28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latin typeface="Garamond" panose="02020404030301010803" pitchFamily="18" charset="0"/>
                        </a:rPr>
                        <a:t>1184</a:t>
                      </a:r>
                      <a:endParaRPr lang="pl-PL" sz="28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9367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Przyrodniczych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latin typeface="Garamond" panose="02020404030301010803" pitchFamily="18" charset="0"/>
                        </a:rPr>
                        <a:t>13</a:t>
                      </a:r>
                      <a:endParaRPr lang="pl-PL" sz="28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latin typeface="Garamond" panose="02020404030301010803" pitchFamily="18" charset="0"/>
                        </a:rPr>
                        <a:t>419</a:t>
                      </a:r>
                      <a:endParaRPr lang="pl-PL" sz="28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8844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Społecznych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latin typeface="Garamond" panose="02020404030301010803" pitchFamily="18" charset="0"/>
                        </a:rPr>
                        <a:t>35</a:t>
                      </a:r>
                      <a:endParaRPr lang="pl-PL" sz="28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latin typeface="Garamond" panose="02020404030301010803" pitchFamily="18" charset="0"/>
                        </a:rPr>
                        <a:t>1433</a:t>
                      </a:r>
                      <a:endParaRPr lang="pl-PL" sz="28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009685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RAZEM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latin typeface="Garamond" panose="02020404030301010803" pitchFamily="18" charset="0"/>
                        </a:rPr>
                        <a:t>110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latin typeface="Garamond" panose="02020404030301010803" pitchFamily="18" charset="0"/>
                        </a:rPr>
                        <a:t>3471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4996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1784</TotalTime>
  <Words>196</Words>
  <Application>Microsoft Office PowerPoint</Application>
  <PresentationFormat>Panoramiczny</PresentationFormat>
  <Paragraphs>144</Paragraphs>
  <Slides>7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Garamond</vt:lpstr>
      <vt:lpstr>Motyw pakietu Office</vt:lpstr>
      <vt:lpstr>NAUKA 2020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Justyna</dc:creator>
  <cp:lastModifiedBy>Ewa Przybyszewska</cp:lastModifiedBy>
  <cp:revision>440</cp:revision>
  <cp:lastPrinted>2020-07-14T08:10:51Z</cp:lastPrinted>
  <dcterms:created xsi:type="dcterms:W3CDTF">2017-03-08T07:57:41Z</dcterms:created>
  <dcterms:modified xsi:type="dcterms:W3CDTF">2021-03-24T11:35:20Z</dcterms:modified>
</cp:coreProperties>
</file>