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9" r:id="rId12"/>
    <p:sldId id="268" r:id="rId13"/>
    <p:sldId id="264" r:id="rId14"/>
    <p:sldId id="265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E5D43-4ADB-96A6-C2B2-DBEB6242F497}" v="27" dt="2025-11-26T09:17:14.613"/>
    <p1510:client id="{CAA12312-C755-55BD-9E34-787B61CF20EB}" v="91" dt="2025-11-24T14:30:24.355"/>
    <p1510:client id="{F96C3BE2-0A36-4D06-F40B-59C1CF22F0BA}" v="6" dt="2025-11-25T22:00:15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0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3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8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5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3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6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07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6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755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/>
              <a:t>Sciatica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07096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>
                <a:ea typeface="+mn-lt"/>
                <a:cs typeface="+mn-lt"/>
              </a:rPr>
              <a:t>Kacper Sekuła</a:t>
            </a:r>
            <a:endParaRPr lang="pl-PL"/>
          </a:p>
          <a:p>
            <a:pPr algn="ctr"/>
            <a:r>
              <a:rPr lang="pl-PL">
                <a:ea typeface="+mn-lt"/>
                <a:cs typeface="+mn-lt"/>
              </a:rPr>
              <a:t>Prezentacja egzaminacyjna z przedmiotu: Język angielski specjalistyczny </a:t>
            </a:r>
          </a:p>
          <a:p>
            <a:pPr algn="ctr"/>
            <a:r>
              <a:rPr lang="pl-PL">
                <a:ea typeface="+mn-lt"/>
                <a:cs typeface="+mn-lt"/>
              </a:rPr>
              <a:t> 3 Rok Fizjoterapia JMS </a:t>
            </a:r>
            <a:endParaRPr lang="pl-PL"/>
          </a:p>
          <a:p>
            <a:pPr algn="ctr"/>
            <a:r>
              <a:rPr lang="pl-PL">
                <a:ea typeface="+mn-lt"/>
                <a:cs typeface="+mn-lt"/>
              </a:rPr>
              <a:t>Rok akademicki 2025/26 </a:t>
            </a:r>
            <a:endParaRPr lang="pl-PL"/>
          </a:p>
        </p:txBody>
      </p:sp>
      <p:pic>
        <p:nvPicPr>
          <p:cNvPr id="4" name="Obraz 3" descr="Obraz zawierający Grafika, symbol, design&#10;&#10;Zawartość wygenerowana przez AI może być niepoprawna.">
            <a:extLst>
              <a:ext uri="{FF2B5EF4-FFF2-40B4-BE49-F238E27FC236}">
                <a16:creationId xmlns:a16="http://schemas.microsoft.com/office/drawing/2014/main" id="{9931EA9E-D733-CA95-E314-FC667BC24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76" y="-234463"/>
            <a:ext cx="2321171" cy="23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1FBDC-8188-7805-BDE3-D1466792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>
                <a:ea typeface="+mj-lt"/>
                <a:cs typeface="+mj-lt"/>
              </a:rPr>
              <a:t>exercises</a:t>
            </a:r>
            <a:r>
              <a:rPr lang="pl-PL">
                <a:ea typeface="+mj-lt"/>
                <a:cs typeface="+mj-lt"/>
              </a:rPr>
              <a:t> for </a:t>
            </a:r>
            <a:r>
              <a:rPr lang="pl-PL" err="1">
                <a:ea typeface="+mj-lt"/>
                <a:cs typeface="+mj-lt"/>
              </a:rPr>
              <a:t>sciatica</a:t>
            </a:r>
            <a:r>
              <a:rPr lang="pl-PL">
                <a:ea typeface="+mj-lt"/>
                <a:cs typeface="+mj-lt"/>
              </a:rPr>
              <a:t> relief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077922-017E-BE9D-FEB9-E2923835C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2285"/>
            <a:ext cx="11029615" cy="3678303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           </a:t>
            </a:r>
            <a:r>
              <a:rPr lang="pl-PL" b="1"/>
              <a:t>   </a:t>
            </a:r>
            <a:r>
              <a:rPr lang="pl-PL" b="1" err="1"/>
              <a:t>Glute</a:t>
            </a:r>
            <a:r>
              <a:rPr lang="pl-PL" b="1"/>
              <a:t> Bridge  </a:t>
            </a:r>
            <a:r>
              <a:rPr lang="pl-PL"/>
              <a:t>                                                                                       </a:t>
            </a:r>
            <a:r>
              <a:rPr lang="pl-PL" b="1"/>
              <a:t>   </a:t>
            </a:r>
            <a:r>
              <a:rPr lang="pl-PL" b="1" err="1"/>
              <a:t>Cobra</a:t>
            </a:r>
            <a:r>
              <a:rPr lang="pl-PL" b="1"/>
              <a:t> </a:t>
            </a:r>
            <a:r>
              <a:rPr lang="pl-PL" b="1" err="1"/>
              <a:t>Stretch</a:t>
            </a:r>
            <a:endParaRPr lang="pl-PL" b="1"/>
          </a:p>
          <a:p>
            <a:pPr marL="285750" indent="-285750"/>
            <a:endParaRPr lang="pl-PL"/>
          </a:p>
          <a:p>
            <a:pPr marL="285750" indent="-285750"/>
            <a:endParaRPr lang="pl-PL"/>
          </a:p>
          <a:p>
            <a:pPr marL="285750" indent="-285750"/>
            <a:endParaRPr lang="pl-PL"/>
          </a:p>
          <a:p>
            <a:pPr marL="285750" indent="-285750"/>
            <a:endParaRPr lang="pl-PL"/>
          </a:p>
          <a:p>
            <a:pPr marL="285750" indent="-285750"/>
            <a:endParaRPr lang="pl-PL"/>
          </a:p>
          <a:p>
            <a:pPr marL="0" indent="0">
              <a:buNone/>
            </a:pPr>
            <a:r>
              <a:rPr lang="pl-PL"/>
              <a:t>                </a:t>
            </a:r>
            <a:r>
              <a:rPr lang="pl-PL" b="1"/>
              <a:t> Bird-Dog  </a:t>
            </a:r>
            <a:r>
              <a:rPr lang="pl-PL"/>
              <a:t>                                                                                               </a:t>
            </a:r>
            <a:r>
              <a:rPr lang="pl-PL" b="1" err="1"/>
              <a:t>Child's</a:t>
            </a:r>
            <a:r>
              <a:rPr lang="pl-PL" b="1"/>
              <a:t> </a:t>
            </a:r>
            <a:r>
              <a:rPr lang="pl-PL" b="1" err="1"/>
              <a:t>Pose</a:t>
            </a:r>
            <a:endParaRPr lang="pl-PL"/>
          </a:p>
        </p:txBody>
      </p:sp>
      <p:pic>
        <p:nvPicPr>
          <p:cNvPr id="4" name="Obraz 3" descr="Obraz zawierający Sprawność fizyczna, kolano, Balans, staw&#10;&#10;Zawartość wygenerowana przez AI może być niepoprawna.">
            <a:extLst>
              <a:ext uri="{FF2B5EF4-FFF2-40B4-BE49-F238E27FC236}">
                <a16:creationId xmlns:a16="http://schemas.microsoft.com/office/drawing/2014/main" id="{85B205FD-972D-10F5-5BF8-9617C0553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26" y="2539998"/>
            <a:ext cx="3181685" cy="1791370"/>
          </a:xfrm>
          <a:prstGeom prst="rect">
            <a:avLst/>
          </a:prstGeom>
        </p:spPr>
      </p:pic>
      <p:pic>
        <p:nvPicPr>
          <p:cNvPr id="5" name="Obraz 4" descr="Obraz zawierający Sprawność fizyczna, Taniec&#10;&#10;Zawartość wygenerowana przez AI może być niepoprawna.">
            <a:extLst>
              <a:ext uri="{FF2B5EF4-FFF2-40B4-BE49-F238E27FC236}">
                <a16:creationId xmlns:a16="http://schemas.microsoft.com/office/drawing/2014/main" id="{445CC7E4-0882-A567-3631-160C9D15B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26" y="4959683"/>
            <a:ext cx="3181686" cy="1791370"/>
          </a:xfrm>
          <a:prstGeom prst="rect">
            <a:avLst/>
          </a:prstGeom>
        </p:spPr>
      </p:pic>
      <p:pic>
        <p:nvPicPr>
          <p:cNvPr id="8" name="Obraz 7" descr="Obraz zawierający Sprawność fizyczna, joga, Spodnie do jogi, kolano&#10;&#10;Zawartość wygenerowana przez AI może być niepoprawna.">
            <a:extLst>
              <a:ext uri="{FF2B5EF4-FFF2-40B4-BE49-F238E27FC236}">
                <a16:creationId xmlns:a16="http://schemas.microsoft.com/office/drawing/2014/main" id="{D070A3C7-2AC4-FAA3-1F6E-EDE70A0C3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087" y="2538413"/>
            <a:ext cx="3242343" cy="1790533"/>
          </a:xfrm>
          <a:prstGeom prst="rect">
            <a:avLst/>
          </a:prstGeom>
        </p:spPr>
      </p:pic>
      <p:pic>
        <p:nvPicPr>
          <p:cNvPr id="9" name="Obraz 8" descr="Obraz zawierający Sprawność fizyczna, kolano, Balans, biodro&#10;&#10;Zawartość wygenerowana przez AI może być niepoprawna.">
            <a:extLst>
              <a:ext uri="{FF2B5EF4-FFF2-40B4-BE49-F238E27FC236}">
                <a16:creationId xmlns:a16="http://schemas.microsoft.com/office/drawing/2014/main" id="{7FAC2827-4721-18A5-5917-69FC863FA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243" y="5257132"/>
            <a:ext cx="3002882" cy="1183106"/>
          </a:xfrm>
          <a:prstGeom prst="rect">
            <a:avLst/>
          </a:prstGeom>
        </p:spPr>
      </p:pic>
      <p:pic>
        <p:nvPicPr>
          <p:cNvPr id="10" name="Obraz 9" descr="Obraz zawierający Sprawność fizyczna, kolano, staw, Balans&#10;&#10;Zawartość wygenerowana przez AI może być niepoprawna.">
            <a:extLst>
              <a:ext uri="{FF2B5EF4-FFF2-40B4-BE49-F238E27FC236}">
                <a16:creationId xmlns:a16="http://schemas.microsoft.com/office/drawing/2014/main" id="{EB79FF31-78D4-B0A1-FA97-C8C323653A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996" y="5263062"/>
            <a:ext cx="3308851" cy="119797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8C029E5-B982-9A3D-AB6B-2CB6ADD569AD}"/>
              </a:ext>
            </a:extLst>
          </p:cNvPr>
          <p:cNvSpPr txBox="1"/>
          <p:nvPr/>
        </p:nvSpPr>
        <p:spPr>
          <a:xfrm>
            <a:off x="7775909" y="804277"/>
            <a:ext cx="3925302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600">
                <a:solidFill>
                  <a:schemeClr val="bg1"/>
                </a:solidFill>
                <a:ea typeface="+mn-lt"/>
                <a:cs typeface="+mn-lt"/>
              </a:rPr>
              <a:t>https://www.google.com/search?client=opera-gx&amp;hs=gO6&amp;sca_esv=9be0e29e8e63d6e0&amp;sxsrf=AE3TifMB-T8P7IJs3pZ7BBA0LebN6z4Tzw:1763394649830&amp;udm=2&amp;fbs=AIIjpHwW-0r_Aj4UyfJvqQzQzjQGITTmC230_MNxN_VvYo5ocBioNjs2eU9dWE6kP5lXYjcp7-u-z7lno7Honqy9ETn-2fr_YHAR1VgCEPhpBF4Z6NcNZlFw9v4XXnXJvkIB6PTSeSLuv63W5xqC5I_aXjw5wmsHgin_Nilk-kN3WCoNA1yriXuvW_0QtTP1wXkbgiJoLbMrYo9Gdaz-Rf6Eskvx8j1AmWPnhCXE186z0wyT2dCbEqc&amp;q=Bird-Dog&amp;sa=X&amp;ved=2ahUKEwirx879xPmQAxV9KBAIHT9KDtMQtKgLegQIDhAB&amp;biw=2083&amp;bih=1027&amp;dpr=0.9#vhid=onHpTcDUonIomM&amp;vssid=mosaic</a:t>
            </a:r>
            <a:endParaRPr lang="pl-PL">
              <a:solidFill>
                <a:schemeClr val="bg1"/>
              </a:solidFill>
            </a:endParaRPr>
          </a:p>
          <a:p>
            <a:endParaRPr lang="pl-PL" sz="600">
              <a:solidFill>
                <a:schemeClr val="bg1"/>
              </a:solidFill>
            </a:endParaRP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86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1FB616-1971-8B22-01FC-5776DE2A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pl-PL" sz="5400">
                <a:solidFill>
                  <a:srgbClr val="FFFFFF"/>
                </a:solidFill>
              </a:rPr>
              <a:t>PREVENTION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B80BEF-6A41-DD56-0306-446A2A762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305435" indent="-305435"/>
            <a:r>
              <a:rPr lang="pl-PL" sz="200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Maintain good posture</a:t>
            </a:r>
            <a:endParaRPr lang="pl-PL" sz="2000">
              <a:solidFill>
                <a:schemeClr val="accent2">
                  <a:lumMod val="50000"/>
                </a:schemeClr>
              </a:solidFill>
            </a:endParaRPr>
          </a:p>
          <a:p>
            <a:pPr marL="305435" indent="-305435"/>
            <a:r>
              <a:rPr lang="pl-PL" sz="200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Regular physical activity</a:t>
            </a:r>
            <a:endParaRPr lang="pl-PL" sz="2000">
              <a:solidFill>
                <a:schemeClr val="accent2">
                  <a:lumMod val="50000"/>
                </a:schemeClr>
              </a:solidFill>
            </a:endParaRPr>
          </a:p>
          <a:p>
            <a:pPr marL="305435" indent="-305435"/>
            <a:r>
              <a:rPr lang="pl-PL" sz="200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Avoid long sitting periods</a:t>
            </a:r>
            <a:endParaRPr lang="pl-PL" sz="2000">
              <a:solidFill>
                <a:schemeClr val="accent2">
                  <a:lumMod val="50000"/>
                </a:schemeClr>
              </a:solidFill>
            </a:endParaRPr>
          </a:p>
          <a:p>
            <a:pPr marL="305435" indent="-305435"/>
            <a:r>
              <a:rPr lang="pl-PL" sz="200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Proper lifting techniques</a:t>
            </a:r>
            <a:endParaRPr lang="pl-PL" sz="2000">
              <a:solidFill>
                <a:schemeClr val="accent2">
                  <a:lumMod val="50000"/>
                </a:schemeClr>
              </a:solidFill>
            </a:endParaRPr>
          </a:p>
          <a:p>
            <a:pPr marL="305435" indent="-305435"/>
            <a:r>
              <a:rPr lang="pl-PL" sz="200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Strengthen core muscles</a:t>
            </a:r>
            <a:endParaRPr lang="pl-PL" sz="2000">
              <a:solidFill>
                <a:schemeClr val="accent2">
                  <a:lumMod val="50000"/>
                </a:schemeClr>
              </a:solidFill>
            </a:endParaRPr>
          </a:p>
          <a:p>
            <a:pPr marL="305435" indent="-305435"/>
            <a:endParaRPr lang="pl-PL" sz="200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D68C2-9351-3FF1-93AE-AF95DB1C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CONCLUSION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58773F-1C1A-C8CB-A325-2F96F2A32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05435" indent="-305435"/>
            <a:r>
              <a:rPr lang="pl-PL" err="1">
                <a:ea typeface="+mn-lt"/>
                <a:cs typeface="+mn-lt"/>
              </a:rPr>
              <a:t>Sciatica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is</a:t>
            </a:r>
            <a:r>
              <a:rPr lang="pl-PL">
                <a:ea typeface="+mn-lt"/>
                <a:cs typeface="+mn-lt"/>
              </a:rPr>
              <a:t> a </a:t>
            </a:r>
            <a:r>
              <a:rPr lang="pl-PL" b="1">
                <a:ea typeface="+mn-lt"/>
                <a:cs typeface="+mn-lt"/>
              </a:rPr>
              <a:t>set of </a:t>
            </a:r>
            <a:r>
              <a:rPr lang="pl-PL" b="1" err="1">
                <a:ea typeface="+mn-lt"/>
                <a:cs typeface="+mn-lt"/>
              </a:rPr>
              <a:t>symptoms</a:t>
            </a:r>
            <a:r>
              <a:rPr lang="pl-PL">
                <a:ea typeface="+mn-lt"/>
                <a:cs typeface="+mn-lt"/>
              </a:rPr>
              <a:t>—</a:t>
            </a:r>
            <a:r>
              <a:rPr lang="pl-PL" err="1">
                <a:ea typeface="+mn-lt"/>
                <a:cs typeface="+mn-lt"/>
              </a:rPr>
              <a:t>including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sharp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pain</a:t>
            </a:r>
            <a:r>
              <a:rPr lang="pl-PL">
                <a:ea typeface="+mn-lt"/>
                <a:cs typeface="+mn-lt"/>
              </a:rPr>
              <a:t> , </a:t>
            </a:r>
            <a:r>
              <a:rPr lang="pl-PL" err="1">
                <a:ea typeface="+mn-lt"/>
                <a:cs typeface="+mn-lt"/>
              </a:rPr>
              <a:t>tingling</a:t>
            </a:r>
            <a:r>
              <a:rPr lang="pl-PL">
                <a:ea typeface="+mn-lt"/>
                <a:cs typeface="+mn-lt"/>
              </a:rPr>
              <a:t> , and </a:t>
            </a:r>
            <a:r>
              <a:rPr lang="pl-PL" err="1">
                <a:ea typeface="+mn-lt"/>
                <a:cs typeface="+mn-lt"/>
              </a:rPr>
              <a:t>numbness</a:t>
            </a:r>
            <a:r>
              <a:rPr lang="pl-PL">
                <a:ea typeface="+mn-lt"/>
                <a:cs typeface="+mn-lt"/>
              </a:rPr>
              <a:t> —</a:t>
            </a:r>
            <a:r>
              <a:rPr lang="pl-PL" err="1">
                <a:ea typeface="+mn-lt"/>
                <a:cs typeface="+mn-lt"/>
              </a:rPr>
              <a:t>caused</a:t>
            </a:r>
            <a:r>
              <a:rPr lang="pl-PL">
                <a:ea typeface="+mn-lt"/>
                <a:cs typeface="+mn-lt"/>
              </a:rPr>
              <a:t> by </a:t>
            </a:r>
            <a:r>
              <a:rPr lang="pl-PL" err="1">
                <a:ea typeface="+mn-lt"/>
                <a:cs typeface="+mn-lt"/>
              </a:rPr>
              <a:t>irritation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or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compression</a:t>
            </a:r>
            <a:r>
              <a:rPr lang="pl-PL">
                <a:ea typeface="+mn-lt"/>
                <a:cs typeface="+mn-lt"/>
              </a:rPr>
              <a:t> of the </a:t>
            </a:r>
            <a:r>
              <a:rPr lang="pl-PL" err="1">
                <a:ea typeface="+mn-lt"/>
                <a:cs typeface="+mn-lt"/>
              </a:rPr>
              <a:t>sciatic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nerve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or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its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nerve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roots</a:t>
            </a:r>
            <a:r>
              <a:rPr lang="pl-PL">
                <a:ea typeface="+mn-lt"/>
                <a:cs typeface="+mn-lt"/>
              </a:rPr>
              <a:t>.</a:t>
            </a:r>
            <a:endParaRPr lang="pl-PL"/>
          </a:p>
          <a:p>
            <a:pPr marL="305435" indent="-305435"/>
            <a:endParaRPr lang="pl-PL"/>
          </a:p>
          <a:p>
            <a:pPr marL="305435" indent="-305435"/>
            <a:r>
              <a:rPr lang="pl-PL" b="1" err="1">
                <a:ea typeface="+mn-lt"/>
                <a:cs typeface="+mn-lt"/>
              </a:rPr>
              <a:t>Common</a:t>
            </a:r>
            <a:r>
              <a:rPr lang="pl-PL" b="1">
                <a:ea typeface="+mn-lt"/>
                <a:cs typeface="+mn-lt"/>
              </a:rPr>
              <a:t> </a:t>
            </a:r>
            <a:r>
              <a:rPr lang="pl-PL" b="1" err="1">
                <a:ea typeface="+mn-lt"/>
                <a:cs typeface="+mn-lt"/>
              </a:rPr>
              <a:t>causes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include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Herniated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Lumbosacral</a:t>
            </a:r>
            <a:r>
              <a:rPr lang="pl-PL">
                <a:ea typeface="+mn-lt"/>
                <a:cs typeface="+mn-lt"/>
              </a:rPr>
              <a:t> Disc , </a:t>
            </a:r>
            <a:r>
              <a:rPr lang="pl-PL" err="1">
                <a:ea typeface="+mn-lt"/>
                <a:cs typeface="+mn-lt"/>
              </a:rPr>
              <a:t>Spinal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Stenosis</a:t>
            </a:r>
            <a:r>
              <a:rPr lang="pl-PL">
                <a:ea typeface="+mn-lt"/>
                <a:cs typeface="+mn-lt"/>
              </a:rPr>
              <a:t> , </a:t>
            </a:r>
            <a:r>
              <a:rPr lang="pl-PL" err="1">
                <a:ea typeface="+mn-lt"/>
                <a:cs typeface="+mn-lt"/>
              </a:rPr>
              <a:t>Spondylolisthesis</a:t>
            </a:r>
            <a:r>
              <a:rPr lang="pl-PL">
                <a:ea typeface="+mn-lt"/>
                <a:cs typeface="+mn-lt"/>
              </a:rPr>
              <a:t> , and </a:t>
            </a:r>
            <a:r>
              <a:rPr lang="pl-PL" err="1">
                <a:ea typeface="+mn-lt"/>
                <a:cs typeface="+mn-lt"/>
              </a:rPr>
              <a:t>Piriformis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Syndrome</a:t>
            </a:r>
            <a:r>
              <a:rPr lang="pl-PL">
                <a:ea typeface="+mn-lt"/>
                <a:cs typeface="+mn-lt"/>
              </a:rPr>
              <a:t>.</a:t>
            </a:r>
            <a:endParaRPr lang="pl-PL"/>
          </a:p>
          <a:p>
            <a:pPr marL="305435" indent="-305435"/>
            <a:endParaRPr lang="pl-PL"/>
          </a:p>
          <a:p>
            <a:pPr marL="305435" indent="-305435"/>
            <a:r>
              <a:rPr lang="pl-PL" err="1">
                <a:ea typeface="+mn-lt"/>
                <a:cs typeface="+mn-lt"/>
              </a:rPr>
              <a:t>Key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b="1" err="1">
                <a:ea typeface="+mn-lt"/>
                <a:cs typeface="+mn-lt"/>
              </a:rPr>
              <a:t>risk</a:t>
            </a:r>
            <a:r>
              <a:rPr lang="pl-PL" b="1">
                <a:ea typeface="+mn-lt"/>
                <a:cs typeface="+mn-lt"/>
              </a:rPr>
              <a:t> </a:t>
            </a:r>
            <a:r>
              <a:rPr lang="pl-PL" b="1" err="1">
                <a:ea typeface="+mn-lt"/>
                <a:cs typeface="+mn-lt"/>
              </a:rPr>
              <a:t>factors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are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age</a:t>
            </a:r>
            <a:r>
              <a:rPr lang="pl-PL">
                <a:ea typeface="+mn-lt"/>
                <a:cs typeface="+mn-lt"/>
              </a:rPr>
              <a:t> , </a:t>
            </a:r>
            <a:r>
              <a:rPr lang="pl-PL" err="1">
                <a:ea typeface="+mn-lt"/>
                <a:cs typeface="+mn-lt"/>
              </a:rPr>
              <a:t>obesity</a:t>
            </a:r>
            <a:r>
              <a:rPr lang="pl-PL">
                <a:ea typeface="+mn-lt"/>
                <a:cs typeface="+mn-lt"/>
              </a:rPr>
              <a:t> , a </a:t>
            </a:r>
            <a:r>
              <a:rPr lang="pl-PL" err="1">
                <a:ea typeface="+mn-lt"/>
                <a:cs typeface="+mn-lt"/>
              </a:rPr>
              <a:t>sedentary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lifestyle</a:t>
            </a:r>
            <a:r>
              <a:rPr lang="pl-PL">
                <a:ea typeface="+mn-lt"/>
                <a:cs typeface="+mn-lt"/>
              </a:rPr>
              <a:t> , and </a:t>
            </a:r>
            <a:r>
              <a:rPr lang="pl-PL" err="1">
                <a:ea typeface="+mn-lt"/>
                <a:cs typeface="+mn-lt"/>
              </a:rPr>
              <a:t>occupations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that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require</a:t>
            </a:r>
            <a:r>
              <a:rPr lang="pl-PL">
                <a:ea typeface="+mn-lt"/>
                <a:cs typeface="+mn-lt"/>
              </a:rPr>
              <a:t> heavy lifting.</a:t>
            </a:r>
            <a:endParaRPr lang="pl-PL"/>
          </a:p>
          <a:p>
            <a:pPr marL="305435" indent="-305435"/>
            <a:endParaRPr lang="pl-PL"/>
          </a:p>
          <a:p>
            <a:pPr marL="305435" indent="-305435"/>
            <a:r>
              <a:rPr lang="pl-PL" b="1" err="1">
                <a:ea typeface="+mn-lt"/>
                <a:cs typeface="+mn-lt"/>
              </a:rPr>
              <a:t>Physiotherapy</a:t>
            </a:r>
            <a:r>
              <a:rPr lang="pl-PL" b="1">
                <a:ea typeface="+mn-lt"/>
                <a:cs typeface="+mn-lt"/>
              </a:rPr>
              <a:t> </a:t>
            </a:r>
            <a:r>
              <a:rPr lang="pl-PL" b="1" err="1">
                <a:ea typeface="+mn-lt"/>
                <a:cs typeface="+mn-lt"/>
              </a:rPr>
              <a:t>plays</a:t>
            </a:r>
            <a:r>
              <a:rPr lang="pl-PL" b="1">
                <a:ea typeface="+mn-lt"/>
                <a:cs typeface="+mn-lt"/>
              </a:rPr>
              <a:t> a central role</a:t>
            </a:r>
            <a:r>
              <a:rPr lang="pl-PL">
                <a:ea typeface="+mn-lt"/>
                <a:cs typeface="+mn-lt"/>
              </a:rPr>
              <a:t> in </a:t>
            </a:r>
            <a:r>
              <a:rPr lang="pl-PL" err="1">
                <a:ea typeface="+mn-lt"/>
                <a:cs typeface="+mn-lt"/>
              </a:rPr>
              <a:t>identifying</a:t>
            </a:r>
            <a:r>
              <a:rPr lang="pl-PL">
                <a:ea typeface="+mn-lt"/>
                <a:cs typeface="+mn-lt"/>
              </a:rPr>
              <a:t> the </a:t>
            </a:r>
            <a:r>
              <a:rPr lang="pl-PL" err="1">
                <a:ea typeface="+mn-lt"/>
                <a:cs typeface="+mn-lt"/>
              </a:rPr>
              <a:t>root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cause</a:t>
            </a:r>
            <a:r>
              <a:rPr lang="pl-PL">
                <a:ea typeface="+mn-lt"/>
                <a:cs typeface="+mn-lt"/>
              </a:rPr>
              <a:t> , </a:t>
            </a:r>
            <a:r>
              <a:rPr lang="pl-PL" err="1">
                <a:ea typeface="+mn-lt"/>
                <a:cs typeface="+mn-lt"/>
              </a:rPr>
              <a:t>relieving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pain</a:t>
            </a:r>
            <a:r>
              <a:rPr lang="pl-PL">
                <a:ea typeface="+mn-lt"/>
                <a:cs typeface="+mn-lt"/>
              </a:rPr>
              <a:t> , and </a:t>
            </a:r>
            <a:r>
              <a:rPr lang="pl-PL" err="1">
                <a:ea typeface="+mn-lt"/>
                <a:cs typeface="+mn-lt"/>
              </a:rPr>
              <a:t>improving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mobility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through</a:t>
            </a:r>
            <a:r>
              <a:rPr lang="pl-PL">
                <a:ea typeface="+mn-lt"/>
                <a:cs typeface="+mn-lt"/>
              </a:rPr>
              <a:t> manual </a:t>
            </a:r>
            <a:r>
              <a:rPr lang="pl-PL" err="1">
                <a:ea typeface="+mn-lt"/>
                <a:cs typeface="+mn-lt"/>
              </a:rPr>
              <a:t>therapy</a:t>
            </a:r>
            <a:r>
              <a:rPr lang="pl-PL">
                <a:ea typeface="+mn-lt"/>
                <a:cs typeface="+mn-lt"/>
              </a:rPr>
              <a:t> and </a:t>
            </a:r>
            <a:r>
              <a:rPr lang="pl-PL" err="1">
                <a:ea typeface="+mn-lt"/>
                <a:cs typeface="+mn-lt"/>
              </a:rPr>
              <a:t>targeted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exercises</a:t>
            </a:r>
            <a:r>
              <a:rPr lang="pl-PL">
                <a:ea typeface="+mn-lt"/>
                <a:cs typeface="+mn-lt"/>
              </a:rPr>
              <a:t>.</a:t>
            </a:r>
            <a:endParaRPr lang="pl-PL"/>
          </a:p>
          <a:p>
            <a:pPr marL="305435" indent="-305435"/>
            <a:endParaRPr lang="pl-PL"/>
          </a:p>
          <a:p>
            <a:pPr marL="305435" indent="-305435"/>
            <a:r>
              <a:rPr lang="pl-PL" err="1">
                <a:ea typeface="+mn-lt"/>
                <a:cs typeface="+mn-lt"/>
              </a:rPr>
              <a:t>Prevention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is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essential</a:t>
            </a:r>
            <a:r>
              <a:rPr lang="pl-PL">
                <a:ea typeface="+mn-lt"/>
                <a:cs typeface="+mn-lt"/>
              </a:rPr>
              <a:t> and </a:t>
            </a:r>
            <a:r>
              <a:rPr lang="pl-PL" err="1">
                <a:ea typeface="+mn-lt"/>
                <a:cs typeface="+mn-lt"/>
              </a:rPr>
              <a:t>focuses</a:t>
            </a:r>
            <a:r>
              <a:rPr lang="pl-PL">
                <a:ea typeface="+mn-lt"/>
                <a:cs typeface="+mn-lt"/>
              </a:rPr>
              <a:t> on </a:t>
            </a:r>
            <a:r>
              <a:rPr lang="pl-PL" err="1">
                <a:ea typeface="+mn-lt"/>
                <a:cs typeface="+mn-lt"/>
              </a:rPr>
              <a:t>maintaining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good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posture</a:t>
            </a:r>
            <a:r>
              <a:rPr lang="pl-PL">
                <a:ea typeface="+mn-lt"/>
                <a:cs typeface="+mn-lt"/>
              </a:rPr>
              <a:t>, </a:t>
            </a:r>
            <a:r>
              <a:rPr lang="pl-PL" err="1">
                <a:ea typeface="+mn-lt"/>
                <a:cs typeface="+mn-lt"/>
              </a:rPr>
              <a:t>strengthening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core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muscles</a:t>
            </a:r>
            <a:r>
              <a:rPr lang="pl-PL">
                <a:ea typeface="+mn-lt"/>
                <a:cs typeface="+mn-lt"/>
              </a:rPr>
              <a:t>, and </a:t>
            </a:r>
            <a:r>
              <a:rPr lang="pl-PL" err="1">
                <a:ea typeface="+mn-lt"/>
                <a:cs typeface="+mn-lt"/>
              </a:rPr>
              <a:t>using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proper</a:t>
            </a:r>
            <a:r>
              <a:rPr lang="pl-PL">
                <a:ea typeface="+mn-lt"/>
                <a:cs typeface="+mn-lt"/>
              </a:rPr>
              <a:t> lifting </a:t>
            </a:r>
            <a:r>
              <a:rPr lang="pl-PL" err="1">
                <a:ea typeface="+mn-lt"/>
                <a:cs typeface="+mn-lt"/>
              </a:rPr>
              <a:t>techniques</a:t>
            </a:r>
            <a:r>
              <a:rPr lang="pl-PL">
                <a:ea typeface="+mn-lt"/>
                <a:cs typeface="+mn-lt"/>
              </a:rPr>
              <a:t>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08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27B6D0-73BB-3EEA-3407-9488B49D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BIBLIOGRAPHY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FBABF9-E5D1-6EF2-06EC-5842A53A2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>
              <a:ea typeface="+mn-lt"/>
              <a:cs typeface="+mn-lt"/>
            </a:endParaRPr>
          </a:p>
          <a:p>
            <a:pPr marL="305435" indent="-305435"/>
            <a:r>
              <a:rPr lang="pl-PL" dirty="0">
                <a:ea typeface="+mn-lt"/>
                <a:cs typeface="+mn-lt"/>
              </a:rPr>
              <a:t>Andrew </a:t>
            </a:r>
            <a:r>
              <a:rPr lang="pl-PL" err="1">
                <a:ea typeface="+mn-lt"/>
                <a:cs typeface="+mn-lt"/>
              </a:rPr>
              <a:t>Will</a:t>
            </a:r>
            <a:r>
              <a:rPr lang="pl-PL" dirty="0">
                <a:ea typeface="+mn-lt"/>
                <a:cs typeface="+mn-lt"/>
              </a:rPr>
              <a:t>. </a:t>
            </a:r>
            <a:r>
              <a:rPr lang="pl-PL" err="1">
                <a:ea typeface="+mn-lt"/>
                <a:cs typeface="+mn-lt"/>
              </a:rPr>
              <a:t>What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is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Sciatica</a:t>
            </a:r>
            <a:r>
              <a:rPr lang="pl-PL" dirty="0">
                <a:ea typeface="+mn-lt"/>
                <a:cs typeface="+mn-lt"/>
              </a:rPr>
              <a:t>?. 2024 </a:t>
            </a:r>
            <a:r>
              <a:rPr lang="pl-PL" err="1">
                <a:ea typeface="+mn-lt"/>
                <a:cs typeface="+mn-lt"/>
              </a:rPr>
              <a:t>Aug</a:t>
            </a:r>
            <a:r>
              <a:rPr lang="pl-PL" dirty="0">
                <a:ea typeface="+mn-lt"/>
                <a:cs typeface="+mn-lt"/>
              </a:rPr>
              <a:t> 30 - </a:t>
            </a:r>
            <a:r>
              <a:rPr lang="pl-PL" err="1">
                <a:ea typeface="+mn-lt"/>
                <a:cs typeface="+mn-lt"/>
              </a:rPr>
              <a:t>Twin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Cities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Pain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Clinic</a:t>
            </a:r>
            <a:endParaRPr lang="pl-PL"/>
          </a:p>
          <a:p>
            <a:pPr marL="305435" indent="-305435"/>
            <a:r>
              <a:rPr lang="pl-PL" sz="1900" dirty="0">
                <a:ea typeface="+mn-lt"/>
                <a:cs typeface="+mn-lt"/>
              </a:rPr>
              <a:t>David Davis, Muhammad </a:t>
            </a:r>
            <a:r>
              <a:rPr lang="pl-PL" sz="1900" dirty="0" err="1">
                <a:ea typeface="+mn-lt"/>
                <a:cs typeface="+mn-lt"/>
              </a:rPr>
              <a:t>Taqi</a:t>
            </a:r>
            <a:r>
              <a:rPr lang="pl-PL" sz="1900" dirty="0">
                <a:ea typeface="+mn-lt"/>
                <a:cs typeface="+mn-lt"/>
              </a:rPr>
              <a:t>, </a:t>
            </a:r>
            <a:r>
              <a:rPr lang="pl-PL" sz="1900" dirty="0" err="1">
                <a:ea typeface="+mn-lt"/>
                <a:cs typeface="+mn-lt"/>
              </a:rPr>
              <a:t>Arvind</a:t>
            </a:r>
            <a:r>
              <a:rPr lang="pl-PL" sz="1900" dirty="0">
                <a:ea typeface="+mn-lt"/>
                <a:cs typeface="+mn-lt"/>
              </a:rPr>
              <a:t> </a:t>
            </a:r>
            <a:r>
              <a:rPr lang="pl-PL" sz="1900" dirty="0" err="1">
                <a:ea typeface="+mn-lt"/>
                <a:cs typeface="+mn-lt"/>
              </a:rPr>
              <a:t>Vasudevan</a:t>
            </a:r>
            <a:r>
              <a:rPr lang="pl-PL" sz="1900" dirty="0">
                <a:ea typeface="+mn-lt"/>
                <a:cs typeface="+mn-lt"/>
              </a:rPr>
              <a:t>. </a:t>
            </a:r>
            <a:r>
              <a:rPr lang="pl-PL" sz="1900" dirty="0" err="1">
                <a:ea typeface="+mn-lt"/>
                <a:cs typeface="+mn-lt"/>
              </a:rPr>
              <a:t>Sciatica</a:t>
            </a:r>
            <a:r>
              <a:rPr lang="pl-PL" sz="1900" dirty="0">
                <a:ea typeface="+mn-lt"/>
                <a:cs typeface="+mn-lt"/>
              </a:rPr>
              <a:t>. 2024 Jan 4.</a:t>
            </a:r>
            <a:endParaRPr lang="pl-PL" dirty="0">
              <a:ea typeface="+mn-lt"/>
              <a:cs typeface="+mn-lt"/>
            </a:endParaRPr>
          </a:p>
          <a:p>
            <a:pPr marL="305435" indent="-305435"/>
            <a:r>
              <a:rPr lang="pl-PL" dirty="0">
                <a:ea typeface="+mn-lt"/>
                <a:cs typeface="+mn-lt"/>
              </a:rPr>
              <a:t>B W </a:t>
            </a:r>
            <a:r>
              <a:rPr lang="pl-PL" dirty="0" err="1">
                <a:ea typeface="+mn-lt"/>
                <a:cs typeface="+mn-lt"/>
              </a:rPr>
              <a:t>Koes</a:t>
            </a:r>
            <a:r>
              <a:rPr lang="pl-PL" dirty="0">
                <a:ea typeface="+mn-lt"/>
                <a:cs typeface="+mn-lt"/>
              </a:rPr>
              <a:t> , M W van </a:t>
            </a:r>
            <a:r>
              <a:rPr lang="pl-PL" dirty="0" err="1">
                <a:ea typeface="+mn-lt"/>
                <a:cs typeface="+mn-lt"/>
              </a:rPr>
              <a:t>Tulder</a:t>
            </a:r>
            <a:r>
              <a:rPr lang="pl-PL" dirty="0">
                <a:ea typeface="+mn-lt"/>
                <a:cs typeface="+mn-lt"/>
              </a:rPr>
              <a:t> , W C </a:t>
            </a:r>
            <a:r>
              <a:rPr lang="pl-PL" dirty="0" err="1">
                <a:ea typeface="+mn-lt"/>
                <a:cs typeface="+mn-lt"/>
              </a:rPr>
              <a:t>Peul</a:t>
            </a:r>
            <a:r>
              <a:rPr lang="pl-PL" dirty="0">
                <a:ea typeface="+mn-lt"/>
                <a:cs typeface="+mn-lt"/>
              </a:rPr>
              <a:t>. </a:t>
            </a:r>
            <a:r>
              <a:rPr lang="pl-PL" dirty="0" err="1">
                <a:ea typeface="+mn-lt"/>
                <a:cs typeface="+mn-lt"/>
              </a:rPr>
              <a:t>Diagnosis</a:t>
            </a:r>
            <a:r>
              <a:rPr lang="pl-PL" dirty="0">
                <a:ea typeface="+mn-lt"/>
                <a:cs typeface="+mn-lt"/>
              </a:rPr>
              <a:t> and </a:t>
            </a:r>
            <a:r>
              <a:rPr lang="pl-PL" dirty="0" err="1">
                <a:ea typeface="+mn-lt"/>
                <a:cs typeface="+mn-lt"/>
              </a:rPr>
              <a:t>treatment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sciatica</a:t>
            </a:r>
            <a:r>
              <a:rPr lang="pl-PL" dirty="0">
                <a:ea typeface="+mn-lt"/>
                <a:cs typeface="+mn-lt"/>
              </a:rPr>
              <a:t>. 2007 </a:t>
            </a:r>
            <a:r>
              <a:rPr lang="pl-PL" dirty="0" err="1">
                <a:ea typeface="+mn-lt"/>
                <a:cs typeface="+mn-lt"/>
              </a:rPr>
              <a:t>Jun</a:t>
            </a:r>
            <a:r>
              <a:rPr lang="pl-PL" dirty="0">
                <a:ea typeface="+mn-lt"/>
                <a:cs typeface="+mn-lt"/>
              </a:rPr>
              <a:t> 23. doi: 10.1136/bmj.39223.428495.BE</a:t>
            </a:r>
          </a:p>
          <a:p>
            <a:pPr marL="305435" indent="-305435"/>
            <a:r>
              <a:rPr lang="pl-PL" dirty="0">
                <a:ea typeface="+mn-lt"/>
                <a:cs typeface="+mn-lt"/>
              </a:rPr>
              <a:t>Raymond WJG </a:t>
            </a:r>
            <a:r>
              <a:rPr lang="pl-PL" err="1">
                <a:ea typeface="+mn-lt"/>
                <a:cs typeface="+mn-lt"/>
              </a:rPr>
              <a:t>Ostelo</a:t>
            </a:r>
            <a:r>
              <a:rPr lang="pl-PL" dirty="0">
                <a:ea typeface="+mn-lt"/>
                <a:cs typeface="+mn-lt"/>
              </a:rPr>
              <a:t>. </a:t>
            </a:r>
            <a:r>
              <a:rPr lang="pl-PL" err="1">
                <a:ea typeface="+mn-lt"/>
                <a:cs typeface="+mn-lt"/>
              </a:rPr>
              <a:t>Physiotherapy</a:t>
            </a:r>
            <a:r>
              <a:rPr lang="pl-PL" dirty="0">
                <a:ea typeface="+mn-lt"/>
                <a:cs typeface="+mn-lt"/>
              </a:rPr>
              <a:t> management of </a:t>
            </a:r>
            <a:r>
              <a:rPr lang="pl-PL" err="1">
                <a:ea typeface="+mn-lt"/>
                <a:cs typeface="+mn-lt"/>
              </a:rPr>
              <a:t>sciatica</a:t>
            </a:r>
            <a:r>
              <a:rPr lang="pl-PL" dirty="0">
                <a:ea typeface="+mn-lt"/>
                <a:cs typeface="+mn-lt"/>
              </a:rPr>
              <a:t>. 2020 </a:t>
            </a:r>
            <a:r>
              <a:rPr lang="pl-PL" err="1">
                <a:ea typeface="+mn-lt"/>
                <a:cs typeface="+mn-lt"/>
              </a:rPr>
              <a:t>Apr</a:t>
            </a:r>
            <a:r>
              <a:rPr lang="pl-PL" dirty="0">
                <a:ea typeface="+mn-lt"/>
                <a:cs typeface="+mn-lt"/>
              </a:rPr>
              <a:t>. doi: 10.1016/j.jphys.2020.03.005</a:t>
            </a:r>
          </a:p>
          <a:p>
            <a:pPr marL="305435" indent="-305435"/>
            <a:r>
              <a:rPr lang="pl-PL" sz="1900" dirty="0">
                <a:ea typeface="+mn-lt"/>
                <a:cs typeface="+mn-lt"/>
              </a:rPr>
              <a:t>George Block. The Role of </a:t>
            </a:r>
            <a:r>
              <a:rPr lang="pl-PL" sz="1900" dirty="0" err="1">
                <a:ea typeface="+mn-lt"/>
                <a:cs typeface="+mn-lt"/>
              </a:rPr>
              <a:t>Physiotherapy</a:t>
            </a:r>
            <a:r>
              <a:rPr lang="pl-PL" sz="1900" dirty="0">
                <a:ea typeface="+mn-lt"/>
                <a:cs typeface="+mn-lt"/>
              </a:rPr>
              <a:t> in </a:t>
            </a:r>
            <a:r>
              <a:rPr lang="pl-PL" sz="1900" dirty="0" err="1">
                <a:ea typeface="+mn-lt"/>
                <a:cs typeface="+mn-lt"/>
              </a:rPr>
              <a:t>Treating</a:t>
            </a:r>
            <a:r>
              <a:rPr lang="pl-PL" sz="1900" dirty="0">
                <a:ea typeface="+mn-lt"/>
                <a:cs typeface="+mn-lt"/>
              </a:rPr>
              <a:t> </a:t>
            </a:r>
            <a:r>
              <a:rPr lang="pl-PL" sz="1900" dirty="0" err="1">
                <a:ea typeface="+mn-lt"/>
                <a:cs typeface="+mn-lt"/>
              </a:rPr>
              <a:t>Sciatica</a:t>
            </a:r>
            <a:r>
              <a:rPr lang="pl-PL" sz="1900" dirty="0">
                <a:ea typeface="+mn-lt"/>
                <a:cs typeface="+mn-lt"/>
              </a:rPr>
              <a:t> - </a:t>
            </a:r>
            <a:r>
              <a:rPr lang="pl-PL" sz="1900" dirty="0" err="1">
                <a:ea typeface="+mn-lt"/>
                <a:cs typeface="+mn-lt"/>
              </a:rPr>
              <a:t>Bsc</a:t>
            </a:r>
            <a:r>
              <a:rPr lang="pl-PL" sz="1900" dirty="0">
                <a:ea typeface="+mn-lt"/>
                <a:cs typeface="+mn-lt"/>
              </a:rPr>
              <a:t> Sports </a:t>
            </a:r>
            <a:r>
              <a:rPr lang="pl-PL" sz="1900" dirty="0" err="1">
                <a:ea typeface="+mn-lt"/>
                <a:cs typeface="+mn-lt"/>
              </a:rPr>
              <a:t>Rehabilitation</a:t>
            </a:r>
            <a:endParaRPr lang="pl-PL" dirty="0" err="1">
              <a:ea typeface="+mn-lt"/>
              <a:cs typeface="+mn-lt"/>
            </a:endParaRPr>
          </a:p>
          <a:p>
            <a:pPr marL="305435" indent="-305435"/>
            <a:r>
              <a:rPr lang="pl-PL" dirty="0">
                <a:ea typeface="+mn-lt"/>
                <a:cs typeface="+mn-lt"/>
              </a:rPr>
              <a:t>Brian F. Jones. </a:t>
            </a:r>
            <a:r>
              <a:rPr lang="pl-PL" dirty="0" err="1">
                <a:ea typeface="+mn-lt"/>
                <a:cs typeface="+mn-lt"/>
              </a:rPr>
              <a:t>Stretches</a:t>
            </a:r>
            <a:r>
              <a:rPr lang="pl-PL" dirty="0">
                <a:ea typeface="+mn-lt"/>
                <a:cs typeface="+mn-lt"/>
              </a:rPr>
              <a:t> and </a:t>
            </a:r>
            <a:r>
              <a:rPr lang="pl-PL" dirty="0" err="1">
                <a:ea typeface="+mn-lt"/>
                <a:cs typeface="+mn-lt"/>
              </a:rPr>
              <a:t>Exercises</a:t>
            </a:r>
            <a:r>
              <a:rPr lang="pl-PL" dirty="0">
                <a:ea typeface="+mn-lt"/>
                <a:cs typeface="+mn-lt"/>
              </a:rPr>
              <a:t> to </a:t>
            </a:r>
            <a:r>
              <a:rPr lang="pl-PL" dirty="0" err="1">
                <a:ea typeface="+mn-lt"/>
                <a:cs typeface="+mn-lt"/>
              </a:rPr>
              <a:t>Ease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Sciatica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Pain</a:t>
            </a:r>
            <a:r>
              <a:rPr lang="pl-PL" dirty="0">
                <a:ea typeface="+mn-lt"/>
                <a:cs typeface="+mn-lt"/>
              </a:rPr>
              <a:t>, from a PT - </a:t>
            </a:r>
            <a:r>
              <a:rPr lang="pl-PL" dirty="0" err="1">
                <a:ea typeface="+mn-lt"/>
                <a:cs typeface="+mn-lt"/>
              </a:rPr>
              <a:t>Bsc</a:t>
            </a:r>
            <a:r>
              <a:rPr lang="pl-PL" dirty="0">
                <a:ea typeface="+mn-lt"/>
                <a:cs typeface="+mn-lt"/>
              </a:rPr>
              <a:t> Sports </a:t>
            </a:r>
            <a:r>
              <a:rPr lang="pl-PL" dirty="0" err="1">
                <a:ea typeface="+mn-lt"/>
                <a:cs typeface="+mn-lt"/>
              </a:rPr>
              <a:t>Rehabilitation</a:t>
            </a:r>
            <a:r>
              <a:rPr lang="pl-PL" dirty="0">
                <a:ea typeface="+mn-lt"/>
                <a:cs typeface="+mn-lt"/>
              </a:rPr>
              <a:t> </a:t>
            </a:r>
            <a:endParaRPr lang="pl-PL" dirty="0"/>
          </a:p>
          <a:p>
            <a:pPr marL="305435" indent="-305435"/>
            <a:r>
              <a:rPr lang="pl-PL" dirty="0">
                <a:ea typeface="+mn-lt"/>
                <a:cs typeface="+mn-lt"/>
              </a:rPr>
              <a:t>anationary.github.io/</a:t>
            </a:r>
            <a:r>
              <a:rPr lang="pl-PL" dirty="0" err="1">
                <a:ea typeface="+mn-lt"/>
                <a:cs typeface="+mn-lt"/>
              </a:rPr>
              <a:t>pl</a:t>
            </a:r>
            <a:r>
              <a:rPr lang="pl-PL" dirty="0">
                <a:ea typeface="+mn-lt"/>
                <a:cs typeface="+mn-lt"/>
              </a:rPr>
              <a:t>/</a:t>
            </a:r>
            <a:r>
              <a:rPr lang="pl-PL" dirty="0" err="1">
                <a:ea typeface="+mn-lt"/>
                <a:cs typeface="+mn-lt"/>
              </a:rPr>
              <a:t>slownik</a:t>
            </a:r>
            <a:r>
              <a:rPr lang="pl-PL" dirty="0">
                <a:ea typeface="+mn-lt"/>
                <a:cs typeface="+mn-lt"/>
              </a:rPr>
              <a:t>-anatomiczny/</a:t>
            </a:r>
          </a:p>
          <a:p>
            <a:pPr marL="305435" indent="-305435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71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6">
            <a:extLst>
              <a:ext uri="{FF2B5EF4-FFF2-40B4-BE49-F238E27FC236}">
                <a16:creationId xmlns:a16="http://schemas.microsoft.com/office/drawing/2014/main" id="{202E9D7B-AC8A-4860-BD41-E04FC6559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8">
            <a:extLst>
              <a:ext uri="{FF2B5EF4-FFF2-40B4-BE49-F238E27FC236}">
                <a16:creationId xmlns:a16="http://schemas.microsoft.com/office/drawing/2014/main" id="{697B8C9C-91DF-4F8D-94A0-2C0C66030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czaszka, kość, ssak, sztuka&#10;&#10;Zawartość wygenerowana przez AI może być niepoprawna.">
            <a:extLst>
              <a:ext uri="{FF2B5EF4-FFF2-40B4-BE49-F238E27FC236}">
                <a16:creationId xmlns:a16="http://schemas.microsoft.com/office/drawing/2014/main" id="{8BE7FC13-D896-A334-10EA-85B2EB7FC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644" r="-1" b="-1"/>
          <a:stretch>
            <a:fillRect/>
          </a:stretch>
        </p:blipFill>
        <p:spPr>
          <a:xfrm>
            <a:off x="446533" y="723899"/>
            <a:ext cx="6202841" cy="56666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4D43BDD-ED29-4BE9-AEA1-6D0AE5A06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70E134-C186-D7A1-6C85-CA8994E3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THANKS FOR YOUR ATTENTION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7A5CD2-E3CD-4870-957C-173AD2C87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BF2A26-F7CA-4E8B-BC24-1AF436CD5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21A4B9-14CF-4CA1-9ECF-0DE52B291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6DADA72-F9FE-48F9-9DAD-B379AE2BC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49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26698C-1A23-D5E9-0540-0FB8A749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DICTIONARY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41EB1B3-5C3C-9197-F9D0-8CAF8FAE5558}"/>
              </a:ext>
            </a:extLst>
          </p:cNvPr>
          <p:cNvSpPr txBox="1"/>
          <p:nvPr/>
        </p:nvSpPr>
        <p:spPr>
          <a:xfrm>
            <a:off x="1075150" y="2045918"/>
            <a:ext cx="3569917" cy="42379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220CCD8-0CD3-9EC3-A57F-C78AA79DAF39}"/>
              </a:ext>
            </a:extLst>
          </p:cNvPr>
          <p:cNvSpPr txBox="1"/>
          <p:nvPr/>
        </p:nvSpPr>
        <p:spPr>
          <a:xfrm>
            <a:off x="546099" y="2047875"/>
            <a:ext cx="555307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Sciatica</a:t>
            </a:r>
            <a:r>
              <a:rPr lang="pl-PL" dirty="0">
                <a:ea typeface="+mn-lt"/>
                <a:cs typeface="+mn-lt"/>
              </a:rPr>
              <a:t>  – Rwa kulszowa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Intervertebral</a:t>
            </a:r>
            <a:r>
              <a:rPr lang="pl-PL" dirty="0">
                <a:ea typeface="+mn-lt"/>
                <a:cs typeface="+mn-lt"/>
              </a:rPr>
              <a:t> disc  – Krążek międzykręgowy</a:t>
            </a:r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Excruciating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pain</a:t>
            </a:r>
            <a:r>
              <a:rPr lang="pl-PL" dirty="0">
                <a:ea typeface="+mn-lt"/>
                <a:cs typeface="+mn-lt"/>
              </a:rPr>
              <a:t>  – Dręczący, rozdzierający ból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ea typeface="+mn-lt"/>
                <a:cs typeface="+mn-lt"/>
              </a:rPr>
              <a:t>Sensory </a:t>
            </a:r>
            <a:r>
              <a:rPr lang="pl-PL" dirty="0" err="1">
                <a:ea typeface="+mn-lt"/>
                <a:cs typeface="+mn-lt"/>
              </a:rPr>
              <a:t>disturbances</a:t>
            </a:r>
            <a:r>
              <a:rPr lang="pl-PL" dirty="0">
                <a:ea typeface="+mn-lt"/>
                <a:cs typeface="+mn-lt"/>
              </a:rPr>
              <a:t>  – Zaburzenia czucia</a:t>
            </a:r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Tingling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or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numbness</a:t>
            </a:r>
            <a:r>
              <a:rPr lang="pl-PL" dirty="0">
                <a:ea typeface="+mn-lt"/>
                <a:cs typeface="+mn-lt"/>
              </a:rPr>
              <a:t>  – Mrowienie lub drętwienie </a:t>
            </a:r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Lumbosacral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nerve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roots</a:t>
            </a:r>
            <a:r>
              <a:rPr lang="pl-PL" dirty="0">
                <a:ea typeface="+mn-lt"/>
                <a:cs typeface="+mn-lt"/>
              </a:rPr>
              <a:t>  – Korzenie nerwowe lędźwiowo-krzyżowe</a:t>
            </a:r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Spinal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stenosis</a:t>
            </a:r>
            <a:r>
              <a:rPr lang="pl-PL" dirty="0">
                <a:ea typeface="+mn-lt"/>
                <a:cs typeface="+mn-lt"/>
              </a:rPr>
              <a:t>  – zwężenie kanału kręgowego</a:t>
            </a:r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Tailbone</a:t>
            </a:r>
            <a:r>
              <a:rPr lang="pl-PL" dirty="0">
                <a:ea typeface="+mn-lt"/>
                <a:cs typeface="+mn-lt"/>
              </a:rPr>
              <a:t>  – Kość ogonowa</a:t>
            </a:r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Ventral</a:t>
            </a:r>
            <a:r>
              <a:rPr lang="pl-PL" dirty="0">
                <a:ea typeface="+mn-lt"/>
                <a:cs typeface="+mn-lt"/>
              </a:rPr>
              <a:t> rami  – Gałęzie brzuszne (nerwów rdzeniowych)</a:t>
            </a:r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Lumbosacral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plexus</a:t>
            </a:r>
            <a:r>
              <a:rPr lang="pl-PL" dirty="0">
                <a:ea typeface="+mn-lt"/>
                <a:cs typeface="+mn-lt"/>
              </a:rPr>
              <a:t>  – Splot lędźwiowo-krzyżowy</a:t>
            </a:r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Greater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sciatic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foramen</a:t>
            </a:r>
            <a:r>
              <a:rPr lang="pl-PL" dirty="0">
                <a:ea typeface="+mn-lt"/>
                <a:cs typeface="+mn-lt"/>
              </a:rPr>
              <a:t>  – Otwór kulszowy większy</a:t>
            </a:r>
          </a:p>
          <a:p>
            <a:pPr marL="285750" indent="-285750" algn="l">
              <a:buFont typeface="Arial"/>
              <a:buChar char="•"/>
            </a:pPr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7FD946C-0C9D-66AD-F23F-294CF5FDEB94}"/>
              </a:ext>
            </a:extLst>
          </p:cNvPr>
          <p:cNvSpPr txBox="1"/>
          <p:nvPr/>
        </p:nvSpPr>
        <p:spPr>
          <a:xfrm>
            <a:off x="6102350" y="2197099"/>
            <a:ext cx="550862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dirty="0" err="1"/>
              <a:t>Tibial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nerve</a:t>
            </a:r>
            <a:r>
              <a:rPr lang="pl-PL" dirty="0">
                <a:ea typeface="+mn-lt"/>
                <a:cs typeface="+mn-lt"/>
              </a:rPr>
              <a:t>  – Nerw piszczelowy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Common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peroneal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nerve</a:t>
            </a:r>
            <a:r>
              <a:rPr lang="pl-PL" dirty="0">
                <a:ea typeface="+mn-lt"/>
                <a:cs typeface="+mn-lt"/>
              </a:rPr>
              <a:t>  – Nerw strzałkowy wspólny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Piriformis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Syndrome</a:t>
            </a:r>
            <a:r>
              <a:rPr lang="pl-PL" dirty="0">
                <a:ea typeface="+mn-lt"/>
                <a:cs typeface="+mn-lt"/>
              </a:rPr>
              <a:t>  – Zespół mięśnia gruszkowatego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Spondylolisthesis</a:t>
            </a:r>
            <a:r>
              <a:rPr lang="pl-PL" dirty="0">
                <a:ea typeface="+mn-lt"/>
                <a:cs typeface="+mn-lt"/>
              </a:rPr>
              <a:t>  – Kręgozmyk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Herniated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Lumbosacral</a:t>
            </a:r>
            <a:r>
              <a:rPr lang="pl-PL" dirty="0">
                <a:ea typeface="+mn-lt"/>
                <a:cs typeface="+mn-lt"/>
              </a:rPr>
              <a:t> Disc  – Przepuklina krążka lędźwiowo-krzyżowego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Nerve</a:t>
            </a:r>
            <a:r>
              <a:rPr lang="pl-PL" dirty="0">
                <a:ea typeface="+mn-lt"/>
                <a:cs typeface="+mn-lt"/>
              </a:rPr>
              <a:t> Root </a:t>
            </a:r>
            <a:r>
              <a:rPr lang="pl-PL" dirty="0" err="1">
                <a:ea typeface="+mn-lt"/>
                <a:cs typeface="+mn-lt"/>
              </a:rPr>
              <a:t>Compression</a:t>
            </a:r>
            <a:r>
              <a:rPr lang="pl-PL" dirty="0">
                <a:ea typeface="+mn-lt"/>
                <a:cs typeface="+mn-lt"/>
              </a:rPr>
              <a:t>  – Ucisk na korzeń nerwowy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Pott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Disease</a:t>
            </a:r>
            <a:r>
              <a:rPr lang="pl-PL" dirty="0">
                <a:ea typeface="+mn-lt"/>
                <a:cs typeface="+mn-lt"/>
              </a:rPr>
              <a:t>  – Choroba </a:t>
            </a:r>
            <a:r>
              <a:rPr lang="pl-PL" dirty="0" err="1">
                <a:ea typeface="+mn-lt"/>
                <a:cs typeface="+mn-lt"/>
              </a:rPr>
              <a:t>Potta</a:t>
            </a:r>
            <a:r>
              <a:rPr lang="pl-PL" dirty="0">
                <a:ea typeface="+mn-lt"/>
                <a:cs typeface="+mn-lt"/>
              </a:rPr>
              <a:t> (gruźlica kręgosłupa)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>
                <a:ea typeface="+mn-lt"/>
                <a:cs typeface="+mn-lt"/>
              </a:rPr>
              <a:t>Sedentary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lifestyle</a:t>
            </a:r>
            <a:r>
              <a:rPr lang="pl-PL" dirty="0">
                <a:ea typeface="+mn-lt"/>
                <a:cs typeface="+mn-lt"/>
              </a:rPr>
              <a:t>  – Siedzący tryb życia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>
                <a:ea typeface="+mn-lt"/>
                <a:cs typeface="+mn-lt"/>
              </a:rPr>
              <a:t>ROM (</a:t>
            </a:r>
            <a:r>
              <a:rPr lang="pl-PL" dirty="0" err="1">
                <a:ea typeface="+mn-lt"/>
                <a:cs typeface="+mn-lt"/>
              </a:rPr>
              <a:t>Range</a:t>
            </a:r>
            <a:r>
              <a:rPr lang="pl-PL" dirty="0">
                <a:ea typeface="+mn-lt"/>
                <a:cs typeface="+mn-lt"/>
              </a:rPr>
              <a:t> of Motion)  – Zakres ruchu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996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1D0D4C-9DD8-1278-9E43-73B25CE9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32" y="1112464"/>
            <a:ext cx="3409783" cy="1013800"/>
          </a:xfrm>
        </p:spPr>
        <p:txBody>
          <a:bodyPr>
            <a:normAutofit/>
          </a:bodyPr>
          <a:lstStyle/>
          <a:p>
            <a:r>
              <a:rPr lang="pl-PL"/>
              <a:t>Definition of </a:t>
            </a:r>
            <a:r>
              <a:rPr lang="pl-PL" err="1"/>
              <a:t>sciatica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0AE7BB-AC3A-41E6-500E-913CFBDFC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bg1"/>
                </a:solidFill>
                <a:ea typeface="+mn-lt"/>
                <a:cs typeface="+mn-lt"/>
              </a:rPr>
              <a:t>Excruciating pain and sensory disturbances like tingling or numbness (paresthesias) in the area supplied by the sciatic nerve or associated lumbosacral nerve roots are the hallmarks of sciatica, a condition that can significantly diminish the quality of life for those who suffer from it.</a:t>
            </a:r>
            <a:endParaRPr lang="pl-PL">
              <a:solidFill>
                <a:schemeClr val="bg1"/>
              </a:solidFill>
            </a:endParaRPr>
          </a:p>
        </p:txBody>
      </p:sp>
      <p:pic>
        <p:nvPicPr>
          <p:cNvPr id="4" name="Obraz 3" descr="Obraz zawierający szkielet, rysowanie, szkic, tekst&#10;&#10;Zawartość wygenerowana przez AI może być niepoprawna.">
            <a:extLst>
              <a:ext uri="{FF2B5EF4-FFF2-40B4-BE49-F238E27FC236}">
                <a16:creationId xmlns:a16="http://schemas.microsoft.com/office/drawing/2014/main" id="{D4366081-BC94-EACE-7E63-FCFEF78D8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25" y="619271"/>
            <a:ext cx="4137720" cy="585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5A9D2DB-F1B1-AB59-7E55-86138F4E7551}"/>
              </a:ext>
            </a:extLst>
          </p:cNvPr>
          <p:cNvSpPr txBox="1"/>
          <p:nvPr/>
        </p:nvSpPr>
        <p:spPr>
          <a:xfrm>
            <a:off x="8738628" y="6644722"/>
            <a:ext cx="656389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">
                <a:ea typeface="+mn-lt"/>
                <a:cs typeface="+mn-lt"/>
              </a:rPr>
              <a:t>https://my.clevelandclinic.org/-/scassets/images/org/health/articles/12792-sciatica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50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10B101-86A6-D814-3F4B-BF7DCB6A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Anatomy</a:t>
            </a:r>
            <a:r>
              <a:rPr lang="pl-PL"/>
              <a:t> of </a:t>
            </a:r>
            <a:r>
              <a:rPr lang="pl-PL" err="1"/>
              <a:t>sciatic</a:t>
            </a:r>
            <a:r>
              <a:rPr lang="pl-PL"/>
              <a:t> </a:t>
            </a:r>
            <a:r>
              <a:rPr lang="pl-PL" err="1"/>
              <a:t>nerve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EEEE79-F080-433F-AB19-AD87057E3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>
              <a:solidFill>
                <a:srgbClr val="1B1C1D"/>
              </a:solidFill>
            </a:endParaRPr>
          </a:p>
          <a:p>
            <a:pPr marL="305435" indent="-305435"/>
            <a:r>
              <a:rPr lang="pl-PL" b="1" err="1">
                <a:solidFill>
                  <a:srgbClr val="1B1C1D"/>
                </a:solidFill>
                <a:ea typeface="+mn-lt"/>
                <a:cs typeface="+mn-lt"/>
              </a:rPr>
              <a:t>Size</a:t>
            </a:r>
            <a:r>
              <a:rPr lang="pl-PL" b="1">
                <a:solidFill>
                  <a:srgbClr val="1B1C1D"/>
                </a:solidFill>
                <a:ea typeface="+mn-lt"/>
                <a:cs typeface="+mn-lt"/>
              </a:rPr>
              <a:t>: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The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sciatic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nerve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is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the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largest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nerve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in the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human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body.</a:t>
            </a:r>
            <a:endParaRPr lang="pl-PL"/>
          </a:p>
          <a:p>
            <a:pPr marL="305435" indent="-305435"/>
            <a:r>
              <a:rPr lang="pl-PL" b="1" err="1">
                <a:solidFill>
                  <a:srgbClr val="1B1C1D"/>
                </a:solidFill>
                <a:ea typeface="+mn-lt"/>
                <a:cs typeface="+mn-lt"/>
              </a:rPr>
              <a:t>Origin</a:t>
            </a:r>
            <a:r>
              <a:rPr lang="pl-PL" b="1">
                <a:solidFill>
                  <a:srgbClr val="1B1C1D"/>
                </a:solidFill>
                <a:ea typeface="+mn-lt"/>
                <a:cs typeface="+mn-lt"/>
              </a:rPr>
              <a:t>: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It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is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formed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from the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ventral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rami of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spinal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nerves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L4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through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S3,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combining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fibers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from the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lumbosacral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plexus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in the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lower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back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.</a:t>
            </a:r>
            <a:endParaRPr lang="pl-PL"/>
          </a:p>
          <a:p>
            <a:pPr marL="305435" indent="-305435"/>
            <a:r>
              <a:rPr lang="pl-PL" b="1" err="1">
                <a:solidFill>
                  <a:srgbClr val="1B1C1D"/>
                </a:solidFill>
                <a:ea typeface="+mn-lt"/>
                <a:cs typeface="+mn-lt"/>
              </a:rPr>
              <a:t>Function</a:t>
            </a:r>
            <a:r>
              <a:rPr lang="pl-PL" b="1">
                <a:solidFill>
                  <a:srgbClr val="1B1C1D"/>
                </a:solidFill>
                <a:ea typeface="+mn-lt"/>
                <a:cs typeface="+mn-lt"/>
              </a:rPr>
              <a:t>: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It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supplies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a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significant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portion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of the skin for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sensation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and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muscles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for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movement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in the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thigh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, leg, and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foot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.</a:t>
            </a:r>
            <a:endParaRPr lang="pl-PL"/>
          </a:p>
          <a:p>
            <a:pPr marL="305435" indent="-305435"/>
            <a:r>
              <a:rPr lang="pl-PL" b="1" err="1">
                <a:solidFill>
                  <a:srgbClr val="1B1C1D"/>
                </a:solidFill>
                <a:ea typeface="+mn-lt"/>
                <a:cs typeface="+mn-lt"/>
              </a:rPr>
              <a:t>Path</a:t>
            </a:r>
            <a:r>
              <a:rPr lang="pl-PL" b="1">
                <a:solidFill>
                  <a:srgbClr val="1B1C1D"/>
                </a:solidFill>
                <a:ea typeface="+mn-lt"/>
                <a:cs typeface="+mn-lt"/>
              </a:rPr>
              <a:t>: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The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nerve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exits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the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pelvis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through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the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greater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sciatic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foramen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and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travels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down the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posterior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compartment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of the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thigh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.</a:t>
            </a:r>
            <a:endParaRPr lang="pl-PL"/>
          </a:p>
          <a:p>
            <a:pPr marL="305435" indent="-305435"/>
            <a:r>
              <a:rPr lang="pl-PL" b="1" err="1">
                <a:solidFill>
                  <a:srgbClr val="1B1C1D"/>
                </a:solidFill>
                <a:ea typeface="+mn-lt"/>
                <a:cs typeface="+mn-lt"/>
              </a:rPr>
              <a:t>Division</a:t>
            </a:r>
            <a:r>
              <a:rPr lang="pl-PL" b="1">
                <a:solidFill>
                  <a:srgbClr val="1B1C1D"/>
                </a:solidFill>
                <a:ea typeface="+mn-lt"/>
                <a:cs typeface="+mn-lt"/>
              </a:rPr>
              <a:t>: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Just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above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the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knee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,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it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divides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into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two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 major </a:t>
            </a:r>
            <a:r>
              <a:rPr lang="pl-PL" err="1">
                <a:solidFill>
                  <a:srgbClr val="1B1C1D"/>
                </a:solidFill>
                <a:ea typeface="+mn-lt"/>
                <a:cs typeface="+mn-lt"/>
              </a:rPr>
              <a:t>branches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: the </a:t>
            </a:r>
            <a:r>
              <a:rPr lang="pl-PL" b="1" err="1">
                <a:solidFill>
                  <a:srgbClr val="1B1C1D"/>
                </a:solidFill>
                <a:ea typeface="+mn-lt"/>
                <a:cs typeface="+mn-lt"/>
              </a:rPr>
              <a:t>tibial</a:t>
            </a:r>
            <a:r>
              <a:rPr lang="pl-PL" b="1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b="1" err="1">
                <a:solidFill>
                  <a:srgbClr val="1B1C1D"/>
                </a:solidFill>
                <a:ea typeface="+mn-lt"/>
                <a:cs typeface="+mn-lt"/>
              </a:rPr>
              <a:t>nerve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  and the </a:t>
            </a:r>
            <a:r>
              <a:rPr lang="pl-PL" b="1" err="1">
                <a:solidFill>
                  <a:srgbClr val="1B1C1D"/>
                </a:solidFill>
                <a:ea typeface="+mn-lt"/>
                <a:cs typeface="+mn-lt"/>
              </a:rPr>
              <a:t>common</a:t>
            </a:r>
            <a:r>
              <a:rPr lang="pl-PL" b="1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b="1" err="1">
                <a:solidFill>
                  <a:srgbClr val="1B1C1D"/>
                </a:solidFill>
                <a:ea typeface="+mn-lt"/>
                <a:cs typeface="+mn-lt"/>
              </a:rPr>
              <a:t>peroneal</a:t>
            </a:r>
            <a:r>
              <a:rPr lang="pl-PL" b="1">
                <a:solidFill>
                  <a:srgbClr val="1B1C1D"/>
                </a:solidFill>
                <a:ea typeface="+mn-lt"/>
                <a:cs typeface="+mn-lt"/>
              </a:rPr>
              <a:t> </a:t>
            </a:r>
            <a:r>
              <a:rPr lang="pl-PL" b="1" err="1">
                <a:solidFill>
                  <a:srgbClr val="1B1C1D"/>
                </a:solidFill>
                <a:ea typeface="+mn-lt"/>
                <a:cs typeface="+mn-lt"/>
              </a:rPr>
              <a:t>nerve</a:t>
            </a:r>
            <a:r>
              <a:rPr lang="pl-PL">
                <a:solidFill>
                  <a:srgbClr val="1B1C1D"/>
                </a:solidFill>
                <a:ea typeface="+mn-lt"/>
                <a:cs typeface="+mn-lt"/>
              </a:rPr>
              <a:t>.</a:t>
            </a:r>
            <a:endParaRPr lang="pl-PL"/>
          </a:p>
          <a:p>
            <a:pPr marL="305435" indent="-305435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23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9626E6-7B28-43B3-9025-070B3511E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49C9EC-2BBC-E1E8-20B8-FC372322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1107672"/>
            <a:ext cx="3427985" cy="955501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causes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7FC933-43AC-45C2-9636-27F36849F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561E34-2E94-41A1-9790-E1202859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91C686-4266-442A-BE7E-A6507E2B3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1E3C9C-C934-49A7-89A7-A75F4E20B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B56D8D-8602-1C60-75DA-0CC5883D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1" y="2068472"/>
            <a:ext cx="3427985" cy="3708266"/>
          </a:xfrm>
        </p:spPr>
        <p:txBody>
          <a:bodyPr>
            <a:normAutofit/>
          </a:bodyPr>
          <a:lstStyle/>
          <a:p>
            <a:pPr marL="305435" indent="-305435"/>
            <a:r>
              <a:rPr lang="pl-PL" dirty="0" err="1">
                <a:latin typeface="Gill Sans MT"/>
                <a:cs typeface="Times New Roman"/>
              </a:rPr>
              <a:t>Herniated</a:t>
            </a:r>
            <a:r>
              <a:rPr lang="pl-PL" dirty="0">
                <a:latin typeface="Gill Sans MT"/>
                <a:cs typeface="Times New Roman"/>
              </a:rPr>
              <a:t> </a:t>
            </a:r>
            <a:r>
              <a:rPr lang="pl-PL" dirty="0" err="1">
                <a:latin typeface="Gill Sans MT"/>
                <a:cs typeface="Times New Roman"/>
              </a:rPr>
              <a:t>Lumbosacral</a:t>
            </a:r>
            <a:r>
              <a:rPr lang="pl-PL" dirty="0">
                <a:latin typeface="Gill Sans MT"/>
                <a:cs typeface="Times New Roman"/>
              </a:rPr>
              <a:t> Disc</a:t>
            </a:r>
          </a:p>
          <a:p>
            <a:pPr marL="305435" indent="-305435"/>
            <a:r>
              <a:rPr lang="pl-PL" dirty="0" err="1">
                <a:latin typeface="Gill Sans MT"/>
                <a:cs typeface="Times New Roman"/>
              </a:rPr>
              <a:t>Spinal</a:t>
            </a:r>
            <a:r>
              <a:rPr lang="pl-PL" dirty="0">
                <a:latin typeface="Gill Sans MT"/>
                <a:cs typeface="Times New Roman"/>
              </a:rPr>
              <a:t> </a:t>
            </a:r>
            <a:r>
              <a:rPr lang="pl-PL" dirty="0" err="1">
                <a:latin typeface="Gill Sans MT"/>
                <a:cs typeface="Times New Roman"/>
              </a:rPr>
              <a:t>Stenosis</a:t>
            </a:r>
            <a:endParaRPr lang="pl-PL" dirty="0">
              <a:latin typeface="Gill Sans MT"/>
              <a:cs typeface="Times New Roman"/>
            </a:endParaRPr>
          </a:p>
          <a:p>
            <a:pPr marL="305435" indent="-305435"/>
            <a:r>
              <a:rPr lang="pl-PL" dirty="0" err="1">
                <a:latin typeface="Gill Sans MT"/>
                <a:cs typeface="Times New Roman"/>
              </a:rPr>
              <a:t>Spondylolisthesis</a:t>
            </a:r>
          </a:p>
          <a:p>
            <a:pPr marL="305435" indent="-305435"/>
            <a:r>
              <a:rPr lang="pl-PL" dirty="0" err="1">
                <a:latin typeface="Gill Sans MT"/>
                <a:cs typeface="Times New Roman"/>
              </a:rPr>
              <a:t>Piriformis</a:t>
            </a:r>
            <a:r>
              <a:rPr lang="pl-PL" dirty="0">
                <a:latin typeface="Gill Sans MT"/>
                <a:cs typeface="Times New Roman"/>
              </a:rPr>
              <a:t> </a:t>
            </a:r>
            <a:r>
              <a:rPr lang="pl-PL" dirty="0" err="1">
                <a:latin typeface="Gill Sans MT"/>
                <a:cs typeface="Times New Roman"/>
              </a:rPr>
              <a:t>Syndrome</a:t>
            </a:r>
            <a:endParaRPr lang="pl-PL" dirty="0">
              <a:latin typeface="Gill Sans MT"/>
              <a:cs typeface="Times New Roman"/>
            </a:endParaRPr>
          </a:p>
          <a:p>
            <a:pPr marL="305435" indent="-305435"/>
            <a:r>
              <a:rPr lang="pl-PL" dirty="0" err="1">
                <a:latin typeface="Gill Sans MT"/>
                <a:cs typeface="Times New Roman"/>
              </a:rPr>
              <a:t>Pott</a:t>
            </a:r>
            <a:r>
              <a:rPr lang="pl-PL" dirty="0">
                <a:latin typeface="Gill Sans MT"/>
                <a:cs typeface="Times New Roman"/>
              </a:rPr>
              <a:t> </a:t>
            </a:r>
            <a:r>
              <a:rPr lang="pl-PL" dirty="0" err="1">
                <a:latin typeface="Gill Sans MT"/>
                <a:cs typeface="Times New Roman"/>
              </a:rPr>
              <a:t>Disease</a:t>
            </a:r>
            <a:endParaRPr lang="pl-PL" dirty="0">
              <a:latin typeface="Gill Sans MT"/>
              <a:cs typeface="Times New Roman"/>
            </a:endParaRPr>
          </a:p>
          <a:p>
            <a:pPr marL="305435" indent="-305435"/>
            <a:r>
              <a:rPr lang="pl-PL" dirty="0" err="1">
                <a:latin typeface="Gill Sans MT"/>
                <a:ea typeface="+mn-lt"/>
                <a:cs typeface="+mn-lt"/>
              </a:rPr>
              <a:t>Muscle</a:t>
            </a:r>
            <a:r>
              <a:rPr lang="pl-PL" dirty="0">
                <a:latin typeface="Gill Sans MT"/>
                <a:ea typeface="+mn-lt"/>
                <a:cs typeface="+mn-lt"/>
              </a:rPr>
              <a:t> </a:t>
            </a:r>
            <a:r>
              <a:rPr lang="pl-PL" dirty="0" err="1">
                <a:latin typeface="Gill Sans MT"/>
                <a:ea typeface="+mn-lt"/>
                <a:cs typeface="+mn-lt"/>
              </a:rPr>
              <a:t>spasm</a:t>
            </a:r>
            <a:endParaRPr lang="pl-PL" dirty="0">
              <a:latin typeface="Gill Sans MT"/>
              <a:cs typeface="Times New Roman"/>
            </a:endParaRPr>
          </a:p>
          <a:p>
            <a:pPr marL="305435" indent="-305435"/>
            <a:endParaRPr lang="pl-PL"/>
          </a:p>
        </p:txBody>
      </p:sp>
      <p:pic>
        <p:nvPicPr>
          <p:cNvPr id="5" name="Obraz 4" descr="Obraz zawierający tekst, mapa, szkielet&#10;&#10;Zawartość wygenerowana przez AI może być niepoprawna.">
            <a:extLst>
              <a:ext uri="{FF2B5EF4-FFF2-40B4-BE49-F238E27FC236}">
                <a16:creationId xmlns:a16="http://schemas.microsoft.com/office/drawing/2014/main" id="{EB771808-5283-6F50-B3CF-189CD5AA83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39" r="1" b="1"/>
          <a:stretch>
            <a:fillRect/>
          </a:stretch>
        </p:blipFill>
        <p:spPr>
          <a:xfrm>
            <a:off x="6093644" y="3335156"/>
            <a:ext cx="2776754" cy="430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Obraz zawierający tekst, zrzut ekranu, projekt graficzny, clipart&#10;&#10;Zawartość wygenerowana przez AI może być niepoprawna.">
            <a:extLst>
              <a:ext uri="{FF2B5EF4-FFF2-40B4-BE49-F238E27FC236}">
                <a16:creationId xmlns:a16="http://schemas.microsoft.com/office/drawing/2014/main" id="{FC0DE685-481F-7758-73EA-9C39C4BCDC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41" r="-1" b="-1"/>
          <a:stretch>
            <a:fillRect/>
          </a:stretch>
        </p:blipFill>
        <p:spPr>
          <a:xfrm>
            <a:off x="4009101" y="1111199"/>
            <a:ext cx="3442834" cy="2649650"/>
          </a:xfrm>
          <a:prstGeom prst="rect">
            <a:avLst/>
          </a:prstGeom>
        </p:spPr>
      </p:pic>
      <p:pic>
        <p:nvPicPr>
          <p:cNvPr id="7" name="Obraz 6" descr="Obraz zawierający tekst, szkielet&#10;&#10;Zawartość wygenerowana przez AI może być niepoprawna.">
            <a:extLst>
              <a:ext uri="{FF2B5EF4-FFF2-40B4-BE49-F238E27FC236}">
                <a16:creationId xmlns:a16="http://schemas.microsoft.com/office/drawing/2014/main" id="{E7A27999-1E0F-8A6F-BE70-50902BCF6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969" y="628316"/>
            <a:ext cx="3260481" cy="362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8C89A74-9B34-DC05-2C0E-573B809AAED0}"/>
              </a:ext>
            </a:extLst>
          </p:cNvPr>
          <p:cNvSpPr txBox="1"/>
          <p:nvPr/>
        </p:nvSpPr>
        <p:spPr>
          <a:xfrm>
            <a:off x="449383" y="5209777"/>
            <a:ext cx="328863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">
                <a:ea typeface="+mn-lt"/>
                <a:cs typeface="+mn-lt"/>
              </a:rPr>
              <a:t>https://www.google.com/search?client=opera-gx&amp;hs=Dp2&amp;sca_esv=6eed89d831f7228a&amp;sxsrf=AE3TifON3oi-aMQ99uD7U58w4ilfY3fP7w:1763222038065&amp;udm=2&amp;fbs=AIIjpHwW-0r_Aj4UyfJvqQzQzjQGITTmC230_MNxN_VvYo5ocBioNjs2eU9dWE6kP5lXYjcp7-u-z7lno7Honqy9ETn-z1PwUXoAITDNawwGpZcUI0850GEe_dI47ImwXtxH9sa1fLEhU02c_1xKDZ40pab34k9MKYBPEvinNepeNQ3EFxxPb98YJfSqnd-53essCDgWoGT5Qh9xMp2kO_Z9F5UFlXV3uA&amp;q=Spondylolisthesis+sciatica&amp;sa=X&amp;ved=2ahUKEwivxPT5wfSQAxXUNxAIHdzhD2AQtKgLegQIExAB#vhid=ZsV6bC5l9zvE9M&amp;vssid=mosa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6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57">
            <a:extLst>
              <a:ext uri="{FF2B5EF4-FFF2-40B4-BE49-F238E27FC236}">
                <a16:creationId xmlns:a16="http://schemas.microsoft.com/office/drawing/2014/main" id="{65D29F49-2B66-4375-90C7-00C0439FA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E1444C5-60CD-AF49-9608-C4BED3D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060" y="758936"/>
            <a:ext cx="3592748" cy="1220539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Risk factors</a:t>
            </a:r>
          </a:p>
        </p:txBody>
      </p:sp>
      <p:pic>
        <p:nvPicPr>
          <p:cNvPr id="4" name="Obraz 3" descr="Obraz zawierający osoba, zapalniczka, Wyrób tytoniowy, Papieros&#10;&#10;Zawartość wygenerowana przez AI może być niepoprawna.">
            <a:extLst>
              <a:ext uri="{FF2B5EF4-FFF2-40B4-BE49-F238E27FC236}">
                <a16:creationId xmlns:a16="http://schemas.microsoft.com/office/drawing/2014/main" id="{315F9F20-43BA-108D-8970-97255B41F1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46" r="18476" b="3"/>
          <a:stretch>
            <a:fillRect/>
          </a:stretch>
        </p:blipFill>
        <p:spPr>
          <a:xfrm>
            <a:off x="20" y="10"/>
            <a:ext cx="3779844" cy="3428988"/>
          </a:xfrm>
          <a:prstGeom prst="rect">
            <a:avLst/>
          </a:prstGeom>
        </p:spPr>
      </p:pic>
      <p:pic>
        <p:nvPicPr>
          <p:cNvPr id="5" name="Obraz 4" descr="Obraz zawierający osoba, ramię, ubrania, staw&#10;&#10;Zawartość wygenerowana przez AI może być niepoprawna.">
            <a:extLst>
              <a:ext uri="{FF2B5EF4-FFF2-40B4-BE49-F238E27FC236}">
                <a16:creationId xmlns:a16="http://schemas.microsoft.com/office/drawing/2014/main" id="{CC091BDA-7111-3B77-037B-40F77EDF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20" r="-3" b="670"/>
          <a:stretch>
            <a:fillRect/>
          </a:stretch>
        </p:blipFill>
        <p:spPr>
          <a:xfrm>
            <a:off x="3806285" y="10"/>
            <a:ext cx="3730920" cy="3428988"/>
          </a:xfrm>
          <a:prstGeom prst="rect">
            <a:avLst/>
          </a:prstGeom>
        </p:spPr>
      </p:pic>
      <p:pic>
        <p:nvPicPr>
          <p:cNvPr id="7" name="Obraz 6" descr="Obraz zawierający osoba, pasek, nadgarstek, brzuch&#10;&#10;Zawartość wygenerowana przez AI może być niepoprawna.">
            <a:extLst>
              <a:ext uri="{FF2B5EF4-FFF2-40B4-BE49-F238E27FC236}">
                <a16:creationId xmlns:a16="http://schemas.microsoft.com/office/drawing/2014/main" id="{B98E01C9-B52B-7D6E-3DB9-4482704A3D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7692" b="1"/>
          <a:stretch>
            <a:fillRect/>
          </a:stretch>
        </p:blipFill>
        <p:spPr>
          <a:xfrm>
            <a:off x="20" y="3449963"/>
            <a:ext cx="3775104" cy="3408037"/>
          </a:xfrm>
          <a:prstGeom prst="rect">
            <a:avLst/>
          </a:prstGeom>
        </p:spPr>
      </p:pic>
      <p:sp>
        <p:nvSpPr>
          <p:cNvPr id="67" name="Rectangle 59">
            <a:extLst>
              <a:ext uri="{FF2B5EF4-FFF2-40B4-BE49-F238E27FC236}">
                <a16:creationId xmlns:a16="http://schemas.microsoft.com/office/drawing/2014/main" id="{860EDE20-C141-49A5-BAE0-21DFBA772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89" y="0"/>
            <a:ext cx="8229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 descr="Obraz zawierający osoba, ubrania, dżinsy, obuwie&#10;&#10;Zawartość wygenerowana przez AI może być niepoprawna.">
            <a:extLst>
              <a:ext uri="{FF2B5EF4-FFF2-40B4-BE49-F238E27FC236}">
                <a16:creationId xmlns:a16="http://schemas.microsoft.com/office/drawing/2014/main" id="{A065B6C6-180F-04C2-9410-1F7D87765C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98" r="17649" b="-1"/>
          <a:stretch>
            <a:fillRect/>
          </a:stretch>
        </p:blipFill>
        <p:spPr>
          <a:xfrm>
            <a:off x="3807426" y="3449963"/>
            <a:ext cx="3729779" cy="3408037"/>
          </a:xfrm>
          <a:prstGeom prst="rect">
            <a:avLst/>
          </a:prstGeom>
        </p:spPr>
      </p:pic>
      <p:sp>
        <p:nvSpPr>
          <p:cNvPr id="68" name="Rectangle 61">
            <a:extLst>
              <a:ext uri="{FF2B5EF4-FFF2-40B4-BE49-F238E27FC236}">
                <a16:creationId xmlns:a16="http://schemas.microsoft.com/office/drawing/2014/main" id="{A71DBDFA-E291-4290-B29E-2BDFEC7E5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9" y="3387852"/>
            <a:ext cx="7534656" cy="822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E6CAEC-0823-0556-BA53-FAB1C118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061" y="2458113"/>
            <a:ext cx="3592748" cy="4107816"/>
          </a:xfrm>
        </p:spPr>
        <p:txBody>
          <a:bodyPr>
            <a:normAutofit fontScale="92500" lnSpcReduction="10000"/>
          </a:bodyPr>
          <a:lstStyle/>
          <a:p>
            <a:pPr marL="305435" indent="-305435"/>
            <a:r>
              <a:rPr lang="pl-PL" dirty="0">
                <a:ea typeface="+mn-lt"/>
                <a:cs typeface="+mn-lt"/>
              </a:rPr>
              <a:t>Age </a:t>
            </a:r>
            <a:endParaRPr lang="pl-PL" dirty="0"/>
          </a:p>
          <a:p>
            <a:pPr marL="305435" indent="-305435"/>
            <a:r>
              <a:rPr lang="pl-PL" err="1">
                <a:ea typeface="+mn-lt"/>
                <a:cs typeface="+mn-lt"/>
              </a:rPr>
              <a:t>Obesity</a:t>
            </a:r>
            <a:endParaRPr lang="pl-PL" err="1"/>
          </a:p>
          <a:p>
            <a:pPr marL="305435" indent="-305435"/>
            <a:r>
              <a:rPr lang="pl-PL" dirty="0" err="1">
                <a:ea typeface="+mn-lt"/>
                <a:cs typeface="+mn-lt"/>
              </a:rPr>
              <a:t>Sedentary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lifestyle</a:t>
            </a:r>
          </a:p>
          <a:p>
            <a:pPr marL="305435" indent="-305435"/>
            <a:r>
              <a:rPr lang="pl-PL" dirty="0">
                <a:ea typeface="+mn-lt"/>
                <a:cs typeface="+mn-lt"/>
              </a:rPr>
              <a:t>Heavy lifting</a:t>
            </a:r>
            <a:endParaRPr lang="pl-PL" dirty="0"/>
          </a:p>
          <a:p>
            <a:pPr marL="305435" indent="-305435"/>
            <a:r>
              <a:rPr lang="pl-PL" dirty="0"/>
              <a:t>Smoking</a:t>
            </a:r>
          </a:p>
          <a:p>
            <a:pPr marL="0" indent="0">
              <a:buNone/>
            </a:pPr>
            <a:endParaRPr lang="pl-PL" sz="8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800" dirty="0">
                <a:ea typeface="+mn-lt"/>
                <a:cs typeface="+mn-lt"/>
              </a:rPr>
              <a:t>https://www.google.com/search?client=opera-gx&amp;hs=m62&amp;sca_esv=6eed89d831f7228a&amp;sxsrf=AE3TifMbTIgvW_rOBDehVRDlsLabLD44MQ:1763223127803&amp;udm=2&amp;fbs=AIIjpHwW-0r_Aj4UyfJvqQzQzjQGITTmC230_MNxN_VvYo5ocBioNjs2eU9dWE6kP5lXYjcp7-u-z7lno7Honqy9ETn-z1PwUXoAITDNawwGpZcUI-UcOkp9w8kAeyU1qYRo_9wkm7tXbrKznRtl19bX7lZHEdIddrR3fuJ9yW15-8FtDyqoSMT6U4LvPDYB4Ni6FuO1Wj-5abRe5FZiO6qbtn6MPw1Ey_2tISNEd0azKeRE3M1nWJQ&amp;q=obesity+picture&amp;sa=X&amp;ved=2ahUKEwiV7MSBxvSQAxWuFBAIHUbWANkQtKgLegQIDxAB#vhid=CjY3PqDez6NTdM&amp;vssid=mosaic</a:t>
            </a:r>
            <a:endParaRPr lang="pl-PL" dirty="0"/>
          </a:p>
          <a:p>
            <a:pPr marL="0" indent="0">
              <a:buNone/>
            </a:pPr>
            <a:r>
              <a:rPr lang="pl-PL" sz="800" dirty="0">
                <a:ea typeface="+mn-lt"/>
                <a:cs typeface="+mn-lt"/>
              </a:rPr>
              <a:t>https://www.google.com/search?q=heavy+lifting+job&amp;client=opera-gx&amp;hs=fSi&amp;sca_esv=6eed89d831f7228a&amp;udm=2&amp;sxsrf=AE3TifP5l3VVT0jKPPhZnVOQzYMZw4xNtQ%3A1763223201227&amp;ei=oaYYab7LDcPUwPAPg9aFkQs&amp;ved=0ahUKEwj-n8akxvSQAxVDKhAIHQNrIbIQ4dUDCBI&amp;uact=5&amp;oq=heavy+lifting+job&amp;gs_lp=Egtnd3Mtd2l6LWltZyIRaGVhdnkgbGlmdGluZyBqb2IyBxAjGCcYyQIyBxAAGIAEGBMyBxAAGIAEGBMyBxAAGIAEGBMyBxAAGIAEGBMyBxAAGIAEGBMyBxAAGIAEGBMyBhAAGBMYHjIGEAAYExgeMgYQABgTGB5IpgVQ3gNY3gNwAXgAkAEAmAFcoAFcqgEBMbgBA8gBAPgBAZgCAqACiAGYAwCIBgGSBwMxLjGgB4YHsgcDMC4xuAeBAcIHBzItMS4wLjHIByU&amp;sclient=gws-wiz-img#imgrc=-vd8Q0YXlZ9UPM&amp;imgdii=UL6HuUo-cVLtaM</a:t>
            </a:r>
            <a:endParaRPr lang="pl-PL" dirty="0"/>
          </a:p>
          <a:p>
            <a:pPr marL="305435" indent="-305435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84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089844-AF64-3291-ADA6-8539E78E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Symptoms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B61AB5-6BF7-13FD-5D54-C688004B1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pl-PL">
                <a:ea typeface="+mn-lt"/>
                <a:cs typeface="+mn-lt"/>
              </a:rPr>
              <a:t>Sharp, </a:t>
            </a:r>
            <a:r>
              <a:rPr lang="pl-PL" err="1">
                <a:ea typeface="+mn-lt"/>
                <a:cs typeface="+mn-lt"/>
              </a:rPr>
              <a:t>burning</a:t>
            </a:r>
            <a:r>
              <a:rPr lang="pl-PL">
                <a:ea typeface="+mn-lt"/>
                <a:cs typeface="+mn-lt"/>
              </a:rPr>
              <a:t> leg </a:t>
            </a:r>
            <a:r>
              <a:rPr lang="pl-PL" err="1">
                <a:ea typeface="+mn-lt"/>
                <a:cs typeface="+mn-lt"/>
              </a:rPr>
              <a:t>pain</a:t>
            </a:r>
          </a:p>
          <a:p>
            <a:pPr marL="305435" indent="-305435"/>
            <a:r>
              <a:rPr lang="pl-PL" err="1">
                <a:ea typeface="+mn-lt"/>
                <a:cs typeface="+mn-lt"/>
              </a:rPr>
              <a:t>Tingling</a:t>
            </a:r>
          </a:p>
          <a:p>
            <a:pPr marL="305435" indent="-305435"/>
            <a:r>
              <a:rPr lang="pl-PL" err="1">
                <a:ea typeface="+mn-lt"/>
                <a:cs typeface="+mn-lt"/>
              </a:rPr>
              <a:t>Numbness</a:t>
            </a:r>
          </a:p>
          <a:p>
            <a:pPr marL="305435" indent="-305435"/>
            <a:r>
              <a:rPr lang="pl-PL" err="1">
                <a:ea typeface="+mn-lt"/>
                <a:cs typeface="+mn-lt"/>
              </a:rPr>
              <a:t>Weakness</a:t>
            </a:r>
            <a:endParaRPr lang="pl-PL" err="1"/>
          </a:p>
        </p:txBody>
      </p:sp>
      <p:pic>
        <p:nvPicPr>
          <p:cNvPr id="4" name="Obraz 3" descr="Obraz zawierający osoba, dłoń&#10;&#10;Zawartość wygenerowana przez AI może być niepoprawna.">
            <a:extLst>
              <a:ext uri="{FF2B5EF4-FFF2-40B4-BE49-F238E27FC236}">
                <a16:creationId xmlns:a16="http://schemas.microsoft.com/office/drawing/2014/main" id="{5ECD1469-4EE7-5260-9FE3-5A63820A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160" y="2090821"/>
            <a:ext cx="2772944" cy="238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Obraz zawierający paznokieć, palec, osoba, igła&#10;&#10;Zawartość wygenerowana przez AI może być niepoprawna.">
            <a:extLst>
              <a:ext uri="{FF2B5EF4-FFF2-40B4-BE49-F238E27FC236}">
                <a16:creationId xmlns:a16="http://schemas.microsoft.com/office/drawing/2014/main" id="{B5E091B5-CCCE-01D4-90CB-7A53C4B09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394" y="3141577"/>
            <a:ext cx="4084054" cy="268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9504678-A2FF-3C73-A1B7-F5147E9F2379}"/>
              </a:ext>
            </a:extLst>
          </p:cNvPr>
          <p:cNvSpPr txBox="1"/>
          <p:nvPr/>
        </p:nvSpPr>
        <p:spPr>
          <a:xfrm>
            <a:off x="5534526" y="6229684"/>
            <a:ext cx="6657472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700"/>
              <a:t>https://www.google.com/search?q=sciatica+pain+pins+and+needles&amp;client=opera-gx&amp;hs=Rai&amp;sca_esv=6eed89d831f7228a&amp;udm=2&amp;sxsrf=AE3TifP8gqYN2_sf0lFxFJU757UrK0FlNQ%3A1763223683815&amp;ei=g6gYaam9MbiO7NYP887TuAg&amp;oq=sciatica+pain+pins+and&amp;gs_lp=Egtnd3Mtd2l6LWltZyIWc2NpYXRpY2EgcGFpbiBwaW5zIGFuZCoCCAAyBxAAGIAEGBMyBxAAGIAEGBMyBhAAGBMYHjIGEAAYExgeSM4XUJACWMwScAN4AJABAJgBb6ABxgiqAQM2LjW4AQPIAQD4AQGYAg6gAuEJwgIKEAAYgAQYQxiKBcICBhAAGAcYHsICBRAAGIAEwgIIEAAYBxgKGB7CAgQQABgewgIIEAAYExgKGB7CAggQABgTGAgYHsICChAAGBMYCBgKGB6YAwCIBgGSBwQzLjExoAfjMLIHBDAuMTG4B7sJwgcFMi02LjjIB3o&amp;sclient=gws-wiz-img#vhid=LY4vThF0Cl0Y6M&amp;vssid=mosa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27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5EA905-60F6-495B-BC4F-A58B9D1B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E03046-7105-A819-D982-019D5F42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25" y="643541"/>
            <a:ext cx="7225075" cy="1013800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chemeClr val="accent1"/>
                </a:solidFill>
              </a:rPr>
              <a:t>Diagnosis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21EE3E-1667-4864-956E-8309811CB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CCC35D-7F2D-46AC-8745-DD7C2EF42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33B6CF-C9B2-4217-9C19-CB6517D96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477868-77F6-4429-BFF6-4265BC354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7202B8-F963-E952-A564-A2029978E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12" y="2048933"/>
            <a:ext cx="7225074" cy="396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A </a:t>
            </a:r>
            <a:r>
              <a:rPr lang="pl-PL" dirty="0" err="1">
                <a:ea typeface="+mn-lt"/>
                <a:cs typeface="+mn-lt"/>
              </a:rPr>
              <a:t>physiotherapist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diagnoses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sciatica</a:t>
            </a:r>
            <a:r>
              <a:rPr lang="pl-PL" dirty="0">
                <a:ea typeface="+mn-lt"/>
                <a:cs typeface="+mn-lt"/>
              </a:rPr>
              <a:t> by </a:t>
            </a:r>
            <a:r>
              <a:rPr lang="pl-PL" dirty="0" err="1">
                <a:ea typeface="+mn-lt"/>
                <a:cs typeface="+mn-lt"/>
              </a:rPr>
              <a:t>reviewing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your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medical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history</a:t>
            </a:r>
            <a:r>
              <a:rPr lang="pl-PL" dirty="0">
                <a:ea typeface="+mn-lt"/>
                <a:cs typeface="+mn-lt"/>
              </a:rPr>
              <a:t> and </a:t>
            </a:r>
            <a:r>
              <a:rPr lang="pl-PL" dirty="0" err="1">
                <a:ea typeface="+mn-lt"/>
                <a:cs typeface="+mn-lt"/>
              </a:rPr>
              <a:t>symptoms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followed</a:t>
            </a:r>
            <a:r>
              <a:rPr lang="pl-PL" dirty="0">
                <a:ea typeface="+mn-lt"/>
                <a:cs typeface="+mn-lt"/>
              </a:rPr>
              <a:t> by a </a:t>
            </a:r>
            <a:r>
              <a:rPr lang="pl-PL" dirty="0" err="1">
                <a:ea typeface="+mn-lt"/>
                <a:cs typeface="+mn-lt"/>
              </a:rPr>
              <a:t>physical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exam</a:t>
            </a:r>
            <a:r>
              <a:rPr lang="pl-PL" dirty="0">
                <a:ea typeface="+mn-lt"/>
                <a:cs typeface="+mn-lt"/>
              </a:rPr>
              <a:t>:</a:t>
            </a:r>
          </a:p>
          <a:p>
            <a:pPr marL="305435" indent="-305435"/>
            <a:r>
              <a:rPr lang="pl-PL" b="1" err="1"/>
              <a:t>Straight</a:t>
            </a:r>
            <a:r>
              <a:rPr lang="pl-PL" b="1" dirty="0"/>
              <a:t> Leg </a:t>
            </a:r>
            <a:r>
              <a:rPr lang="pl-PL" b="1" err="1"/>
              <a:t>Raise</a:t>
            </a:r>
            <a:r>
              <a:rPr lang="pl-PL" b="1" dirty="0"/>
              <a:t> Test</a:t>
            </a:r>
            <a:r>
              <a:rPr lang="pl-PL" dirty="0"/>
              <a:t> -&gt; </a:t>
            </a:r>
            <a:r>
              <a:rPr lang="pl-PL" dirty="0">
                <a:ea typeface="+mn-lt"/>
                <a:cs typeface="+mn-lt"/>
              </a:rPr>
              <a:t>The test </a:t>
            </a:r>
            <a:r>
              <a:rPr lang="pl-PL" err="1">
                <a:ea typeface="+mn-lt"/>
                <a:cs typeface="+mn-lt"/>
              </a:rPr>
              <a:t>involves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raising</a:t>
            </a:r>
            <a:r>
              <a:rPr lang="pl-PL" dirty="0">
                <a:ea typeface="+mn-lt"/>
                <a:cs typeface="+mn-lt"/>
              </a:rPr>
              <a:t> the </a:t>
            </a:r>
            <a:r>
              <a:rPr lang="pl-PL" err="1">
                <a:ea typeface="+mn-lt"/>
                <a:cs typeface="+mn-lt"/>
              </a:rPr>
              <a:t>straight</a:t>
            </a:r>
            <a:r>
              <a:rPr lang="pl-PL" dirty="0">
                <a:ea typeface="+mn-lt"/>
                <a:cs typeface="+mn-lt"/>
              </a:rPr>
              <a:t> leg </a:t>
            </a:r>
            <a:r>
              <a:rPr lang="pl-PL" err="1">
                <a:ea typeface="+mn-lt"/>
                <a:cs typeface="+mn-lt"/>
              </a:rPr>
              <a:t>while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lying</a:t>
            </a:r>
            <a:r>
              <a:rPr lang="pl-PL" dirty="0">
                <a:ea typeface="+mn-lt"/>
                <a:cs typeface="+mn-lt"/>
              </a:rPr>
              <a:t> down – the moment </a:t>
            </a:r>
            <a:r>
              <a:rPr lang="pl-PL" err="1">
                <a:ea typeface="+mn-lt"/>
                <a:cs typeface="+mn-lt"/>
              </a:rPr>
              <a:t>when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pain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occurs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indicates</a:t>
            </a:r>
            <a:r>
              <a:rPr lang="pl-PL" dirty="0">
                <a:ea typeface="+mn-lt"/>
                <a:cs typeface="+mn-lt"/>
              </a:rPr>
              <a:t> the </a:t>
            </a:r>
            <a:r>
              <a:rPr lang="pl-PL" err="1">
                <a:ea typeface="+mn-lt"/>
                <a:cs typeface="+mn-lt"/>
              </a:rPr>
              <a:t>source</a:t>
            </a:r>
            <a:r>
              <a:rPr lang="pl-PL" dirty="0">
                <a:ea typeface="+mn-lt"/>
                <a:cs typeface="+mn-lt"/>
              </a:rPr>
              <a:t> of the problem</a:t>
            </a:r>
            <a:endParaRPr lang="pl-PL" dirty="0"/>
          </a:p>
          <a:p>
            <a:pPr marL="305435" indent="-305435"/>
            <a:r>
              <a:rPr lang="pl-PL" b="1" err="1"/>
              <a:t>Hoover's</a:t>
            </a:r>
            <a:r>
              <a:rPr lang="pl-PL" b="1" dirty="0"/>
              <a:t> </a:t>
            </a:r>
            <a:r>
              <a:rPr lang="pl-PL" b="1" err="1"/>
              <a:t>sign</a:t>
            </a:r>
            <a:r>
              <a:rPr lang="pl-PL" dirty="0"/>
              <a:t> -&gt; </a:t>
            </a:r>
            <a:r>
              <a:rPr lang="pl-PL" dirty="0">
                <a:ea typeface="+mn-lt"/>
                <a:cs typeface="+mn-lt"/>
              </a:rPr>
              <a:t>The </a:t>
            </a:r>
            <a:r>
              <a:rPr lang="pl-PL" err="1">
                <a:ea typeface="+mn-lt"/>
                <a:cs typeface="+mn-lt"/>
              </a:rPr>
              <a:t>patient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is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lying</a:t>
            </a:r>
            <a:r>
              <a:rPr lang="pl-PL" dirty="0">
                <a:ea typeface="+mn-lt"/>
                <a:cs typeface="+mn-lt"/>
              </a:rPr>
              <a:t> on </a:t>
            </a:r>
            <a:r>
              <a:rPr lang="pl-PL" err="1">
                <a:ea typeface="+mn-lt"/>
                <a:cs typeface="+mn-lt"/>
              </a:rPr>
              <a:t>their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back</a:t>
            </a:r>
            <a:r>
              <a:rPr lang="pl-PL" dirty="0">
                <a:ea typeface="+mn-lt"/>
                <a:cs typeface="+mn-lt"/>
              </a:rPr>
              <a:t>. The </a:t>
            </a:r>
            <a:r>
              <a:rPr lang="pl-PL" err="1">
                <a:ea typeface="+mn-lt"/>
                <a:cs typeface="+mn-lt"/>
              </a:rPr>
              <a:t>physical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therapist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places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their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hand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under</a:t>
            </a:r>
            <a:r>
              <a:rPr lang="pl-PL" dirty="0">
                <a:ea typeface="+mn-lt"/>
                <a:cs typeface="+mn-lt"/>
              </a:rPr>
              <a:t> the </a:t>
            </a:r>
            <a:r>
              <a:rPr lang="pl-PL" err="1">
                <a:ea typeface="+mn-lt"/>
                <a:cs typeface="+mn-lt"/>
              </a:rPr>
              <a:t>heel</a:t>
            </a:r>
            <a:r>
              <a:rPr lang="pl-PL" dirty="0">
                <a:ea typeface="+mn-lt"/>
                <a:cs typeface="+mn-lt"/>
              </a:rPr>
              <a:t> of the </a:t>
            </a:r>
            <a:r>
              <a:rPr lang="pl-PL" err="1">
                <a:ea typeface="+mn-lt"/>
                <a:cs typeface="+mn-lt"/>
              </a:rPr>
              <a:t>healthy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lower</a:t>
            </a:r>
            <a:r>
              <a:rPr lang="pl-PL" dirty="0">
                <a:ea typeface="+mn-lt"/>
                <a:cs typeface="+mn-lt"/>
              </a:rPr>
              <a:t> limb. </a:t>
            </a:r>
            <a:r>
              <a:rPr lang="pl-PL" err="1">
                <a:ea typeface="+mn-lt"/>
                <a:cs typeface="+mn-lt"/>
              </a:rPr>
              <a:t>They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then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ask</a:t>
            </a:r>
            <a:r>
              <a:rPr lang="pl-PL" dirty="0">
                <a:ea typeface="+mn-lt"/>
                <a:cs typeface="+mn-lt"/>
              </a:rPr>
              <a:t> the </a:t>
            </a:r>
            <a:r>
              <a:rPr lang="pl-PL" err="1">
                <a:ea typeface="+mn-lt"/>
                <a:cs typeface="+mn-lt"/>
              </a:rPr>
              <a:t>patient</a:t>
            </a:r>
            <a:r>
              <a:rPr lang="pl-PL" dirty="0">
                <a:ea typeface="+mn-lt"/>
                <a:cs typeface="+mn-lt"/>
              </a:rPr>
              <a:t> to lift the </a:t>
            </a:r>
            <a:r>
              <a:rPr lang="pl-PL" err="1">
                <a:ea typeface="+mn-lt"/>
                <a:cs typeface="+mn-lt"/>
              </a:rPr>
              <a:t>other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lower</a:t>
            </a:r>
            <a:r>
              <a:rPr lang="pl-PL" dirty="0">
                <a:ea typeface="+mn-lt"/>
                <a:cs typeface="+mn-lt"/>
              </a:rPr>
              <a:t> limb, </a:t>
            </a:r>
            <a:r>
              <a:rPr lang="pl-PL" err="1">
                <a:ea typeface="+mn-lt"/>
                <a:cs typeface="+mn-lt"/>
              </a:rPr>
              <a:t>which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is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causing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them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pain</a:t>
            </a:r>
            <a:r>
              <a:rPr lang="pl-PL" dirty="0">
                <a:ea typeface="+mn-lt"/>
                <a:cs typeface="+mn-lt"/>
              </a:rPr>
              <a:t>.</a:t>
            </a:r>
            <a:endParaRPr lang="pl-PL" dirty="0"/>
          </a:p>
          <a:p>
            <a:pPr marL="0" indent="0">
              <a:buNone/>
            </a:pPr>
            <a:endParaRPr lang="pl-PL"/>
          </a:p>
        </p:txBody>
      </p:sp>
      <p:pic>
        <p:nvPicPr>
          <p:cNvPr id="4" name="Obraz 3" descr="Obraz zawierający tekst, wysokie obcasy, obuwie, nogi&#10;&#10;Zawartość wygenerowana przez AI może być niepoprawna.">
            <a:extLst>
              <a:ext uri="{FF2B5EF4-FFF2-40B4-BE49-F238E27FC236}">
                <a16:creationId xmlns:a16="http://schemas.microsoft.com/office/drawing/2014/main" id="{4C939DA0-7662-5CF0-4306-2E126789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1434"/>
          <a:stretch>
            <a:fillRect/>
          </a:stretch>
        </p:blipFill>
        <p:spPr>
          <a:xfrm>
            <a:off x="7913636" y="748524"/>
            <a:ext cx="3702877" cy="282850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BFEEB38-35FF-4EF8-CA3B-7CFACB497915}"/>
              </a:ext>
            </a:extLst>
          </p:cNvPr>
          <p:cNvSpPr txBox="1"/>
          <p:nvPr/>
        </p:nvSpPr>
        <p:spPr>
          <a:xfrm>
            <a:off x="7085912" y="6425880"/>
            <a:ext cx="9859107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000" dirty="0">
                <a:ea typeface="+mn-lt"/>
                <a:cs typeface="+mn-lt"/>
              </a:rPr>
              <a:t>https://orthofixar.com/wp-content/uploads/Hoover-Test-sign-1024x576.png</a:t>
            </a:r>
            <a:endParaRPr lang="pl-PL" dirty="0"/>
          </a:p>
          <a:p>
            <a:r>
              <a:rPr lang="pl-PL" sz="1000" dirty="0">
                <a:ea typeface="+mn-lt"/>
                <a:cs typeface="+mn-lt"/>
              </a:rPr>
              <a:t>https://my.clevelandclinic.org/-/scassets/images/org/health/articles/12792-sciatica-straight-leg-test</a:t>
            </a:r>
            <a:endParaRPr lang="pl-PL" dirty="0"/>
          </a:p>
          <a:p>
            <a:endParaRPr lang="pl-PL" sz="700"/>
          </a:p>
        </p:txBody>
      </p:sp>
      <p:pic>
        <p:nvPicPr>
          <p:cNvPr id="7" name="Obraz 6" descr="Obraz zawierający szkic, rysowanie, Grafika liniowa, clipart&#10;&#10;Zawartość wygenerowana przez AI może być niepoprawna.">
            <a:extLst>
              <a:ext uri="{FF2B5EF4-FFF2-40B4-BE49-F238E27FC236}">
                <a16:creationId xmlns:a16="http://schemas.microsoft.com/office/drawing/2014/main" id="{523762B1-0260-A260-1236-C530B3238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076" y="4038599"/>
            <a:ext cx="3552093" cy="19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8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5A0672-A00B-4963-A6A1-170BBE229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31F7B8-7EC1-66E6-5607-DB6BE9D3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accent1"/>
                </a:solidFill>
              </a:rPr>
              <a:t>Role of physiotherapy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23A14-6C7A-45FB-A5F1-2D2767025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7738C0-CF5C-4616-B33E-C988DE11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4B4E1F-1F78-4844-B851-9410BA47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4AE0E5-28A2-4386-BC9B-71ABF5238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6866E3-9068-5A79-9E8A-0CC01478A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7225074" cy="396226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pl-PL" sz="1500" b="1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500" b="1" dirty="0" err="1">
                <a:ea typeface="+mn-lt"/>
                <a:cs typeface="+mn-lt"/>
              </a:rPr>
              <a:t>Main</a:t>
            </a:r>
            <a:r>
              <a:rPr lang="pl-PL" sz="1500" b="1" dirty="0">
                <a:ea typeface="+mn-lt"/>
                <a:cs typeface="+mn-lt"/>
              </a:rPr>
              <a:t> </a:t>
            </a:r>
            <a:r>
              <a:rPr lang="pl-PL" sz="1500" b="1" dirty="0" err="1">
                <a:ea typeface="+mn-lt"/>
                <a:cs typeface="+mn-lt"/>
              </a:rPr>
              <a:t>goals</a:t>
            </a:r>
            <a:r>
              <a:rPr lang="pl-PL" sz="1500" b="1" dirty="0">
                <a:ea typeface="+mn-lt"/>
                <a:cs typeface="+mn-lt"/>
              </a:rPr>
              <a:t>:</a:t>
            </a:r>
          </a:p>
          <a:p>
            <a:pPr marL="305435" indent="-305435">
              <a:lnSpc>
                <a:spcPct val="90000"/>
              </a:lnSpc>
            </a:pPr>
            <a:r>
              <a:rPr lang="pl-PL" sz="1500" b="1" dirty="0" err="1">
                <a:ea typeface="+mn-lt"/>
                <a:cs typeface="+mn-lt"/>
              </a:rPr>
              <a:t>Identify</a:t>
            </a:r>
            <a:r>
              <a:rPr lang="pl-PL" sz="1500" b="1" dirty="0">
                <a:ea typeface="+mn-lt"/>
                <a:cs typeface="+mn-lt"/>
              </a:rPr>
              <a:t> the </a:t>
            </a:r>
            <a:r>
              <a:rPr lang="pl-PL" sz="1500" b="1" dirty="0" err="1">
                <a:ea typeface="+mn-lt"/>
                <a:cs typeface="+mn-lt"/>
              </a:rPr>
              <a:t>Cause</a:t>
            </a:r>
            <a:r>
              <a:rPr lang="pl-PL" sz="1500" b="1" dirty="0">
                <a:ea typeface="+mn-lt"/>
                <a:cs typeface="+mn-lt"/>
              </a:rPr>
              <a:t>:</a:t>
            </a:r>
            <a:r>
              <a:rPr lang="pl-PL" sz="1500" dirty="0">
                <a:ea typeface="+mn-lt"/>
                <a:cs typeface="+mn-lt"/>
              </a:rPr>
              <a:t> The </a:t>
            </a:r>
            <a:r>
              <a:rPr lang="pl-PL" sz="1500" dirty="0" err="1">
                <a:ea typeface="+mn-lt"/>
                <a:cs typeface="+mn-lt"/>
              </a:rPr>
              <a:t>physiotherapist</a:t>
            </a:r>
            <a:r>
              <a:rPr lang="pl-PL" sz="1500" dirty="0">
                <a:ea typeface="+mn-lt"/>
                <a:cs typeface="+mn-lt"/>
              </a:rPr>
              <a:t> </a:t>
            </a:r>
            <a:r>
              <a:rPr lang="pl-PL" sz="1500" dirty="0" err="1">
                <a:ea typeface="+mn-lt"/>
                <a:cs typeface="+mn-lt"/>
              </a:rPr>
              <a:t>assesses</a:t>
            </a:r>
            <a:r>
              <a:rPr lang="pl-PL" sz="1500" dirty="0">
                <a:ea typeface="+mn-lt"/>
                <a:cs typeface="+mn-lt"/>
              </a:rPr>
              <a:t> the </a:t>
            </a:r>
            <a:r>
              <a:rPr lang="pl-PL" sz="1500" dirty="0" err="1">
                <a:ea typeface="+mn-lt"/>
                <a:cs typeface="+mn-lt"/>
              </a:rPr>
              <a:t>patient</a:t>
            </a:r>
            <a:r>
              <a:rPr lang="pl-PL" sz="1500" dirty="0">
                <a:ea typeface="+mn-lt"/>
                <a:cs typeface="+mn-lt"/>
              </a:rPr>
              <a:t> to </a:t>
            </a:r>
            <a:r>
              <a:rPr lang="pl-PL" sz="1500" dirty="0" err="1">
                <a:ea typeface="+mn-lt"/>
                <a:cs typeface="+mn-lt"/>
              </a:rPr>
              <a:t>find</a:t>
            </a:r>
            <a:r>
              <a:rPr lang="pl-PL" sz="1500" dirty="0">
                <a:ea typeface="+mn-lt"/>
                <a:cs typeface="+mn-lt"/>
              </a:rPr>
              <a:t> the </a:t>
            </a:r>
            <a:r>
              <a:rPr lang="pl-PL" sz="1500" dirty="0" err="1">
                <a:ea typeface="+mn-lt"/>
                <a:cs typeface="+mn-lt"/>
              </a:rPr>
              <a:t>root</a:t>
            </a:r>
            <a:r>
              <a:rPr lang="pl-PL" sz="1500" dirty="0">
                <a:ea typeface="+mn-lt"/>
                <a:cs typeface="+mn-lt"/>
              </a:rPr>
              <a:t> </a:t>
            </a:r>
            <a:r>
              <a:rPr lang="pl-PL" sz="1500" dirty="0" err="1">
                <a:ea typeface="+mn-lt"/>
                <a:cs typeface="+mn-lt"/>
              </a:rPr>
              <a:t>cause</a:t>
            </a:r>
            <a:r>
              <a:rPr lang="pl-PL" sz="1500" dirty="0">
                <a:ea typeface="+mn-lt"/>
                <a:cs typeface="+mn-lt"/>
              </a:rPr>
              <a:t> (</a:t>
            </a:r>
            <a:r>
              <a:rPr lang="pl-PL" sz="1500" dirty="0" err="1">
                <a:ea typeface="+mn-lt"/>
                <a:cs typeface="+mn-lt"/>
              </a:rPr>
              <a:t>e.g</a:t>
            </a:r>
            <a:r>
              <a:rPr lang="pl-PL" sz="1500" dirty="0">
                <a:ea typeface="+mn-lt"/>
                <a:cs typeface="+mn-lt"/>
              </a:rPr>
              <a:t>., disc </a:t>
            </a:r>
            <a:r>
              <a:rPr lang="pl-PL" sz="1500" dirty="0" err="1">
                <a:ea typeface="+mn-lt"/>
                <a:cs typeface="+mn-lt"/>
              </a:rPr>
              <a:t>issue</a:t>
            </a:r>
            <a:r>
              <a:rPr lang="pl-PL" sz="1500" dirty="0">
                <a:ea typeface="+mn-lt"/>
                <a:cs typeface="+mn-lt"/>
              </a:rPr>
              <a:t>, </a:t>
            </a:r>
            <a:r>
              <a:rPr lang="pl-PL" sz="1500" dirty="0" err="1">
                <a:ea typeface="+mn-lt"/>
                <a:cs typeface="+mn-lt"/>
              </a:rPr>
              <a:t>tight</a:t>
            </a:r>
            <a:r>
              <a:rPr lang="pl-PL" sz="1500" dirty="0">
                <a:ea typeface="+mn-lt"/>
                <a:cs typeface="+mn-lt"/>
              </a:rPr>
              <a:t> </a:t>
            </a:r>
            <a:r>
              <a:rPr lang="pl-PL" sz="1500" dirty="0" err="1">
                <a:ea typeface="+mn-lt"/>
                <a:cs typeface="+mn-lt"/>
              </a:rPr>
              <a:t>piriformis</a:t>
            </a:r>
            <a:r>
              <a:rPr lang="pl-PL" sz="1500" dirty="0">
                <a:ea typeface="+mn-lt"/>
                <a:cs typeface="+mn-lt"/>
              </a:rPr>
              <a:t> </a:t>
            </a:r>
            <a:r>
              <a:rPr lang="pl-PL" sz="1500" dirty="0" err="1">
                <a:ea typeface="+mn-lt"/>
                <a:cs typeface="+mn-lt"/>
              </a:rPr>
              <a:t>muscle</a:t>
            </a:r>
            <a:r>
              <a:rPr lang="pl-PL" sz="1500" dirty="0">
                <a:ea typeface="+mn-lt"/>
                <a:cs typeface="+mn-lt"/>
              </a:rPr>
              <a:t>), not </a:t>
            </a:r>
            <a:r>
              <a:rPr lang="pl-PL" sz="1500" dirty="0" err="1">
                <a:ea typeface="+mn-lt"/>
                <a:cs typeface="+mn-lt"/>
              </a:rPr>
              <a:t>just</a:t>
            </a:r>
            <a:r>
              <a:rPr lang="pl-PL" sz="1500" dirty="0">
                <a:ea typeface="+mn-lt"/>
                <a:cs typeface="+mn-lt"/>
              </a:rPr>
              <a:t> </a:t>
            </a:r>
            <a:r>
              <a:rPr lang="pl-PL" sz="1500" dirty="0" err="1">
                <a:ea typeface="+mn-lt"/>
                <a:cs typeface="+mn-lt"/>
              </a:rPr>
              <a:t>treat</a:t>
            </a:r>
            <a:r>
              <a:rPr lang="pl-PL" sz="1500" dirty="0">
                <a:ea typeface="+mn-lt"/>
                <a:cs typeface="+mn-lt"/>
              </a:rPr>
              <a:t> the </a:t>
            </a:r>
            <a:r>
              <a:rPr lang="pl-PL" sz="1500" dirty="0" err="1">
                <a:ea typeface="+mn-lt"/>
                <a:cs typeface="+mn-lt"/>
              </a:rPr>
              <a:t>symptoms</a:t>
            </a:r>
            <a:r>
              <a:rPr lang="pl-PL" sz="1500" dirty="0">
                <a:ea typeface="+mn-lt"/>
                <a:cs typeface="+mn-lt"/>
              </a:rPr>
              <a:t>.</a:t>
            </a:r>
            <a:endParaRPr lang="pl-PL" sz="1500" dirty="0"/>
          </a:p>
          <a:p>
            <a:pPr marL="305435" indent="-305435">
              <a:lnSpc>
                <a:spcPct val="90000"/>
              </a:lnSpc>
            </a:pPr>
            <a:r>
              <a:rPr lang="pl-PL" sz="1500" b="1" dirty="0" err="1">
                <a:ea typeface="+mn-lt"/>
                <a:cs typeface="+mn-lt"/>
              </a:rPr>
              <a:t>Pain</a:t>
            </a:r>
            <a:r>
              <a:rPr lang="pl-PL" sz="1500" b="1" dirty="0">
                <a:ea typeface="+mn-lt"/>
                <a:cs typeface="+mn-lt"/>
              </a:rPr>
              <a:t> Relief:</a:t>
            </a:r>
            <a:r>
              <a:rPr lang="pl-PL" sz="1500" dirty="0">
                <a:ea typeface="+mn-lt"/>
                <a:cs typeface="+mn-lt"/>
              </a:rPr>
              <a:t> To </a:t>
            </a:r>
            <a:r>
              <a:rPr lang="pl-PL" sz="1500" dirty="0" err="1">
                <a:ea typeface="+mn-lt"/>
                <a:cs typeface="+mn-lt"/>
              </a:rPr>
              <a:t>reduce</a:t>
            </a:r>
            <a:r>
              <a:rPr lang="pl-PL" sz="1500" dirty="0">
                <a:ea typeface="+mn-lt"/>
                <a:cs typeface="+mn-lt"/>
              </a:rPr>
              <a:t> </a:t>
            </a:r>
            <a:r>
              <a:rPr lang="pl-PL" sz="1500" dirty="0" err="1">
                <a:ea typeface="+mn-lt"/>
                <a:cs typeface="+mn-lt"/>
              </a:rPr>
              <a:t>pain</a:t>
            </a:r>
            <a:r>
              <a:rPr lang="pl-PL" sz="1500" dirty="0">
                <a:ea typeface="+mn-lt"/>
                <a:cs typeface="+mn-lt"/>
              </a:rPr>
              <a:t> and </a:t>
            </a:r>
            <a:r>
              <a:rPr lang="pl-PL" sz="1500" dirty="0" err="1">
                <a:ea typeface="+mn-lt"/>
                <a:cs typeface="+mn-lt"/>
              </a:rPr>
              <a:t>inflammation</a:t>
            </a:r>
            <a:r>
              <a:rPr lang="pl-PL" sz="1500" dirty="0">
                <a:ea typeface="+mn-lt"/>
                <a:cs typeface="+mn-lt"/>
              </a:rPr>
              <a:t> </a:t>
            </a:r>
          </a:p>
          <a:p>
            <a:pPr marL="305435" indent="-305435">
              <a:lnSpc>
                <a:spcPct val="90000"/>
              </a:lnSpc>
            </a:pPr>
            <a:r>
              <a:rPr lang="pl-PL" sz="1500" b="1" dirty="0" err="1">
                <a:ea typeface="+mn-lt"/>
                <a:cs typeface="+mn-lt"/>
              </a:rPr>
              <a:t>Improving</a:t>
            </a:r>
            <a:r>
              <a:rPr lang="pl-PL" sz="1500" b="1" dirty="0">
                <a:ea typeface="+mn-lt"/>
                <a:cs typeface="+mn-lt"/>
              </a:rPr>
              <a:t> </a:t>
            </a:r>
            <a:r>
              <a:rPr lang="pl-PL" sz="1500" b="1" dirty="0" err="1">
                <a:ea typeface="+mn-lt"/>
                <a:cs typeface="+mn-lt"/>
              </a:rPr>
              <a:t>Mobility</a:t>
            </a:r>
            <a:r>
              <a:rPr lang="pl-PL" sz="1500" b="1" dirty="0">
                <a:ea typeface="+mn-lt"/>
                <a:cs typeface="+mn-lt"/>
              </a:rPr>
              <a:t>:</a:t>
            </a:r>
            <a:r>
              <a:rPr lang="pl-PL" sz="1500" dirty="0">
                <a:ea typeface="+mn-lt"/>
                <a:cs typeface="+mn-lt"/>
              </a:rPr>
              <a:t> To </a:t>
            </a:r>
            <a:r>
              <a:rPr lang="pl-PL" sz="1500" dirty="0" err="1">
                <a:ea typeface="+mn-lt"/>
                <a:cs typeface="+mn-lt"/>
              </a:rPr>
              <a:t>restore</a:t>
            </a:r>
            <a:r>
              <a:rPr lang="pl-PL" sz="1500" dirty="0">
                <a:ea typeface="+mn-lt"/>
                <a:cs typeface="+mn-lt"/>
              </a:rPr>
              <a:t> a </a:t>
            </a:r>
            <a:r>
              <a:rPr lang="pl-PL" sz="1500" dirty="0" err="1">
                <a:ea typeface="+mn-lt"/>
                <a:cs typeface="+mn-lt"/>
              </a:rPr>
              <a:t>full</a:t>
            </a:r>
            <a:r>
              <a:rPr lang="pl-PL" sz="1500" dirty="0">
                <a:ea typeface="+mn-lt"/>
                <a:cs typeface="+mn-lt"/>
              </a:rPr>
              <a:t> ROM </a:t>
            </a:r>
            <a:r>
              <a:rPr lang="pl-PL" sz="1500" dirty="0" err="1">
                <a:ea typeface="+mn-lt"/>
                <a:cs typeface="+mn-lt"/>
              </a:rPr>
              <a:t>through</a:t>
            </a:r>
            <a:r>
              <a:rPr lang="pl-PL" sz="1500" dirty="0">
                <a:ea typeface="+mn-lt"/>
                <a:cs typeface="+mn-lt"/>
              </a:rPr>
              <a:t> </a:t>
            </a:r>
            <a:r>
              <a:rPr lang="pl-PL" sz="1500" dirty="0" err="1">
                <a:ea typeface="+mn-lt"/>
                <a:cs typeface="+mn-lt"/>
              </a:rPr>
              <a:t>targeted</a:t>
            </a:r>
            <a:r>
              <a:rPr lang="pl-PL" sz="1500" dirty="0">
                <a:ea typeface="+mn-lt"/>
                <a:cs typeface="+mn-lt"/>
              </a:rPr>
              <a:t> </a:t>
            </a:r>
            <a:r>
              <a:rPr lang="pl-PL" sz="1500" dirty="0" err="1">
                <a:ea typeface="+mn-lt"/>
                <a:cs typeface="+mn-lt"/>
              </a:rPr>
              <a:t>stretching</a:t>
            </a:r>
            <a:r>
              <a:rPr lang="pl-PL" sz="1500" dirty="0">
                <a:ea typeface="+mn-lt"/>
                <a:cs typeface="+mn-lt"/>
              </a:rPr>
              <a:t> and </a:t>
            </a:r>
            <a:r>
              <a:rPr lang="pl-PL" sz="1500" dirty="0" err="1">
                <a:ea typeface="+mn-lt"/>
                <a:cs typeface="+mn-lt"/>
              </a:rPr>
              <a:t>strengthening</a:t>
            </a:r>
            <a:r>
              <a:rPr lang="pl-PL" sz="1500" dirty="0">
                <a:ea typeface="+mn-lt"/>
                <a:cs typeface="+mn-lt"/>
              </a:rPr>
              <a:t> </a:t>
            </a:r>
            <a:r>
              <a:rPr lang="pl-PL" sz="1500" dirty="0" err="1">
                <a:ea typeface="+mn-lt"/>
                <a:cs typeface="+mn-lt"/>
              </a:rPr>
              <a:t>exercises</a:t>
            </a:r>
            <a:r>
              <a:rPr lang="pl-PL" sz="1500" dirty="0">
                <a:ea typeface="+mn-lt"/>
                <a:cs typeface="+mn-lt"/>
              </a:rPr>
              <a:t>.</a:t>
            </a:r>
            <a:endParaRPr lang="pl-PL" sz="1500" dirty="0"/>
          </a:p>
          <a:p>
            <a:pPr marL="305435" indent="-30543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pl-PL" sz="1500" b="1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 b="1" dirty="0" err="1"/>
              <a:t>Key</a:t>
            </a:r>
            <a:r>
              <a:rPr lang="pl-PL" sz="1500" b="1" dirty="0"/>
              <a:t> </a:t>
            </a:r>
            <a:r>
              <a:rPr lang="pl-PL" sz="1500" b="1" dirty="0" err="1"/>
              <a:t>Therapeutic</a:t>
            </a:r>
            <a:r>
              <a:rPr lang="pl-PL" sz="1500" b="1" dirty="0"/>
              <a:t> </a:t>
            </a:r>
            <a:r>
              <a:rPr lang="pl-PL" sz="1500" b="1" dirty="0" err="1"/>
              <a:t>Techniques</a:t>
            </a:r>
            <a:r>
              <a:rPr lang="pl-PL" sz="1500" b="1" dirty="0"/>
              <a:t>:</a:t>
            </a:r>
            <a:endParaRPr lang="pl-PL" sz="1500" dirty="0"/>
          </a:p>
          <a:p>
            <a:pPr marL="305435" indent="-30543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pl-PL" sz="1500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pl-PL" sz="1500" b="1" dirty="0"/>
              <a:t>Manual </a:t>
            </a:r>
            <a:r>
              <a:rPr lang="pl-PL" sz="1500" b="1" dirty="0" err="1"/>
              <a:t>Therapy</a:t>
            </a:r>
            <a:r>
              <a:rPr lang="pl-PL" sz="1500" b="1" dirty="0"/>
              <a:t> &amp; </a:t>
            </a:r>
            <a:r>
              <a:rPr lang="pl-PL" sz="1500" b="1" dirty="0" err="1"/>
              <a:t>Exercises</a:t>
            </a:r>
            <a:endParaRPr lang="pl-PL" sz="1500" dirty="0" err="1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pl-PL" sz="1500" b="1" dirty="0"/>
              <a:t>LLLT (</a:t>
            </a:r>
            <a:r>
              <a:rPr lang="pl-PL" sz="1500" b="1" dirty="0" err="1"/>
              <a:t>Low</a:t>
            </a:r>
            <a:r>
              <a:rPr lang="pl-PL" sz="1500" b="1" dirty="0"/>
              <a:t> Level Laser </a:t>
            </a:r>
            <a:r>
              <a:rPr lang="pl-PL" sz="1500" b="1" dirty="0" err="1"/>
              <a:t>Therapy</a:t>
            </a:r>
            <a:r>
              <a:rPr lang="pl-PL" sz="1500" b="1" dirty="0"/>
              <a:t>)</a:t>
            </a:r>
            <a:endParaRPr lang="pl-PL" dirty="0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pl-PL" sz="1500" b="1" dirty="0"/>
              <a:t>TENS (</a:t>
            </a:r>
            <a:r>
              <a:rPr lang="pl-PL" sz="1500" b="1" dirty="0" err="1"/>
              <a:t>Transcutaneus</a:t>
            </a:r>
            <a:r>
              <a:rPr lang="pl-PL" sz="1500" b="1" dirty="0"/>
              <a:t> </a:t>
            </a:r>
            <a:r>
              <a:rPr lang="pl-PL" sz="1500" b="1" dirty="0" err="1"/>
              <a:t>Electrical</a:t>
            </a:r>
            <a:r>
              <a:rPr lang="pl-PL" sz="1500" b="1" dirty="0"/>
              <a:t> </a:t>
            </a:r>
            <a:r>
              <a:rPr lang="pl-PL" sz="1500" b="1" dirty="0" err="1"/>
              <a:t>Nerve</a:t>
            </a:r>
            <a:r>
              <a:rPr lang="pl-PL" sz="1500" b="1" dirty="0"/>
              <a:t> </a:t>
            </a:r>
            <a:r>
              <a:rPr lang="pl-PL" sz="1500" b="1" dirty="0" err="1"/>
              <a:t>Stimulation</a:t>
            </a:r>
            <a:r>
              <a:rPr lang="pl-PL" sz="1500" b="1" dirty="0"/>
              <a:t>)</a:t>
            </a:r>
            <a:endParaRPr lang="pl-PL" sz="1500" dirty="0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pl-PL" sz="1500" b="1" err="1"/>
              <a:t>Massage</a:t>
            </a:r>
            <a:endParaRPr lang="pl-PL" sz="1500" err="1"/>
          </a:p>
          <a:p>
            <a:pPr marL="305435" indent="-305435">
              <a:lnSpc>
                <a:spcPct val="90000"/>
              </a:lnSpc>
            </a:pPr>
            <a:endParaRPr lang="pl-PL" sz="1500"/>
          </a:p>
          <a:p>
            <a:pPr marL="305435" indent="-305435">
              <a:lnSpc>
                <a:spcPct val="90000"/>
              </a:lnSpc>
            </a:pPr>
            <a:endParaRPr lang="pl-PL" sz="1500"/>
          </a:p>
        </p:txBody>
      </p:sp>
      <p:pic>
        <p:nvPicPr>
          <p:cNvPr id="5" name="Obraz 4" descr="Obraz zawierający osoba, ubrania, Łokieć, Sprawność fizyczna&#10;&#10;Zawartość wygenerowana przez AI może być niepoprawna.">
            <a:extLst>
              <a:ext uri="{FF2B5EF4-FFF2-40B4-BE49-F238E27FC236}">
                <a16:creationId xmlns:a16="http://schemas.microsoft.com/office/drawing/2014/main" id="{7DB120D9-4591-FB5E-F981-F3EBB4A60B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94" r="30619" b="1"/>
          <a:stretch>
            <a:fillRect/>
          </a:stretch>
        </p:blipFill>
        <p:spPr>
          <a:xfrm>
            <a:off x="8389726" y="934285"/>
            <a:ext cx="3214564" cy="499068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A52BA4F-3537-1E4E-C3E6-CBE0963F35C5}"/>
              </a:ext>
            </a:extLst>
          </p:cNvPr>
          <p:cNvSpPr txBox="1"/>
          <p:nvPr/>
        </p:nvSpPr>
        <p:spPr>
          <a:xfrm>
            <a:off x="4254500" y="6032500"/>
            <a:ext cx="79375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">
                <a:ea typeface="+mn-lt"/>
                <a:cs typeface="+mn-lt"/>
              </a:rPr>
              <a:t>https://www.google.com/search?q=+sciatica+massage&amp;client=opera-gx&amp;hs=llj&amp;sca_esv=650e183e44bda892&amp;udm=2&amp;biw=1555&amp;bih=791&amp;sxsrf=AE3TifNh6boIhbZoDwhIuXGXyXAMu6-djQ%3A1763228229951&amp;ei=RboYadbdOfqG7NYPhd3XgAk&amp;ved=0ahUKEwiWlLeC2fSQAxV6A9sEHYXuFZAQ4dUDCBI&amp;uact=5&amp;oq=+sciatica+massage&amp;gs_lp=Egtnd3Mtd2l6LWltZyIRIHNjaWF0aWNhIG1hc3NhZ2UyBhAAGAcYHjIGEAAYBxgeMgYQABgHGB4yBhAAGAcYHjIGEAAYBxgeMgYQABgHGB4yBhAAGAcYHjIGEAAYBxgeMgUQABiABDIEEAAYHkj_DVDvBli-C3ABeACQAQCYAWegAdMDqgEDNC4xuAEDyAEA-AEBmAIDoALVAcICBhAAGAgYHsICCBAAGAcYCBgemAMAiAYBkgcDMS4yoAeLE7IHAzAuMrgH0AHCBwcwLjEuMS4xyAcQ&amp;sclient=gws-wiz-img#vhid=D5i8eRa7ha4h9M&amp;vssid=mosaic</a:t>
            </a:r>
            <a:endParaRPr lang="pl-PL" sz="800"/>
          </a:p>
        </p:txBody>
      </p:sp>
    </p:spTree>
    <p:extLst>
      <p:ext uri="{BB962C8B-B14F-4D97-AF65-F5344CB8AC3E}">
        <p14:creationId xmlns:p14="http://schemas.microsoft.com/office/powerpoint/2010/main" val="109968198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14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Dividend</vt:lpstr>
      <vt:lpstr>Sciatica</vt:lpstr>
      <vt:lpstr>DICTIONARY</vt:lpstr>
      <vt:lpstr>Definition of sciatica</vt:lpstr>
      <vt:lpstr>Anatomy of sciatic nerve</vt:lpstr>
      <vt:lpstr>causes</vt:lpstr>
      <vt:lpstr>Risk factors</vt:lpstr>
      <vt:lpstr>Symptoms</vt:lpstr>
      <vt:lpstr>Diagnosis</vt:lpstr>
      <vt:lpstr>Role of physiotherapy</vt:lpstr>
      <vt:lpstr>exercises for sciatica relief</vt:lpstr>
      <vt:lpstr>PREVENTION</vt:lpstr>
      <vt:lpstr>CONCLUSION</vt:lpstr>
      <vt:lpstr>BIBLIOGRAPHY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94</cp:revision>
  <dcterms:created xsi:type="dcterms:W3CDTF">2025-11-15T15:02:29Z</dcterms:created>
  <dcterms:modified xsi:type="dcterms:W3CDTF">2025-11-26T14:09:26Z</dcterms:modified>
</cp:coreProperties>
</file>