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0" r:id="rId5"/>
    <p:sldId id="262" r:id="rId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4" d="100"/>
          <a:sy n="74" d="100"/>
        </p:scale>
        <p:origin x="57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773E5DC-5856-4D4E-8FA7-9016833638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528C6425-FC74-4372-960C-238E4D6C5F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505EE5C7-82C0-4F7E-A639-A59552078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D1FF-9AD2-474D-A115-018A1185B7A1}" type="datetimeFigureOut">
              <a:rPr lang="pl-PL" smtClean="0"/>
              <a:t>2020-12-14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B0464586-6D80-484B-8DAF-7DDD48C65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118BD5A1-0736-4830-BF84-AE8651D94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7A424-3663-47B4-928D-AB1E608629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125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0E8BF81-F44C-4B32-9A1D-F53B06298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6AA534F4-D1B9-4668-97ED-D4D20C4CC2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67FBD424-186A-4F46-812D-C79898EC8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D1FF-9AD2-474D-A115-018A1185B7A1}" type="datetimeFigureOut">
              <a:rPr lang="pl-PL" smtClean="0"/>
              <a:t>2020-12-14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FF7EBF78-C24A-4224-80B9-26C606EC0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033D165F-DB10-433D-8B6C-F38BEDDAB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7A424-3663-47B4-928D-AB1E608629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14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xmlns="" id="{0D81EA6B-C012-4551-A0F5-E1F3586FD9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417FAABE-CA81-466D-88A8-0550D7034D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66851131-AF09-4860-A2A5-DE7BA7D60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D1FF-9AD2-474D-A115-018A1185B7A1}" type="datetimeFigureOut">
              <a:rPr lang="pl-PL" smtClean="0"/>
              <a:t>2020-12-14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1DD99170-E19B-42FD-8FCC-15556B3AC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1AAF9692-794E-4871-899F-DC7E1B687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7A424-3663-47B4-928D-AB1E608629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4326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CDE62B01-72A3-4E71-A861-8A9893905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0FFE15E6-BE3F-4EA1-A005-6F07775E8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48C0DF14-D40E-42D6-956B-AF4D9380C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D1FF-9AD2-474D-A115-018A1185B7A1}" type="datetimeFigureOut">
              <a:rPr lang="pl-PL" smtClean="0"/>
              <a:t>2020-12-14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26976F4C-CA42-4515-9D41-DC08291C1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97B8C527-09AD-4615-B68D-FEA1CC6A9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7A424-3663-47B4-928D-AB1E608629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4121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7C49369-FD7A-4B95-A858-B1EAECA2C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AAD68736-A23E-4150-8111-0081985E15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261C8AAB-67B3-42C1-A402-85F90AACD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D1FF-9AD2-474D-A115-018A1185B7A1}" type="datetimeFigureOut">
              <a:rPr lang="pl-PL" smtClean="0"/>
              <a:t>2020-12-14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EDF1C368-7DCC-4701-9F93-9484C61A2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4350C794-83DE-41ED-B6B5-854917AC9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7A424-3663-47B4-928D-AB1E608629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7075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217FFE42-9C44-4A80-A044-463015087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EFAE255E-8B4A-479A-88F0-7EC7B89242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271B5B38-0FF6-46B5-A6BD-291DF6F9BE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E0E3EEFA-9741-43A8-BDFE-4646D3D54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D1FF-9AD2-474D-A115-018A1185B7A1}" type="datetimeFigureOut">
              <a:rPr lang="pl-PL" smtClean="0"/>
              <a:t>2020-12-14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A3425A11-3585-45CE-BC9A-F24C17A9D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7DFF97BA-CB7C-429C-95E9-88455198C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7A424-3663-47B4-928D-AB1E608629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8311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CA661E2-16B5-4C90-B30A-F22EEA00D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2781E549-B862-4EC5-959F-27DFDF4E56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681B520C-77EF-4D3C-8106-5A909FDAAE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xmlns="" id="{ACC04311-0345-42AF-AA11-F307BC3240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7318AA47-989D-475C-8EEE-3B0159DE05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xmlns="" id="{43561F48-C4D8-4BF4-95FF-68044DC29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D1FF-9AD2-474D-A115-018A1185B7A1}" type="datetimeFigureOut">
              <a:rPr lang="pl-PL" smtClean="0"/>
              <a:t>2020-12-14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xmlns="" id="{7554E53F-706B-4F8A-BC1A-B01126996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xmlns="" id="{326FAF7A-6C86-42D4-A7FD-C495E9C4B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7A424-3663-47B4-928D-AB1E608629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2795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C0B948D0-10B6-426F-8665-B7225B5E1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85EA8539-2FCD-4BE4-93F4-DB8085531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D1FF-9AD2-474D-A115-018A1185B7A1}" type="datetimeFigureOut">
              <a:rPr lang="pl-PL" smtClean="0"/>
              <a:t>2020-12-14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B0BE52F9-A6A0-4250-83EC-04412FFA0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BA44868D-873B-4E7E-AC41-6A522BF1F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7A424-3663-47B4-928D-AB1E608629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7527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xmlns="" id="{48601044-BD0C-4E47-85AC-FFD9A05CB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D1FF-9AD2-474D-A115-018A1185B7A1}" type="datetimeFigureOut">
              <a:rPr lang="pl-PL" smtClean="0"/>
              <a:t>2020-12-14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20EC95CE-35A2-4EFB-ABA2-8E5FEEB69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EABCFF1A-7685-4711-87C8-E47756718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7A424-3663-47B4-928D-AB1E608629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1372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2467CD73-E0A5-4978-809F-1C7A24B98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731C4878-3C10-49E0-BC7F-4CFBE6229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DDA7C7C9-BAB3-4AFA-A904-8258ADA705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86934EFF-4F8E-415D-AF56-2BE4883A4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D1FF-9AD2-474D-A115-018A1185B7A1}" type="datetimeFigureOut">
              <a:rPr lang="pl-PL" smtClean="0"/>
              <a:t>2020-12-14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205872D7-893D-4C15-AAD7-8FEF15C06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40705A42-EC2C-4143-A345-2EF7CFC85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7A424-3663-47B4-928D-AB1E608629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1384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DB5CE981-5AF2-4793-B34B-C3C3C778B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xmlns="" id="{8A5A43E7-2041-48EA-956F-7F304E1C12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8BFD2880-382A-4454-916F-F278424377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11DADF40-0582-40DC-A799-60C51B562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D1FF-9AD2-474D-A115-018A1185B7A1}" type="datetimeFigureOut">
              <a:rPr lang="pl-PL" smtClean="0"/>
              <a:t>2020-12-14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7A9BC9AD-D887-437F-8357-74D1C596F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2F41958B-B1EF-4A71-B044-50716A937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7A424-3663-47B4-928D-AB1E608629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2489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xmlns="" id="{DAB98C6F-59A5-4CDD-98BB-EF0D8C291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C6A369BF-524E-44C4-A745-CAB2F12FA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0E571D8C-8268-42BC-937F-52651E768A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BD1FF-9AD2-474D-A115-018A1185B7A1}" type="datetimeFigureOut">
              <a:rPr lang="pl-PL" smtClean="0"/>
              <a:t>2020-12-14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FDDB166D-FE11-456F-A2AD-96E40CC6AE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2151C6C7-6BD7-4A96-9686-4E5B9A0026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7A424-3663-47B4-928D-AB1E608629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854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D86EF283-3F5D-42FB-8F6D-218FE2143E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7298" y="1294891"/>
            <a:ext cx="9144000" cy="2387600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/>
          <a:p>
            <a:r>
              <a:rPr lang="pl-PL" b="1" dirty="0">
                <a:solidFill>
                  <a:schemeClr val="bg1"/>
                </a:solidFill>
              </a:rPr>
              <a:t>Zjawisko </a:t>
            </a:r>
            <a:r>
              <a:rPr lang="pl-PL" b="1" dirty="0" err="1">
                <a:solidFill>
                  <a:schemeClr val="bg1"/>
                </a:solidFill>
              </a:rPr>
              <a:t>autofluorescencji</a:t>
            </a:r>
            <a:r>
              <a:rPr lang="pl-PL" b="1" dirty="0">
                <a:solidFill>
                  <a:schemeClr val="bg1"/>
                </a:solidFill>
              </a:rPr>
              <a:t> </a:t>
            </a:r>
            <a:br>
              <a:rPr lang="pl-PL" b="1" dirty="0">
                <a:solidFill>
                  <a:schemeClr val="bg1"/>
                </a:solidFill>
              </a:rPr>
            </a:br>
            <a:r>
              <a:rPr lang="pl-PL" b="1" dirty="0">
                <a:solidFill>
                  <a:schemeClr val="bg1"/>
                </a:solidFill>
              </a:rPr>
              <a:t>i </a:t>
            </a:r>
            <a:r>
              <a:rPr lang="pl-PL" b="1" dirty="0" err="1">
                <a:solidFill>
                  <a:schemeClr val="bg1"/>
                </a:solidFill>
              </a:rPr>
              <a:t>fotouczulacze</a:t>
            </a:r>
            <a:r>
              <a:rPr lang="pl-PL" b="1" dirty="0">
                <a:solidFill>
                  <a:schemeClr val="bg1"/>
                </a:solidFill>
              </a:rPr>
              <a:t> w medycynie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C416999B-F703-4A2B-A89A-2E60489731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350" y="4530085"/>
            <a:ext cx="11582400" cy="1655762"/>
          </a:xfrm>
          <a:solidFill>
            <a:schemeClr val="tx1">
              <a:lumMod val="50000"/>
              <a:lumOff val="50000"/>
            </a:schemeClr>
          </a:solidFill>
        </p:spPr>
        <p:txBody>
          <a:bodyPr>
            <a:normAutofit lnSpcReduction="10000"/>
          </a:bodyPr>
          <a:lstStyle/>
          <a:p>
            <a:r>
              <a:rPr lang="pl-PL" sz="3200" b="1" dirty="0">
                <a:solidFill>
                  <a:schemeClr val="bg1"/>
                </a:solidFill>
              </a:rPr>
              <a:t>Katarzyna </a:t>
            </a:r>
            <a:r>
              <a:rPr lang="pl-PL" sz="3200" b="1" dirty="0" err="1">
                <a:solidFill>
                  <a:schemeClr val="bg1"/>
                </a:solidFill>
              </a:rPr>
              <a:t>Koziorowska</a:t>
            </a:r>
            <a:r>
              <a:rPr lang="pl-PL" sz="3200" b="1" dirty="0">
                <a:solidFill>
                  <a:schemeClr val="bg1"/>
                </a:solidFill>
              </a:rPr>
              <a:t>  i dr hab. n. med. David </a:t>
            </a:r>
            <a:r>
              <a:rPr lang="pl-PL" sz="3200" b="1" dirty="0" err="1">
                <a:solidFill>
                  <a:schemeClr val="bg1"/>
                </a:solidFill>
              </a:rPr>
              <a:t>Aebisher</a:t>
            </a:r>
            <a:r>
              <a:rPr lang="pl-PL" sz="3200" b="1" dirty="0">
                <a:solidFill>
                  <a:schemeClr val="bg1"/>
                </a:solidFill>
              </a:rPr>
              <a:t>, prof. UR</a:t>
            </a:r>
          </a:p>
          <a:p>
            <a:r>
              <a:rPr lang="pl-PL" sz="3200" b="1" dirty="0">
                <a:solidFill>
                  <a:schemeClr val="bg1"/>
                </a:solidFill>
              </a:rPr>
              <a:t>KOLEGIUM NAUK MEDYCZNYCH</a:t>
            </a:r>
          </a:p>
          <a:p>
            <a:r>
              <a:rPr lang="pl-PL" sz="3200" b="1" dirty="0">
                <a:solidFill>
                  <a:schemeClr val="bg1"/>
                </a:solidFill>
              </a:rPr>
              <a:t>UNIWERSYTET RZESZOWSKI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xmlns="" id="{2F238EC9-BDA2-4312-8684-4B3249F909D1}"/>
              </a:ext>
            </a:extLst>
          </p:cNvPr>
          <p:cNvSpPr txBox="1"/>
          <p:nvPr/>
        </p:nvSpPr>
        <p:spPr>
          <a:xfrm>
            <a:off x="3049438" y="3248647"/>
            <a:ext cx="60988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800" b="1" dirty="0">
                <a:solidFill>
                  <a:schemeClr val="bg1"/>
                </a:solidFill>
              </a:rPr>
              <a:t>V</a:t>
            </a:r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xmlns="" id="{387826FB-E41F-48EA-A9A2-94483C8D75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17298" cy="1655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87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98C0CF7-5B4B-4CE5-9012-D7FF14030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7442" y="330200"/>
            <a:ext cx="9684224" cy="1325563"/>
          </a:xfrm>
        </p:spPr>
        <p:txBody>
          <a:bodyPr/>
          <a:lstStyle/>
          <a:p>
            <a:r>
              <a:rPr lang="pl-PL" b="1" dirty="0">
                <a:solidFill>
                  <a:schemeClr val="bg1"/>
                </a:solidFill>
              </a:rPr>
              <a:t>Zjawisko </a:t>
            </a:r>
            <a:r>
              <a:rPr lang="pl-PL" b="1" dirty="0" err="1">
                <a:solidFill>
                  <a:schemeClr val="bg1"/>
                </a:solidFill>
              </a:rPr>
              <a:t>autofluorescencji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32084E6E-9E3B-475A-B275-B563ECD7C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2677" y="2398831"/>
            <a:ext cx="10515600" cy="4351338"/>
          </a:xfrm>
        </p:spPr>
        <p:txBody>
          <a:bodyPr>
            <a:normAutofit/>
          </a:bodyPr>
          <a:lstStyle/>
          <a:p>
            <a:r>
              <a:rPr lang="pl-PL" sz="3200" dirty="0">
                <a:solidFill>
                  <a:schemeClr val="bg1"/>
                </a:solidFill>
              </a:rPr>
              <a:t>Spektroskopia fluorescencyjna to nowa metoda diagnostyki fluorescencyjnej z wykorzystaniem kamer spektralnych o wysokiej czułości do wykrywania widm emisyjnych </a:t>
            </a:r>
            <a:r>
              <a:rPr lang="pl-PL" sz="3200" dirty="0" err="1">
                <a:solidFill>
                  <a:schemeClr val="bg1"/>
                </a:solidFill>
              </a:rPr>
              <a:t>fluoroforów</a:t>
            </a:r>
            <a:r>
              <a:rPr lang="pl-PL" sz="3200" dirty="0">
                <a:solidFill>
                  <a:schemeClr val="bg1"/>
                </a:solidFill>
              </a:rPr>
              <a:t> selektywnie absorbowanych w komórkach.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xmlns="" id="{9E9BA0B5-72AA-41F5-89CF-B461BFC13E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17298" cy="1655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783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DC9F8238-6D41-4AB8-8134-F92DA67C4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7316" y="330200"/>
            <a:ext cx="10515600" cy="1325563"/>
          </a:xfrm>
        </p:spPr>
        <p:txBody>
          <a:bodyPr/>
          <a:lstStyle/>
          <a:p>
            <a:r>
              <a:rPr lang="pl-PL" b="1" dirty="0" err="1">
                <a:solidFill>
                  <a:schemeClr val="bg1"/>
                </a:solidFill>
              </a:rPr>
              <a:t>Fotouczulacze</a:t>
            </a:r>
            <a:r>
              <a:rPr lang="pl-PL" b="1" dirty="0">
                <a:solidFill>
                  <a:schemeClr val="bg1"/>
                </a:solidFill>
              </a:rPr>
              <a:t> w medycynie</a:t>
            </a: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xmlns="" id="{7CDF5E05-3212-423A-8738-93A82FABEA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17298" cy="1655763"/>
          </a:xfrm>
          <a:prstGeom prst="rect">
            <a:avLst/>
          </a:prstGeom>
        </p:spPr>
      </p:pic>
      <p:pic>
        <p:nvPicPr>
          <p:cNvPr id="19" name="Symbol zastępczy zawartości 18">
            <a:extLst>
              <a:ext uri="{FF2B5EF4-FFF2-40B4-BE49-F238E27FC236}">
                <a16:creationId xmlns:a16="http://schemas.microsoft.com/office/drawing/2014/main" xmlns="" id="{7B123DB0-99C5-4327-82D4-D2344B0EBE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27798" y="1846926"/>
            <a:ext cx="2569847" cy="2793313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xmlns="" id="{61F28388-6709-4D4F-83D9-F4A7C597D7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2791" y="1894915"/>
            <a:ext cx="3032325" cy="2697333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xmlns="" id="{3D57330F-7F63-4679-8863-B23501E179D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33815" y="1901961"/>
            <a:ext cx="3309500" cy="2697333"/>
          </a:xfrm>
          <a:prstGeom prst="rect">
            <a:avLst/>
          </a:prstGeom>
        </p:spPr>
      </p:pic>
      <p:sp>
        <p:nvSpPr>
          <p:cNvPr id="22" name="pole tekstowe 21">
            <a:extLst>
              <a:ext uri="{FF2B5EF4-FFF2-40B4-BE49-F238E27FC236}">
                <a16:creationId xmlns:a16="http://schemas.microsoft.com/office/drawing/2014/main" xmlns="" id="{CE2862F4-7A4B-4CBB-8EF7-E9AEA3BB50E1}"/>
              </a:ext>
            </a:extLst>
          </p:cNvPr>
          <p:cNvSpPr txBox="1"/>
          <p:nvPr/>
        </p:nvSpPr>
        <p:spPr>
          <a:xfrm>
            <a:off x="1078174" y="4995081"/>
            <a:ext cx="1239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PORFIRYNY</a:t>
            </a:r>
          </a:p>
        </p:txBody>
      </p:sp>
      <p:sp>
        <p:nvSpPr>
          <p:cNvPr id="23" name="pole tekstowe 22">
            <a:extLst>
              <a:ext uri="{FF2B5EF4-FFF2-40B4-BE49-F238E27FC236}">
                <a16:creationId xmlns:a16="http://schemas.microsoft.com/office/drawing/2014/main" xmlns="" id="{49CFEDBC-D970-40F1-924E-A5C67377ECE2}"/>
              </a:ext>
            </a:extLst>
          </p:cNvPr>
          <p:cNvSpPr txBox="1"/>
          <p:nvPr/>
        </p:nvSpPr>
        <p:spPr>
          <a:xfrm>
            <a:off x="4856750" y="4995081"/>
            <a:ext cx="1192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CHLORYNY</a:t>
            </a:r>
          </a:p>
        </p:txBody>
      </p:sp>
      <p:sp>
        <p:nvSpPr>
          <p:cNvPr id="24" name="pole tekstowe 23">
            <a:extLst>
              <a:ext uri="{FF2B5EF4-FFF2-40B4-BE49-F238E27FC236}">
                <a16:creationId xmlns:a16="http://schemas.microsoft.com/office/drawing/2014/main" xmlns="" id="{660F340B-3390-47A1-B477-7757B808C3D9}"/>
              </a:ext>
            </a:extLst>
          </p:cNvPr>
          <p:cNvSpPr txBox="1"/>
          <p:nvPr/>
        </p:nvSpPr>
        <p:spPr>
          <a:xfrm>
            <a:off x="8775932" y="4995081"/>
            <a:ext cx="16566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FTALOCYJANINY</a:t>
            </a:r>
          </a:p>
        </p:txBody>
      </p:sp>
    </p:spTree>
    <p:extLst>
      <p:ext uri="{BB962C8B-B14F-4D97-AF65-F5344CB8AC3E}">
        <p14:creationId xmlns:p14="http://schemas.microsoft.com/office/powerpoint/2010/main" val="2449189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xmlns="" id="{F8F47F60-F315-4BAE-9877-595FB56D48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17298" cy="1655763"/>
          </a:xfrm>
          <a:prstGeom prst="rect">
            <a:avLst/>
          </a:prstGeom>
        </p:spPr>
      </p:pic>
      <p:sp>
        <p:nvSpPr>
          <p:cNvPr id="6" name="Tytuł 1">
            <a:extLst>
              <a:ext uri="{FF2B5EF4-FFF2-40B4-BE49-F238E27FC236}">
                <a16:creationId xmlns:a16="http://schemas.microsoft.com/office/drawing/2014/main" xmlns="" id="{0416DB16-3864-4DC7-9781-2F45BFC8D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7298" y="330200"/>
            <a:ext cx="10515600" cy="1325563"/>
          </a:xfrm>
        </p:spPr>
        <p:txBody>
          <a:bodyPr/>
          <a:lstStyle/>
          <a:p>
            <a:r>
              <a:rPr lang="pl-PL" b="1" dirty="0" err="1">
                <a:solidFill>
                  <a:schemeClr val="bg1"/>
                </a:solidFill>
              </a:rPr>
              <a:t>Fotouczulacze</a:t>
            </a:r>
            <a:r>
              <a:rPr lang="pl-PL" b="1" dirty="0">
                <a:solidFill>
                  <a:schemeClr val="bg1"/>
                </a:solidFill>
              </a:rPr>
              <a:t> w medycynie</a:t>
            </a:r>
            <a:endParaRPr lang="pl-PL" dirty="0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xmlns="" id="{91B6237D-2382-45C6-B799-6A8DF4DD2216}"/>
              </a:ext>
            </a:extLst>
          </p:cNvPr>
          <p:cNvSpPr txBox="1"/>
          <p:nvPr/>
        </p:nvSpPr>
        <p:spPr>
          <a:xfrm>
            <a:off x="2403346" y="1454160"/>
            <a:ext cx="6168788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1" dirty="0">
                <a:solidFill>
                  <a:schemeClr val="bg1"/>
                </a:solidFill>
              </a:rPr>
              <a:t>Charakterystyka </a:t>
            </a:r>
            <a:r>
              <a:rPr lang="pl-PL" b="1" dirty="0" err="1">
                <a:solidFill>
                  <a:schemeClr val="bg1"/>
                </a:solidFill>
              </a:rPr>
              <a:t>fotouczulacza</a:t>
            </a:r>
            <a:endParaRPr lang="pl-PL" b="1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</a:rPr>
              <a:t> Stosunkowo łatwe osiągnięcie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</a:rPr>
              <a:t> Brak toksyczności w ciemności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</a:rPr>
              <a:t> Rozpuszczalność i stabilność w roztworach wodnych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</a:rPr>
              <a:t> Wysoki współczynnik pochłaniania światła w zakresie 600-800 </a:t>
            </a:r>
            <a:r>
              <a:rPr lang="pl-PL" dirty="0" err="1">
                <a:solidFill>
                  <a:schemeClr val="bg1"/>
                </a:solidFill>
              </a:rPr>
              <a:t>nm</a:t>
            </a:r>
            <a:r>
              <a:rPr lang="pl-PL" dirty="0">
                <a:solidFill>
                  <a:schemeClr val="bg1"/>
                </a:solidFill>
              </a:rPr>
              <a:t> penetracja tkanki jest maksymalna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</a:rPr>
              <a:t> Istnienie wysokich wydajności kwantowych dla tworzenia i wytwarzania stanów </a:t>
            </a:r>
            <a:r>
              <a:rPr lang="pl-PL" dirty="0" err="1">
                <a:solidFill>
                  <a:schemeClr val="bg1"/>
                </a:solidFill>
              </a:rPr>
              <a:t>trypletowych</a:t>
            </a:r>
            <a:r>
              <a:rPr lang="pl-PL" dirty="0">
                <a:solidFill>
                  <a:schemeClr val="bg1"/>
                </a:solidFill>
              </a:rPr>
              <a:t>. Reaktywne formy tlenu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</a:rPr>
              <a:t>Wiązanie z lokalizacjami wewnątrzkomórkowymi, które są bardzo wrażliwe na uszkodzenia oksydacyjne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</a:rPr>
              <a:t> Selektywne wchłanianie do tkanki docelowej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</a:rPr>
              <a:t> Zdolność do wydalania z organizmu w celu uniknięcia </a:t>
            </a:r>
            <a:r>
              <a:rPr lang="pl-PL" dirty="0" err="1">
                <a:solidFill>
                  <a:schemeClr val="bg1"/>
                </a:solidFill>
              </a:rPr>
              <a:t>fototoksyczności</a:t>
            </a:r>
            <a:r>
              <a:rPr lang="pl-PL" dirty="0">
                <a:solidFill>
                  <a:schemeClr val="bg1"/>
                </a:solidFill>
              </a:rPr>
              <a:t> po leczeniu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</a:rPr>
              <a:t> Optymalne właściwości farmakokinetyczne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</a:rPr>
              <a:t> Krótkie odstępy między lekami ułatwiające leczenie ambulatoryjne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</a:rPr>
              <a:t> Brak toksycznego wpływu na zdrowe tkanki i narządy</a:t>
            </a:r>
          </a:p>
        </p:txBody>
      </p:sp>
    </p:spTree>
    <p:extLst>
      <p:ext uri="{BB962C8B-B14F-4D97-AF65-F5344CB8AC3E}">
        <p14:creationId xmlns:p14="http://schemas.microsoft.com/office/powerpoint/2010/main" val="928489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3D5F6E9-16EE-4242-97E3-EC2330C9C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9579" y="415131"/>
            <a:ext cx="9547746" cy="1325563"/>
          </a:xfrm>
        </p:spPr>
        <p:txBody>
          <a:bodyPr/>
          <a:lstStyle/>
          <a:p>
            <a:r>
              <a:rPr lang="pl-PL" b="1" dirty="0">
                <a:solidFill>
                  <a:schemeClr val="bg1"/>
                </a:solidFill>
              </a:rPr>
              <a:t>Wnioski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36762C1F-E632-4829-A006-C652A73A3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7382" y="1934807"/>
            <a:ext cx="10515600" cy="2200465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Potencjał FOTOUCZULACZY polega na ich zastosowaniu w dziedzinie zdrowia poprzez różne zastosowania w terapii fotodynamicznej (PDT), </a:t>
            </a:r>
            <a:r>
              <a:rPr lang="pl-PL" dirty="0" err="1">
                <a:solidFill>
                  <a:schemeClr val="bg1"/>
                </a:solidFill>
              </a:rPr>
              <a:t>fotoimmunoterapii</a:t>
            </a:r>
            <a:r>
              <a:rPr lang="pl-PL" dirty="0">
                <a:solidFill>
                  <a:schemeClr val="bg1"/>
                </a:solidFill>
              </a:rPr>
              <a:t> (PIT), okulistyce, dermatologii i inaktywacji fotodynamicznej (PDI). Dziedzina cieszy się znaczną ewolucji i szybkimi zmianami technologicznymi.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xmlns="" id="{26D6F25B-4035-4483-A387-DD91B641B4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17298" cy="1655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29789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198</Words>
  <Application>Microsoft Office PowerPoint</Application>
  <PresentationFormat>Panoramiczny</PresentationFormat>
  <Paragraphs>26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Motyw pakietu Office</vt:lpstr>
      <vt:lpstr>Zjawisko autofluorescencji  i fotouczulacze w medycynie</vt:lpstr>
      <vt:lpstr>Zjawisko autofluorescencji</vt:lpstr>
      <vt:lpstr>Fotouczulacze w medycynie</vt:lpstr>
      <vt:lpstr>Fotouczulacze w medycynie</vt:lpstr>
      <vt:lpstr>Wnioski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Zjawisko autofluorescencji  i fotouczulacze w medycynie</dc:title>
  <dc:creator>Użytkownik systemu Windows</dc:creator>
  <cp:lastModifiedBy>Godek Małgorzata</cp:lastModifiedBy>
  <cp:revision>10</cp:revision>
  <dcterms:created xsi:type="dcterms:W3CDTF">2020-12-06T06:52:22Z</dcterms:created>
  <dcterms:modified xsi:type="dcterms:W3CDTF">2020-12-14T07:55:50Z</dcterms:modified>
</cp:coreProperties>
</file>