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6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090CA-E191-4EBD-BF08-4896032A9B8D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69EC2-1FBB-4889-A2FB-28ED5C8648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58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69EC2-1FBB-4889-A2FB-28ED5C8648B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76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69EC2-1FBB-4889-A2FB-28ED5C8648B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2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69EC2-1FBB-4889-A2FB-28ED5C8648B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66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63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54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75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26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69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08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07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67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8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51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43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11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59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8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36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56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01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B83DAF-6872-417A-BD7D-117FE4699E68}" type="datetimeFigureOut">
              <a:rPr lang="pl-PL" smtClean="0"/>
              <a:t>2020-12-14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67B9498-66C5-4687-8497-319CBC8F1D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57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2FE563-42A2-46E1-9BD2-76FD55C56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012" y="1477914"/>
            <a:ext cx="11832608" cy="2509213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Oxygenation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Dependent </a:t>
            </a:r>
            <a:r>
              <a:rPr lang="pl-P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568FC1D-8B7C-4588-9224-8BA39CE53D2B}"/>
              </a:ext>
            </a:extLst>
          </p:cNvPr>
          <p:cNvSpPr txBox="1"/>
          <p:nvPr/>
        </p:nvSpPr>
        <p:spPr>
          <a:xfrm>
            <a:off x="-723899" y="4336233"/>
            <a:ext cx="1291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WIKTORIA MYTYCH, Dr hab. </a:t>
            </a:r>
            <a:r>
              <a:rPr lang="pl-PL" sz="3200" b="1" dirty="0" err="1"/>
              <a:t>n.med</a:t>
            </a:r>
            <a:r>
              <a:rPr lang="pl-PL" sz="3200" b="1" dirty="0"/>
              <a:t> DAVID AEBISHER prof. UR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DE64DAB-AAC8-4109-9B65-26411DCDC92F}"/>
              </a:ext>
            </a:extLst>
          </p:cNvPr>
          <p:cNvSpPr txBox="1"/>
          <p:nvPr/>
        </p:nvSpPr>
        <p:spPr>
          <a:xfrm>
            <a:off x="1275871" y="5485525"/>
            <a:ext cx="95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ENGLISH DIVISION SCIENCE CLUB, KOLEGIUM NAUK MEDYCZNYCH, UNIWERSYTET RZESZOWSKI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D12DD17-F256-4770-8A91-C7F93247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714" y="-20484"/>
            <a:ext cx="1816765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0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19A55A-0CC2-4E10-B8B1-11021A44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Metody generowania 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16F3702-BCC6-4C6C-B3B7-28A76D7008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4601" y="1967044"/>
            <a:ext cx="7067550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Chemiczna:</a:t>
            </a:r>
          </a:p>
          <a:p>
            <a:pPr marL="0" indent="0">
              <a:buNone/>
            </a:pPr>
            <a:r>
              <a:rPr lang="pl-PL" sz="1800" dirty="0"/>
              <a:t>         </a:t>
            </a:r>
            <a:r>
              <a:rPr lang="pl-PL" sz="1800" dirty="0" err="1"/>
              <a:t>NaClO</a:t>
            </a:r>
            <a:r>
              <a:rPr lang="pl-PL" sz="1800" dirty="0"/>
              <a:t> + H2O2 → NaCl + H2O + 1O2   </a:t>
            </a:r>
          </a:p>
          <a:p>
            <a:pPr marL="0" indent="0">
              <a:buNone/>
            </a:pPr>
            <a:r>
              <a:rPr lang="pl-PL" sz="1800" dirty="0"/>
              <a:t>         Dekompozycja </a:t>
            </a:r>
            <a:r>
              <a:rPr lang="pl-PL" sz="1800" dirty="0" err="1"/>
              <a:t>endoperoksydów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Fotochemiczna:</a:t>
            </a:r>
          </a:p>
          <a:p>
            <a:pPr marL="0" indent="0">
              <a:buNone/>
            </a:pPr>
            <a:r>
              <a:rPr lang="pl-PL" sz="1800" dirty="0"/>
              <a:t>        Światło + Tlen + </a:t>
            </a:r>
            <a:r>
              <a:rPr lang="pl-PL" sz="1800" dirty="0" err="1"/>
              <a:t>Fotouczulacz</a:t>
            </a:r>
            <a:r>
              <a:rPr lang="pl-PL" sz="1800" dirty="0"/>
              <a:t> (stosowany w terapii</a:t>
            </a:r>
          </a:p>
          <a:p>
            <a:pPr marL="0" indent="0">
              <a:buNone/>
            </a:pPr>
            <a:r>
              <a:rPr lang="pl-PL" sz="1800" dirty="0"/>
              <a:t>        fotodynamicznej (PDT) i dezynfekcji wody)</a:t>
            </a:r>
          </a:p>
          <a:p>
            <a:pPr marL="0" indent="0">
              <a:buNone/>
            </a:pPr>
            <a:r>
              <a:rPr lang="pl-PL" sz="1800" dirty="0"/>
              <a:t>Nowe podejście oparte na Chemiluminescencji:</a:t>
            </a:r>
          </a:p>
          <a:p>
            <a:pPr marL="0" indent="0">
              <a:buNone/>
            </a:pPr>
            <a:r>
              <a:rPr lang="pl-PL" sz="1800" dirty="0"/>
              <a:t>        </a:t>
            </a:r>
            <a:r>
              <a:rPr lang="pl-PL" sz="1800" dirty="0" err="1"/>
              <a:t>Fotouczulacz</a:t>
            </a:r>
            <a:r>
              <a:rPr lang="pl-PL" sz="1800" dirty="0"/>
              <a:t> kowalencyjnie przyłączony </a:t>
            </a:r>
          </a:p>
          <a:p>
            <a:pPr marL="0" indent="0">
              <a:buNone/>
            </a:pPr>
            <a:r>
              <a:rPr lang="pl-PL" sz="1800" dirty="0"/>
              <a:t>        do chemiluminescencyjnego źródła wzbudzenia </a:t>
            </a:r>
          </a:p>
        </p:txBody>
      </p:sp>
    </p:spTree>
    <p:extLst>
      <p:ext uri="{BB962C8B-B14F-4D97-AF65-F5344CB8AC3E}">
        <p14:creationId xmlns:p14="http://schemas.microsoft.com/office/powerpoint/2010/main" val="118427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19A55A-0CC2-4E10-B8B1-11021A44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PDT + MRI</a:t>
            </a:r>
          </a:p>
        </p:txBody>
      </p:sp>
      <p:pic>
        <p:nvPicPr>
          <p:cNvPr id="1026" name="Picture 2" descr="Rose Bengal Red Powder Coating Pearl Pigment For Pvc, View powder coating  pigment, DINGMEI Product Details from Zhongshan Dingmei Pigment Technology  Co., Ltd. on Alibaba.com">
            <a:extLst>
              <a:ext uri="{FF2B5EF4-FFF2-40B4-BE49-F238E27FC236}">
                <a16:creationId xmlns:a16="http://schemas.microsoft.com/office/drawing/2014/main" xmlns="" id="{3E5E1577-B400-41D6-95FD-7E8A938FFC1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4287486"/>
            <a:ext cx="1927430" cy="1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880E085-E626-4C24-B091-2885B716ACB9}"/>
              </a:ext>
            </a:extLst>
          </p:cNvPr>
          <p:cNvSpPr txBox="1"/>
          <p:nvPr/>
        </p:nvSpPr>
        <p:spPr>
          <a:xfrm>
            <a:off x="450377" y="6239483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ROSE</a:t>
            </a:r>
            <a:r>
              <a:rPr lang="pl-PL" dirty="0"/>
              <a:t> </a:t>
            </a:r>
            <a:r>
              <a:rPr lang="pl-PL" sz="3200" dirty="0">
                <a:solidFill>
                  <a:srgbClr val="FF0000"/>
                </a:solidFill>
              </a:rPr>
              <a:t>BENGAL</a:t>
            </a:r>
            <a:r>
              <a:rPr lang="pl-PL" dirty="0"/>
              <a:t> 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37B28035-2E20-4FDC-BACE-601BA1C79D45}"/>
              </a:ext>
            </a:extLst>
          </p:cNvPr>
          <p:cNvCxnSpPr>
            <a:cxnSpLocks/>
          </p:cNvCxnSpPr>
          <p:nvPr/>
        </p:nvCxnSpPr>
        <p:spPr>
          <a:xfrm>
            <a:off x="2574544" y="5224215"/>
            <a:ext cx="12772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xmlns="" id="{88A1DD90-046F-4762-ACBF-88FEEB406BF7}"/>
              </a:ext>
            </a:extLst>
          </p:cNvPr>
          <p:cNvCxnSpPr/>
          <p:nvPr/>
        </p:nvCxnSpPr>
        <p:spPr>
          <a:xfrm>
            <a:off x="4681182" y="1455571"/>
            <a:ext cx="0" cy="386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2E9B3960-A862-40D1-B5F8-A8D657EC8C49}"/>
              </a:ext>
            </a:extLst>
          </p:cNvPr>
          <p:cNvSpPr/>
          <p:nvPr/>
        </p:nvSpPr>
        <p:spPr>
          <a:xfrm>
            <a:off x="5359914" y="3864070"/>
            <a:ext cx="3207224" cy="1994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6204FB22-D9B0-49F2-8351-755D06BD6040}"/>
              </a:ext>
            </a:extLst>
          </p:cNvPr>
          <p:cNvSpPr txBox="1"/>
          <p:nvPr/>
        </p:nvSpPr>
        <p:spPr>
          <a:xfrm>
            <a:off x="2187900" y="2790006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>
                <a:solidFill>
                  <a:srgbClr val="FF0000"/>
                </a:solidFill>
              </a:rPr>
              <a:t>hv</a:t>
            </a: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17" name="Picture 2" descr="Optima MR360 Advance, GE, MRI ">
            <a:extLst>
              <a:ext uri="{FF2B5EF4-FFF2-40B4-BE49-F238E27FC236}">
                <a16:creationId xmlns:a16="http://schemas.microsoft.com/office/drawing/2014/main" xmlns="" id="{FE4E01AD-9613-45D6-A73F-C9340869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49" y="2234495"/>
            <a:ext cx="4817659" cy="4015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xmlns="" id="{3D4D4506-32A4-448E-BC7F-06C0DDDDEF0E}"/>
              </a:ext>
            </a:extLst>
          </p:cNvPr>
          <p:cNvCxnSpPr>
            <a:cxnSpLocks/>
          </p:cNvCxnSpPr>
          <p:nvPr/>
        </p:nvCxnSpPr>
        <p:spPr>
          <a:xfrm flipV="1">
            <a:off x="5361540" y="4011932"/>
            <a:ext cx="1832309" cy="658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xmlns="" id="{39A0F132-9D87-40D2-987F-E4AD75FF0FB1}"/>
              </a:ext>
            </a:extLst>
          </p:cNvPr>
          <p:cNvCxnSpPr/>
          <p:nvPr/>
        </p:nvCxnSpPr>
        <p:spPr>
          <a:xfrm>
            <a:off x="8720919" y="4667534"/>
            <a:ext cx="423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łoneczko 25">
            <a:extLst>
              <a:ext uri="{FF2B5EF4-FFF2-40B4-BE49-F238E27FC236}">
                <a16:creationId xmlns:a16="http://schemas.microsoft.com/office/drawing/2014/main" xmlns="" id="{B5FAF422-6F6A-4CA5-8925-05A0146ABA9F}"/>
              </a:ext>
            </a:extLst>
          </p:cNvPr>
          <p:cNvSpPr/>
          <p:nvPr/>
        </p:nvSpPr>
        <p:spPr>
          <a:xfrm>
            <a:off x="392090" y="2122176"/>
            <a:ext cx="1656802" cy="183441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xmlns="" id="{808EF66E-45DA-46B5-BE5D-1B97FE548570}"/>
              </a:ext>
            </a:extLst>
          </p:cNvPr>
          <p:cNvCxnSpPr>
            <a:cxnSpLocks/>
          </p:cNvCxnSpPr>
          <p:nvPr/>
        </p:nvCxnSpPr>
        <p:spPr>
          <a:xfrm>
            <a:off x="9458700" y="3604952"/>
            <a:ext cx="939763" cy="406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7717C11-2C7A-42A7-8413-8D14A0302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61" y="43205"/>
            <a:ext cx="1645836" cy="148121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78344A7-72B8-437A-BA4B-91E6FD51222E}"/>
              </a:ext>
            </a:extLst>
          </p:cNvPr>
          <p:cNvSpPr txBox="1"/>
          <p:nvPr/>
        </p:nvSpPr>
        <p:spPr>
          <a:xfrm>
            <a:off x="1020244" y="391656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+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3881BCDD-27C0-42ED-A21A-C01BF6C1F9D4}"/>
              </a:ext>
            </a:extLst>
          </p:cNvPr>
          <p:cNvSpPr txBox="1"/>
          <p:nvPr/>
        </p:nvSpPr>
        <p:spPr>
          <a:xfrm>
            <a:off x="991102" y="1544224"/>
            <a:ext cx="458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+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C510C860-A155-46BC-987C-63AECE7771E7}"/>
              </a:ext>
            </a:extLst>
          </p:cNvPr>
          <p:cNvSpPr txBox="1"/>
          <p:nvPr/>
        </p:nvSpPr>
        <p:spPr>
          <a:xfrm>
            <a:off x="10578286" y="4704013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Czas T1</a:t>
            </a:r>
          </a:p>
        </p:txBody>
      </p:sp>
      <p:sp>
        <p:nvSpPr>
          <p:cNvPr id="15" name="Prostokąt: ze skosem 14">
            <a:extLst>
              <a:ext uri="{FF2B5EF4-FFF2-40B4-BE49-F238E27FC236}">
                <a16:creationId xmlns:a16="http://schemas.microsoft.com/office/drawing/2014/main" xmlns="" id="{AFDF839B-7CB6-4E40-AE50-66F089ED0898}"/>
              </a:ext>
            </a:extLst>
          </p:cNvPr>
          <p:cNvSpPr/>
          <p:nvPr/>
        </p:nvSpPr>
        <p:spPr>
          <a:xfrm>
            <a:off x="10464230" y="3420286"/>
            <a:ext cx="1651589" cy="128372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PC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komputer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0A8CE18-D9E9-455B-8E53-6F6CFB3DB9C5}"/>
              </a:ext>
            </a:extLst>
          </p:cNvPr>
          <p:cNvSpPr txBox="1"/>
          <p:nvPr/>
        </p:nvSpPr>
        <p:spPr>
          <a:xfrm>
            <a:off x="4220158" y="6335791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Próbka 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BE544D49-EF45-493E-8CE5-2387D00D81FF}"/>
              </a:ext>
            </a:extLst>
          </p:cNvPr>
          <p:cNvSpPr/>
          <p:nvPr/>
        </p:nvSpPr>
        <p:spPr>
          <a:xfrm>
            <a:off x="3894282" y="3864070"/>
            <a:ext cx="1397000" cy="2526383"/>
          </a:xfrm>
          <a:prstGeom prst="rect">
            <a:avLst/>
          </a:prstGeom>
          <a:solidFill>
            <a:srgbClr val="99CB38">
              <a:lumMod val="20000"/>
              <a:lumOff val="8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2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19A55A-0CC2-4E10-B8B1-11021A44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MAGNETYCZNY REZONANS JADROWY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816DFE0-70E4-4638-A336-23D2E912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23" y="1820136"/>
            <a:ext cx="5133277" cy="396168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3967ED0B-FA6A-4ED8-8A76-2AB9E3B3438C}"/>
              </a:ext>
            </a:extLst>
          </p:cNvPr>
          <p:cNvSpPr txBox="1"/>
          <p:nvPr/>
        </p:nvSpPr>
        <p:spPr>
          <a:xfrm>
            <a:off x="6582157" y="2138712"/>
            <a:ext cx="47450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/>
              <a:t>obrazowanie narządów</a:t>
            </a:r>
          </a:p>
          <a:p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FE98AEB1-218F-4D81-8761-B23675C72C7C}"/>
              </a:ext>
            </a:extLst>
          </p:cNvPr>
          <p:cNvSpPr txBox="1"/>
          <p:nvPr/>
        </p:nvSpPr>
        <p:spPr>
          <a:xfrm>
            <a:off x="6673382" y="3402677"/>
            <a:ext cx="5000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/>
              <a:t>pomiar czasów relaksacji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F65A6ABE-6B3A-4795-ACA9-2F39E9DD65AF}"/>
              </a:ext>
            </a:extLst>
          </p:cNvPr>
          <p:cNvSpPr txBox="1"/>
          <p:nvPr/>
        </p:nvSpPr>
        <p:spPr>
          <a:xfrm>
            <a:off x="2445145" y="5947095"/>
            <a:ext cx="856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rgbClr val="FF0000"/>
                </a:solidFill>
              </a:rPr>
              <a:t>czas relaksacji T</a:t>
            </a:r>
            <a:r>
              <a:rPr lang="pl-PL" sz="3600" baseline="-25000" dirty="0">
                <a:solidFill>
                  <a:srgbClr val="FF0000"/>
                </a:solidFill>
              </a:rPr>
              <a:t>1</a:t>
            </a:r>
            <a:r>
              <a:rPr lang="pl-PL" sz="3600" dirty="0">
                <a:solidFill>
                  <a:srgbClr val="FF0000"/>
                </a:solidFill>
              </a:rPr>
              <a:t> jest funkcją stężenia tlenu</a:t>
            </a:r>
          </a:p>
        </p:txBody>
      </p:sp>
    </p:spTree>
    <p:extLst>
      <p:ext uri="{BB962C8B-B14F-4D97-AF65-F5344CB8AC3E}">
        <p14:creationId xmlns:p14="http://schemas.microsoft.com/office/powerpoint/2010/main" val="371797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19A55A-0CC2-4E10-B8B1-11021A44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57" y="-473304"/>
            <a:ext cx="10364451" cy="1596177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Pomiar zużycia tlenu</a:t>
            </a:r>
            <a:endParaRPr lang="pl-PL" dirty="0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xmlns="" id="{F3543DF9-4223-4696-A468-48B2386D4C03}"/>
              </a:ext>
            </a:extLst>
          </p:cNvPr>
          <p:cNvSpPr/>
          <p:nvPr/>
        </p:nvSpPr>
        <p:spPr>
          <a:xfrm>
            <a:off x="4733014" y="1362768"/>
            <a:ext cx="1397000" cy="2526383"/>
          </a:xfrm>
          <a:prstGeom prst="rect">
            <a:avLst/>
          </a:prstGeom>
          <a:solidFill>
            <a:srgbClr val="99CB38">
              <a:lumMod val="20000"/>
              <a:lumOff val="8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xmlns="" id="{572E67B7-4606-498C-A8D0-C558E6313731}"/>
              </a:ext>
            </a:extLst>
          </p:cNvPr>
          <p:cNvSpPr txBox="1"/>
          <p:nvPr/>
        </p:nvSpPr>
        <p:spPr>
          <a:xfrm>
            <a:off x="1660849" y="716437"/>
            <a:ext cx="1003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jednoznacznego wykazania, że wzrost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wynika z </a:t>
            </a:r>
            <a:r>
              <a:rPr lang="pl-PL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pułapkowania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przeprowadzić bezpośredni pomiar luminescencji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1272 nm </a:t>
            </a:r>
            <a:r>
              <a:rPr lang="pl-P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pomiarami czasu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1">
            <a:extLst>
              <a:ext uri="{FF2B5EF4-FFF2-40B4-BE49-F238E27FC236}">
                <a16:creationId xmlns:a16="http://schemas.microsoft.com/office/drawing/2014/main" xmlns="" id="{7EFDC0F7-FCC8-4F49-AA9A-98A6810D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1134">
            <a:off x="4580122" y="1584430"/>
            <a:ext cx="1574219" cy="157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12">
            <a:extLst>
              <a:ext uri="{FF2B5EF4-FFF2-40B4-BE49-F238E27FC236}">
                <a16:creationId xmlns:a16="http://schemas.microsoft.com/office/drawing/2014/main" xmlns="" id="{1CF8D457-2F50-4E17-879B-CACAA89C840A}"/>
              </a:ext>
            </a:extLst>
          </p:cNvPr>
          <p:cNvSpPr txBox="1"/>
          <p:nvPr/>
        </p:nvSpPr>
        <p:spPr>
          <a:xfrm>
            <a:off x="5038836" y="1901025"/>
            <a:ext cx="139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pl-PL" sz="2000" b="1" kern="0" dirty="0">
                <a:solidFill>
                  <a:prstClr val="black"/>
                </a:solidFill>
                <a:latin typeface="Calibri" panose="020F0502020204030204"/>
              </a:rPr>
              <a:t>127</a:t>
            </a:r>
            <a:r>
              <a:rPr lang="en-US" sz="2000" b="1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pl-PL" sz="2000" b="1" kern="0" dirty="0">
                <a:solidFill>
                  <a:prstClr val="black"/>
                </a:solidFill>
                <a:latin typeface="Calibri" panose="020F0502020204030204"/>
              </a:rPr>
              <a:t> nm</a:t>
            </a:r>
          </a:p>
        </p:txBody>
      </p:sp>
      <p:grpSp>
        <p:nvGrpSpPr>
          <p:cNvPr id="50" name="Group 19">
            <a:extLst>
              <a:ext uri="{FF2B5EF4-FFF2-40B4-BE49-F238E27FC236}">
                <a16:creationId xmlns:a16="http://schemas.microsoft.com/office/drawing/2014/main" xmlns="" id="{5CD86F51-18F9-404C-A274-1587260349E8}"/>
              </a:ext>
            </a:extLst>
          </p:cNvPr>
          <p:cNvGrpSpPr/>
          <p:nvPr/>
        </p:nvGrpSpPr>
        <p:grpSpPr>
          <a:xfrm>
            <a:off x="1264762" y="2292285"/>
            <a:ext cx="2630077" cy="593887"/>
            <a:chOff x="6080289" y="3091993"/>
            <a:chExt cx="2630077" cy="593887"/>
          </a:xfrm>
        </p:grpSpPr>
        <p:grpSp>
          <p:nvGrpSpPr>
            <p:cNvPr id="51" name="Group 20">
              <a:extLst>
                <a:ext uri="{FF2B5EF4-FFF2-40B4-BE49-F238E27FC236}">
                  <a16:creationId xmlns:a16="http://schemas.microsoft.com/office/drawing/2014/main" xmlns="" id="{ADD4516B-BCD1-417E-A50A-8B58D5907D90}"/>
                </a:ext>
              </a:extLst>
            </p:cNvPr>
            <p:cNvGrpSpPr/>
            <p:nvPr/>
          </p:nvGrpSpPr>
          <p:grpSpPr>
            <a:xfrm>
              <a:off x="6080289" y="3091993"/>
              <a:ext cx="1395167" cy="593887"/>
              <a:chOff x="6080289" y="3091993"/>
              <a:chExt cx="1395167" cy="593887"/>
            </a:xfrm>
          </p:grpSpPr>
          <p:sp>
            <p:nvSpPr>
              <p:cNvPr id="53" name="Rectangle 22">
                <a:extLst>
                  <a:ext uri="{FF2B5EF4-FFF2-40B4-BE49-F238E27FC236}">
                    <a16:creationId xmlns:a16="http://schemas.microsoft.com/office/drawing/2014/main" xmlns="" id="{7A12F2FA-D986-4A20-9F36-60F874981541}"/>
                  </a:ext>
                </a:extLst>
              </p:cNvPr>
              <p:cNvSpPr/>
              <p:nvPr/>
            </p:nvSpPr>
            <p:spPr>
              <a:xfrm>
                <a:off x="6080289" y="3091993"/>
                <a:ext cx="1168923" cy="593887"/>
              </a:xfrm>
              <a:prstGeom prst="rect">
                <a:avLst/>
              </a:prstGeom>
              <a:solidFill>
                <a:sysClr val="windowText" lastClr="00000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23">
                <a:extLst>
                  <a:ext uri="{FF2B5EF4-FFF2-40B4-BE49-F238E27FC236}">
                    <a16:creationId xmlns:a16="http://schemas.microsoft.com/office/drawing/2014/main" xmlns="" id="{19D11AA1-FF00-4859-BA06-8C671DFBC443}"/>
                  </a:ext>
                </a:extLst>
              </p:cNvPr>
              <p:cNvSpPr/>
              <p:nvPr/>
            </p:nvSpPr>
            <p:spPr>
              <a:xfrm>
                <a:off x="7249212" y="3261674"/>
                <a:ext cx="226244" cy="216816"/>
              </a:xfrm>
              <a:prstGeom prst="rect">
                <a:avLst/>
              </a:prstGeom>
              <a:solidFill>
                <a:sysClr val="windowText" lastClr="000000"/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xmlns="" id="{34EF779F-8A8F-4229-909C-D8A8FC76C82A}"/>
                </a:ext>
              </a:extLst>
            </p:cNvPr>
            <p:cNvSpPr/>
            <p:nvPr/>
          </p:nvSpPr>
          <p:spPr>
            <a:xfrm>
              <a:off x="7484882" y="3337089"/>
              <a:ext cx="1225484" cy="65988"/>
            </a:xfrm>
            <a:prstGeom prst="rect">
              <a:avLst/>
            </a:prstGeom>
            <a:solidFill>
              <a:srgbClr val="63A537"/>
            </a:solidFill>
            <a:ln w="15875" cap="flat" cmpd="sng" algn="ctr">
              <a:solidFill>
                <a:srgbClr val="99CB3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TextBox 24">
            <a:extLst>
              <a:ext uri="{FF2B5EF4-FFF2-40B4-BE49-F238E27FC236}">
                <a16:creationId xmlns:a16="http://schemas.microsoft.com/office/drawing/2014/main" xmlns="" id="{F3C4118A-D053-4F16-B977-8EB6A03801FA}"/>
              </a:ext>
            </a:extLst>
          </p:cNvPr>
          <p:cNvSpPr txBox="1"/>
          <p:nvPr/>
        </p:nvSpPr>
        <p:spPr>
          <a:xfrm>
            <a:off x="2865750" y="2196446"/>
            <a:ext cx="52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el-GR" dirty="0">
                <a:solidFill>
                  <a:prstClr val="black"/>
                </a:solidFill>
                <a:latin typeface="Calibri" panose="020F0502020204030204"/>
              </a:rPr>
              <a:t>ν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Box 26">
            <a:extLst>
              <a:ext uri="{FF2B5EF4-FFF2-40B4-BE49-F238E27FC236}">
                <a16:creationId xmlns:a16="http://schemas.microsoft.com/office/drawing/2014/main" xmlns="" id="{15603CE0-AF25-465B-9048-0BC6168E3F79}"/>
              </a:ext>
            </a:extLst>
          </p:cNvPr>
          <p:cNvSpPr txBox="1"/>
          <p:nvPr/>
        </p:nvSpPr>
        <p:spPr>
          <a:xfrm>
            <a:off x="1197203" y="1970203"/>
            <a:ext cx="25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560 nm laser</a:t>
            </a: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xmlns="" id="{5478DD2E-32EE-471F-9C1B-6B56AD16111C}"/>
              </a:ext>
            </a:extLst>
          </p:cNvPr>
          <p:cNvSpPr/>
          <p:nvPr/>
        </p:nvSpPr>
        <p:spPr>
          <a:xfrm>
            <a:off x="6522273" y="1924246"/>
            <a:ext cx="2055043" cy="101573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30">
            <a:extLst>
              <a:ext uri="{FF2B5EF4-FFF2-40B4-BE49-F238E27FC236}">
                <a16:creationId xmlns:a16="http://schemas.microsoft.com/office/drawing/2014/main" xmlns="" id="{DD92011A-67A8-4ED2-BB88-15BBB59AB477}"/>
              </a:ext>
            </a:extLst>
          </p:cNvPr>
          <p:cNvSpPr txBox="1"/>
          <p:nvPr/>
        </p:nvSpPr>
        <p:spPr>
          <a:xfrm>
            <a:off x="5844620" y="2336307"/>
            <a:ext cx="324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Hamamatsu NIR </a:t>
            </a:r>
          </a:p>
          <a:p>
            <a:pPr algn="ctr" defTabSz="9144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</a:t>
            </a:r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xmlns="" id="{C0BE3A55-AB57-4179-9EE3-2A54A8F00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372" y="4589847"/>
            <a:ext cx="2622449" cy="2023916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89A7B457-0730-4274-8DB8-98231A6C82F7}"/>
              </a:ext>
            </a:extLst>
          </p:cNvPr>
          <p:cNvCxnSpPr/>
          <p:nvPr/>
        </p:nvCxnSpPr>
        <p:spPr>
          <a:xfrm>
            <a:off x="4065563" y="3668592"/>
            <a:ext cx="0" cy="63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xmlns="" id="{1954260E-2848-411A-BCF9-487986E8B834}"/>
              </a:ext>
            </a:extLst>
          </p:cNvPr>
          <p:cNvCxnSpPr>
            <a:cxnSpLocks/>
          </p:cNvCxnSpPr>
          <p:nvPr/>
        </p:nvCxnSpPr>
        <p:spPr>
          <a:xfrm>
            <a:off x="6079214" y="5689075"/>
            <a:ext cx="10671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pole tekstowe 61">
            <a:extLst>
              <a:ext uri="{FF2B5EF4-FFF2-40B4-BE49-F238E27FC236}">
                <a16:creationId xmlns:a16="http://schemas.microsoft.com/office/drawing/2014/main" xmlns="" id="{DBD02A13-4703-482D-9990-983685A47CF8}"/>
              </a:ext>
            </a:extLst>
          </p:cNvPr>
          <p:cNvSpPr txBox="1"/>
          <p:nvPr/>
        </p:nvSpPr>
        <p:spPr>
          <a:xfrm>
            <a:off x="7272378" y="5396687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Czas T1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xmlns="" id="{73455A6F-2498-4A64-BEDE-66E3B440B4A5}"/>
              </a:ext>
            </a:extLst>
          </p:cNvPr>
          <p:cNvSpPr txBox="1"/>
          <p:nvPr/>
        </p:nvSpPr>
        <p:spPr>
          <a:xfrm>
            <a:off x="9359742" y="2244993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Detekcja </a:t>
            </a:r>
            <a:r>
              <a:rPr lang="pl-PL" sz="3200" b="1" baseline="30000" dirty="0">
                <a:solidFill>
                  <a:srgbClr val="FF0000"/>
                </a:solidFill>
              </a:rPr>
              <a:t>1</a:t>
            </a:r>
            <a:r>
              <a:rPr lang="pl-PL" sz="3200" b="1" dirty="0">
                <a:solidFill>
                  <a:srgbClr val="FF0000"/>
                </a:solidFill>
              </a:rPr>
              <a:t>O</a:t>
            </a:r>
            <a:r>
              <a:rPr lang="pl-PL" sz="3200" b="1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0976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16F3702-BCC6-4C6C-B3B7-28A76D7008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2323" y="2931253"/>
            <a:ext cx="10363826" cy="3424107"/>
          </a:xfrm>
        </p:spPr>
        <p:txBody>
          <a:bodyPr>
            <a:noAutofit/>
          </a:bodyPr>
          <a:lstStyle/>
          <a:p>
            <a:r>
              <a:rPr lang="pl-PL" sz="2800" b="1" dirty="0">
                <a:cs typeface="Times New Roman" panose="02020603050405020304" pitchFamily="18" charset="0"/>
              </a:rPr>
              <a:t>czas relaksacji może być użyty jako nieinwazyjny, nietoksyczny i bezpośredni pomiar </a:t>
            </a:r>
            <a:r>
              <a:rPr lang="pl-PL" sz="2800" b="1" dirty="0" err="1">
                <a:cs typeface="Times New Roman" panose="02020603050405020304" pitchFamily="18" charset="0"/>
              </a:rPr>
              <a:t>fotokonsumpcji</a:t>
            </a:r>
            <a:r>
              <a:rPr lang="pl-PL" sz="2800" b="1" dirty="0">
                <a:cs typeface="Times New Roman" panose="02020603050405020304" pitchFamily="18" charset="0"/>
              </a:rPr>
              <a:t> tlenu </a:t>
            </a:r>
            <a:r>
              <a:rPr lang="pl-PL" sz="2800" b="1" i="1" dirty="0">
                <a:cs typeface="Times New Roman" panose="02020603050405020304" pitchFamily="18" charset="0"/>
              </a:rPr>
              <a:t>in vitro</a:t>
            </a:r>
            <a:r>
              <a:rPr lang="pl-PL" sz="2800" b="1" dirty="0">
                <a:cs typeface="Times New Roman" panose="02020603050405020304" pitchFamily="18" charset="0"/>
              </a:rPr>
              <a:t>. </a:t>
            </a:r>
            <a:endParaRPr lang="pl-PL" sz="32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0F03D6F-979E-41A3-9BDB-85347B9544BA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C </a:t>
            </a:r>
            <a:r>
              <a:rPr lang="pl-PL" dirty="0" err="1"/>
              <a:t>C</a:t>
            </a: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B4FB1E62-9B12-4848-B9FF-E72CA3BC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WNIOSKI</a:t>
            </a:r>
          </a:p>
        </p:txBody>
      </p:sp>
    </p:spTree>
    <p:extLst>
      <p:ext uri="{BB962C8B-B14F-4D97-AF65-F5344CB8AC3E}">
        <p14:creationId xmlns:p14="http://schemas.microsoft.com/office/powerpoint/2010/main" val="2705204698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61</TotalTime>
  <Words>174</Words>
  <Application>Microsoft Office PowerPoint</Application>
  <PresentationFormat>Panoramiczny</PresentationFormat>
  <Paragraphs>41</Paragraphs>
  <Slides>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Tw Cen MT</vt:lpstr>
      <vt:lpstr>Kropla</vt:lpstr>
      <vt:lpstr>        Tissue Oxygenation Level Dependent Contrast MRI</vt:lpstr>
      <vt:lpstr>Metody generowania 1O2</vt:lpstr>
      <vt:lpstr>PDT + MRI</vt:lpstr>
      <vt:lpstr>MAGNETYCZNY REZONANS JADROWY </vt:lpstr>
      <vt:lpstr>Pomiar zużycia tlenu</vt:lpstr>
      <vt:lpstr>WNIOSKI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Godek Małgorzata</cp:lastModifiedBy>
  <cp:revision>10</cp:revision>
  <dcterms:created xsi:type="dcterms:W3CDTF">2020-12-05T22:49:06Z</dcterms:created>
  <dcterms:modified xsi:type="dcterms:W3CDTF">2020-12-14T07:55:10Z</dcterms:modified>
</cp:coreProperties>
</file>