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5" r:id="rId4"/>
    <p:sldId id="264" r:id="rId5"/>
    <p:sldId id="261" r:id="rId6"/>
    <p:sldId id="262" r:id="rId7"/>
    <p:sldId id="263" r:id="rId8"/>
    <p:sldId id="301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67" r:id="rId20"/>
    <p:sldId id="268" r:id="rId21"/>
    <p:sldId id="282" r:id="rId22"/>
    <p:sldId id="284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77" r:id="rId31"/>
    <p:sldId id="279" r:id="rId32"/>
  </p:sldIdLst>
  <p:sldSz cx="9144000" cy="6858000" type="screen4x3"/>
  <p:notesSz cx="6735763" cy="98663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A1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4022" autoAdjust="0"/>
  </p:normalViewPr>
  <p:slideViewPr>
    <p:cSldViewPr>
      <p:cViewPr varScale="1">
        <p:scale>
          <a:sx n="108" d="100"/>
          <a:sy n="108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pPr>
              <a:defRPr/>
            </a:pPr>
            <a:fld id="{5E9C3A7A-BACB-4E5C-9815-D580B8703A11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276" y="4686001"/>
            <a:ext cx="5389213" cy="4439612"/>
          </a:xfrm>
          <a:prstGeom prst="rect">
            <a:avLst/>
          </a:prstGeom>
        </p:spPr>
        <p:txBody>
          <a:bodyPr vert="horz" lIns="87572" tIns="43786" rIns="87572" bIns="43786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pPr>
              <a:defRPr/>
            </a:pPr>
            <a:fld id="{3501924B-1D9E-4B74-BBCC-FD5871C207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416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0C8FF5-7E4F-4DDC-9554-60FE522CFD8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063B-7381-4F72-B6D3-A8DED8D53B64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DCAD-C374-4E78-BADE-73EA6D0E3A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59AB-7111-4391-BB1A-7D43DC127399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F7B4-1D24-47FD-A29D-FDE82EB0EA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18B8-D3E6-4145-886F-3F2171C63BB5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744B-55B8-4E87-8111-3A545B9452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BE7F-A0E4-4DA8-9CEE-4D57A12F3BA9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DBA5-E7B6-4674-92E3-51A35B1746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16F0-86DF-4B3E-A789-7CBC31D016C7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5941-AC5C-4CF9-ADB0-47C1E74F74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1A32-1500-4072-B616-F68FF6320D27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EC3A-C393-4189-B1F3-4C641B2F03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B211-1F40-4CF5-84B8-491A89A4DE80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F4C0-52D9-4E63-9532-DBCFF35797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A143-0BE1-461A-8251-F053D8D627CC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FCE3-BFC4-409A-802D-7A0102248C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5744-0CD8-4533-B6A7-2A244348A901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1827-7B28-45D6-AC01-F63524B623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F4CF-6780-445C-9BF8-5E039273F8AA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D976-C1AB-43AB-B43D-F433ED3845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A6F2-6FAD-4EE8-B698-840A6614F83E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0CAE-5A54-402D-9B3E-CE43ED6CBE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B91FD-63E1-4804-8DE1-21B09182F939}" type="datetimeFigureOut">
              <a:rPr lang="pl-PL"/>
              <a:pPr>
                <a:defRPr/>
              </a:pPr>
              <a:t>17.06.2020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192EC-2697-4517-A242-E10A4483FC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ytuł 1"/>
          <p:cNvSpPr txBox="1">
            <a:spLocks/>
          </p:cNvSpPr>
          <p:nvPr/>
        </p:nvSpPr>
        <p:spPr bwMode="auto">
          <a:xfrm>
            <a:off x="4407296" y="2521992"/>
            <a:ext cx="39811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Badanie losów zawodowych absolwentów </a:t>
            </a:r>
          </a:p>
          <a:p>
            <a:pPr lvl="0" algn="ctr" eaLnBrk="0" hangingPunct="0">
              <a:defRPr/>
            </a:pP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Uniwersytetu Rzeszowskiego</a:t>
            </a:r>
          </a:p>
          <a:p>
            <a:pPr lvl="0" algn="ctr" eaLnBrk="0" hangingPunct="0">
              <a:defRPr/>
            </a:pPr>
            <a:endParaRPr lang="pl-PL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ctr" eaLnBrk="0" hangingPunct="0"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rocznika 2013/2014</a:t>
            </a:r>
          </a:p>
          <a:p>
            <a:pPr lvl="0" algn="ctr" eaLnBrk="0" hangingPunct="0">
              <a:defRPr/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Pomiar początkowy</a:t>
            </a:r>
          </a:p>
          <a:p>
            <a:pPr lvl="0" algn="ctr" eaLnBrk="0" hangingPunct="0">
              <a:defRPr/>
            </a:pP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42900" lvl="0" indent="-342900" algn="ctr" eaLnBrk="0" hangingPunct="0"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rocznika 2010/2011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pl-PL" b="1" dirty="0">
                <a:solidFill>
                  <a:schemeClr val="tx2"/>
                </a:solidFill>
              </a:rPr>
              <a:t>Pomiar po ponad trzech latach od zakończenia studiów</a:t>
            </a:r>
            <a:endParaRPr lang="pl-PL" dirty="0">
              <a:solidFill>
                <a:schemeClr val="tx2"/>
              </a:solidFill>
            </a:endParaRPr>
          </a:p>
          <a:p>
            <a:pPr lvl="0" algn="ctr" eaLnBrk="0" hangingPunct="0"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 descr="C:\Users\Użytkownik\Desktop\Front strony internetowe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90761"/>
            <a:ext cx="3320851" cy="2640933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06363" y="5517232"/>
            <a:ext cx="6146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pl-PL" sz="1200" b="1" dirty="0">
                <a:solidFill>
                  <a:schemeClr val="accent1">
                    <a:lumMod val="75000"/>
                  </a:schemeClr>
                </a:solidFill>
              </a:rPr>
              <a:t>Karolina Niemiec</a:t>
            </a:r>
          </a:p>
          <a:p>
            <a:pPr lvl="0" eaLnBrk="0" hangingPunct="0">
              <a:defRPr/>
            </a:pPr>
            <a:r>
              <a:rPr lang="pl-PL" sz="1200" b="1" dirty="0">
                <a:solidFill>
                  <a:schemeClr val="accent1">
                    <a:lumMod val="75000"/>
                  </a:schemeClr>
                </a:solidFill>
              </a:rPr>
              <a:t>Kierownika  Biura Karier Uniwersytetu Rzeszowskiego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2771800" y="90872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71600" y="2060848"/>
            <a:ext cx="783745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dirty="0">
                <a:latin typeface="+mj-lt"/>
              </a:rPr>
              <a:t>Rocznik 2011/2012 po ponad trzech latach od zakończenia studiów –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styczeń – czerwiec 2016 r.</a:t>
            </a:r>
            <a:endParaRPr lang="pl-PL" sz="1500" dirty="0">
              <a:latin typeface="+mj-lt"/>
            </a:endParaRPr>
          </a:p>
          <a:p>
            <a:pPr algn="just"/>
            <a:endParaRPr lang="pl-PL" sz="1500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1326829" y="1250380"/>
            <a:ext cx="723110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Aktualnie prowadzone badania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 bwMode="auto">
          <a:xfrm>
            <a:off x="997826" y="3573016"/>
            <a:ext cx="7444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Planowane badania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dirty="0">
                <a:latin typeface="+mj-lt"/>
                <a:ea typeface="+mj-ea"/>
                <a:cs typeface="+mj-cs"/>
              </a:rPr>
              <a:t>R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ocznik 2010/2011</a:t>
            </a:r>
            <a:r>
              <a:rPr kumimoji="0" lang="pl-PL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 pięciu latach od zakończenia studiów </a:t>
            </a:r>
            <a:r>
              <a:rPr kumimoji="0" lang="pl-PL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Czerwiec – grudzień 2016 r.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89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17239" y="1412776"/>
            <a:ext cx="805191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500" b="1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251520" y="1768316"/>
            <a:ext cx="8517631" cy="26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 eaLnBrk="0" hangingPunct="0"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Najważniejsze wyniki </a:t>
            </a:r>
          </a:p>
          <a:p>
            <a:pPr lvl="0" algn="ctr" eaLnBrk="0" hangingPunct="0"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badania losów zawodowych absolwentów </a:t>
            </a:r>
          </a:p>
          <a:p>
            <a:pPr lvl="0" algn="ctr" eaLnBrk="0" hangingPunct="0">
              <a:defRPr/>
            </a:pPr>
            <a:r>
              <a:rPr lang="pl-PL" sz="36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rocznika 2013/2014 </a:t>
            </a:r>
            <a:r>
              <a:rPr kumimoji="0" lang="pl-PL" sz="3600" b="1" i="1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pomiar początkowy</a:t>
            </a:r>
            <a:endParaRPr kumimoji="0" lang="pl-PL" sz="36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3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2771800" y="90872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17239" y="1412776"/>
            <a:ext cx="805191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500" b="1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251520" y="764704"/>
            <a:ext cx="87436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Wyniki badania w odniesieniu do ogółu absolwentów z 2014 r.:</a:t>
            </a:r>
          </a:p>
          <a:p>
            <a:pPr lvl="0" algn="ctr" eaLnBrk="0" hangingPunct="0"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 eaLnBrk="0" hangingPunct="0"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 eaLnBrk="0" hangingPunct="0"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 eaLnBrk="0" hangingPunct="0"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 eaLnBrk="0" hangingPunct="0"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 eaLnBrk="0" hangingPunct="0"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 eaLnBrk="0" hangingPunct="0">
              <a:defRPr/>
            </a:pPr>
            <a:endParaRPr lang="pl-PL" sz="3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717239" y="2238908"/>
            <a:ext cx="5371603" cy="7018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Liczba absolwentów, którzy ukończyli  studia na Uniwersytecie Rzeszowskim w 2014 roku </a:t>
            </a:r>
          </a:p>
        </p:txBody>
      </p:sp>
      <p:sp>
        <p:nvSpPr>
          <p:cNvPr id="2" name="Strzałka w prawo 1"/>
          <p:cNvSpPr/>
          <p:nvPr/>
        </p:nvSpPr>
        <p:spPr>
          <a:xfrm>
            <a:off x="6088842" y="2347504"/>
            <a:ext cx="978408" cy="48463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236296" y="2347504"/>
            <a:ext cx="175886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6 264 osób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17239" y="3221968"/>
            <a:ext cx="5371603" cy="928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Liczba absolwentów z 2014 roku, którzy wyrazili zgodę na udział w badaniu losów zawodowych absolwentów Uniwersytetu Rzeszowskiego</a:t>
            </a:r>
          </a:p>
        </p:txBody>
      </p:sp>
      <p:sp>
        <p:nvSpPr>
          <p:cNvPr id="3" name="Strzałka w prawo 2"/>
          <p:cNvSpPr/>
          <p:nvPr/>
        </p:nvSpPr>
        <p:spPr>
          <a:xfrm>
            <a:off x="6113688" y="3444008"/>
            <a:ext cx="978408" cy="48463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7252459" y="3446316"/>
            <a:ext cx="17488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5 564 osób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2987824" y="4474104"/>
            <a:ext cx="5600096" cy="12725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W badaniu wzięło udział:</a:t>
            </a:r>
          </a:p>
          <a:p>
            <a:r>
              <a:rPr lang="pl-PL" b="1" dirty="0"/>
              <a:t>89% absolwentów, którzy wyrazili zgodę na udział </a:t>
            </a:r>
          </a:p>
          <a:p>
            <a:r>
              <a:rPr lang="pl-PL" b="1" dirty="0"/>
              <a:t>w badaniu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113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584518"/>
              </p:ext>
            </p:extLst>
          </p:nvPr>
        </p:nvGraphicFramePr>
        <p:xfrm>
          <a:off x="323528" y="1847096"/>
          <a:ext cx="8229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35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Absolwenci studiów stacjonarnych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Absolwenci studiów niestacjonarnych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 88,2 %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90,3%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2051720" y="1356767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Charakterystyka badanej zbiorowości: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66891"/>
              </p:ext>
            </p:extLst>
          </p:nvPr>
        </p:nvGraphicFramePr>
        <p:xfrm>
          <a:off x="330076" y="3861048"/>
          <a:ext cx="8229600" cy="214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3410">
                <a:tc gridSpan="2"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Wydział Biologiczno-Rolniczy </a:t>
                      </a:r>
                      <a:r>
                        <a:rPr lang="pl-PL" b="1" dirty="0"/>
                        <a:t>(93%), </a:t>
                      </a:r>
                      <a:r>
                        <a:rPr lang="pl-PL" b="0" dirty="0"/>
                        <a:t>Wydział Filologiczny </a:t>
                      </a:r>
                      <a:r>
                        <a:rPr lang="pl-PL" b="1" dirty="0"/>
                        <a:t>(93%),</a:t>
                      </a:r>
                    </a:p>
                    <a:p>
                      <a:pPr algn="ctr"/>
                      <a:r>
                        <a:rPr lang="pl-PL" b="0" dirty="0"/>
                        <a:t>Wydział</a:t>
                      </a:r>
                      <a:r>
                        <a:rPr lang="pl-PL" b="0" baseline="0" dirty="0"/>
                        <a:t> Pedagogiczny </a:t>
                      </a:r>
                      <a:r>
                        <a:rPr lang="pl-PL" b="1" baseline="0" dirty="0"/>
                        <a:t>(92%), </a:t>
                      </a:r>
                      <a:r>
                        <a:rPr lang="pl-PL" b="0" baseline="0" dirty="0"/>
                        <a:t>Wydział Wychowania Fizycznego </a:t>
                      </a:r>
                      <a:r>
                        <a:rPr lang="pl-PL" b="1" baseline="0" dirty="0"/>
                        <a:t>(91%) oraz </a:t>
                      </a:r>
                      <a:r>
                        <a:rPr lang="pl-PL" b="0" baseline="0" dirty="0"/>
                        <a:t>Wydział Ekonomii </a:t>
                      </a:r>
                      <a:r>
                        <a:rPr lang="pl-PL" b="1" baseline="0" dirty="0"/>
                        <a:t>(90%) </a:t>
                      </a:r>
                      <a:r>
                        <a:rPr lang="pl-PL" b="0" baseline="0" dirty="0"/>
                        <a:t>i Pozawydziałowy Zamiejscowy Instytut Biotechnologii Stosowanej i Nauk Podstawowych</a:t>
                      </a:r>
                      <a:r>
                        <a:rPr lang="pl-PL" b="1" baseline="0" dirty="0"/>
                        <a:t> (90%)</a:t>
                      </a:r>
                      <a:endParaRPr lang="pl-P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5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/>
                        <a:t>pedagogika</a:t>
                      </a:r>
                      <a:r>
                        <a:rPr lang="pl-PL" sz="1500" baseline="0" dirty="0"/>
                        <a:t> (13,46%), </a:t>
                      </a:r>
                      <a:r>
                        <a:rPr lang="pl-PL" sz="1500" b="1" baseline="0" dirty="0"/>
                        <a:t>ekonomia</a:t>
                      </a:r>
                      <a:r>
                        <a:rPr lang="pl-PL" sz="1500" baseline="0" dirty="0"/>
                        <a:t> (10,17%),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aseline="0" dirty="0"/>
                        <a:t>a następnie: </a:t>
                      </a:r>
                      <a:r>
                        <a:rPr lang="pl-PL" sz="1500" b="1" baseline="0" dirty="0"/>
                        <a:t>fizjoterapia</a:t>
                      </a:r>
                      <a:r>
                        <a:rPr lang="pl-PL" sz="1500" baseline="0" dirty="0"/>
                        <a:t> (6,90%), </a:t>
                      </a:r>
                      <a:r>
                        <a:rPr lang="pl-PL" sz="1500" b="1" baseline="0" dirty="0"/>
                        <a:t>wychowanie fizyczne </a:t>
                      </a:r>
                      <a:r>
                        <a:rPr lang="pl-PL" sz="1500" baseline="0" dirty="0"/>
                        <a:t>(6,09%), </a:t>
                      </a:r>
                      <a:r>
                        <a:rPr lang="pl-PL" sz="1500" b="1" baseline="0" dirty="0"/>
                        <a:t>turystyka i rekreacja </a:t>
                      </a:r>
                      <a:r>
                        <a:rPr lang="pl-PL" sz="1500" baseline="0" dirty="0"/>
                        <a:t>(5,55%) oraz </a:t>
                      </a:r>
                      <a:r>
                        <a:rPr lang="pl-PL" sz="1500" b="1" baseline="0" dirty="0"/>
                        <a:t>technologia żywności i żywienia człowieka </a:t>
                      </a:r>
                      <a:r>
                        <a:rPr lang="pl-PL" sz="1500" baseline="0" dirty="0"/>
                        <a:t>(5,05%).</a:t>
                      </a:r>
                      <a:endParaRPr lang="pl-PL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814602" y="3212976"/>
            <a:ext cx="7285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Odsetek osób wyrażających zgodę na udział w badaniu: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2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075979"/>
              </p:ext>
            </p:extLst>
          </p:nvPr>
        </p:nvGraphicFramePr>
        <p:xfrm>
          <a:off x="529207" y="2222916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Czy z perspektywy czasu wybrał(a)by Pan(i) ponownie</a:t>
                      </a:r>
                      <a:r>
                        <a:rPr lang="pl-PL" sz="15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ten sam kierunek studiów?</a:t>
                      </a:r>
                      <a:endParaRPr lang="pl-PL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59,4%</a:t>
                      </a:r>
                      <a:r>
                        <a:rPr lang="pl-PL" baseline="0" dirty="0"/>
                        <a:t> - TAK                        </a:t>
                      </a:r>
                      <a:r>
                        <a:rPr lang="pl-PL" b="1" baseline="0" dirty="0"/>
                        <a:t>40,6% </a:t>
                      </a:r>
                      <a:r>
                        <a:rPr lang="pl-PL" baseline="0" dirty="0"/>
                        <a:t>- NIE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sz="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l-PL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Czy rozważa Pan(i)</a:t>
                      </a:r>
                      <a:r>
                        <a:rPr lang="pl-PL" sz="15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podjęcie w przyszłości studiów?</a:t>
                      </a:r>
                      <a:endParaRPr lang="pl-PL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51,6%</a:t>
                      </a:r>
                      <a:r>
                        <a:rPr lang="pl-PL" baseline="0" dirty="0"/>
                        <a:t> - TAK                        </a:t>
                      </a:r>
                      <a:r>
                        <a:rPr lang="pl-PL" b="1" baseline="0" dirty="0"/>
                        <a:t>48,4%</a:t>
                      </a:r>
                      <a:r>
                        <a:rPr lang="pl-PL" baseline="0" dirty="0"/>
                        <a:t> - NIE</a:t>
                      </a:r>
                      <a:r>
                        <a:rPr lang="pl-PL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700" b="1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Constanti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onstantia"/>
                          <a:cs typeface="Arial"/>
                        </a:rPr>
                        <a:t>Na</a:t>
                      </a:r>
                      <a:r>
                        <a:rPr lang="pl-PL" sz="1500" b="1" baseline="0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onstantia"/>
                          <a:cs typeface="Arial"/>
                        </a:rPr>
                        <a:t> jakiej uczelni zamierza Pan(i) podjąć studia w przyszłości</a:t>
                      </a:r>
                      <a:r>
                        <a:rPr lang="pl-PL" sz="1500" b="1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onstantia"/>
                          <a:cs typeface="Arial"/>
                        </a:rPr>
                        <a:t>?</a:t>
                      </a:r>
                      <a:endParaRPr lang="pl-PL" sz="1500" dirty="0"/>
                    </a:p>
                    <a:p>
                      <a:pPr algn="ctr"/>
                      <a:endParaRPr lang="pl-PL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79%</a:t>
                      </a:r>
                      <a:r>
                        <a:rPr lang="pl-PL" dirty="0"/>
                        <a:t> </a:t>
                      </a:r>
                      <a:r>
                        <a:rPr lang="pl-PL" i="0" dirty="0"/>
                        <a:t>– Uniwersytet</a:t>
                      </a:r>
                      <a:r>
                        <a:rPr lang="pl-PL" i="0" baseline="0" dirty="0"/>
                        <a:t> Rzeszowski</a:t>
                      </a:r>
                      <a:r>
                        <a:rPr lang="pl-PL" i="0" dirty="0"/>
                        <a:t>                      </a:t>
                      </a:r>
                      <a:r>
                        <a:rPr lang="pl-PL" i="0" baseline="0" dirty="0"/>
                        <a:t>  </a:t>
                      </a:r>
                      <a:r>
                        <a:rPr lang="pl-PL" b="1" i="0" baseline="0" dirty="0"/>
                        <a:t>21</a:t>
                      </a:r>
                      <a:r>
                        <a:rPr lang="pl-PL" b="1" dirty="0"/>
                        <a:t>%</a:t>
                      </a:r>
                      <a:r>
                        <a:rPr lang="pl-PL" dirty="0"/>
                        <a:t> </a:t>
                      </a:r>
                      <a:r>
                        <a:rPr lang="pl-PL" i="0" dirty="0"/>
                        <a:t>- Inna</a:t>
                      </a:r>
                      <a:r>
                        <a:rPr lang="pl-PL" i="0" baseline="0" dirty="0"/>
                        <a:t> uczelnia</a:t>
                      </a:r>
                    </a:p>
                    <a:p>
                      <a:pPr algn="ctr"/>
                      <a:endParaRPr lang="pl-PL" sz="500" i="0" baseline="0" dirty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pl-PL" sz="1300" i="0" baseline="0" dirty="0">
                          <a:latin typeface="Century Gothic" panose="020B0502020202020204" pitchFamily="34" charset="0"/>
                        </a:rPr>
                        <a:t>Uniwersytet Jagielloński (13,83%)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pl-PL" sz="1300" i="0" baseline="0" dirty="0">
                          <a:latin typeface="Century Gothic" panose="020B0502020202020204" pitchFamily="34" charset="0"/>
                        </a:rPr>
                        <a:t>Politechnika Rzeszowska (8,94%)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pl-PL" sz="1300" i="0" baseline="0" dirty="0">
                          <a:latin typeface="Century Gothic" panose="020B0502020202020204" pitchFamily="34" charset="0"/>
                        </a:rPr>
                        <a:t>Uniwersytet Warszawski   (4,89%)                   </a:t>
                      </a:r>
                      <a:endParaRPr lang="pl-PL" sz="1300" i="0" dirty="0"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pl-PL" b="1" baseline="0" dirty="0"/>
                        <a:t> 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ytuł 1"/>
          <p:cNvSpPr txBox="1">
            <a:spLocks noGrp="1"/>
          </p:cNvSpPr>
          <p:nvPr>
            <p:ph type="title"/>
          </p:nvPr>
        </p:nvSpPr>
        <p:spPr bwMode="auto">
          <a:xfrm>
            <a:off x="323528" y="903784"/>
            <a:ext cx="8820472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Badani ze względu na zadowolenie z ukończonego </a:t>
            </a:r>
            <a:br>
              <a:rPr lang="pl-PL" sz="2400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</a:br>
            <a:r>
              <a:rPr lang="pl-PL" sz="2400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kierunku studiów oraz plany dot. dalszej edukacji</a:t>
            </a:r>
            <a:br>
              <a:rPr lang="pl-PL" sz="2400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</a:b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1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1" y="0"/>
            <a:ext cx="904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814601" y="2907804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C:\Users\Paweł\Desktop\kstudi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598"/>
            <a:ext cx="8329399" cy="41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 bwMode="auto">
          <a:xfrm>
            <a:off x="539552" y="5013176"/>
            <a:ext cx="822960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Wśród </a:t>
            </a:r>
            <a:r>
              <a:rPr lang="pl-PL" sz="1400" u="sng" dirty="0">
                <a:solidFill>
                  <a:schemeClr val="accent1">
                    <a:lumMod val="75000"/>
                  </a:schemeClr>
                </a:solidFill>
              </a:rPr>
              <a:t>innych kierunków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studiów, które cieszyły się zainteresowaniem badanej zbiorowości znajdowały się: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logopedia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(36 osób),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zarządzanie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(24 osoby)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, finanse i rachunkowość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(22 osoby)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oraz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 oligofrenopedagogika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(10 osób)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090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05205"/>
              </p:ext>
            </p:extLst>
          </p:nvPr>
        </p:nvGraphicFramePr>
        <p:xfrm>
          <a:off x="529207" y="2222916"/>
          <a:ext cx="8229600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62%</a:t>
                      </a:r>
                      <a:r>
                        <a:rPr lang="pl-PL" baseline="0" dirty="0"/>
                        <a:t> - TAK                        </a:t>
                      </a:r>
                      <a:r>
                        <a:rPr lang="pl-PL" b="1" baseline="0" dirty="0"/>
                        <a:t>38% </a:t>
                      </a:r>
                      <a:r>
                        <a:rPr lang="pl-PL" baseline="0" dirty="0"/>
                        <a:t>- NIE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29%</a:t>
                      </a:r>
                      <a:r>
                        <a:rPr lang="pl-PL" baseline="0" dirty="0"/>
                        <a:t> - TAK                        </a:t>
                      </a:r>
                      <a:r>
                        <a:rPr lang="pl-PL" b="1" baseline="0" dirty="0"/>
                        <a:t>71%</a:t>
                      </a:r>
                      <a:r>
                        <a:rPr lang="pl-PL" baseline="0" dirty="0"/>
                        <a:t> - NIE</a:t>
                      </a:r>
                      <a:r>
                        <a:rPr lang="pl-PL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700" b="1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Constanti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2060"/>
                          </a:solidFill>
                          <a:effectLst/>
                          <a:latin typeface="Century Gothic"/>
                          <a:ea typeface="Constantia"/>
                          <a:cs typeface="Arial"/>
                        </a:rPr>
                        <a:t>Czy studiował(a) Pan(i) za granicą (np. w ramach programu Erasmus)?</a:t>
                      </a:r>
                      <a:endParaRPr lang="pl-PL" sz="1500" dirty="0"/>
                    </a:p>
                    <a:p>
                      <a:pPr algn="ctr"/>
                      <a:endParaRPr lang="pl-PL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3%</a:t>
                      </a:r>
                      <a:r>
                        <a:rPr lang="pl-PL" dirty="0"/>
                        <a:t> </a:t>
                      </a:r>
                      <a:r>
                        <a:rPr lang="pl-PL" i="0" dirty="0"/>
                        <a:t>– TAK                      </a:t>
                      </a:r>
                      <a:r>
                        <a:rPr lang="pl-PL" i="0" baseline="0" dirty="0"/>
                        <a:t>  </a:t>
                      </a:r>
                      <a:r>
                        <a:rPr lang="pl-PL" b="1" dirty="0"/>
                        <a:t>97%</a:t>
                      </a:r>
                      <a:r>
                        <a:rPr lang="pl-PL" dirty="0"/>
                        <a:t> </a:t>
                      </a:r>
                      <a:r>
                        <a:rPr lang="pl-PL" i="0" dirty="0"/>
                        <a:t>- NIE</a:t>
                      </a:r>
                    </a:p>
                    <a:p>
                      <a:r>
                        <a:rPr lang="pl-PL" b="1" baseline="0" dirty="0"/>
                        <a:t> 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ytuł 1"/>
          <p:cNvSpPr txBox="1">
            <a:spLocks noGrp="1"/>
          </p:cNvSpPr>
          <p:nvPr>
            <p:ph type="title"/>
          </p:nvPr>
        </p:nvSpPr>
        <p:spPr bwMode="auto">
          <a:xfrm>
            <a:off x="179512" y="903784"/>
            <a:ext cx="8964488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Badani ze względu na aktywność zawodową podczas studiów</a:t>
            </a:r>
            <a:br>
              <a:rPr lang="pl-PL" sz="2400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</a:b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29260"/>
            <a:ext cx="797745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391691"/>
            <a:ext cx="7344817" cy="40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7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564636" y="1989017"/>
            <a:ext cx="3094567" cy="22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Studenci deklarujący, że pracują w zależności od kierunku studiów</a:t>
            </a:r>
          </a:p>
        </p:txBody>
      </p:sp>
      <p:sp>
        <p:nvSpPr>
          <p:cNvPr id="13" name="Tytuł 1"/>
          <p:cNvSpPr txBox="1">
            <a:spLocks/>
          </p:cNvSpPr>
          <p:nvPr/>
        </p:nvSpPr>
        <p:spPr bwMode="auto">
          <a:xfrm>
            <a:off x="539552" y="5013176"/>
            <a:ext cx="822960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l-PL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Paweł\Desktop\pra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88" y="106016"/>
            <a:ext cx="4521844" cy="59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" y="46018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0842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814601" y="2907804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 bwMode="auto">
          <a:xfrm>
            <a:off x="539552" y="5013176"/>
            <a:ext cx="822960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l-PL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 bwMode="auto">
          <a:xfrm>
            <a:off x="323528" y="2194055"/>
            <a:ext cx="369116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Studenci planujący poszukiwanie pracy za granicą w zależności od kierunku studiów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Paweł\Desktop\za granic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7" y="132324"/>
            <a:ext cx="4140459" cy="59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015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2487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14601" y="166406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560005" y="2863156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Najważniejsze wyniki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badania losów zawodowych absolwentów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rocznika 2010/2011 po ponad </a:t>
            </a:r>
            <a:br>
              <a:rPr lang="pl-PL" sz="36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36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trzech latach od zakończenia studiów</a:t>
            </a:r>
            <a:endParaRPr lang="pl-PL" sz="3600" b="1" i="1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757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107504" y="0"/>
            <a:ext cx="8928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39552" y="1340768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Podstawa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Prawna: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11560" y="191683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>
                <a:latin typeface="+mj-lt"/>
              </a:rPr>
              <a:t>Art. 13b</a:t>
            </a:r>
            <a:r>
              <a:rPr lang="pl-PL" dirty="0">
                <a:latin typeface="+mj-lt"/>
              </a:rPr>
              <a:t> znowelizowanej ustawy </a:t>
            </a:r>
            <a:r>
              <a:rPr lang="pl-PL" i="1" dirty="0">
                <a:latin typeface="+mj-lt"/>
              </a:rPr>
              <a:t>Prawo o szkolnictwie wyższym z dnia 1 października 2014 r. (Dz. U. Nr 164, poz. 1365, z </a:t>
            </a:r>
            <a:r>
              <a:rPr lang="pl-PL" i="1" dirty="0" err="1">
                <a:latin typeface="+mj-lt"/>
              </a:rPr>
              <a:t>późn</a:t>
            </a:r>
            <a:r>
              <a:rPr lang="pl-PL" i="1" dirty="0">
                <a:latin typeface="+mj-lt"/>
              </a:rPr>
              <a:t>. zm.)</a:t>
            </a:r>
            <a:r>
              <a:rPr lang="pl-PL" dirty="0">
                <a:latin typeface="+mj-lt"/>
              </a:rPr>
              <a:t>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i="1" dirty="0">
                <a:latin typeface="+mj-lt"/>
              </a:rPr>
              <a:t>Pkt. 1 </a:t>
            </a:r>
            <a:r>
              <a:rPr lang="pl-PL" dirty="0">
                <a:latin typeface="+mj-lt"/>
              </a:rPr>
              <a:t>„Minister właściwy do spraw szkolnictwa wyższego prowadzi monitoring karier zawodowych absolwentów, zwany dalej monitoringiem”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b="1" i="1" dirty="0">
                <a:latin typeface="+mj-lt"/>
              </a:rPr>
              <a:t>Pkt. 12 </a:t>
            </a:r>
            <a:r>
              <a:rPr lang="pl-PL" b="1" dirty="0">
                <a:latin typeface="+mj-lt"/>
              </a:rPr>
              <a:t>„W celu dostosowania programu kształcenia do potrzeb rynku pracy uczelnia może prowadzić własny monitoring karier zawodowych swoich absolwentów”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3" y="0"/>
            <a:ext cx="85656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669645" y="1143000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KWESTIONARIUSZ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6739"/>
            <a:ext cx="8565684" cy="36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585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2771800" y="90872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669645" y="1143000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400" noProof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Wyniki badania w odniesieniu do ogółu absolwentów z 2011 r.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3" y="1628800"/>
            <a:ext cx="8115423" cy="436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705049" y="1719064"/>
            <a:ext cx="5371603" cy="7018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Liczba absolwentów, którzy ukończyli  studia na Uniwersytecie Rzeszowskim w 2011 roku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05049" y="2500288"/>
            <a:ext cx="5371603" cy="928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Liczba absolwentów z 2011 roku, którzy wyrazili zgodę na udział w badaniu losów zawodowych absolwentów Uniwersytetu Rzeszowskiego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05048" y="3501008"/>
            <a:ext cx="54511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Liczba absolwentów z 2011 roku, którzy wzięli udział w badaniu losów zawodowych absolwentów Uniwersytetu Rzeszowskiego z 2011 roku</a:t>
            </a:r>
          </a:p>
          <a:p>
            <a:pPr algn="ctr"/>
            <a:r>
              <a:rPr lang="pl-PL" b="1" dirty="0"/>
              <a:t> (po trzech latach od zakończenia studiów)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3299149" y="4725144"/>
            <a:ext cx="5600096" cy="12725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/>
              <a:t>W badaniu wzięło udział:</a:t>
            </a:r>
          </a:p>
          <a:p>
            <a:r>
              <a:rPr lang="pl-PL" b="1" dirty="0"/>
              <a:t> 10,3 % spośród wszystkich absolwentów z 2011 roku</a:t>
            </a:r>
          </a:p>
          <a:p>
            <a:r>
              <a:rPr lang="pl-PL" b="1" dirty="0"/>
              <a:t> 17,3 % spośród absolwentów, którzy wyrazili zgodę na udział w badaniu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68647" y="1853952"/>
            <a:ext cx="192791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6930 osób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7020272" y="2748620"/>
            <a:ext cx="17488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4130 osób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7020272" y="3645024"/>
            <a:ext cx="1800200" cy="565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717 osób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004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6764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326108" y="1376035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Charakterystyka badanej zbiorowości:</a:t>
            </a:r>
            <a:endParaRPr kumimoji="0" lang="pl-PL" sz="24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3" y="1985883"/>
            <a:ext cx="8501807" cy="369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5685" y="2564904"/>
            <a:ext cx="421831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 badaniu wzięło udział </a:t>
            </a:r>
            <a:r>
              <a:rPr lang="pl-PL" b="1" dirty="0">
                <a:solidFill>
                  <a:schemeClr val="tx1"/>
                </a:solidFill>
              </a:rPr>
              <a:t>278 osób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(77% </a:t>
            </a:r>
            <a:r>
              <a:rPr lang="pl-PL" dirty="0">
                <a:solidFill>
                  <a:schemeClr val="tx1"/>
                </a:solidFill>
              </a:rPr>
              <a:t>kobiety</a:t>
            </a:r>
            <a:r>
              <a:rPr lang="pl-PL" b="1" dirty="0">
                <a:solidFill>
                  <a:schemeClr val="tx1"/>
                </a:solidFill>
              </a:rPr>
              <a:t>, 23% </a:t>
            </a:r>
            <a:r>
              <a:rPr lang="pl-PL" dirty="0">
                <a:solidFill>
                  <a:schemeClr val="tx1"/>
                </a:solidFill>
              </a:rPr>
              <a:t>mężczyźni</a:t>
            </a:r>
            <a:r>
              <a:rPr lang="pl-PL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95685" y="3284984"/>
            <a:ext cx="4248323" cy="1152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83 % </a:t>
            </a:r>
            <a:r>
              <a:rPr lang="pl-PL" dirty="0">
                <a:solidFill>
                  <a:schemeClr val="tx1"/>
                </a:solidFill>
              </a:rPr>
              <a:t>badanych zamieszkuje województwo </a:t>
            </a:r>
            <a:r>
              <a:rPr lang="pl-PL" b="1" dirty="0">
                <a:solidFill>
                  <a:schemeClr val="tx1"/>
                </a:solidFill>
              </a:rPr>
              <a:t>podkarpackie, 7,9 % małopolskie, 4,3 % lubelskie oraz 2,4 mazowieckie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95684" y="4437111"/>
            <a:ext cx="4258519" cy="1247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 granicą mieszka </a:t>
            </a:r>
            <a:r>
              <a:rPr lang="pl-PL" b="1" dirty="0">
                <a:solidFill>
                  <a:schemeClr val="tx1"/>
                </a:solidFill>
              </a:rPr>
              <a:t>24 absolwentów </a:t>
            </a:r>
            <a:r>
              <a:rPr lang="pl-PL" dirty="0">
                <a:solidFill>
                  <a:schemeClr val="tx1"/>
                </a:solidFill>
              </a:rPr>
              <a:t>studiów pierwszego stopnia – najliczniejsza grupa w </a:t>
            </a:r>
            <a:r>
              <a:rPr lang="pl-PL" b="1" dirty="0">
                <a:solidFill>
                  <a:schemeClr val="tx1"/>
                </a:solidFill>
              </a:rPr>
              <a:t>Wielkiej Brytanii (9 osób</a:t>
            </a:r>
            <a:r>
              <a:rPr lang="pl-PL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582344" y="2564904"/>
            <a:ext cx="428255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 badaniu wzięło udział </a:t>
            </a:r>
            <a:r>
              <a:rPr lang="pl-PL" b="1" dirty="0">
                <a:solidFill>
                  <a:schemeClr val="tx1"/>
                </a:solidFill>
              </a:rPr>
              <a:t>439 osoby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(79% </a:t>
            </a:r>
            <a:r>
              <a:rPr lang="pl-PL" dirty="0">
                <a:solidFill>
                  <a:schemeClr val="tx1"/>
                </a:solidFill>
              </a:rPr>
              <a:t>kobiety</a:t>
            </a:r>
            <a:r>
              <a:rPr lang="pl-PL" b="1" dirty="0">
                <a:solidFill>
                  <a:schemeClr val="tx1"/>
                </a:solidFill>
              </a:rPr>
              <a:t>, 21% </a:t>
            </a:r>
            <a:r>
              <a:rPr lang="pl-PL" dirty="0">
                <a:solidFill>
                  <a:schemeClr val="tx1"/>
                </a:solidFill>
              </a:rPr>
              <a:t>mężczyźni</a:t>
            </a:r>
            <a:r>
              <a:rPr lang="pl-PL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654203" y="3284984"/>
            <a:ext cx="4210697" cy="1304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76 % </a:t>
            </a:r>
            <a:r>
              <a:rPr lang="pl-PL" dirty="0">
                <a:solidFill>
                  <a:schemeClr val="tx1"/>
                </a:solidFill>
              </a:rPr>
              <a:t>badanych zamieszkuje województwo </a:t>
            </a:r>
            <a:r>
              <a:rPr lang="pl-PL" b="1" dirty="0">
                <a:solidFill>
                  <a:schemeClr val="tx1"/>
                </a:solidFill>
              </a:rPr>
              <a:t>podkarpackie, 12,6 % małopolskie,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3,6 % lubelskie oraz 2,7 % mazowieckie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48086" y="3284984"/>
            <a:ext cx="4106118" cy="13045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77,2 % </a:t>
            </a:r>
            <a:r>
              <a:rPr lang="pl-PL" dirty="0">
                <a:solidFill>
                  <a:schemeClr val="tx1"/>
                </a:solidFill>
              </a:rPr>
              <a:t>badanych zamieszkuje województwo </a:t>
            </a:r>
            <a:r>
              <a:rPr lang="pl-PL" b="1" dirty="0">
                <a:solidFill>
                  <a:schemeClr val="tx1"/>
                </a:solidFill>
              </a:rPr>
              <a:t>podkarpackie,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13,4 % małopolskie, 3,9 % lubelskie oraz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2,8 % mazowieckie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30291" y="4437111"/>
            <a:ext cx="4234609" cy="1247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 granicą mieszka </a:t>
            </a:r>
            <a:r>
              <a:rPr lang="pl-PL" b="1" dirty="0">
                <a:solidFill>
                  <a:schemeClr val="tx1"/>
                </a:solidFill>
              </a:rPr>
              <a:t>26 absolwentów </a:t>
            </a:r>
            <a:r>
              <a:rPr lang="pl-PL" dirty="0">
                <a:solidFill>
                  <a:schemeClr val="tx1"/>
                </a:solidFill>
              </a:rPr>
              <a:t>studiów drugiego stopnia – najliczniejsza grupa w </a:t>
            </a:r>
            <a:r>
              <a:rPr lang="pl-PL" b="1" dirty="0">
                <a:solidFill>
                  <a:schemeClr val="tx1"/>
                </a:solidFill>
              </a:rPr>
              <a:t>Wielkiej Brytanii (8 osób</a:t>
            </a:r>
            <a:r>
              <a:rPr lang="pl-PL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4" y="3284984"/>
            <a:ext cx="8229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421196" y="4486133"/>
            <a:ext cx="8229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95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9208" y="3501008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Najliczniejszą grupę wśród uczestników badania stanowili absolwenci kierunku 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pedagogika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,</a:t>
            </a:r>
            <a:r>
              <a:rPr kumimoji="0" lang="pl-PL" altLang="pl-PL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a następnie:</a:t>
            </a:r>
            <a:r>
              <a:rPr kumimoji="0" lang="pl-PL" altLang="pl-PL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 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ekonomia</a:t>
            </a:r>
            <a:r>
              <a:rPr lang="pl-PL" altLang="pl-PL" dirty="0">
                <a:latin typeface="+mj-lt"/>
                <a:ea typeface="Constantia" pitchFamily="18" charset="0"/>
                <a:cs typeface="Arial" pitchFamily="34" charset="0"/>
              </a:rPr>
              <a:t> i </a:t>
            </a:r>
            <a:r>
              <a:rPr lang="pl-PL" altLang="pl-PL" b="1" dirty="0">
                <a:latin typeface="+mj-lt"/>
                <a:ea typeface="Constantia" pitchFamily="18" charset="0"/>
                <a:cs typeface="Arial" pitchFamily="34" charset="0"/>
              </a:rPr>
              <a:t>administracja</a:t>
            </a:r>
            <a:r>
              <a:rPr lang="pl-PL" altLang="pl-PL" dirty="0">
                <a:latin typeface="+mj-lt"/>
                <a:ea typeface="Constantia" pitchFamily="18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.</a:t>
            </a:r>
            <a:r>
              <a:rPr kumimoji="0" lang="pl-PL" altLang="pl-PL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W przypadku takich kierunków jak: biologia, edukacja artystyczna w zakresie sztuki muzycznej, fizyka, grafika, informatyka</a:t>
            </a:r>
            <a:r>
              <a:rPr kumimoji="0" lang="pl-PL" altLang="pl-PL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 czy praca socjalna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– wyniki nie są reprezentatywne, gdyż</a:t>
            </a:r>
            <a:r>
              <a:rPr kumimoji="0" lang="pl-PL" altLang="pl-PL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 opierają się na zbyt małej liczbie obserwacji (1 osoba)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onstantia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onstantia" pitchFamily="18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1143000"/>
            <a:ext cx="8445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Absolwenci studiów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pierwszego stopnia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 rocznika 2010/2011 w podziale na typ studiów oraz udział w badaniu losów zawodowych po trzech latach od zakończenia studiów.</a:t>
            </a:r>
          </a:p>
        </p:txBody>
      </p:sp>
      <p:sp>
        <p:nvSpPr>
          <p:cNvPr id="4" name="Prostokąt 3"/>
          <p:cNvSpPr/>
          <p:nvPr/>
        </p:nvSpPr>
        <p:spPr>
          <a:xfrm>
            <a:off x="529208" y="2136339"/>
            <a:ext cx="8167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j-lt"/>
              </a:rPr>
              <a:t>Najliczniej reprezentowani w grupie badawczej są studenci </a:t>
            </a:r>
            <a:r>
              <a:rPr lang="pl-PL" b="1" dirty="0">
                <a:latin typeface="+mj-lt"/>
              </a:rPr>
              <a:t>Wydziału Filologicznego </a:t>
            </a:r>
            <a:r>
              <a:rPr lang="pl-PL" dirty="0">
                <a:latin typeface="+mj-lt"/>
              </a:rPr>
              <a:t>(stanowią </a:t>
            </a:r>
            <a:r>
              <a:rPr lang="pl-PL" b="1" dirty="0">
                <a:latin typeface="+mj-lt"/>
              </a:rPr>
              <a:t>11,6%</a:t>
            </a:r>
            <a:r>
              <a:rPr lang="pl-PL" dirty="0">
                <a:latin typeface="+mj-lt"/>
              </a:rPr>
              <a:t> respondentów), </a:t>
            </a:r>
            <a:r>
              <a:rPr lang="pl-PL" b="1" dirty="0">
                <a:latin typeface="+mj-lt"/>
              </a:rPr>
              <a:t>Pedagogiczno-Artystycznego</a:t>
            </a:r>
            <a:r>
              <a:rPr lang="pl-PL" dirty="0">
                <a:latin typeface="+mj-lt"/>
              </a:rPr>
              <a:t> (</a:t>
            </a:r>
            <a:r>
              <a:rPr lang="pl-PL" b="1" dirty="0">
                <a:latin typeface="+mj-lt"/>
              </a:rPr>
              <a:t>11,5%</a:t>
            </a:r>
            <a:r>
              <a:rPr lang="pl-PL" dirty="0">
                <a:latin typeface="+mj-lt"/>
              </a:rPr>
              <a:t>) oraz </a:t>
            </a:r>
            <a:r>
              <a:rPr lang="pl-PL" b="1" dirty="0">
                <a:latin typeface="+mj-lt"/>
              </a:rPr>
              <a:t>Zamiejscowego Wydziału Biotechnologii</a:t>
            </a:r>
            <a:r>
              <a:rPr lang="pl-PL" dirty="0">
                <a:latin typeface="+mj-lt"/>
              </a:rPr>
              <a:t> (</a:t>
            </a:r>
            <a:r>
              <a:rPr lang="pl-PL" b="1" dirty="0">
                <a:latin typeface="+mj-lt"/>
              </a:rPr>
              <a:t>11,4%</a:t>
            </a:r>
            <a:r>
              <a:rPr lang="pl-PL" dirty="0">
                <a:latin typeface="+mj-lt"/>
              </a:rPr>
              <a:t>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794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1143000"/>
            <a:ext cx="8445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Absolwenci studiów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drugiego stopnia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 rocznika 2010/2011 w podziale na typ studiów oraz udział w badaniu losów zawodowych po roku od zakończenia studiów.</a:t>
            </a:r>
          </a:p>
        </p:txBody>
      </p:sp>
      <p:sp>
        <p:nvSpPr>
          <p:cNvPr id="2" name="Prostokąt 1"/>
          <p:cNvSpPr/>
          <p:nvPr/>
        </p:nvSpPr>
        <p:spPr>
          <a:xfrm>
            <a:off x="471488" y="206633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j-lt"/>
              </a:rPr>
              <a:t>       Najliczniej reprezentowani w grupie badawczej są studenci </a:t>
            </a:r>
            <a:r>
              <a:rPr lang="pl-PL" b="1" dirty="0">
                <a:latin typeface="+mj-lt"/>
              </a:rPr>
              <a:t>Wydziału Biologiczno-Rolniczego (</a:t>
            </a:r>
            <a:r>
              <a:rPr lang="pl-PL" dirty="0">
                <a:latin typeface="+mj-lt"/>
              </a:rPr>
              <a:t>stanowią</a:t>
            </a:r>
            <a:r>
              <a:rPr lang="pl-PL" b="1" dirty="0">
                <a:latin typeface="+mj-lt"/>
              </a:rPr>
              <a:t> 18% </a:t>
            </a:r>
            <a:r>
              <a:rPr lang="pl-PL" dirty="0">
                <a:latin typeface="+mj-lt"/>
              </a:rPr>
              <a:t>respondentów</a:t>
            </a:r>
            <a:r>
              <a:rPr lang="pl-PL" b="1" dirty="0">
                <a:latin typeface="+mj-lt"/>
              </a:rPr>
              <a:t>), Wydziału Pedagogiczno-Artystycznego </a:t>
            </a:r>
            <a:r>
              <a:rPr lang="pl-PL" dirty="0">
                <a:latin typeface="+mj-lt"/>
              </a:rPr>
              <a:t>(</a:t>
            </a:r>
            <a:r>
              <a:rPr lang="pl-PL" b="1" dirty="0">
                <a:latin typeface="+mj-lt"/>
              </a:rPr>
              <a:t>17,5%</a:t>
            </a:r>
            <a:r>
              <a:rPr lang="pl-PL" dirty="0">
                <a:latin typeface="+mj-lt"/>
              </a:rPr>
              <a:t>), </a:t>
            </a:r>
            <a:r>
              <a:rPr lang="pl-PL" b="1" dirty="0">
                <a:latin typeface="+mj-lt"/>
              </a:rPr>
              <a:t>Wydziału Matematyczno-Przyrodniczego (15,0%), </a:t>
            </a:r>
            <a:r>
              <a:rPr lang="pl-PL" dirty="0">
                <a:latin typeface="+mj-lt"/>
              </a:rPr>
              <a:t>co jest konsekwencją nie tylko wysokiego odsetka osób wyrażających zgodę na objęcie badaniem, ale przede wszystkim dużej ogólnej liczby studentów tych wydziałów.  </a:t>
            </a:r>
          </a:p>
          <a:p>
            <a:pPr algn="just"/>
            <a:r>
              <a:rPr lang="pl-PL" dirty="0">
                <a:latin typeface="+mj-lt"/>
              </a:rPr>
              <a:t>  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64184" y="3789040"/>
            <a:ext cx="8132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j-lt"/>
              </a:rPr>
              <a:t>Najliczniejszą grupę wśród uczestników badania stanowili absolwenci kierunku </a:t>
            </a:r>
            <a:r>
              <a:rPr lang="pl-PL" b="1" dirty="0">
                <a:latin typeface="+mj-lt"/>
              </a:rPr>
              <a:t>pedagogika</a:t>
            </a:r>
            <a:r>
              <a:rPr lang="pl-PL" dirty="0">
                <a:latin typeface="+mj-lt"/>
              </a:rPr>
              <a:t>, a następnie: </a:t>
            </a:r>
            <a:r>
              <a:rPr lang="pl-PL" b="1" dirty="0">
                <a:latin typeface="+mj-lt"/>
              </a:rPr>
              <a:t>ekonomii </a:t>
            </a:r>
            <a:r>
              <a:rPr lang="pl-PL" dirty="0">
                <a:latin typeface="+mj-lt"/>
              </a:rPr>
              <a:t>oraz</a:t>
            </a:r>
            <a:r>
              <a:rPr lang="pl-PL" b="1" dirty="0">
                <a:latin typeface="+mj-lt"/>
              </a:rPr>
              <a:t> prawa</a:t>
            </a:r>
            <a:r>
              <a:rPr lang="pl-PL" dirty="0">
                <a:latin typeface="+mj-lt"/>
              </a:rPr>
              <a:t>. W przypadku takich kierunków jak: archeologia, europeistyka, filozofia, fizyka techniczna czy kulturoznawstwo - </a:t>
            </a:r>
            <a:r>
              <a:rPr lang="pl-PL" altLang="pl-PL" dirty="0">
                <a:solidFill>
                  <a:prstClr val="black"/>
                </a:solidFill>
                <a:latin typeface="Calibri"/>
                <a:ea typeface="Constantia" pitchFamily="18" charset="0"/>
                <a:cs typeface="Arial" pitchFamily="34" charset="0"/>
              </a:rPr>
              <a:t>wyniki nie są reprezentatywne, gdyż opierają się na zbyt małej liczbie obserwacji (1 osoba). </a:t>
            </a:r>
            <a:endParaRPr lang="pl-PL" dirty="0"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0" y="-5804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794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2771800" y="90872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909216" y="1088003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400" noProof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Badani ze względu na aktywność ekonomiczną (BAEL)</a:t>
            </a:r>
            <a:endParaRPr kumimoji="0" lang="pl-PL" sz="24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4067"/>
            <a:ext cx="7528667" cy="435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zaokrąglony 1"/>
          <p:cNvSpPr/>
          <p:nvPr/>
        </p:nvSpPr>
        <p:spPr>
          <a:xfrm>
            <a:off x="1115617" y="3893356"/>
            <a:ext cx="864096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81,9%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3203848" y="3914192"/>
            <a:ext cx="674037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6,8%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1115618" y="5373216"/>
            <a:ext cx="893888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81,9%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3131840" y="5353620"/>
            <a:ext cx="674037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5,4%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181297" y="3992376"/>
            <a:ext cx="729705" cy="32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88,7%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2181297" y="5517232"/>
            <a:ext cx="729705" cy="32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87,3%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4942384" y="3941440"/>
            <a:ext cx="925760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8,5%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5008881" y="5353620"/>
            <a:ext cx="674037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3,3%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6732240" y="3914192"/>
            <a:ext cx="818053" cy="2670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12,7%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6732240" y="5353620"/>
            <a:ext cx="818053" cy="307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13,3%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2" y="-1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7944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74484"/>
            <a:ext cx="4824536" cy="245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2771800" y="90872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326108" y="1376035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400" noProof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Osoby pracujące najemnie ze względu na kierunki</a:t>
            </a:r>
            <a:endParaRPr kumimoji="0" lang="pl-PL" sz="24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1740" y="19520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b="1" dirty="0">
                <a:latin typeface="+mj-lt"/>
              </a:rPr>
              <a:t>Studia I stopnia</a:t>
            </a:r>
          </a:p>
          <a:p>
            <a:pPr algn="just"/>
            <a:r>
              <a:rPr lang="pl-PL" dirty="0">
                <a:latin typeface="+mj-lt"/>
              </a:rPr>
              <a:t>Osoby pracujące najemnie stanowią ponad </a:t>
            </a:r>
            <a:r>
              <a:rPr lang="pl-PL" b="1" dirty="0">
                <a:latin typeface="+mj-lt"/>
              </a:rPr>
              <a:t>50%</a:t>
            </a:r>
            <a:r>
              <a:rPr lang="pl-PL" dirty="0">
                <a:latin typeface="+mj-lt"/>
              </a:rPr>
              <a:t> ankietowanych absolwentów z kierunków:</a:t>
            </a:r>
            <a:r>
              <a:rPr lang="pl-PL" b="1" dirty="0">
                <a:latin typeface="+mj-lt"/>
              </a:rPr>
              <a:t> administracja, ekonomia, filologia germańska, fizjoterapia oraz pedagogika.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62224" y="355270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b="1" dirty="0">
                <a:latin typeface="+mj-lt"/>
              </a:rPr>
              <a:t>Studia II stopnia</a:t>
            </a:r>
          </a:p>
          <a:p>
            <a:pPr algn="just"/>
            <a:r>
              <a:rPr lang="pl-PL" dirty="0">
                <a:latin typeface="+mj-lt"/>
              </a:rPr>
              <a:t>Ogółem zatrudnienie lub staż deklaruje ponad </a:t>
            </a:r>
            <a:r>
              <a:rPr lang="pl-PL" b="1" dirty="0">
                <a:latin typeface="+mj-lt"/>
              </a:rPr>
              <a:t>80%</a:t>
            </a:r>
            <a:r>
              <a:rPr lang="pl-PL" dirty="0">
                <a:latin typeface="+mj-lt"/>
              </a:rPr>
              <a:t> ankietowanych absolwentów studiów drugiego stopnia. Najwyższe odsetki pracujących najemnie stwierdzono wśród absolwentów z kierunków: </a:t>
            </a:r>
            <a:r>
              <a:rPr lang="pl-PL" b="1" dirty="0">
                <a:latin typeface="+mj-lt"/>
              </a:rPr>
              <a:t>edukacji techniczno-informatycznej, pielęgniarstwo, biotechnologia, prawo, wychowanie fizyczne </a:t>
            </a:r>
            <a:br>
              <a:rPr lang="pl-PL" b="1" dirty="0">
                <a:latin typeface="+mj-lt"/>
              </a:rPr>
            </a:br>
            <a:r>
              <a:rPr lang="pl-PL" b="1" dirty="0">
                <a:latin typeface="+mj-lt"/>
              </a:rPr>
              <a:t>i filologia angielska.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626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326108" y="1376035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Wpływ kształcenia na kompetencje/umiejętności badanych</a:t>
            </a: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1" y="2060848"/>
            <a:ext cx="428353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57104" y="3379440"/>
            <a:ext cx="4486896" cy="2713856"/>
          </a:xfrm>
        </p:spPr>
        <p:txBody>
          <a:bodyPr/>
          <a:lstStyle/>
          <a:p>
            <a:pPr marL="171450" indent="-171450" algn="just">
              <a:buFontTx/>
              <a:buChar char="-"/>
            </a:pPr>
            <a:r>
              <a:rPr lang="pl-PL" sz="1800" b="1" dirty="0">
                <a:solidFill>
                  <a:schemeClr val="tx1"/>
                </a:solidFill>
              </a:rPr>
              <a:t>Świadomość o potrzebie dokształcania się,</a:t>
            </a:r>
          </a:p>
          <a:p>
            <a:pPr marL="171450" indent="-171450" algn="just">
              <a:buFontTx/>
              <a:buChar char="-"/>
            </a:pPr>
            <a:r>
              <a:rPr lang="pl-PL" sz="1800" b="1" dirty="0">
                <a:solidFill>
                  <a:schemeClr val="tx1"/>
                </a:solidFill>
              </a:rPr>
              <a:t>Samodzielność w wykonywaniu zadań,</a:t>
            </a:r>
          </a:p>
          <a:p>
            <a:pPr marL="171450" indent="-171450" algn="just">
              <a:buFontTx/>
              <a:buChar char="-"/>
            </a:pPr>
            <a:r>
              <a:rPr lang="pl-PL" sz="1800" b="1" dirty="0">
                <a:solidFill>
                  <a:schemeClr val="tx1"/>
                </a:solidFill>
              </a:rPr>
              <a:t>Umiejętność organizacji pracy własnej,</a:t>
            </a:r>
          </a:p>
          <a:p>
            <a:pPr marL="171450" indent="-171450" algn="just">
              <a:buFontTx/>
              <a:buChar char="-"/>
            </a:pPr>
            <a:r>
              <a:rPr lang="pl-PL" sz="1800" b="1" dirty="0">
                <a:solidFill>
                  <a:schemeClr val="tx1"/>
                </a:solidFill>
              </a:rPr>
              <a:t>Umiejętność pracy w zespole,</a:t>
            </a:r>
          </a:p>
          <a:p>
            <a:pPr marL="171450" indent="-171450" algn="just">
              <a:buFontTx/>
              <a:buChar char="-"/>
            </a:pPr>
            <a:r>
              <a:rPr lang="pl-PL" sz="1800" b="1" dirty="0">
                <a:solidFill>
                  <a:schemeClr val="tx1"/>
                </a:solidFill>
              </a:rPr>
              <a:t>Umiejętność obsługi komputera.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626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326108" y="1376035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Wpływ kształcenia na kompetencje/umiejętności badanych</a:t>
            </a: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8" y="1857374"/>
            <a:ext cx="8054702" cy="9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83611" y="2784142"/>
            <a:ext cx="3695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latin typeface="+mj-lt"/>
              </a:rPr>
              <a:t>50,5% </a:t>
            </a:r>
            <a:r>
              <a:rPr lang="pl-PL" sz="1400" dirty="0">
                <a:latin typeface="+mj-lt"/>
              </a:rPr>
              <a:t>absolwentów w trakcie badania pracowało w pierwszym miejscu pracy</a:t>
            </a:r>
          </a:p>
        </p:txBody>
      </p:sp>
      <p:sp>
        <p:nvSpPr>
          <p:cNvPr id="4" name="Prostokąt 3"/>
          <p:cNvSpPr/>
          <p:nvPr/>
        </p:nvSpPr>
        <p:spPr>
          <a:xfrm>
            <a:off x="146212" y="3424520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latin typeface="+mj-lt"/>
              </a:rPr>
              <a:t>Czas poszukiwania pracy:</a:t>
            </a:r>
          </a:p>
          <a:p>
            <a:pPr algn="just"/>
            <a:r>
              <a:rPr lang="pl-PL" sz="1400" dirty="0">
                <a:latin typeface="+mj-lt"/>
              </a:rPr>
              <a:t>- do jednego miesiąca poszukiwało pracy </a:t>
            </a:r>
            <a:r>
              <a:rPr lang="pl-PL" sz="1400" b="1" dirty="0">
                <a:latin typeface="+mj-lt"/>
              </a:rPr>
              <a:t>15,5% </a:t>
            </a:r>
            <a:r>
              <a:rPr lang="pl-PL" sz="1400" dirty="0">
                <a:latin typeface="+mj-lt"/>
              </a:rPr>
              <a:t>badanych</a:t>
            </a:r>
          </a:p>
          <a:p>
            <a:pPr algn="just"/>
            <a:r>
              <a:rPr lang="pl-PL" sz="1400" dirty="0">
                <a:latin typeface="+mj-lt"/>
              </a:rPr>
              <a:t>- </a:t>
            </a:r>
            <a:r>
              <a:rPr lang="pl-PL" sz="1400" dirty="0">
                <a:solidFill>
                  <a:srgbClr val="FF0000"/>
                </a:solidFill>
                <a:latin typeface="+mj-lt"/>
              </a:rPr>
              <a:t>pracę w trakcie studiów wykonywało </a:t>
            </a:r>
            <a:r>
              <a:rPr lang="pl-PL" sz="1400" b="1" dirty="0">
                <a:solidFill>
                  <a:srgbClr val="FF0000"/>
                </a:solidFill>
                <a:latin typeface="+mj-lt"/>
              </a:rPr>
              <a:t>20,1% </a:t>
            </a:r>
            <a:r>
              <a:rPr lang="pl-PL" sz="1400" dirty="0">
                <a:solidFill>
                  <a:srgbClr val="FF0000"/>
                </a:solidFill>
                <a:latin typeface="+mj-lt"/>
              </a:rPr>
              <a:t>badanych</a:t>
            </a:r>
          </a:p>
          <a:p>
            <a:pPr algn="just"/>
            <a:r>
              <a:rPr lang="pl-PL" sz="1400" dirty="0">
                <a:latin typeface="+mj-lt"/>
              </a:rPr>
              <a:t> </a:t>
            </a:r>
          </a:p>
          <a:p>
            <a:pPr algn="just"/>
            <a:r>
              <a:rPr lang="pl-PL" sz="1400" b="1" dirty="0">
                <a:latin typeface="+mj-lt"/>
              </a:rPr>
              <a:t>Rodzaj umowy </a:t>
            </a:r>
            <a:r>
              <a:rPr lang="pl-PL" sz="1400" dirty="0">
                <a:latin typeface="+mj-lt"/>
              </a:rPr>
              <a:t>– umowa na czas określony </a:t>
            </a:r>
            <a:r>
              <a:rPr lang="pl-PL" sz="1400" b="1" dirty="0">
                <a:latin typeface="+mj-lt"/>
              </a:rPr>
              <a:t>38,2%</a:t>
            </a:r>
          </a:p>
          <a:p>
            <a:pPr algn="just"/>
            <a:r>
              <a:rPr lang="pl-PL" sz="1400" dirty="0">
                <a:latin typeface="+mj-lt"/>
              </a:rPr>
              <a:t> </a:t>
            </a:r>
          </a:p>
          <a:p>
            <a:pPr algn="just"/>
            <a:r>
              <a:rPr lang="pl-PL" sz="1400" b="1" dirty="0">
                <a:latin typeface="+mj-lt"/>
              </a:rPr>
              <a:t>Związek pracy ze zdobytym w 2011 roku wykształceniem:</a:t>
            </a:r>
          </a:p>
          <a:p>
            <a:pPr algn="just"/>
            <a:r>
              <a:rPr lang="pl-PL" sz="1400" dirty="0">
                <a:latin typeface="+mj-lt"/>
              </a:rPr>
              <a:t> </a:t>
            </a:r>
          </a:p>
          <a:p>
            <a:pPr algn="just"/>
            <a:r>
              <a:rPr lang="pl-PL" sz="1400" b="1" dirty="0">
                <a:latin typeface="+mj-lt"/>
              </a:rPr>
              <a:t>33,50% </a:t>
            </a:r>
            <a:r>
              <a:rPr lang="pl-PL" sz="1400" dirty="0">
                <a:latin typeface="+mj-lt"/>
              </a:rPr>
              <a:t>badanych w ogóle nie wskazała związku między pracą a wykształceniem</a:t>
            </a:r>
          </a:p>
          <a:p>
            <a:pPr algn="just"/>
            <a:r>
              <a:rPr lang="pl-PL" sz="1400" b="1" dirty="0">
                <a:latin typeface="+mj-lt"/>
              </a:rPr>
              <a:t>36,8% </a:t>
            </a:r>
            <a:r>
              <a:rPr lang="pl-PL" sz="1400" dirty="0">
                <a:latin typeface="+mj-lt"/>
              </a:rPr>
              <a:t>badanych określa, iż ich praca jest całkowicie zbieżna z wykształceniem</a:t>
            </a:r>
          </a:p>
        </p:txBody>
      </p:sp>
      <p:sp>
        <p:nvSpPr>
          <p:cNvPr id="5" name="Prostokąt 4"/>
          <p:cNvSpPr/>
          <p:nvPr/>
        </p:nvSpPr>
        <p:spPr>
          <a:xfrm>
            <a:off x="4582344" y="2765639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400" b="1" dirty="0">
                <a:latin typeface="+mj-lt"/>
              </a:rPr>
              <a:t>46,2% </a:t>
            </a:r>
            <a:r>
              <a:rPr lang="pl-PL" sz="1400" dirty="0">
                <a:latin typeface="+mj-lt"/>
              </a:rPr>
              <a:t>absolwentów w trakcie badania pracowało </a:t>
            </a:r>
          </a:p>
          <a:p>
            <a:pPr algn="just"/>
            <a:r>
              <a:rPr lang="pl-PL" sz="1400" dirty="0">
                <a:latin typeface="+mj-lt"/>
              </a:rPr>
              <a:t>w pierwszym miejscu pracy</a:t>
            </a:r>
          </a:p>
          <a:p>
            <a:pPr algn="just"/>
            <a:endParaRPr lang="pl-PL" sz="1400" dirty="0">
              <a:latin typeface="+mj-lt"/>
            </a:endParaRPr>
          </a:p>
          <a:p>
            <a:pPr algn="just"/>
            <a:r>
              <a:rPr lang="pl-PL" sz="1400" b="1" dirty="0">
                <a:latin typeface="+mj-lt"/>
              </a:rPr>
              <a:t>Czas poszukiwania pracy:</a:t>
            </a:r>
          </a:p>
          <a:p>
            <a:pPr algn="just"/>
            <a:r>
              <a:rPr lang="pl-PL" sz="1400" dirty="0">
                <a:latin typeface="+mj-lt"/>
              </a:rPr>
              <a:t>- do jednego miesiąca poszukiwało pracy </a:t>
            </a:r>
            <a:r>
              <a:rPr lang="pl-PL" sz="1400" b="1" dirty="0">
                <a:latin typeface="+mj-lt"/>
              </a:rPr>
              <a:t>13,1% </a:t>
            </a:r>
            <a:r>
              <a:rPr lang="pl-PL" sz="1400" dirty="0">
                <a:latin typeface="+mj-lt"/>
              </a:rPr>
              <a:t>badanych</a:t>
            </a:r>
          </a:p>
          <a:p>
            <a:pPr algn="just"/>
            <a:r>
              <a:rPr lang="pl-PL" sz="1400" dirty="0">
                <a:latin typeface="+mj-lt"/>
              </a:rPr>
              <a:t>- </a:t>
            </a:r>
            <a:r>
              <a:rPr lang="pl-PL" sz="1400" dirty="0">
                <a:solidFill>
                  <a:srgbClr val="FF0000"/>
                </a:solidFill>
                <a:latin typeface="+mj-lt"/>
              </a:rPr>
              <a:t>pracę w trakcie studiów wykonywało </a:t>
            </a:r>
            <a:r>
              <a:rPr lang="pl-PL" sz="1400" b="1" dirty="0">
                <a:solidFill>
                  <a:srgbClr val="FF0000"/>
                </a:solidFill>
                <a:latin typeface="+mj-lt"/>
              </a:rPr>
              <a:t>20,9% </a:t>
            </a:r>
            <a:r>
              <a:rPr lang="pl-PL" sz="1400" dirty="0">
                <a:solidFill>
                  <a:srgbClr val="FF0000"/>
                </a:solidFill>
                <a:latin typeface="+mj-lt"/>
              </a:rPr>
              <a:t>badanych</a:t>
            </a:r>
          </a:p>
          <a:p>
            <a:pPr algn="just"/>
            <a:r>
              <a:rPr lang="pl-PL" sz="1400" dirty="0">
                <a:latin typeface="+mj-lt"/>
              </a:rPr>
              <a:t> </a:t>
            </a:r>
          </a:p>
          <a:p>
            <a:pPr algn="just"/>
            <a:r>
              <a:rPr lang="pl-PL" sz="1400" b="1" dirty="0">
                <a:latin typeface="+mj-lt"/>
              </a:rPr>
              <a:t>Rodzaj umowy </a:t>
            </a:r>
            <a:r>
              <a:rPr lang="pl-PL" sz="1400" dirty="0">
                <a:latin typeface="+mj-lt"/>
              </a:rPr>
              <a:t>– umowa na czas określony </a:t>
            </a:r>
            <a:r>
              <a:rPr lang="pl-PL" sz="1400" b="1" dirty="0">
                <a:latin typeface="+mj-lt"/>
              </a:rPr>
              <a:t>44,0%</a:t>
            </a:r>
          </a:p>
          <a:p>
            <a:pPr algn="just"/>
            <a:r>
              <a:rPr lang="pl-PL" sz="1400" dirty="0">
                <a:latin typeface="+mj-lt"/>
              </a:rPr>
              <a:t> </a:t>
            </a:r>
          </a:p>
          <a:p>
            <a:pPr algn="just"/>
            <a:r>
              <a:rPr lang="pl-PL" sz="1400" b="1" dirty="0">
                <a:latin typeface="+mj-lt"/>
              </a:rPr>
              <a:t>Związek pracy ze zdobytym w 2011 roku wykształceniem:</a:t>
            </a:r>
          </a:p>
          <a:p>
            <a:pPr algn="just"/>
            <a:r>
              <a:rPr lang="pl-PL" sz="1400" dirty="0">
                <a:latin typeface="+mj-lt"/>
              </a:rPr>
              <a:t> </a:t>
            </a:r>
          </a:p>
          <a:p>
            <a:pPr algn="just"/>
            <a:r>
              <a:rPr lang="pl-PL" sz="1400" b="1" dirty="0">
                <a:latin typeface="+mj-lt"/>
              </a:rPr>
              <a:t>26,2% </a:t>
            </a:r>
            <a:r>
              <a:rPr lang="pl-PL" sz="1400" dirty="0">
                <a:latin typeface="+mj-lt"/>
              </a:rPr>
              <a:t>badanych w ogóle nie wskazała związku między pracą a wykształceniem</a:t>
            </a:r>
          </a:p>
          <a:p>
            <a:pPr algn="just"/>
            <a:r>
              <a:rPr lang="pl-PL" sz="1400" b="1" dirty="0">
                <a:latin typeface="+mj-lt"/>
              </a:rPr>
              <a:t>38,1% </a:t>
            </a:r>
            <a:r>
              <a:rPr lang="pl-PL" sz="1400" dirty="0">
                <a:latin typeface="+mj-lt"/>
              </a:rPr>
              <a:t>badanych określa, iż ich praca jest całkowicie zbieżna z wykształceniem</a:t>
            </a:r>
          </a:p>
        </p:txBody>
      </p:sp>
      <p:sp>
        <p:nvSpPr>
          <p:cNvPr id="6" name="Prostokąt 5"/>
          <p:cNvSpPr/>
          <p:nvPr/>
        </p:nvSpPr>
        <p:spPr>
          <a:xfrm>
            <a:off x="4497636" y="2811114"/>
            <a:ext cx="45719" cy="33180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6269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317116" y="634052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326108" y="1376035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Wpływ kształcenia na kompetencje/umiejętności badanych</a:t>
            </a: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7" y="1844824"/>
            <a:ext cx="8054702" cy="9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72008" y="29249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latin typeface="+mj-lt"/>
              </a:rPr>
              <a:t>Ponad </a:t>
            </a:r>
            <a:r>
              <a:rPr lang="pl-PL" b="1" dirty="0">
                <a:latin typeface="+mj-lt"/>
              </a:rPr>
              <a:t>42,3% </a:t>
            </a:r>
            <a:r>
              <a:rPr lang="pl-PL" dirty="0">
                <a:latin typeface="+mj-lt"/>
              </a:rPr>
              <a:t>z bezrobotnych to osoby, które pozostają bez pracy krócej niż pół roku, jednak co niemal </a:t>
            </a:r>
            <a:r>
              <a:rPr lang="pl-PL" b="1" dirty="0">
                <a:latin typeface="+mj-lt"/>
              </a:rPr>
              <a:t>46,2%</a:t>
            </a:r>
            <a:r>
              <a:rPr lang="pl-PL" dirty="0">
                <a:latin typeface="+mj-lt"/>
              </a:rPr>
              <a:t> poszukuje zatrudnienia już ponad rok.</a:t>
            </a:r>
          </a:p>
          <a:p>
            <a:pPr algn="just"/>
            <a:r>
              <a:rPr lang="pl-PL" dirty="0">
                <a:latin typeface="+mj-lt"/>
              </a:rPr>
              <a:t> </a:t>
            </a:r>
          </a:p>
          <a:p>
            <a:pPr algn="just"/>
            <a:r>
              <a:rPr lang="pl-PL" dirty="0">
                <a:latin typeface="+mj-lt"/>
              </a:rPr>
              <a:t>W grupie bezrobotnych absolwentów, </a:t>
            </a:r>
            <a:r>
              <a:rPr lang="pl-PL" b="1" dirty="0">
                <a:latin typeface="+mj-lt"/>
              </a:rPr>
              <a:t>65,4% </a:t>
            </a:r>
            <a:r>
              <a:rPr lang="pl-PL" dirty="0">
                <a:latin typeface="+mj-lt"/>
              </a:rPr>
              <a:t>korzysta z przysługującego im prawa do rejestracji w urzędzie pracy i uzyskania statusu osoby bezrobotnej</a:t>
            </a:r>
            <a:r>
              <a:rPr lang="pl-PL" dirty="0"/>
              <a:t>.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656829" y="2636069"/>
            <a:ext cx="45719" cy="33180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736208" y="3002424"/>
            <a:ext cx="422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j-lt"/>
              </a:rPr>
              <a:t>Ponad </a:t>
            </a:r>
            <a:r>
              <a:rPr lang="pl-PL" b="1" dirty="0">
                <a:latin typeface="+mj-lt"/>
              </a:rPr>
              <a:t>45,1% </a:t>
            </a:r>
            <a:r>
              <a:rPr lang="pl-PL" dirty="0">
                <a:latin typeface="+mj-lt"/>
              </a:rPr>
              <a:t>bezrobotnych pozostaje bez zatrudnienia powyżej 12 miesięcy, a więc są to osoby długotrwale bezrobotne.</a:t>
            </a:r>
          </a:p>
          <a:p>
            <a:pPr algn="just"/>
            <a:r>
              <a:rPr lang="pl-PL" dirty="0">
                <a:latin typeface="+mj-lt"/>
              </a:rPr>
              <a:t> </a:t>
            </a:r>
          </a:p>
          <a:p>
            <a:pPr algn="just"/>
            <a:r>
              <a:rPr lang="pl-PL" dirty="0">
                <a:latin typeface="+mj-lt"/>
              </a:rPr>
              <a:t>W grupie bezrobotnych absolwentów, </a:t>
            </a:r>
            <a:r>
              <a:rPr lang="pl-PL" b="1" dirty="0">
                <a:latin typeface="+mj-lt"/>
              </a:rPr>
              <a:t>74,5% </a:t>
            </a:r>
            <a:r>
              <a:rPr lang="pl-PL" dirty="0">
                <a:latin typeface="+mj-lt"/>
              </a:rPr>
              <a:t>korzysta z przysługującego im prawa do rejestracji w urzędzie pracy i uzyskania statusu osoby bezrobotnej. </a:t>
            </a:r>
          </a:p>
        </p:txBody>
      </p:sp>
      <p:sp>
        <p:nvSpPr>
          <p:cNvPr id="15" name="Tytuł 1"/>
          <p:cNvSpPr>
            <a:spLocks noGrp="1"/>
          </p:cNvSpPr>
          <p:nvPr>
            <p:ph type="ctrTitle"/>
          </p:nvPr>
        </p:nvSpPr>
        <p:spPr>
          <a:xfrm>
            <a:off x="976697" y="5954103"/>
            <a:ext cx="6835663" cy="386421"/>
          </a:xfrm>
        </p:spPr>
        <p:txBody>
          <a:bodyPr/>
          <a:lstStyle/>
          <a:p>
            <a:r>
              <a:rPr lang="pl-PL" sz="1800" b="1" dirty="0">
                <a:solidFill>
                  <a:srgbClr val="FF0000"/>
                </a:solidFill>
              </a:rPr>
              <a:t>Poziom bezrobocia wśród obu typów studiów wynosi średnio 11,7%.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622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179512" y="0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0088" y="141277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j-lt"/>
              </a:rPr>
              <a:t>„Monitoring jest prowadzony na podstawie danych zawartych w ogólnopolskim wykazie studentów POL-on, oraz danych gromadzonych przez Zakład Ubezpieczeń Społecznych, na kontach ubezpieczonych lub kontach płatników składek”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„Wyniki monitoringu w postaci zagregowanej, przedstawiające w szczególności  losy zawodowe grup absolwentów po roku, trzech latach i pięciu latach od ukończenia studiów, udostępnia się na stronie internetowej urzędu obsługującego ministra właściwego do spraw szkolnictwa wyższego.”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„Uczelnia może prowadzić własny monitoring karier zawodowych absolwentów”</a:t>
            </a:r>
          </a:p>
        </p:txBody>
      </p:sp>
      <p:cxnSp>
        <p:nvCxnSpPr>
          <p:cNvPr id="10" name="Łącznik prosty 7"/>
          <p:cNvCxnSpPr/>
          <p:nvPr/>
        </p:nvCxnSpPr>
        <p:spPr>
          <a:xfrm>
            <a:off x="312244" y="623731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deon.pl/gfx/deon/pl/defaultaktualnosci/530/10/1/2058248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3" y="5446705"/>
            <a:ext cx="1434765" cy="5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jekty.us.edu.pl/sites/projekty.us.edu.pl/files/media/ministerstwo-nauki-i-szkolnictwa-wyzszego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50" y="4499930"/>
            <a:ext cx="2904872" cy="9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-on | System informacji o szkolnictwie wy&amp;zdot;sz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79" y="5590382"/>
            <a:ext cx="2846417" cy="3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Łącznik prosty ze strzałką 12"/>
          <p:cNvCxnSpPr>
            <a:stCxn id="1026" idx="3"/>
          </p:cNvCxnSpPr>
          <p:nvPr/>
        </p:nvCxnSpPr>
        <p:spPr>
          <a:xfrm flipV="1">
            <a:off x="1832998" y="5301209"/>
            <a:ext cx="1010810" cy="439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 flipV="1">
            <a:off x="4942384" y="5301209"/>
            <a:ext cx="970580" cy="439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14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326108" y="1376035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Wpływ kształcenia na kompetencje/umiejętności badanych</a:t>
            </a: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7" y="1844824"/>
            <a:ext cx="8054702" cy="9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72008" y="277159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600" dirty="0">
                <a:latin typeface="+mj-lt"/>
              </a:rPr>
              <a:t>Absolwenci decydowali się na rozpoczęcie własnej działalności gospodarczej po zakończeniu studiów, choć </a:t>
            </a:r>
            <a:r>
              <a:rPr lang="pl-PL" sz="1600" b="1" dirty="0">
                <a:latin typeface="+mj-lt"/>
              </a:rPr>
              <a:t>12,5%</a:t>
            </a:r>
            <a:r>
              <a:rPr lang="pl-PL" sz="1600" dirty="0">
                <a:latin typeface="+mj-lt"/>
              </a:rPr>
              <a:t> prowadziła firmę już w trakcie studiów.</a:t>
            </a:r>
          </a:p>
          <a:p>
            <a:pPr algn="just"/>
            <a:r>
              <a:rPr lang="pl-PL" sz="1600" dirty="0">
                <a:latin typeface="+mj-lt"/>
              </a:rPr>
              <a:t> </a:t>
            </a:r>
          </a:p>
          <a:p>
            <a:pPr algn="just"/>
            <a:r>
              <a:rPr lang="pl-PL" sz="1600" dirty="0">
                <a:latin typeface="+mj-lt"/>
              </a:rPr>
              <a:t>Jako powód założenia własnej firmy najczęściej wskazywano chęć pracy na swoim </a:t>
            </a:r>
            <a:r>
              <a:rPr lang="pl-PL" sz="1600" b="1" dirty="0">
                <a:latin typeface="+mj-lt"/>
              </a:rPr>
              <a:t>(62,5%), </a:t>
            </a:r>
            <a:r>
              <a:rPr lang="pl-PL" sz="1600" dirty="0">
                <a:latin typeface="+mj-lt"/>
              </a:rPr>
              <a:t>możliwość samodzielnego planowania pracy </a:t>
            </a:r>
            <a:r>
              <a:rPr lang="pl-PL" sz="1600" b="1" dirty="0">
                <a:latin typeface="+mj-lt"/>
              </a:rPr>
              <a:t>(43,8%)</a:t>
            </a:r>
          </a:p>
          <a:p>
            <a:pPr algn="just"/>
            <a:r>
              <a:rPr lang="pl-PL" sz="1600" dirty="0">
                <a:latin typeface="+mj-lt"/>
              </a:rPr>
              <a:t> </a:t>
            </a:r>
          </a:p>
          <a:p>
            <a:pPr algn="just"/>
            <a:r>
              <a:rPr lang="pl-PL" sz="1600" b="1" dirty="0">
                <a:latin typeface="+mj-lt"/>
              </a:rPr>
              <a:t>37,5%</a:t>
            </a:r>
            <a:r>
              <a:rPr lang="pl-PL" sz="1600" dirty="0">
                <a:latin typeface="+mj-lt"/>
              </a:rPr>
              <a:t> ankietowanych deklaruje pełny związek prowadzonej działalności z ukończonym kierunkiem studiów.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656829" y="2636069"/>
            <a:ext cx="45719" cy="33180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707484" y="2771592"/>
            <a:ext cx="42619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</a:rPr>
              <a:t>Absolwenci decydowali się na rozpoczęcie własnej działalności gospodarczej zazwyczaj po zakończeniu, choć ponad </a:t>
            </a:r>
            <a:r>
              <a:rPr lang="pl-PL" sz="1600" b="1" dirty="0">
                <a:latin typeface="+mj-lt"/>
              </a:rPr>
              <a:t>8,7% </a:t>
            </a:r>
            <a:r>
              <a:rPr lang="pl-PL" sz="1600" dirty="0">
                <a:latin typeface="+mj-lt"/>
              </a:rPr>
              <a:t>prowadziła firmę już w trakcie studiów.</a:t>
            </a:r>
          </a:p>
          <a:p>
            <a:pPr algn="just"/>
            <a:r>
              <a:rPr lang="pl-PL" sz="1600" dirty="0">
                <a:latin typeface="+mj-lt"/>
              </a:rPr>
              <a:t> </a:t>
            </a:r>
          </a:p>
          <a:p>
            <a:pPr algn="just"/>
            <a:r>
              <a:rPr lang="pl-PL" sz="1600" dirty="0">
                <a:latin typeface="+mj-lt"/>
              </a:rPr>
              <a:t>Jako powód założenia własnej firmy najczęściej wskazywano chęć pracy na swoim </a:t>
            </a:r>
            <a:r>
              <a:rPr lang="pl-PL" sz="1600" b="1" dirty="0">
                <a:latin typeface="+mj-lt"/>
              </a:rPr>
              <a:t>(47,8%) </a:t>
            </a:r>
            <a:r>
              <a:rPr lang="pl-PL" sz="1600" dirty="0">
                <a:latin typeface="+mj-lt"/>
              </a:rPr>
              <a:t>oraz ex aequo możliwość zrealizowania własnych pomysłów oraz było to koniecznością </a:t>
            </a:r>
            <a:r>
              <a:rPr lang="pl-PL" sz="1600" b="1" dirty="0">
                <a:latin typeface="+mj-lt"/>
              </a:rPr>
              <a:t>(39,1%)</a:t>
            </a:r>
            <a:r>
              <a:rPr lang="pl-PL" sz="1600" dirty="0">
                <a:latin typeface="+mj-lt"/>
              </a:rPr>
              <a:t>.</a:t>
            </a:r>
            <a:r>
              <a:rPr lang="pl-PL" sz="1600" b="1" dirty="0">
                <a:latin typeface="+mj-lt"/>
              </a:rPr>
              <a:t> </a:t>
            </a:r>
          </a:p>
          <a:p>
            <a:pPr algn="just"/>
            <a:r>
              <a:rPr lang="pl-PL" sz="1600" dirty="0">
                <a:latin typeface="+mj-lt"/>
              </a:rPr>
              <a:t> </a:t>
            </a:r>
          </a:p>
          <a:p>
            <a:pPr algn="just"/>
            <a:r>
              <a:rPr lang="pl-PL" sz="1600" dirty="0">
                <a:latin typeface="+mj-lt"/>
              </a:rPr>
              <a:t>Niemal </a:t>
            </a:r>
            <a:r>
              <a:rPr lang="pl-PL" sz="1600" b="1" dirty="0">
                <a:latin typeface="+mj-lt"/>
              </a:rPr>
              <a:t>30,4% </a:t>
            </a:r>
            <a:r>
              <a:rPr lang="pl-PL" sz="1600" dirty="0">
                <a:latin typeface="+mj-lt"/>
              </a:rPr>
              <a:t>deklaruje brak związku prowadzonej działalności z ukończonym kierunkiem studiów.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626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1323376" y="2924944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Dziękuję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 uwagę.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0" y="4021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622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323528" y="1268760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Populacja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badawcza: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33016" y="18921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j-lt"/>
              </a:rPr>
              <a:t>Badaniem objęci są absolwenci wszystkich wydziałów Uniwersytetu Rzeszowskiego.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33016" y="28247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j-lt"/>
              </a:rPr>
              <a:t>Głównym celem badania jest dostarczenie informacji o potrzebach dostosowania kierunków studiów i programów kształcenia do wymogów rynku pracy.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23528" y="2261508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Cele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badania: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107504" y="0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7544" y="410286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algn="just"/>
            <a:r>
              <a:rPr lang="pl-PL" dirty="0">
                <a:latin typeface="+mj-lt"/>
              </a:rPr>
              <a:t>Absolwent – osoba która zakończyła studia I, II stopnia oraz/lub jednolite studia magisterskie.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Losy zawodowe – definiowane są jako droga zawodowa osób kończących studia wyższe.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323528" y="3645024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Główne pojęcia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8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30932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107504" y="0"/>
            <a:ext cx="8928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2771800" y="90872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323528" y="1124744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Metodyka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zbieranych danych: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5536" y="1772816"/>
            <a:ext cx="8424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+mj-lt"/>
              </a:rPr>
              <a:t>ETAP 1 – Pomiar początkowy</a:t>
            </a:r>
            <a:endParaRPr lang="pl-PL" sz="1400" dirty="0">
              <a:latin typeface="+mj-lt"/>
            </a:endParaRPr>
          </a:p>
          <a:p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•Rozdanie każdemu absolwentowi UR formularza osobowego wraz z wyrażeniem zgody na udział w badaniu losów zawodowych absolwentów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•Rozdanie absolwentom UR, którzy wyrazili chęć udziału w badaniu ankiety w celu zebrania podstawowych informacji na temat ich aktywności zawodowej i społecznej podejmowanej podczas studiów</a:t>
            </a:r>
          </a:p>
          <a:p>
            <a:pPr algn="just"/>
            <a:endParaRPr lang="pl-PL" sz="800" dirty="0"/>
          </a:p>
        </p:txBody>
      </p:sp>
      <p:sp>
        <p:nvSpPr>
          <p:cNvPr id="15" name="Prostokąt 14"/>
          <p:cNvSpPr/>
          <p:nvPr/>
        </p:nvSpPr>
        <p:spPr>
          <a:xfrm>
            <a:off x="395536" y="3429000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+mj-lt"/>
              </a:rPr>
              <a:t>ETAP 2 - Badanie CAWI i CATI po roku</a:t>
            </a:r>
            <a:br>
              <a:rPr lang="pl-PL" b="1" dirty="0">
                <a:latin typeface="+mj-lt"/>
              </a:rPr>
            </a:br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•Rozesłanie kwestionariusza ankiety do osób, które wyraziły zgodę na udział w badaniu po co najmniej 12 miesiącach od daty ukończenia przez nie studiów. 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•Rozesłanie przypomnień drogą internetową z prośbą o wypełnienie ankiety osobom, które nie odesłały otrzymanego kwestionariusza.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•Rozesłanie przypomnień drogą </a:t>
            </a:r>
            <a:r>
              <a:rPr lang="pl-PL" sz="1400" dirty="0" err="1">
                <a:latin typeface="+mj-lt"/>
              </a:rPr>
              <a:t>sms-ową</a:t>
            </a:r>
            <a:r>
              <a:rPr lang="pl-PL" sz="1400" dirty="0">
                <a:latin typeface="+mj-lt"/>
              </a:rPr>
              <a:t> osobom, które nie odpowiedziały na ankietę internetową pomimo otrzymanej wiadomości z przypomnieniem.</a:t>
            </a:r>
          </a:p>
          <a:p>
            <a:pPr algn="just"/>
            <a:r>
              <a:rPr lang="pl-PL" sz="1400" dirty="0">
                <a:latin typeface="+mj-lt"/>
              </a:rPr>
              <a:t>---------------------------------------------------------------------------------------------------------------------------------------------</a:t>
            </a:r>
          </a:p>
          <a:p>
            <a:pPr algn="just"/>
            <a:r>
              <a:rPr lang="pl-PL" sz="1400" dirty="0">
                <a:latin typeface="+mj-lt"/>
              </a:rPr>
              <a:t>•Opracowanie zebranych danych.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•Przygotowanie raportu cząstkowego.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107504" y="0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5536" y="1988840"/>
            <a:ext cx="85689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+mj-lt"/>
              </a:rPr>
              <a:t>ETAP 3 - Badanie CAWI i CATI po 3 latach</a:t>
            </a:r>
          </a:p>
          <a:p>
            <a:endParaRPr lang="pl-PL" sz="800" dirty="0">
              <a:latin typeface="+mj-lt"/>
            </a:endParaRPr>
          </a:p>
          <a:p>
            <a:endParaRPr lang="pl-PL" sz="800" dirty="0">
              <a:latin typeface="+mj-lt"/>
            </a:endParaRPr>
          </a:p>
          <a:p>
            <a:r>
              <a:rPr lang="pl-PL" sz="1400" b="1" dirty="0">
                <a:latin typeface="+mj-lt"/>
              </a:rPr>
              <a:t>ETAP 4 - Badanie CAWI i CATI po 5 latach</a:t>
            </a:r>
            <a:endParaRPr lang="pl-PL" sz="1400" dirty="0">
              <a:latin typeface="+mj-lt"/>
            </a:endParaRPr>
          </a:p>
          <a:p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•Rozesłanie kwestionariusza ankiety do osób, które wyraziły zgodę na udział w badaniu po co najmniej 36 miesiącach od daty ukończenia przez nie studiów.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1400" dirty="0">
                <a:latin typeface="+mj-lt"/>
              </a:rPr>
              <a:t>Rozesłanie kwestionariusza ankiety do osób, które wyraziły zgodę na udział w badaniu po co najmniej 60 miesiącach od daty ukończenie przez nie studiów.</a:t>
            </a:r>
          </a:p>
          <a:p>
            <a:pPr algn="just">
              <a:buFont typeface="Arial" pitchFamily="34" charset="0"/>
              <a:buChar char="•"/>
            </a:pPr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•Rozesłanie przypomnień z prośbą o wypełnienie ankiety osobom, które nie odesłały otrzymanego kwestionariusza.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•Rozesłanie przypomnień drogą </a:t>
            </a:r>
            <a:r>
              <a:rPr lang="pl-PL" sz="1400" dirty="0" err="1">
                <a:latin typeface="+mj-lt"/>
              </a:rPr>
              <a:t>sms-ową</a:t>
            </a:r>
            <a:r>
              <a:rPr lang="pl-PL" sz="1400" dirty="0">
                <a:latin typeface="+mj-lt"/>
              </a:rPr>
              <a:t> osobom, które nie odpowiedziały na ankietę internetową pomimo otrzymanej wiadomości z przypomnieniem.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•Opracowanie zebranych danych.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•Przygotowanie raportu.</a:t>
            </a:r>
          </a:p>
        </p:txBody>
      </p:sp>
      <p:sp>
        <p:nvSpPr>
          <p:cNvPr id="15" name="Tytuł 1"/>
          <p:cNvSpPr txBox="1">
            <a:spLocks/>
          </p:cNvSpPr>
          <p:nvPr/>
        </p:nvSpPr>
        <p:spPr bwMode="auto">
          <a:xfrm>
            <a:off x="323528" y="1412776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Metodyka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zbieranych danych: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0" y="0"/>
            <a:ext cx="9036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 bwMode="auto">
          <a:xfrm>
            <a:off x="323528" y="1412776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Trudności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 realizacji badania: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39552" y="1916832"/>
            <a:ext cx="806489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dirty="0">
                <a:latin typeface="+mj-lt"/>
              </a:rPr>
              <a:t> badanie losów zawodowych absolwentów dla respondentów ma </a:t>
            </a:r>
            <a:r>
              <a:rPr lang="pl-PL" b="1" dirty="0">
                <a:latin typeface="+mj-lt"/>
              </a:rPr>
              <a:t>w dalszym ciągu charakter dobrowolny,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latin typeface="+mj-lt"/>
              </a:rPr>
              <a:t> niemożliwe jest zapewnienie reprezentatywności dla poszczególnych kierunków i wydziałów,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latin typeface="+mj-lt"/>
              </a:rPr>
              <a:t> nieprawidłowe lub nieaktualne dane kontaktowe respondentów,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latin typeface="+mj-lt"/>
              </a:rPr>
              <a:t> problemy techniczne z wypełnieniem ankiety elektronicznej,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latin typeface="+mj-lt"/>
              </a:rPr>
              <a:t> udział respondentów w innych badaniach prowadzonych przez uczelnię,</a:t>
            </a:r>
          </a:p>
          <a:p>
            <a:pPr algn="just"/>
            <a:endParaRPr lang="pl-PL" sz="800" dirty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latin typeface="+mj-lt"/>
              </a:rPr>
              <a:t> absolwenci, którzy podejmowali pracę chętniej aktualizowali swoje dane kontaktowe i wypełniali przesłaną ankietę.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u="sng" dirty="0">
                <a:solidFill>
                  <a:srgbClr val="FF0000"/>
                </a:solidFill>
              </a:rPr>
              <a:t>Korzyści z monitorowania karier zawodowych absolwentów: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Bez rzetelnych informacji o losach absolwentów nie mamy sposobu by ocenić wpływ studiów wyższych na powodzenie na rynku pracy,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Strategia rozwoju Uczelni, monitoring elementem kultury organizacyjnej Uczelni,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Poszerzenie informacji dotyczących efektywności kształcenia,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Cele promocyjne,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Lepsze dopasowanie programów studiów do potrzeb społeczno-gospodarczych,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Wpływ na kierunek działań na rzecz aktywizacji zawodowej studentów </a:t>
            </a:r>
            <a:br>
              <a:rPr lang="pl-PL" sz="1800" dirty="0"/>
            </a:br>
            <a:r>
              <a:rPr lang="pl-PL" sz="1800" dirty="0"/>
              <a:t>i absolwentów (doradztwo zawodowe, działania Akademickiego Biura Karier),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Motywacja do podtrzymywania relacji z absolwentami,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Wpływ na jakość kształcenia (uwzględnienia perspektywy rynku pracy w procesie kształcenia),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Wskazówka dla pracodawców.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2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251520" y="609329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 bwMode="auto">
          <a:xfrm>
            <a:off x="107504" y="0"/>
            <a:ext cx="8928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2771800" y="90872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/>
        </p:nvSpPr>
        <p:spPr bwMode="auto">
          <a:xfrm>
            <a:off x="1115616" y="6381328"/>
            <a:ext cx="7653536" cy="2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Badanie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Losów Zawodowych Absolwentów Uniwersytetu Rzeszowskiego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55576" y="1412776"/>
            <a:ext cx="8051913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500" dirty="0">
              <a:latin typeface="+mj-lt"/>
            </a:endParaRPr>
          </a:p>
          <a:p>
            <a:pPr algn="just"/>
            <a:endParaRPr lang="pl-PL" sz="1500" dirty="0">
              <a:latin typeface="+mj-lt"/>
            </a:endParaRPr>
          </a:p>
          <a:p>
            <a:pPr algn="just"/>
            <a:endParaRPr lang="pl-PL" sz="15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+mj-lt"/>
              </a:rPr>
              <a:t>Rocznik 2010/2011 pomiar początkowy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+mj-lt"/>
              </a:rPr>
              <a:t>Rocznik 2010/2011 po ponad roku od zakończenia studiów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500" b="1" dirty="0">
                <a:latin typeface="+mj-lt"/>
              </a:rPr>
              <a:t>Rocznik 2010/2011 po ponad trzech latach od zakończenia studiów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5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+mj-lt"/>
              </a:rPr>
              <a:t>Rocznik 2011/2012 pomiar początkowy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+mj-lt"/>
              </a:rPr>
              <a:t>Rocznik 2011/2012 po ponad roku od zakończenia studiów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5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+mj-lt"/>
              </a:rPr>
              <a:t>Rocznik 2012/2013 pomiar początkowy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+mj-lt"/>
              </a:rPr>
              <a:t>Rocznik 2012/2013 po ponad roku od zakończenia studiów – </a:t>
            </a:r>
            <a:r>
              <a:rPr lang="pl-PL" sz="1500" dirty="0">
                <a:solidFill>
                  <a:srgbClr val="FF0000"/>
                </a:solidFill>
                <a:latin typeface="+mj-lt"/>
              </a:rPr>
              <a:t>przygotowanie raportu w trakcie, termin: 30 kwietnia 2016r. 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5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500" b="1" dirty="0">
                <a:latin typeface="+mj-lt"/>
              </a:rPr>
              <a:t>Rocznik 2013/2014 pomiar początkowy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500" b="1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+mj-lt"/>
              </a:rPr>
              <a:t>Rocznik 2014/2015 pomiar początkowy – </a:t>
            </a:r>
            <a:r>
              <a:rPr lang="pl-PL" sz="1500" dirty="0">
                <a:solidFill>
                  <a:srgbClr val="FF0000"/>
                </a:solidFill>
                <a:latin typeface="+mj-lt"/>
              </a:rPr>
              <a:t>przygotowanie raportu w trakcie, </a:t>
            </a:r>
            <a:br>
              <a:rPr lang="pl-PL" sz="1500" dirty="0">
                <a:solidFill>
                  <a:srgbClr val="FF0000"/>
                </a:solidFill>
                <a:latin typeface="+mj-lt"/>
              </a:rPr>
            </a:br>
            <a:r>
              <a:rPr lang="pl-PL" sz="1500" dirty="0">
                <a:solidFill>
                  <a:srgbClr val="FF0000"/>
                </a:solidFill>
                <a:latin typeface="+mj-lt"/>
              </a:rPr>
              <a:t>termin: 31 sierpnia 2016r. 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500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l-PL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1326829" y="1250380"/>
            <a:ext cx="723110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Raporty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 badania losów zawodowych absolwentów: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400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8" y="11212"/>
            <a:ext cx="2699792" cy="1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245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3664</TotalTime>
  <Words>2453</Words>
  <Application>Microsoft Office PowerPoint</Application>
  <PresentationFormat>Pokaz na ekranie (4:3)</PresentationFormat>
  <Paragraphs>366</Paragraphs>
  <Slides>31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Constantia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Badani ze względu na zadowolenie z ukończonego  kierunku studiów oraz plany dot. dalszej edukacji </vt:lpstr>
      <vt:lpstr>Prezentacja programu PowerPoint</vt:lpstr>
      <vt:lpstr>                                      Badani ze względu na aktywność zawodową podczas studiów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Poziom bezrobocia wśród obu typów studiów wynosi średnio 11,7%.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 BK</dc:creator>
  <cp:lastModifiedBy>Admin</cp:lastModifiedBy>
  <cp:revision>311</cp:revision>
  <cp:lastPrinted>2013-03-05T12:00:47Z</cp:lastPrinted>
  <dcterms:created xsi:type="dcterms:W3CDTF">2010-08-06T11:41:56Z</dcterms:created>
  <dcterms:modified xsi:type="dcterms:W3CDTF">2020-06-17T11:32:05Z</dcterms:modified>
</cp:coreProperties>
</file>