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65" r:id="rId4"/>
    <p:sldId id="264" r:id="rId5"/>
    <p:sldId id="261" r:id="rId6"/>
    <p:sldId id="262" r:id="rId7"/>
    <p:sldId id="263" r:id="rId8"/>
    <p:sldId id="301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3" r:id="rId19"/>
    <p:sldId id="300" r:id="rId20"/>
    <p:sldId id="304" r:id="rId21"/>
    <p:sldId id="279" r:id="rId22"/>
  </p:sldIdLst>
  <p:sldSz cx="9144000" cy="6858000" type="screen4x3"/>
  <p:notesSz cx="6797675" cy="987425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weł" initials="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4A16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47" autoAdjust="0"/>
    <p:restoredTop sz="93950" autoAdjust="0"/>
  </p:normalViewPr>
  <p:slideViewPr>
    <p:cSldViewPr>
      <p:cViewPr varScale="1">
        <p:scale>
          <a:sx n="107" d="100"/>
          <a:sy n="107" d="100"/>
        </p:scale>
        <p:origin x="160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247" cy="494110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826" y="1"/>
            <a:ext cx="2946246" cy="494110"/>
          </a:xfrm>
          <a:prstGeom prst="rect">
            <a:avLst/>
          </a:prstGeom>
        </p:spPr>
        <p:txBody>
          <a:bodyPr vert="horz" lIns="91824" tIns="45912" rIns="91824" bIns="45912" rtlCol="0"/>
          <a:lstStyle>
            <a:lvl1pPr algn="r">
              <a:defRPr sz="1200"/>
            </a:lvl1pPr>
          </a:lstStyle>
          <a:p>
            <a:fld id="{B1BF7D83-C4B4-4305-B8D2-6F83C830D7D8}" type="datetimeFigureOut">
              <a:rPr lang="pl-PL" smtClean="0"/>
              <a:t>17.03.2020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378552"/>
            <a:ext cx="2946247" cy="494109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826" y="9378552"/>
            <a:ext cx="2946246" cy="494109"/>
          </a:xfrm>
          <a:prstGeom prst="rect">
            <a:avLst/>
          </a:prstGeom>
        </p:spPr>
        <p:txBody>
          <a:bodyPr vert="horz" lIns="91824" tIns="45912" rIns="91824" bIns="45912" rtlCol="0" anchor="b"/>
          <a:lstStyle>
            <a:lvl1pPr algn="r">
              <a:defRPr sz="1200"/>
            </a:lvl1pPr>
          </a:lstStyle>
          <a:p>
            <a:fld id="{2D4FB207-8B38-4D28-A058-BEDA8B7285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639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861" cy="493176"/>
          </a:xfrm>
          <a:prstGeom prst="rect">
            <a:avLst/>
          </a:prstGeom>
        </p:spPr>
        <p:txBody>
          <a:bodyPr vert="horz" lIns="87940" tIns="43970" rIns="87940" bIns="43970" rtlCol="0"/>
          <a:lstStyle>
            <a:lvl1pPr algn="l">
              <a:defRPr sz="11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295" y="0"/>
            <a:ext cx="2945861" cy="493176"/>
          </a:xfrm>
          <a:prstGeom prst="rect">
            <a:avLst/>
          </a:prstGeom>
        </p:spPr>
        <p:txBody>
          <a:bodyPr vert="horz" lIns="87940" tIns="43970" rIns="87940" bIns="43970" rtlCol="0"/>
          <a:lstStyle>
            <a:lvl1pPr algn="r">
              <a:defRPr sz="1100"/>
            </a:lvl1pPr>
          </a:lstStyle>
          <a:p>
            <a:pPr>
              <a:defRPr/>
            </a:pPr>
            <a:fld id="{5E9C3A7A-BACB-4E5C-9815-D580B8703A11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0" tIns="43970" rIns="87940" bIns="4397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65" y="4689771"/>
            <a:ext cx="5438748" cy="4443183"/>
          </a:xfrm>
          <a:prstGeom prst="rect">
            <a:avLst/>
          </a:prstGeom>
        </p:spPr>
        <p:txBody>
          <a:bodyPr vert="horz" lIns="87940" tIns="43970" rIns="87940" bIns="43970" rtlCol="0">
            <a:normAutofit/>
          </a:bodyPr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379543"/>
            <a:ext cx="2945861" cy="493176"/>
          </a:xfrm>
          <a:prstGeom prst="rect">
            <a:avLst/>
          </a:prstGeom>
        </p:spPr>
        <p:txBody>
          <a:bodyPr vert="horz" lIns="87940" tIns="43970" rIns="87940" bIns="4397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295" y="9379543"/>
            <a:ext cx="2945861" cy="493176"/>
          </a:xfrm>
          <a:prstGeom prst="rect">
            <a:avLst/>
          </a:prstGeom>
        </p:spPr>
        <p:txBody>
          <a:bodyPr vert="horz" lIns="87940" tIns="43970" rIns="87940" bIns="43970" rtlCol="0" anchor="b"/>
          <a:lstStyle>
            <a:lvl1pPr algn="r">
              <a:defRPr sz="1100"/>
            </a:lvl1pPr>
          </a:lstStyle>
          <a:p>
            <a:pPr>
              <a:defRPr/>
            </a:pPr>
            <a:fld id="{3501924B-1D9E-4B74-BBCC-FD5871C207C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0416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6456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398608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58383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0855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0668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9169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01924B-1D9E-4B74-BBCC-FD5871C207C3}" type="slidenum">
              <a:rPr lang="pl-PL" smtClean="0"/>
              <a:pPr>
                <a:defRPr/>
              </a:pPr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13552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/>
          </a:p>
        </p:txBody>
      </p:sp>
      <p:sp>
        <p:nvSpPr>
          <p:cNvPr id="2560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A0C8FF5-7E4F-4DDC-9554-60FE522CFD81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D063B-7381-4F72-B6D3-A8DED8D53B64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EDCAD-C374-4E78-BADE-73EA6D0E3A8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59AB-7111-4391-BB1A-7D43DC127399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4F7B4-1D24-47FD-A29D-FDE82EB0EAB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018B8-D3E6-4145-886F-3F2171C63BB5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8744B-55B8-4E87-8111-3A545B94523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1BE7F-A0E4-4DA8-9CEE-4D57A12F3BA9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7DBA5-E7B6-4674-92E3-51A35B17467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616F0-86DF-4B3E-A789-7CBC31D016C7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35941-AC5C-4CF9-ADB0-47C1E74F748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71A32-1500-4072-B616-F68FF6320D27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4EC3A-C393-4189-B1F3-4C641B2F03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CB211-1F40-4CF5-84B8-491A89A4DE80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6F4C0-52D9-4E63-9532-DBCFF3579740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DA143-0BE1-461A-8251-F053D8D627CC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AFCE3-BFC4-409A-802D-7A0102248CC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75744-0CD8-4533-B6A7-2A244348A901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E1827-7B28-45D6-AC01-F63524B62352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1F4CF-6780-445C-9BF8-5E039273F8AA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AD976-C1AB-43AB-B43D-F433ED3845C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7A6F2-6FAD-4EE8-B698-840A6614F83E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0CAE-5A54-402D-9B3E-CE43ED6CBE1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7B91FD-63E1-4804-8DE1-21B09182F939}" type="datetimeFigureOut">
              <a:rPr lang="pl-PL"/>
              <a:pPr>
                <a:defRPr/>
              </a:pPr>
              <a:t>17.03.2020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8192EC-2697-4517-A242-E10A4483FC5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467544" y="0"/>
            <a:ext cx="849694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Tytuł 1"/>
          <p:cNvSpPr txBox="1">
            <a:spLocks/>
          </p:cNvSpPr>
          <p:nvPr/>
        </p:nvSpPr>
        <p:spPr bwMode="auto">
          <a:xfrm>
            <a:off x="4407296" y="2521992"/>
            <a:ext cx="3981128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Badanie losów zawodowych absolwentów </a:t>
            </a:r>
          </a:p>
          <a:p>
            <a:pPr lvl="0" algn="ctr" eaLnBrk="0" hangingPunct="0">
              <a:defRPr/>
            </a:pP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Uniwersytetu Rzeszowskiego</a:t>
            </a:r>
          </a:p>
          <a:p>
            <a:pPr lvl="0" algn="ctr" eaLnBrk="0" hangingPunct="0">
              <a:defRPr/>
            </a:pPr>
            <a:endParaRPr lang="pl-PL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lvl="0" indent="-342900" algn="ctr" eaLnBrk="0" hangingPunct="0">
              <a:buFont typeface="Arial" panose="020B0604020202020204" pitchFamily="34" charset="0"/>
              <a:buChar char="•"/>
              <a:defRPr/>
            </a:pP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rocznika 2014/2015</a:t>
            </a:r>
          </a:p>
          <a:p>
            <a:pPr lvl="0" algn="ctr" eaLnBrk="0" hangingPunct="0">
              <a:defRPr/>
            </a:pPr>
            <a:r>
              <a:rPr lang="pl-PL" b="1" dirty="0">
                <a:solidFill>
                  <a:schemeClr val="tx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Pomiar początkowy</a:t>
            </a:r>
          </a:p>
          <a:p>
            <a:pPr lvl="0" algn="ctr" eaLnBrk="0" hangingPunct="0">
              <a:defRPr/>
            </a:pP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marL="342900" lvl="0" indent="-342900" algn="ctr" eaLnBrk="0" hangingPunct="0">
              <a:buFont typeface="Arial" panose="020B0604020202020204" pitchFamily="34" charset="0"/>
              <a:buChar char="•"/>
              <a:defRPr/>
            </a:pPr>
            <a:r>
              <a:rPr lang="pl-PL" sz="24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rocznika 2011/2012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pl-PL" b="1" dirty="0">
                <a:solidFill>
                  <a:schemeClr val="tx2"/>
                </a:solidFill>
              </a:rPr>
              <a:t>Pomiar po ponad trzech latach od zakończenia studiów</a:t>
            </a:r>
            <a:endParaRPr lang="pl-PL" dirty="0">
              <a:solidFill>
                <a:schemeClr val="tx2"/>
              </a:solidFill>
            </a:endParaRPr>
          </a:p>
          <a:p>
            <a:pPr lvl="0" algn="ctr" eaLnBrk="0" hangingPunct="0"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9" name="Picture 5" descr="C:\Users\Użytkownik\Desktop\Front strony internetowej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890761"/>
            <a:ext cx="3320851" cy="2640933"/>
          </a:xfrm>
          <a:prstGeom prst="rect">
            <a:avLst/>
          </a:prstGeom>
          <a:noFill/>
        </p:spPr>
      </p:pic>
      <p:sp>
        <p:nvSpPr>
          <p:cNvPr id="2" name="Prostokąt 1"/>
          <p:cNvSpPr/>
          <p:nvPr/>
        </p:nvSpPr>
        <p:spPr>
          <a:xfrm>
            <a:off x="306363" y="5517232"/>
            <a:ext cx="61463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pl-PL" sz="1200" b="1" dirty="0">
                <a:solidFill>
                  <a:schemeClr val="accent1">
                    <a:lumMod val="75000"/>
                  </a:schemeClr>
                </a:solidFill>
              </a:rPr>
              <a:t>Diana Zawora</a:t>
            </a:r>
          </a:p>
          <a:p>
            <a:pPr lvl="0" eaLnBrk="0" hangingPunct="0">
              <a:defRPr/>
            </a:pPr>
            <a:r>
              <a:rPr lang="pl-PL" sz="1200" b="1" dirty="0">
                <a:solidFill>
                  <a:schemeClr val="accent1">
                    <a:lumMod val="75000"/>
                  </a:schemeClr>
                </a:solidFill>
              </a:rPr>
              <a:t>Zastępca Kierownika  Biura Karier Uniwersytetu Rzeszowskiego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Łącznik prosty 10"/>
          <p:cNvCxnSpPr/>
          <p:nvPr/>
        </p:nvCxnSpPr>
        <p:spPr>
          <a:xfrm>
            <a:off x="2771800" y="908720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971600" y="2060848"/>
            <a:ext cx="7837453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dirty="0">
                <a:latin typeface="+mj-lt"/>
              </a:rPr>
              <a:t>Rocznik 2013/2014 po ponad roku od zakończenia studiów – </a:t>
            </a:r>
            <a:br>
              <a:rPr lang="pl-PL" dirty="0">
                <a:latin typeface="+mj-lt"/>
              </a:rPr>
            </a:br>
            <a:r>
              <a:rPr lang="pl-PL" dirty="0">
                <a:latin typeface="+mj-lt"/>
              </a:rPr>
              <a:t>luty – czerwiec 2017 r.</a:t>
            </a:r>
            <a:endParaRPr lang="pl-PL" sz="1500" dirty="0">
              <a:latin typeface="+mj-lt"/>
            </a:endParaRPr>
          </a:p>
          <a:p>
            <a:pPr algn="just"/>
            <a:endParaRPr lang="pl-PL" sz="1500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1326829" y="1250380"/>
            <a:ext cx="723110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Aktualnie prowadzone badania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997826" y="3573016"/>
            <a:ext cx="744408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Planowane badania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l-PL" dirty="0">
                <a:latin typeface="+mj-lt"/>
                <a:ea typeface="+mj-ea"/>
                <a:cs typeface="+mj-cs"/>
              </a:rPr>
              <a:t>R</a:t>
            </a:r>
            <a:r>
              <a:rPr kumimoji="0" lang="pl-PL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ocznik 2012/2013</a:t>
            </a:r>
            <a:r>
              <a:rPr kumimoji="0" lang="pl-PL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pl-PL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po trzech latach od zakończenia studiów </a:t>
            </a:r>
            <a:r>
              <a:rPr kumimoji="0" lang="pl-PL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pl-PL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l-PL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maj – sierpień 2017 r.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l-PL" dirty="0">
                <a:latin typeface="+mj-lt"/>
                <a:ea typeface="+mj-ea"/>
                <a:cs typeface="+mj-cs"/>
              </a:rPr>
              <a:t>Rocznik 2010/2011 </a:t>
            </a:r>
            <a:r>
              <a:rPr lang="pl-PL" b="1" dirty="0">
                <a:latin typeface="+mj-lt"/>
                <a:ea typeface="+mj-ea"/>
                <a:cs typeface="+mj-cs"/>
              </a:rPr>
              <a:t>po ponad pięciu latach od zakończenia studiów </a:t>
            </a:r>
            <a:br>
              <a:rPr lang="pl-PL" b="1" dirty="0">
                <a:latin typeface="+mj-lt"/>
                <a:ea typeface="+mj-ea"/>
                <a:cs typeface="+mj-cs"/>
              </a:rPr>
            </a:br>
            <a:r>
              <a:rPr lang="pl-PL" dirty="0">
                <a:latin typeface="+mj-lt"/>
                <a:ea typeface="+mj-ea"/>
                <a:cs typeface="+mj-cs"/>
              </a:rPr>
              <a:t>maj – sierpień 2017 r.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4689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717239" y="1412776"/>
            <a:ext cx="8051913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1500" b="1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251520" y="1768316"/>
            <a:ext cx="8517631" cy="2668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lang="pl-PL" sz="36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 eaLnBrk="0" hangingPunct="0">
              <a:defRPr/>
            </a:pPr>
            <a:r>
              <a:rPr lang="pl-PL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Najważniejsze wyniki </a:t>
            </a:r>
          </a:p>
          <a:p>
            <a:pPr lvl="0" algn="ctr" eaLnBrk="0" hangingPunct="0">
              <a:defRPr/>
            </a:pPr>
            <a:r>
              <a:rPr lang="pl-PL" sz="36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badania losów zawodowych absolwentów </a:t>
            </a:r>
          </a:p>
          <a:p>
            <a:pPr lvl="0" algn="ctr" eaLnBrk="0" hangingPunct="0">
              <a:defRPr/>
            </a:pPr>
            <a:r>
              <a:rPr lang="pl-PL" sz="3600" b="1" i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rocznika 2014/2015 </a:t>
            </a:r>
            <a:r>
              <a:rPr kumimoji="0" lang="pl-PL" sz="3600" b="1" i="1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pomiar początkowy</a:t>
            </a:r>
            <a:endParaRPr kumimoji="0" lang="pl-PL" sz="36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572733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Łącznik prosty 10"/>
          <p:cNvCxnSpPr/>
          <p:nvPr/>
        </p:nvCxnSpPr>
        <p:spPr>
          <a:xfrm>
            <a:off x="2771800" y="908720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717239" y="1412776"/>
            <a:ext cx="8051913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1500" b="1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251520" y="764704"/>
            <a:ext cx="8743643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Wyniki badania w odniesieniu do ogółu absolwentów z 2015 r.:</a:t>
            </a:r>
          </a:p>
          <a:p>
            <a:pPr lvl="0" algn="ctr" eaLnBrk="0" hangingPunct="0"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 eaLnBrk="0" hangingPunct="0"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 eaLnBrk="0" hangingPunct="0">
              <a:defRPr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						</a:t>
            </a:r>
          </a:p>
          <a:p>
            <a:pPr lvl="0" algn="ctr" eaLnBrk="0" hangingPunct="0"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 eaLnBrk="0" hangingPunct="0"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 eaLnBrk="0" hangingPunct="0"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lvl="0" algn="ctr" eaLnBrk="0" hangingPunct="0">
              <a:defRPr/>
            </a:pPr>
            <a:endParaRPr lang="pl-PL" sz="36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Prostokąt zaokrąglony 12"/>
          <p:cNvSpPr/>
          <p:nvPr/>
        </p:nvSpPr>
        <p:spPr>
          <a:xfrm>
            <a:off x="717239" y="2238908"/>
            <a:ext cx="5371603" cy="70182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Liczba absolwentów, którzy ukończyli  studia na Uniwersytecie Rzeszowskim w 2015 roku </a:t>
            </a:r>
          </a:p>
        </p:txBody>
      </p:sp>
      <p:sp>
        <p:nvSpPr>
          <p:cNvPr id="2" name="Strzałka w prawo 1"/>
          <p:cNvSpPr/>
          <p:nvPr/>
        </p:nvSpPr>
        <p:spPr>
          <a:xfrm>
            <a:off x="6088842" y="2347504"/>
            <a:ext cx="978408" cy="484632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Prostokąt 14"/>
          <p:cNvSpPr/>
          <p:nvPr/>
        </p:nvSpPr>
        <p:spPr>
          <a:xfrm>
            <a:off x="7236296" y="2347504"/>
            <a:ext cx="1758867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5 630 osób</a:t>
            </a:r>
          </a:p>
        </p:txBody>
      </p:sp>
      <p:sp>
        <p:nvSpPr>
          <p:cNvPr id="16" name="Prostokąt zaokrąglony 15"/>
          <p:cNvSpPr/>
          <p:nvPr/>
        </p:nvSpPr>
        <p:spPr>
          <a:xfrm>
            <a:off x="717239" y="3221968"/>
            <a:ext cx="5371603" cy="9287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/>
              <a:t>Liczba absolwentów z 2015 roku, którzy wyrazili zgodę na udział w badaniu losów zawodowych absolwentów Uniwersytetu Rzeszowskiego</a:t>
            </a:r>
          </a:p>
        </p:txBody>
      </p:sp>
      <p:sp>
        <p:nvSpPr>
          <p:cNvPr id="3" name="Strzałka w prawo 2"/>
          <p:cNvSpPr/>
          <p:nvPr/>
        </p:nvSpPr>
        <p:spPr>
          <a:xfrm>
            <a:off x="6113688" y="3444008"/>
            <a:ext cx="978408" cy="484632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Prostokąt 16"/>
          <p:cNvSpPr/>
          <p:nvPr/>
        </p:nvSpPr>
        <p:spPr>
          <a:xfrm>
            <a:off x="7252459" y="3446316"/>
            <a:ext cx="174888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solidFill>
                  <a:schemeClr val="tx1"/>
                </a:solidFill>
              </a:rPr>
              <a:t>4 834 osoby</a:t>
            </a:r>
          </a:p>
        </p:txBody>
      </p:sp>
      <p:sp>
        <p:nvSpPr>
          <p:cNvPr id="18" name="Prostokąt zaokrąglony 17"/>
          <p:cNvSpPr/>
          <p:nvPr/>
        </p:nvSpPr>
        <p:spPr>
          <a:xfrm>
            <a:off x="2987824" y="4474104"/>
            <a:ext cx="5600096" cy="127259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b="1" dirty="0"/>
              <a:t>W badaniu wzięło udział:</a:t>
            </a:r>
          </a:p>
          <a:p>
            <a:r>
              <a:rPr lang="pl-PL" b="1" dirty="0"/>
              <a:t>85,9% absolwentów, którzy wyrazili zgodę na udział </a:t>
            </a:r>
          </a:p>
          <a:p>
            <a:r>
              <a:rPr lang="pl-PL" b="1" dirty="0"/>
              <a:t>w badaniu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451133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323369"/>
              </p:ext>
            </p:extLst>
          </p:nvPr>
        </p:nvGraphicFramePr>
        <p:xfrm>
          <a:off x="323528" y="1847096"/>
          <a:ext cx="82296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352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Absolwenci studiów stacjonarnych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Absolwenci studiów niestacjonarnych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336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 4 055 osób - 72 %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pl-PL" b="1" baseline="0" dirty="0">
                          <a:solidFill>
                            <a:schemeClr val="tx1"/>
                          </a:solidFill>
                        </a:rPr>
                        <a:t> 575 osób – </a:t>
                      </a:r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28</a:t>
                      </a:r>
                      <a:r>
                        <a:rPr lang="pl-PL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pl-PL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Prostokąt 8"/>
          <p:cNvSpPr/>
          <p:nvPr/>
        </p:nvSpPr>
        <p:spPr>
          <a:xfrm>
            <a:off x="2051720" y="1356767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defRPr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Charakterystyka badanej zbiorowości: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944892"/>
              </p:ext>
            </p:extLst>
          </p:nvPr>
        </p:nvGraphicFramePr>
        <p:xfrm>
          <a:off x="330076" y="3861048"/>
          <a:ext cx="8229600" cy="2109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53410">
                <a:tc gridSpan="2">
                  <a:txBody>
                    <a:bodyPr/>
                    <a:lstStyle/>
                    <a:p>
                      <a:pPr algn="ctr"/>
                      <a:r>
                        <a:rPr lang="pl-PL" b="0" dirty="0"/>
                        <a:t>Wydział Biologiczno-Rolniczy </a:t>
                      </a:r>
                      <a:r>
                        <a:rPr lang="pl-PL" b="1" dirty="0"/>
                        <a:t>(94%), </a:t>
                      </a:r>
                      <a:r>
                        <a:rPr lang="pl-PL" b="0" dirty="0"/>
                        <a:t>Pozawydziałowy Zamiejscowy Instytut Biotechnologii Stosowanej i Nauk Podstawowych </a:t>
                      </a:r>
                      <a:r>
                        <a:rPr lang="pl-PL" b="1" dirty="0"/>
                        <a:t>(94%),</a:t>
                      </a:r>
                      <a:r>
                        <a:rPr lang="pl-PL" b="1" baseline="0" dirty="0"/>
                        <a:t> </a:t>
                      </a:r>
                      <a:r>
                        <a:rPr lang="pl-PL" b="0" dirty="0"/>
                        <a:t>Wydział Pedagogiczny </a:t>
                      </a:r>
                      <a:r>
                        <a:rPr lang="pl-PL" b="1" dirty="0"/>
                        <a:t>(89%)</a:t>
                      </a:r>
                      <a:r>
                        <a:rPr lang="pl-PL" b="0" dirty="0"/>
                        <a:t>, Wydział Matematyczno-Przyrodniczy</a:t>
                      </a:r>
                      <a:r>
                        <a:rPr lang="pl-PL" b="0" baseline="0" dirty="0"/>
                        <a:t> </a:t>
                      </a:r>
                      <a:r>
                        <a:rPr lang="pl-PL" b="1" baseline="0" dirty="0"/>
                        <a:t>(89%)</a:t>
                      </a:r>
                      <a:r>
                        <a:rPr lang="pl-PL" b="0" baseline="0" dirty="0"/>
                        <a:t>, </a:t>
                      </a:r>
                      <a:r>
                        <a:rPr lang="pl-PL" b="0" dirty="0"/>
                        <a:t>Wydział Filologiczny </a:t>
                      </a:r>
                      <a:r>
                        <a:rPr lang="pl-PL" b="1" dirty="0"/>
                        <a:t>(88%),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5599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="1" dirty="0">
                          <a:solidFill>
                            <a:schemeClr val="tx1"/>
                          </a:solidFill>
                        </a:rPr>
                        <a:t>pedagogika</a:t>
                      </a: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 (15,7%), </a:t>
                      </a:r>
                      <a:r>
                        <a:rPr lang="pl-PL" sz="1500" b="1" baseline="0" dirty="0">
                          <a:solidFill>
                            <a:schemeClr val="tx1"/>
                          </a:solidFill>
                        </a:rPr>
                        <a:t>ekonomia</a:t>
                      </a: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 (9,6%),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a następnie: </a:t>
                      </a:r>
                      <a:r>
                        <a:rPr lang="pl-PL" sz="1500" b="1" baseline="0" dirty="0">
                          <a:solidFill>
                            <a:schemeClr val="tx1"/>
                          </a:solidFill>
                        </a:rPr>
                        <a:t>fizjoterapia</a:t>
                      </a: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 (8%), </a:t>
                      </a:r>
                      <a:r>
                        <a:rPr lang="pl-PL" sz="1500" b="1" baseline="0" dirty="0">
                          <a:solidFill>
                            <a:schemeClr val="tx1"/>
                          </a:solidFill>
                        </a:rPr>
                        <a:t>technologia żywności i żywienie człowieka </a:t>
                      </a: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(5,3%), </a:t>
                      </a:r>
                      <a:br>
                        <a:rPr lang="pl-PL" sz="1500" baseline="0" dirty="0">
                          <a:solidFill>
                            <a:schemeClr val="tx1"/>
                          </a:solidFill>
                        </a:rPr>
                      </a:br>
                      <a:r>
                        <a:rPr lang="pl-PL" sz="1500" b="1" baseline="0" dirty="0">
                          <a:solidFill>
                            <a:schemeClr val="tx1"/>
                          </a:solidFill>
                        </a:rPr>
                        <a:t>wychowanie fizyczne </a:t>
                      </a: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(4,9%) oraz </a:t>
                      </a:r>
                      <a:r>
                        <a:rPr lang="pl-PL" sz="1500" b="1" baseline="0" dirty="0">
                          <a:solidFill>
                            <a:schemeClr val="tx1"/>
                          </a:solidFill>
                        </a:rPr>
                        <a:t>turystyka i rekreacja </a:t>
                      </a:r>
                      <a:r>
                        <a:rPr lang="pl-PL" sz="1500" baseline="0" dirty="0">
                          <a:solidFill>
                            <a:schemeClr val="tx1"/>
                          </a:solidFill>
                        </a:rPr>
                        <a:t>(4,6%).</a:t>
                      </a:r>
                      <a:endParaRPr lang="pl-PL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Prostokąt 9"/>
          <p:cNvSpPr/>
          <p:nvPr/>
        </p:nvSpPr>
        <p:spPr>
          <a:xfrm>
            <a:off x="814602" y="3212976"/>
            <a:ext cx="72857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defRPr/>
            </a:pP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Odsetek osób wyrażających zgodę na udział w badaniu: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8268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142145"/>
              </p:ext>
            </p:extLst>
          </p:nvPr>
        </p:nvGraphicFramePr>
        <p:xfrm>
          <a:off x="529207" y="2222916"/>
          <a:ext cx="8229600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Czy z perspektywy czasu wybrał(a)by Pan(i) ponownie</a:t>
                      </a:r>
                      <a:r>
                        <a:rPr lang="pl-PL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 ten sam kierunek studiów?</a:t>
                      </a:r>
                      <a:endParaRPr lang="pl-PL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61%</a:t>
                      </a:r>
                      <a:r>
                        <a:rPr lang="pl-PL" baseline="0" dirty="0"/>
                        <a:t> - TAK                        </a:t>
                      </a:r>
                      <a:r>
                        <a:rPr lang="pl-PL" b="1" baseline="0" dirty="0"/>
                        <a:t>15,8% </a:t>
                      </a:r>
                      <a:r>
                        <a:rPr lang="pl-PL" baseline="0" dirty="0"/>
                        <a:t>- NIE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pl-PL" sz="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pl-PL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Czy rozważa Pan(i)</a:t>
                      </a:r>
                      <a:r>
                        <a:rPr lang="pl-PL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 podjęcie w przyszłości studiów?</a:t>
                      </a:r>
                      <a:endParaRPr lang="pl-PL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48,2%</a:t>
                      </a:r>
                      <a:r>
                        <a:rPr lang="pl-PL" baseline="0" dirty="0"/>
                        <a:t> - TAK                        </a:t>
                      </a:r>
                      <a:r>
                        <a:rPr lang="pl-PL" b="1" baseline="0" dirty="0"/>
                        <a:t>25,3%</a:t>
                      </a:r>
                      <a:r>
                        <a:rPr lang="pl-PL" baseline="0" dirty="0"/>
                        <a:t> - NIE</a:t>
                      </a:r>
                      <a:r>
                        <a:rPr lang="pl-PL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700" b="1" dirty="0">
                        <a:solidFill>
                          <a:srgbClr val="002060"/>
                        </a:solidFill>
                        <a:effectLst/>
                        <a:latin typeface="Century Gothic"/>
                        <a:ea typeface="Constantia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rgbClr val="002060"/>
                          </a:solidFill>
                          <a:effectLst/>
                          <a:latin typeface="Century Gothic"/>
                          <a:ea typeface="Constantia"/>
                          <a:cs typeface="Arial"/>
                        </a:rPr>
                        <a:t>Na</a:t>
                      </a:r>
                      <a:r>
                        <a:rPr lang="pl-PL" sz="1500" b="1" baseline="0" dirty="0">
                          <a:solidFill>
                            <a:srgbClr val="002060"/>
                          </a:solidFill>
                          <a:effectLst/>
                          <a:latin typeface="Century Gothic"/>
                          <a:ea typeface="Constantia"/>
                          <a:cs typeface="Arial"/>
                        </a:rPr>
                        <a:t> jakiej uczelni zamierza Pan(i) podjąć studia w przyszłości</a:t>
                      </a:r>
                      <a:r>
                        <a:rPr lang="pl-PL" sz="1500" b="1" dirty="0">
                          <a:solidFill>
                            <a:srgbClr val="002060"/>
                          </a:solidFill>
                          <a:effectLst/>
                          <a:latin typeface="Century Gothic"/>
                          <a:ea typeface="Constantia"/>
                          <a:cs typeface="Arial"/>
                        </a:rPr>
                        <a:t>?</a:t>
                      </a:r>
                      <a:endParaRPr lang="pl-PL" sz="1500" dirty="0"/>
                    </a:p>
                    <a:p>
                      <a:pPr algn="ctr"/>
                      <a:endParaRPr lang="pl-PL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79,9%</a:t>
                      </a:r>
                      <a:r>
                        <a:rPr lang="pl-PL" dirty="0"/>
                        <a:t> </a:t>
                      </a:r>
                      <a:r>
                        <a:rPr lang="pl-PL" i="0" dirty="0"/>
                        <a:t>– Uniwersytet</a:t>
                      </a:r>
                      <a:r>
                        <a:rPr lang="pl-PL" i="0" baseline="0" dirty="0"/>
                        <a:t> Rzeszowski</a:t>
                      </a:r>
                      <a:r>
                        <a:rPr lang="pl-PL" i="0" dirty="0"/>
                        <a:t>                      </a:t>
                      </a:r>
                      <a:r>
                        <a:rPr lang="pl-PL" i="0" baseline="0" dirty="0"/>
                        <a:t>  </a:t>
                      </a:r>
                      <a:r>
                        <a:rPr lang="pl-PL" b="1" i="0" baseline="0" dirty="0"/>
                        <a:t>20,1</a:t>
                      </a:r>
                      <a:r>
                        <a:rPr lang="pl-PL" b="1" dirty="0"/>
                        <a:t>%</a:t>
                      </a:r>
                      <a:r>
                        <a:rPr lang="pl-PL" dirty="0"/>
                        <a:t> </a:t>
                      </a:r>
                      <a:r>
                        <a:rPr lang="pl-PL" i="0" dirty="0"/>
                        <a:t>- Inna</a:t>
                      </a:r>
                      <a:r>
                        <a:rPr lang="pl-PL" i="0" baseline="0" dirty="0"/>
                        <a:t> uczelnia</a:t>
                      </a:r>
                    </a:p>
                    <a:p>
                      <a:pPr algn="ctr"/>
                      <a:endParaRPr lang="pl-PL" sz="500" i="0" baseline="0" dirty="0"/>
                    </a:p>
                    <a:p>
                      <a:pPr marL="285750" indent="-285750" algn="r">
                        <a:buFont typeface="Arial" panose="020B0604020202020204" pitchFamily="34" charset="0"/>
                        <a:buChar char="•"/>
                      </a:pPr>
                      <a:r>
                        <a:rPr lang="pl-PL" sz="1300" i="0" baseline="0" dirty="0">
                          <a:latin typeface="Century Gothic" panose="020B0502020202020204" pitchFamily="34" charset="0"/>
                        </a:rPr>
                        <a:t>Uniwersytet Jagielloński (13%)</a:t>
                      </a:r>
                    </a:p>
                    <a:p>
                      <a:pPr marL="285750" indent="-285750" algn="r">
                        <a:buFont typeface="Arial" panose="020B0604020202020204" pitchFamily="34" charset="0"/>
                        <a:buChar char="•"/>
                      </a:pPr>
                      <a:r>
                        <a:rPr lang="pl-PL" sz="1300" i="0" baseline="0" dirty="0">
                          <a:latin typeface="Century Gothic" panose="020B0502020202020204" pitchFamily="34" charset="0"/>
                        </a:rPr>
                        <a:t>Politechnika Rzeszowska (10,94%)</a:t>
                      </a:r>
                    </a:p>
                    <a:p>
                      <a:pPr marL="285750" indent="-285750" algn="r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pl-PL" sz="1300" i="0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Wyższa Szkoła Informatyki i Zarządzania (7%)</a:t>
                      </a:r>
                    </a:p>
                    <a:p>
                      <a:pPr marL="285750" indent="-285750" algn="r">
                        <a:buFont typeface="Arial" panose="020B0604020202020204" pitchFamily="34" charset="0"/>
                        <a:buChar char="•"/>
                      </a:pPr>
                      <a:r>
                        <a:rPr lang="pl-PL" sz="1300" i="0" baseline="0" dirty="0">
                          <a:latin typeface="Century Gothic" panose="020B0502020202020204" pitchFamily="34" charset="0"/>
                        </a:rPr>
                        <a:t>Uniwersytet Warszawski   (5,8%)                   </a:t>
                      </a:r>
                      <a:endParaRPr lang="pl-PL" sz="1300" i="0" dirty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pl-PL" b="1" baseline="0" dirty="0"/>
                        <a:t>  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ytuł 1"/>
          <p:cNvSpPr txBox="1">
            <a:spLocks noGrp="1"/>
          </p:cNvSpPr>
          <p:nvPr>
            <p:ph type="title"/>
          </p:nvPr>
        </p:nvSpPr>
        <p:spPr bwMode="auto">
          <a:xfrm>
            <a:off x="323528" y="903784"/>
            <a:ext cx="8820472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  </a:t>
            </a:r>
            <a:b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i="1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Badani ze względu na zadowolenie z ukończonego </a:t>
            </a:r>
            <a:br>
              <a:rPr lang="pl-PL" sz="2400" i="1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</a:br>
            <a:r>
              <a:rPr lang="pl-PL" sz="2400" i="1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kierunku studiów oraz plany dot. dalszej edukacji</a:t>
            </a:r>
            <a:br>
              <a:rPr lang="pl-PL" sz="2400" i="1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</a:b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113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1" y="0"/>
            <a:ext cx="904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814601" y="2907804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619339" y="5373216"/>
            <a:ext cx="8229600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Wśród </a:t>
            </a:r>
            <a:r>
              <a:rPr lang="pl-PL" sz="1400" u="sng" dirty="0">
                <a:solidFill>
                  <a:schemeClr val="accent1">
                    <a:lumMod val="75000"/>
                  </a:schemeClr>
                </a:solidFill>
              </a:rPr>
              <a:t>innych kierunków </a:t>
            </a: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studiów, które cieszyły się zainteresowaniem badanej zbiorowości znajdowały się: </a:t>
            </a: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logopedia </a:t>
            </a: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(17 osób), </a:t>
            </a: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zarządzanie </a:t>
            </a: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(15 osób)</a:t>
            </a: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oraz</a:t>
            </a: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 psychologia </a:t>
            </a: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(12 osób)</a:t>
            </a: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1257300"/>
            <a:ext cx="8524875" cy="4115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210905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9589813"/>
              </p:ext>
            </p:extLst>
          </p:nvPr>
        </p:nvGraphicFramePr>
        <p:xfrm>
          <a:off x="529207" y="2222916"/>
          <a:ext cx="8229600" cy="341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63%</a:t>
                      </a:r>
                      <a:r>
                        <a:rPr lang="pl-PL" baseline="0" dirty="0"/>
                        <a:t> - TAK                        </a:t>
                      </a:r>
                      <a:r>
                        <a:rPr lang="pl-PL" b="1" baseline="0" dirty="0"/>
                        <a:t>37% </a:t>
                      </a:r>
                      <a:r>
                        <a:rPr lang="pl-PL" baseline="0" dirty="0"/>
                        <a:t>- NIE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l-PL" dirty="0"/>
                    </a:p>
                    <a:p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29%</a:t>
                      </a:r>
                      <a:r>
                        <a:rPr lang="pl-PL" baseline="0" dirty="0"/>
                        <a:t> - TAK                        </a:t>
                      </a:r>
                      <a:r>
                        <a:rPr lang="pl-PL" b="1" baseline="0" dirty="0"/>
                        <a:t>71%</a:t>
                      </a:r>
                      <a:r>
                        <a:rPr lang="pl-PL" baseline="0" dirty="0"/>
                        <a:t> - NIE</a:t>
                      </a:r>
                      <a:r>
                        <a:rPr lang="pl-PL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700" b="1" dirty="0">
                        <a:solidFill>
                          <a:srgbClr val="002060"/>
                        </a:solidFill>
                        <a:effectLst/>
                        <a:latin typeface="Century Gothic"/>
                        <a:ea typeface="Constantia"/>
                        <a:cs typeface="Ari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500" b="1" dirty="0">
                          <a:solidFill>
                            <a:srgbClr val="002060"/>
                          </a:solidFill>
                          <a:effectLst/>
                          <a:latin typeface="Century Gothic"/>
                          <a:ea typeface="Constantia"/>
                          <a:cs typeface="Arial"/>
                        </a:rPr>
                        <a:t>Czy studiował(a) Pan(i) za granicą (np. w ramach programu Erasmus)?</a:t>
                      </a:r>
                      <a:endParaRPr lang="pl-PL" sz="1500" dirty="0"/>
                    </a:p>
                    <a:p>
                      <a:pPr algn="ctr"/>
                      <a:endParaRPr lang="pl-PL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b="1" dirty="0"/>
                        <a:t>3,4%</a:t>
                      </a:r>
                      <a:r>
                        <a:rPr lang="pl-PL" dirty="0"/>
                        <a:t> </a:t>
                      </a:r>
                      <a:r>
                        <a:rPr lang="pl-PL" i="0" dirty="0"/>
                        <a:t>– TAK                      </a:t>
                      </a:r>
                      <a:r>
                        <a:rPr lang="pl-PL" i="0" baseline="0" dirty="0"/>
                        <a:t>  </a:t>
                      </a:r>
                      <a:r>
                        <a:rPr lang="pl-PL" b="1" dirty="0"/>
                        <a:t>96,6%</a:t>
                      </a:r>
                      <a:r>
                        <a:rPr lang="pl-PL" dirty="0"/>
                        <a:t> </a:t>
                      </a:r>
                      <a:r>
                        <a:rPr lang="pl-PL" i="0" dirty="0"/>
                        <a:t>- NIE</a:t>
                      </a:r>
                    </a:p>
                    <a:p>
                      <a:r>
                        <a:rPr lang="pl-PL" b="1" baseline="0" dirty="0"/>
                        <a:t>  </a:t>
                      </a:r>
                      <a:endParaRPr lang="pl-P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ytuł 1"/>
          <p:cNvSpPr txBox="1">
            <a:spLocks noGrp="1"/>
          </p:cNvSpPr>
          <p:nvPr>
            <p:ph type="title"/>
          </p:nvPr>
        </p:nvSpPr>
        <p:spPr bwMode="auto">
          <a:xfrm>
            <a:off x="179512" y="903784"/>
            <a:ext cx="8964488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  </a:t>
            </a:r>
            <a:b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i="1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Badani ze względu na aktywność zawodową podczas studiów</a:t>
            </a:r>
            <a:br>
              <a:rPr lang="pl-PL" sz="2400" i="1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</a:b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629260"/>
            <a:ext cx="7977458" cy="216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99" y="3391691"/>
            <a:ext cx="7344817" cy="40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5171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 txBox="1">
            <a:spLocks/>
          </p:cNvSpPr>
          <p:nvPr/>
        </p:nvSpPr>
        <p:spPr bwMode="auto">
          <a:xfrm>
            <a:off x="564637" y="1989017"/>
            <a:ext cx="2639212" cy="2284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24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Studenci deklarujący, </a:t>
            </a:r>
            <a:br>
              <a:rPr lang="pl-PL" sz="24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pl-PL" sz="24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że pracują </a:t>
            </a:r>
            <a:br>
              <a:rPr lang="pl-PL" sz="24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pl-PL" sz="24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w zależności od kierunku studiów</a:t>
            </a:r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539552" y="5013176"/>
            <a:ext cx="8229600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pl-PL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2" y="46018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Wykres 15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50" y="31582"/>
            <a:ext cx="5948650" cy="6826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408424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88640"/>
            <a:ext cx="2700337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18" y="5877272"/>
            <a:ext cx="8572500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041405"/>
            <a:ext cx="765651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623" y="1484784"/>
            <a:ext cx="6141489" cy="3710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2301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/>
          <p:cNvSpPr txBox="1">
            <a:spLocks/>
          </p:cNvSpPr>
          <p:nvPr/>
        </p:nvSpPr>
        <p:spPr bwMode="auto">
          <a:xfrm>
            <a:off x="814601" y="2907804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539552" y="5013176"/>
            <a:ext cx="8229600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pl-PL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Tytuł 1"/>
          <p:cNvSpPr txBox="1">
            <a:spLocks/>
          </p:cNvSpPr>
          <p:nvPr/>
        </p:nvSpPr>
        <p:spPr bwMode="auto">
          <a:xfrm>
            <a:off x="323528" y="2194055"/>
            <a:ext cx="3691160" cy="9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2400" dirty="0">
                <a:solidFill>
                  <a:srgbClr val="4F81BD">
                    <a:lumMod val="75000"/>
                  </a:srgbClr>
                </a:solidFill>
                <a:cs typeface="Arial" charset="0"/>
              </a:rPr>
              <a:t>Studenci planujący poszukiwanie pracy za granicą w zależności od kierunku studiów</a:t>
            </a:r>
            <a:endParaRPr lang="pl-PL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6015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Wykres 4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724" y="0"/>
            <a:ext cx="5387379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924872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107504" y="0"/>
            <a:ext cx="8928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ytuł 1"/>
          <p:cNvSpPr txBox="1">
            <a:spLocks/>
          </p:cNvSpPr>
          <p:nvPr/>
        </p:nvSpPr>
        <p:spPr bwMode="auto">
          <a:xfrm>
            <a:off x="539552" y="1340768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Podstawa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Prawna: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611560" y="1916832"/>
            <a:ext cx="80648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i="1" dirty="0">
                <a:latin typeface="+mj-lt"/>
              </a:rPr>
              <a:t>Art. 13b</a:t>
            </a:r>
            <a:r>
              <a:rPr lang="pl-PL" dirty="0">
                <a:latin typeface="+mj-lt"/>
              </a:rPr>
              <a:t> znowelizowanej ustawy </a:t>
            </a:r>
            <a:r>
              <a:rPr lang="pl-PL" i="1" dirty="0">
                <a:latin typeface="+mj-lt"/>
              </a:rPr>
              <a:t>Prawo o szkolnictwie wyższym z dnia 27 lipca 2005 r. (</a:t>
            </a:r>
            <a:r>
              <a:rPr lang="pl-PL" i="1" dirty="0" err="1">
                <a:latin typeface="+mj-lt"/>
              </a:rPr>
              <a:t>t.j</a:t>
            </a:r>
            <a:r>
              <a:rPr lang="pl-PL" i="1" dirty="0">
                <a:latin typeface="+mj-lt"/>
              </a:rPr>
              <a:t>. Dz. U. z 2016 poz. 1842, z </a:t>
            </a:r>
            <a:r>
              <a:rPr lang="pl-PL" i="1" dirty="0" err="1">
                <a:latin typeface="+mj-lt"/>
              </a:rPr>
              <a:t>późn</a:t>
            </a:r>
            <a:r>
              <a:rPr lang="pl-PL" i="1" dirty="0">
                <a:latin typeface="+mj-lt"/>
              </a:rPr>
              <a:t>. zm.)</a:t>
            </a:r>
            <a:r>
              <a:rPr lang="pl-PL" dirty="0">
                <a:latin typeface="+mj-lt"/>
              </a:rPr>
              <a:t> </a:t>
            </a:r>
          </a:p>
          <a:p>
            <a:pPr algn="just"/>
            <a:endParaRPr lang="pl-PL" dirty="0">
              <a:latin typeface="+mj-lt"/>
            </a:endParaRPr>
          </a:p>
          <a:p>
            <a:pPr algn="just"/>
            <a:r>
              <a:rPr lang="pl-PL" i="1" dirty="0">
                <a:latin typeface="+mj-lt"/>
              </a:rPr>
              <a:t>Pkt. 1 </a:t>
            </a:r>
            <a:r>
              <a:rPr lang="pl-PL" dirty="0">
                <a:latin typeface="+mj-lt"/>
              </a:rPr>
              <a:t>„Minister właściwy do spraw szkolnictwa wyższego prowadzi monitoring karier zawodowych absolwentów, zwany dalej monitoringiem”</a:t>
            </a:r>
          </a:p>
          <a:p>
            <a:pPr algn="just"/>
            <a:endParaRPr lang="pl-PL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  <a:p>
            <a:pPr algn="just"/>
            <a:r>
              <a:rPr lang="pl-PL" b="1" i="1" dirty="0">
                <a:latin typeface="+mj-lt"/>
              </a:rPr>
              <a:t>Pkt. 12 </a:t>
            </a:r>
            <a:r>
              <a:rPr lang="pl-PL" b="1" dirty="0">
                <a:latin typeface="+mj-lt"/>
              </a:rPr>
              <a:t>„W celu dostosowania programu kształcenia do potrzeb rynku pracy uczelnia może prowadzić własny monitoring karier zawodowych swoich absolwentów”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15755" y="1535609"/>
            <a:ext cx="8229600" cy="2973511"/>
          </a:xfrm>
        </p:spPr>
        <p:txBody>
          <a:bodyPr/>
          <a:lstStyle/>
          <a:p>
            <a:pPr marL="0" indent="0">
              <a:buNone/>
            </a:pPr>
            <a:endParaRPr lang="pl-PL" sz="2800" dirty="0"/>
          </a:p>
          <a:p>
            <a:pPr marL="0" indent="0">
              <a:buNone/>
            </a:pPr>
            <a:r>
              <a:rPr lang="pl-PL" sz="2800" dirty="0"/>
              <a:t>Najważniejsze informacje dotyczące </a:t>
            </a:r>
            <a:br>
              <a:rPr lang="pl-PL" sz="2800" dirty="0"/>
            </a:br>
            <a:r>
              <a:rPr lang="pl-PL" sz="2800" dirty="0"/>
              <a:t>Badania Losów Zawodowych Absolwentów Uniwersytetu Rzeszowskiego z rocznika </a:t>
            </a:r>
            <a:r>
              <a:rPr lang="pl-PL" sz="2800" u="sng" dirty="0"/>
              <a:t>2011/2012</a:t>
            </a:r>
            <a:r>
              <a:rPr lang="pl-PL" sz="2800" dirty="0"/>
              <a:t> -</a:t>
            </a:r>
          </a:p>
          <a:p>
            <a:pPr marL="0" indent="0">
              <a:buNone/>
            </a:pPr>
            <a:r>
              <a:rPr lang="pl-PL" sz="2800" u="sng" dirty="0"/>
              <a:t>pomiar po ponad trzech latach </a:t>
            </a:r>
            <a:r>
              <a:rPr lang="pl-PL" sz="2800" dirty="0"/>
              <a:t>od zakończenia studiów zaprezentowane zostały na dodatkowej Infografice </a:t>
            </a:r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4664"/>
            <a:ext cx="2693987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75" y="5733256"/>
            <a:ext cx="8577263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949280"/>
            <a:ext cx="7656513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5402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467544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1323376" y="2924944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Dziękuję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za uwagę.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6100" y="4021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46228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179512" y="0"/>
            <a:ext cx="8856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500088" y="1637608"/>
            <a:ext cx="79208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dirty="0">
                <a:latin typeface="+mj-lt"/>
              </a:rPr>
              <a:t>„Monitoring jest prowadzony na podstawie danych zawartych w ogólnopolskim wykazie studentów POL-on, oraz danych gromadzonych przez Zakład Ubezpieczeń Społecznych, na kontach ubezpieczonych lub kontach płatników składek”</a:t>
            </a:r>
          </a:p>
          <a:p>
            <a:pPr algn="just"/>
            <a:endParaRPr lang="pl-PL" sz="1600" dirty="0">
              <a:latin typeface="+mj-lt"/>
            </a:endParaRPr>
          </a:p>
          <a:p>
            <a:pPr algn="just"/>
            <a:r>
              <a:rPr lang="pl-PL" sz="1600" dirty="0">
                <a:latin typeface="+mj-lt"/>
              </a:rPr>
              <a:t>ELA po nowelizacji ustawy prawo o szkolnictwie:</a:t>
            </a:r>
          </a:p>
          <a:p>
            <a:pPr marL="285750" indent="-285750" algn="just">
              <a:buFontTx/>
              <a:buChar char="-"/>
            </a:pPr>
            <a:r>
              <a:rPr lang="pl-PL" sz="1600" dirty="0">
                <a:latin typeface="+mj-lt"/>
              </a:rPr>
              <a:t>Badanie rozszerzone uwzględnienie przeszłości zawodowej badanych oraz analizę aktywności naukowej studentów i absolwentów </a:t>
            </a:r>
          </a:p>
          <a:p>
            <a:pPr marL="285750" indent="-285750" algn="just">
              <a:buFontTx/>
              <a:buChar char="-"/>
            </a:pPr>
            <a:r>
              <a:rPr lang="pl-PL" sz="1600" dirty="0">
                <a:latin typeface="+mj-lt"/>
              </a:rPr>
              <a:t>Systematyczny przegląd sytuacji edukacyjno-zawodowej studentów</a:t>
            </a:r>
          </a:p>
          <a:p>
            <a:pPr marL="285750" indent="-285750" algn="just">
              <a:buFontTx/>
              <a:buChar char="-"/>
            </a:pPr>
            <a:r>
              <a:rPr lang="pl-PL" sz="1600" dirty="0">
                <a:latin typeface="+mj-lt"/>
              </a:rPr>
              <a:t>Monitoring losów doktorantów i osób ze stopniem doktora</a:t>
            </a:r>
          </a:p>
          <a:p>
            <a:pPr algn="just"/>
            <a:endParaRPr lang="pl-PL" sz="1600" dirty="0">
              <a:latin typeface="+mj-lt"/>
            </a:endParaRPr>
          </a:p>
          <a:p>
            <a:pPr algn="just"/>
            <a:r>
              <a:rPr lang="pl-PL" sz="1600" dirty="0">
                <a:latin typeface="+mj-lt"/>
              </a:rPr>
              <a:t>„Uczelnia może prowadzić własny monitoring karier zawodowych absolwentów”</a:t>
            </a:r>
          </a:p>
        </p:txBody>
      </p:sp>
      <p:cxnSp>
        <p:nvCxnSpPr>
          <p:cNvPr id="10" name="Łącznik prosty 7"/>
          <p:cNvCxnSpPr/>
          <p:nvPr/>
        </p:nvCxnSpPr>
        <p:spPr>
          <a:xfrm>
            <a:off x="312244" y="6237312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http://www.deon.pl/gfx/deon/pl/defaultaktualnosci/530/10/1/20582484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33" y="5446705"/>
            <a:ext cx="1434765" cy="587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projekty.us.edu.pl/sites/projekty.us.edu.pl/files/media/ministerstwo-nauki-i-szkolnictwa-wyzszego-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650" y="4499930"/>
            <a:ext cx="2904872" cy="974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OL-on | System informacji o szkolnictwie wy&amp;zdot;szy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779" y="5590382"/>
            <a:ext cx="2846417" cy="300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Łącznik prosty ze strzałką 12"/>
          <p:cNvCxnSpPr>
            <a:stCxn id="1026" idx="3"/>
          </p:cNvCxnSpPr>
          <p:nvPr/>
        </p:nvCxnSpPr>
        <p:spPr>
          <a:xfrm flipV="1">
            <a:off x="1832998" y="5301209"/>
            <a:ext cx="1010810" cy="439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/>
          <p:nvPr/>
        </p:nvCxnSpPr>
        <p:spPr>
          <a:xfrm flipH="1" flipV="1">
            <a:off x="4942384" y="5301209"/>
            <a:ext cx="970580" cy="4391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rostokąt 1"/>
          <p:cNvSpPr/>
          <p:nvPr/>
        </p:nvSpPr>
        <p:spPr>
          <a:xfrm>
            <a:off x="611560" y="980728"/>
            <a:ext cx="8157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/>
              <a:t>OGÓLNOPOLSKI SYSTEM MONITOROWANIA EKONOMICZNYCH LOSÓW ABSOLWENTÓW SZKÓŁ WYŻSZYCH</a:t>
            </a:r>
          </a:p>
        </p:txBody>
      </p:sp>
    </p:spTree>
    <p:extLst>
      <p:ext uri="{BB962C8B-B14F-4D97-AF65-F5344CB8AC3E}">
        <p14:creationId xmlns:p14="http://schemas.microsoft.com/office/powerpoint/2010/main" val="2031614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 txBox="1">
            <a:spLocks/>
          </p:cNvSpPr>
          <p:nvPr/>
        </p:nvSpPr>
        <p:spPr bwMode="auto">
          <a:xfrm>
            <a:off x="323528" y="1268760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Populacja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badawcza: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433016" y="1892176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latin typeface="+mj-lt"/>
              </a:rPr>
              <a:t>Badaniem objęci są absolwenci wszystkich wydziałów Uniwersytetu Rzeszowskiego. </a:t>
            </a:r>
          </a:p>
        </p:txBody>
      </p:sp>
      <p:sp>
        <p:nvSpPr>
          <p:cNvPr id="6" name="Prostokąt 5"/>
          <p:cNvSpPr/>
          <p:nvPr/>
        </p:nvSpPr>
        <p:spPr>
          <a:xfrm>
            <a:off x="433016" y="2824748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>
                <a:latin typeface="+mj-lt"/>
              </a:rPr>
              <a:t>Głównym celem badania jest dostarczenie informacji o potrzebach dostosowania kierunków studiów i programów kształcenia do wymogów rynku pracy.</a:t>
            </a:r>
          </a:p>
        </p:txBody>
      </p:sp>
      <p:sp>
        <p:nvSpPr>
          <p:cNvPr id="7" name="Tytuł 1"/>
          <p:cNvSpPr txBox="1">
            <a:spLocks/>
          </p:cNvSpPr>
          <p:nvPr/>
        </p:nvSpPr>
        <p:spPr bwMode="auto">
          <a:xfrm>
            <a:off x="323528" y="2261508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Cele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badania: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ytuł 1"/>
          <p:cNvSpPr txBox="1">
            <a:spLocks/>
          </p:cNvSpPr>
          <p:nvPr/>
        </p:nvSpPr>
        <p:spPr bwMode="auto">
          <a:xfrm>
            <a:off x="107504" y="0"/>
            <a:ext cx="8856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467544" y="4102864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/>
          </a:p>
          <a:p>
            <a:pPr algn="just"/>
            <a:r>
              <a:rPr lang="pl-PL" dirty="0">
                <a:latin typeface="+mj-lt"/>
              </a:rPr>
              <a:t>Absolwent – osoba która zakończyła studia I, II stopnia oraz/lub jednolite studia magisterskie.</a:t>
            </a:r>
          </a:p>
          <a:p>
            <a:pPr algn="just"/>
            <a:endParaRPr lang="pl-PL" dirty="0">
              <a:latin typeface="+mj-lt"/>
            </a:endParaRPr>
          </a:p>
          <a:p>
            <a:pPr algn="just"/>
            <a:r>
              <a:rPr lang="pl-PL" dirty="0">
                <a:latin typeface="+mj-lt"/>
              </a:rPr>
              <a:t>Losy zawodowe – definiowane są jako droga zawodowa osób kończących studia wyższe.</a:t>
            </a: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323528" y="3645024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Główne pojęcia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982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309320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107504" y="0"/>
            <a:ext cx="8928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Łącznik prosty 10"/>
          <p:cNvCxnSpPr/>
          <p:nvPr/>
        </p:nvCxnSpPr>
        <p:spPr>
          <a:xfrm>
            <a:off x="2771800" y="908720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ytuł 1"/>
          <p:cNvSpPr txBox="1">
            <a:spLocks/>
          </p:cNvSpPr>
          <p:nvPr/>
        </p:nvSpPr>
        <p:spPr bwMode="auto">
          <a:xfrm>
            <a:off x="323528" y="1124744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Metodyka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zbieranych danych: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395536" y="1772816"/>
            <a:ext cx="8424936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>
                <a:latin typeface="+mj-lt"/>
              </a:rPr>
              <a:t>ETAP 1 – Pomiar początkowy</a:t>
            </a:r>
            <a:endParaRPr lang="pl-PL" sz="1400" dirty="0">
              <a:latin typeface="+mj-lt"/>
            </a:endParaRPr>
          </a:p>
          <a:p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•Rozdanie każdemu absolwentowi UR formularza osobowego wraz z wyrażeniem zgody na udział w badaniu losów zawodowych absolwentów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•Rozdanie absolwentom UR, którzy wyrazili chęć udziału w badaniu ankiety w celu zebrania podstawowych informacji na temat ich aktywności zawodowej i społecznej podejmowanej podczas studiów</a:t>
            </a:r>
          </a:p>
          <a:p>
            <a:pPr algn="just"/>
            <a:endParaRPr lang="pl-PL" sz="800" dirty="0"/>
          </a:p>
        </p:txBody>
      </p:sp>
      <p:sp>
        <p:nvSpPr>
          <p:cNvPr id="15" name="Prostokąt 14"/>
          <p:cNvSpPr/>
          <p:nvPr/>
        </p:nvSpPr>
        <p:spPr>
          <a:xfrm>
            <a:off x="395536" y="3429000"/>
            <a:ext cx="849694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>
                <a:latin typeface="+mj-lt"/>
              </a:rPr>
              <a:t>ETAP 2 - Badanie CAWI i CATI po roku</a:t>
            </a:r>
            <a:br>
              <a:rPr lang="pl-PL" b="1" dirty="0">
                <a:latin typeface="+mj-lt"/>
              </a:rPr>
            </a:br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•Rozesłanie kwestionariusza ankiety do osób, które wyraziły zgodę na udział w badaniu po co najmniej 12 miesiącach od daty ukończenia przez nie studiów. 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•Rozesłanie przypomnień drogą internetową z prośbą o wypełnienie ankiety osobom, które nie odesłały otrzymanego kwestionariusza.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•Rozesłanie przypomnień drogą </a:t>
            </a:r>
            <a:r>
              <a:rPr lang="pl-PL" sz="1400" dirty="0" err="1">
                <a:latin typeface="+mj-lt"/>
              </a:rPr>
              <a:t>sms-ową</a:t>
            </a:r>
            <a:r>
              <a:rPr lang="pl-PL" sz="1400" dirty="0">
                <a:latin typeface="+mj-lt"/>
              </a:rPr>
              <a:t> osobom, które nie odpowiedziały na ankietę internetową pomimo otrzymanej wiadomości z przypomnieniem.</a:t>
            </a:r>
          </a:p>
          <a:p>
            <a:pPr algn="just"/>
            <a:r>
              <a:rPr lang="pl-PL" sz="1400" dirty="0">
                <a:latin typeface="+mj-lt"/>
              </a:rPr>
              <a:t>---------------------------------------------------------------------------------------------------------------------------------------------</a:t>
            </a:r>
          </a:p>
          <a:p>
            <a:pPr algn="just"/>
            <a:r>
              <a:rPr lang="pl-PL" sz="1400" dirty="0">
                <a:latin typeface="+mj-lt"/>
              </a:rPr>
              <a:t>•Opracowanie zebranych danych.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•Przygotowanie raportu cząstkowego.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107504" y="0"/>
            <a:ext cx="885698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395536" y="1988840"/>
            <a:ext cx="8568952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>
                <a:latin typeface="+mj-lt"/>
              </a:rPr>
              <a:t>ETAP 3 - Badanie CAWI i CATI po 3 latach</a:t>
            </a:r>
          </a:p>
          <a:p>
            <a:endParaRPr lang="pl-PL" sz="800" dirty="0">
              <a:latin typeface="+mj-lt"/>
            </a:endParaRPr>
          </a:p>
          <a:p>
            <a:endParaRPr lang="pl-PL" sz="800" dirty="0">
              <a:latin typeface="+mj-lt"/>
            </a:endParaRPr>
          </a:p>
          <a:p>
            <a:r>
              <a:rPr lang="pl-PL" sz="1400" b="1" dirty="0">
                <a:latin typeface="+mj-lt"/>
              </a:rPr>
              <a:t>ETAP 4 - Badanie CAWI i CATI po 5 latach</a:t>
            </a:r>
            <a:endParaRPr lang="pl-PL" sz="1400" dirty="0">
              <a:latin typeface="+mj-lt"/>
            </a:endParaRPr>
          </a:p>
          <a:p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•Rozesłanie kwestionariusza ankiety do osób, które wyraziły zgodę na udział w badaniu po co najmniej 36 miesiącach od daty ukończenia przez nie studiów.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l-PL" sz="1400" dirty="0">
                <a:latin typeface="+mj-lt"/>
              </a:rPr>
              <a:t>Rozesłanie kwestionariusza ankiety do osób, które wyraziły zgodę na udział w badaniu po co najmniej 60 miesiącach od daty ukończenie przez nie studiów.</a:t>
            </a:r>
          </a:p>
          <a:p>
            <a:pPr algn="just">
              <a:buFont typeface="Arial" pitchFamily="34" charset="0"/>
              <a:buChar char="•"/>
            </a:pPr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•Rozesłanie przypomnień z prośbą o wypełnienie ankiety osobom, które nie odesłały otrzymanego kwestionariusza.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•Rozesłanie przypomnień drogą </a:t>
            </a:r>
            <a:r>
              <a:rPr lang="pl-PL" sz="1400" dirty="0" err="1">
                <a:latin typeface="+mj-lt"/>
              </a:rPr>
              <a:t>sms-ową</a:t>
            </a:r>
            <a:r>
              <a:rPr lang="pl-PL" sz="1400" dirty="0">
                <a:latin typeface="+mj-lt"/>
              </a:rPr>
              <a:t> osobom, które nie odpowiedziały na ankietę internetową pomimo otrzymanej wiadomości z przypomnieniem.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•Opracowanie zebranych danych.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/>
            <a:r>
              <a:rPr lang="pl-PL" sz="1400" dirty="0">
                <a:latin typeface="+mj-lt"/>
              </a:rPr>
              <a:t>•Przygotowanie raportu.</a:t>
            </a:r>
          </a:p>
        </p:txBody>
      </p:sp>
      <p:sp>
        <p:nvSpPr>
          <p:cNvPr id="15" name="Tytuł 1"/>
          <p:cNvSpPr txBox="1">
            <a:spLocks/>
          </p:cNvSpPr>
          <p:nvPr/>
        </p:nvSpPr>
        <p:spPr bwMode="auto">
          <a:xfrm>
            <a:off x="323528" y="1412776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Metodyka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zbieranych danych: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0" y="0"/>
            <a:ext cx="903649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ytuł 1"/>
          <p:cNvSpPr txBox="1">
            <a:spLocks/>
          </p:cNvSpPr>
          <p:nvPr/>
        </p:nvSpPr>
        <p:spPr bwMode="auto">
          <a:xfrm>
            <a:off x="323528" y="1412776"/>
            <a:ext cx="8229600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Trudności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 realizacji badania: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Prostokąt 15"/>
          <p:cNvSpPr/>
          <p:nvPr/>
        </p:nvSpPr>
        <p:spPr>
          <a:xfrm>
            <a:off x="539552" y="1916832"/>
            <a:ext cx="8064896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l-PL" dirty="0">
                <a:latin typeface="+mj-lt"/>
              </a:rPr>
              <a:t> badanie losów zawodowych absolwentów dla respondentów ma </a:t>
            </a:r>
            <a:r>
              <a:rPr lang="pl-PL" b="1" dirty="0">
                <a:latin typeface="+mj-lt"/>
              </a:rPr>
              <a:t>w dalszym ciągu charakter dobrowolny,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l-PL" dirty="0">
                <a:latin typeface="+mj-lt"/>
              </a:rPr>
              <a:t> niemożliwe jest zapewnienie reprezentatywności dla poszczególnych kierunków i wydziałów,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l-PL" dirty="0">
                <a:latin typeface="+mj-lt"/>
              </a:rPr>
              <a:t> nieprawidłowe lub nieaktualne dane kontaktowe respondentów,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l-PL" dirty="0">
                <a:latin typeface="+mj-lt"/>
              </a:rPr>
              <a:t> problemy techniczne z wypełnieniem ankiety elektronicznej,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l-PL" dirty="0">
                <a:latin typeface="+mj-lt"/>
              </a:rPr>
              <a:t> udział respondentów w innych badaniach prowadzonych przez uczelnię,</a:t>
            </a:r>
          </a:p>
          <a:p>
            <a:pPr algn="just"/>
            <a:endParaRPr lang="pl-PL" sz="800" dirty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pl-PL" dirty="0">
                <a:latin typeface="+mj-lt"/>
              </a:rPr>
              <a:t> absolwenci, którzy podejmowali pracę chętniej aktualizowali swoje dane kontaktowe i wypełniali przesłaną ankietę.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b="1" u="sng" dirty="0">
                <a:solidFill>
                  <a:srgbClr val="FF0000"/>
                </a:solidFill>
              </a:rPr>
              <a:t>Korzyści z monitorowania karier zawodowych absolwentów: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Bez rzetelnych informacji o losach absolwentów nie mamy sposobu by ocenić wpływ studiów wyższych na powodzenie na rynku pracy,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Strategia rozwoju Uczelni, monitoring elementem kultury organizacyjnej Uczelni,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Poszerzenie informacji dotyczących efektywności kształcenia,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Cele promocyjne,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Lepsze dopasowanie programów studiów do potrzeb społeczno-gospodarczych,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Wpływ na kierunek działań na rzecz aktywizacji zawodowej studentów </a:t>
            </a:r>
            <a:br>
              <a:rPr lang="pl-PL" sz="1800" dirty="0"/>
            </a:br>
            <a:r>
              <a:rPr lang="pl-PL" sz="1800" dirty="0"/>
              <a:t>i absolwentów (doradztwo zawodowe, działania Akademickiego Biura Karier),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Motywacja do podtrzymywania relacji z absolwentami,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Wpływ na jakość kształcenia (uwzględnienia perspektywy rynku pracy w procesie kształcenia),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1800" dirty="0"/>
              <a:t>Wskazówka dla pracodawców.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5629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Łącznik prosty 7"/>
          <p:cNvCxnSpPr/>
          <p:nvPr/>
        </p:nvCxnSpPr>
        <p:spPr>
          <a:xfrm>
            <a:off x="251520" y="609329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ytuł 1"/>
          <p:cNvSpPr txBox="1">
            <a:spLocks/>
          </p:cNvSpPr>
          <p:nvPr/>
        </p:nvSpPr>
        <p:spPr bwMode="auto">
          <a:xfrm>
            <a:off x="107504" y="0"/>
            <a:ext cx="892899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1" name="Łącznik prosty 10"/>
          <p:cNvCxnSpPr/>
          <p:nvPr/>
        </p:nvCxnSpPr>
        <p:spPr>
          <a:xfrm>
            <a:off x="2771800" y="908720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ytuł 1"/>
          <p:cNvSpPr txBox="1">
            <a:spLocks/>
          </p:cNvSpPr>
          <p:nvPr/>
        </p:nvSpPr>
        <p:spPr bwMode="auto">
          <a:xfrm>
            <a:off x="1115616" y="6381328"/>
            <a:ext cx="7653536" cy="278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Badanie</a:t>
            </a:r>
            <a:r>
              <a:rPr kumimoji="0" lang="pl-PL" sz="1200" b="1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Losów Zawodowych Absolwentów Uniwersytetu Rzeszowskiego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755576" y="1412776"/>
            <a:ext cx="8051913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1500" dirty="0">
              <a:latin typeface="+mj-lt"/>
            </a:endParaRPr>
          </a:p>
          <a:p>
            <a:pPr algn="just"/>
            <a:endParaRPr lang="pl-PL" sz="1500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2010/2011 pomiar początkowy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2010/2011 po ponad roku od zakończenia studiów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2010/2011 po ponad trzech latach od zakończenia studiów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2011/2012 pomiar początkowy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2011/2012 po ponad roku od zakończenia studiów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500" b="1" u="sng" dirty="0">
                <a:latin typeface="+mj-lt"/>
              </a:rPr>
              <a:t>Rocznik 2011/2012 pomiar po ponad trzech latach od zakończenia studiów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2012/2013 pomiar początkowy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2012/2013 po ponad roku od zakończenia studiów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500" dirty="0">
                <a:latin typeface="+mj-lt"/>
              </a:rPr>
              <a:t>Rocznik 2013/2014 pomiar początkowy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l-PL" sz="1500" b="1" u="sng" dirty="0">
                <a:latin typeface="+mj-lt"/>
              </a:rPr>
              <a:t>Rocznik 2014/2015 pomiar początkowy</a:t>
            </a: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solidFill>
                <a:srgbClr val="FF0000"/>
              </a:solidFill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solidFill>
                <a:srgbClr val="FF0000"/>
              </a:solidFill>
              <a:latin typeface="+mj-lt"/>
            </a:endParaRPr>
          </a:p>
          <a:p>
            <a:pPr algn="just"/>
            <a:endParaRPr lang="pl-PL" sz="1500" dirty="0">
              <a:solidFill>
                <a:srgbClr val="FF0000"/>
              </a:solidFill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sz="1500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endParaRPr lang="pl-PL" dirty="0">
              <a:latin typeface="+mj-lt"/>
            </a:endParaRPr>
          </a:p>
          <a:p>
            <a:pPr algn="just"/>
            <a:endParaRPr lang="pl-PL" dirty="0">
              <a:latin typeface="+mj-lt"/>
            </a:endParaRPr>
          </a:p>
        </p:txBody>
      </p:sp>
      <p:sp>
        <p:nvSpPr>
          <p:cNvPr id="12" name="Tytuł 1"/>
          <p:cNvSpPr txBox="1">
            <a:spLocks/>
          </p:cNvSpPr>
          <p:nvPr/>
        </p:nvSpPr>
        <p:spPr bwMode="auto">
          <a:xfrm>
            <a:off x="1326829" y="1250380"/>
            <a:ext cx="7231109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Raporty</a:t>
            </a:r>
            <a:r>
              <a:rPr kumimoji="0" lang="pl-PL" sz="24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z badania losów zawodowych absolwentów: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pl-PL" sz="2400" baseline="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48" y="11212"/>
            <a:ext cx="2699792" cy="116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30245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/>
        </a:solidFill>
        <a:ln>
          <a:solidFill>
            <a:schemeClr val="accent6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4342</TotalTime>
  <Words>1366</Words>
  <Application>Microsoft Office PowerPoint</Application>
  <PresentationFormat>Pokaz na ekranie (4:3)</PresentationFormat>
  <Paragraphs>241</Paragraphs>
  <Slides>21</Slides>
  <Notes>20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Constantia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                                      Badani ze względu na zadowolenie z ukończonego  kierunku studiów oraz plany dot. dalszej edukacji </vt:lpstr>
      <vt:lpstr>Prezentacja programu PowerPoint</vt:lpstr>
      <vt:lpstr>                                      Badani ze względu na aktywność zawodową podczas studiów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Paweł BK</dc:creator>
  <cp:lastModifiedBy>Admin</cp:lastModifiedBy>
  <cp:revision>344</cp:revision>
  <cp:lastPrinted>2017-04-11T07:59:06Z</cp:lastPrinted>
  <dcterms:created xsi:type="dcterms:W3CDTF">2010-08-06T11:41:56Z</dcterms:created>
  <dcterms:modified xsi:type="dcterms:W3CDTF">2020-03-17T07:37:40Z</dcterms:modified>
</cp:coreProperties>
</file>