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4248" r:id="rId1"/>
  </p:sldMasterIdLst>
  <p:notesMasterIdLst>
    <p:notesMasterId r:id="rId28"/>
  </p:notesMasterIdLst>
  <p:sldIdLst>
    <p:sldId id="290" r:id="rId2"/>
    <p:sldId id="257" r:id="rId3"/>
    <p:sldId id="261" r:id="rId4"/>
    <p:sldId id="277" r:id="rId5"/>
    <p:sldId id="283" r:id="rId6"/>
    <p:sldId id="262" r:id="rId7"/>
    <p:sldId id="267" r:id="rId8"/>
    <p:sldId id="268" r:id="rId9"/>
    <p:sldId id="269" r:id="rId10"/>
    <p:sldId id="270" r:id="rId11"/>
    <p:sldId id="271" r:id="rId12"/>
    <p:sldId id="279" r:id="rId13"/>
    <p:sldId id="287" r:id="rId14"/>
    <p:sldId id="272" r:id="rId15"/>
    <p:sldId id="280" r:id="rId16"/>
    <p:sldId id="273" r:id="rId17"/>
    <p:sldId id="274" r:id="rId18"/>
    <p:sldId id="275" r:id="rId19"/>
    <p:sldId id="276" r:id="rId20"/>
    <p:sldId id="291" r:id="rId21"/>
    <p:sldId id="292" r:id="rId22"/>
    <p:sldId id="285" r:id="rId23"/>
    <p:sldId id="284" r:id="rId24"/>
    <p:sldId id="266" r:id="rId25"/>
    <p:sldId id="288" r:id="rId26"/>
    <p:sldId id="286" r:id="rId27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6" clrIdx="0">
    <p:extLst>
      <p:ext uri="{19B8F6BF-5375-455C-9EA6-DF929625EA0E}">
        <p15:presenceInfo xmlns:p15="http://schemas.microsoft.com/office/powerpoint/2012/main" userId="Admin" providerId="None"/>
      </p:ext>
    </p:extLst>
  </p:cmAuthor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B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16" autoAdjust="0"/>
    <p:restoredTop sz="94660"/>
  </p:normalViewPr>
  <p:slideViewPr>
    <p:cSldViewPr>
      <p:cViewPr varScale="1">
        <p:scale>
          <a:sx n="105" d="100"/>
          <a:sy n="105" d="100"/>
        </p:scale>
        <p:origin x="187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3F7D7-D7D0-487A-B286-7CB041A77A5A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5951"/>
            <a:ext cx="5438775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72BEFB-30E5-40CE-BFB2-268B04FB80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3856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2BEFB-30E5-40CE-BFB2-268B04FB8092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4075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7346-1C58-49BC-AC62-944DE2D15CEF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4916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7346-1C58-49BC-AC62-944DE2D15CEF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214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7346-1C58-49BC-AC62-944DE2D15CEF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558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7346-1C58-49BC-AC62-944DE2D15CEF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4393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7346-1C58-49BC-AC62-944DE2D15CEF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3621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7346-1C58-49BC-AC62-944DE2D15CEF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7406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7346-1C58-49BC-AC62-944DE2D15CEF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0103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7346-1C58-49BC-AC62-944DE2D15CEF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1911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7346-1C58-49BC-AC62-944DE2D15CEF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4599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7346-1C58-49BC-AC62-944DE2D15CEF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4306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27346-1C58-49BC-AC62-944DE2D15CEF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2648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27346-1C58-49BC-AC62-944DE2D15CEF}" type="datetimeFigureOut">
              <a:rPr lang="pl-PL" smtClean="0"/>
              <a:t>24.03.2025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2EC79-54EB-450A-9204-D13FF5C3BD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6905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sz="3600" b="1" dirty="0"/>
              <a:t>Przewodnik po sylabusie                          w Uniwersytecie Rzeszowskim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3528" y="5229200"/>
            <a:ext cx="8568952" cy="1224136"/>
          </a:xfrm>
        </p:spPr>
        <p:txBody>
          <a:bodyPr>
            <a:normAutofit fontScale="25000" lnSpcReduction="20000"/>
          </a:bodyPr>
          <a:lstStyle/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                                                                                                                                       </a:t>
            </a:r>
          </a:p>
          <a:p>
            <a:pPr algn="r"/>
            <a:r>
              <a:rPr lang="pl-PL" sz="9600" i="1" dirty="0"/>
              <a:t>                                                                                                                                                                     Rzeszów, 2023</a:t>
            </a:r>
          </a:p>
        </p:txBody>
      </p:sp>
    </p:spTree>
    <p:extLst>
      <p:ext uri="{BB962C8B-B14F-4D97-AF65-F5344CB8AC3E}">
        <p14:creationId xmlns:p14="http://schemas.microsoft.com/office/powerpoint/2010/main" val="506388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6840760" cy="706090"/>
          </a:xfrm>
        </p:spPr>
        <p:txBody>
          <a:bodyPr>
            <a:normAutofit/>
          </a:bodyPr>
          <a:lstStyle/>
          <a:p>
            <a:r>
              <a:rPr lang="pl-PL" sz="3200" b="1" dirty="0"/>
              <a:t>3.1 Cele przedmiotu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052736"/>
            <a:ext cx="8784976" cy="5688632"/>
          </a:xfrm>
        </p:spPr>
        <p:txBody>
          <a:bodyPr>
            <a:noAutofit/>
          </a:bodyPr>
          <a:lstStyle/>
          <a:p>
            <a:r>
              <a:rPr lang="pl-PL" sz="1600" i="1" dirty="0"/>
              <a:t>Cel kształcenia jest rodzajem wstępnej informacji o przedmiocie (czemu poświęcone są zajęcia, jakie jest ich zadanie), która znajduje uszczegółowienie w innych polach sylabusa. </a:t>
            </a:r>
            <a:br>
              <a:rPr lang="pl-PL" sz="1600" i="1" dirty="0"/>
            </a:br>
            <a:r>
              <a:rPr lang="pl-PL" sz="1600" i="1" dirty="0"/>
              <a:t>Mogą być one wyrażone przy użyciu następujących sformułowań: </a:t>
            </a:r>
            <a:br>
              <a:rPr lang="pl-PL" sz="1600" i="1" dirty="0"/>
            </a:br>
            <a:r>
              <a:rPr lang="pl-PL" sz="1600" i="1" dirty="0"/>
              <a:t>"Celem przedmiotu jest: </a:t>
            </a:r>
            <a:br>
              <a:rPr lang="pl-PL" sz="1600" i="1" dirty="0"/>
            </a:br>
            <a:r>
              <a:rPr lang="pl-PL" sz="1600" i="1" dirty="0"/>
              <a:t>1. przekazanie wiedzy z zakresu zasad planowania/ projektowania/ wykonania... </a:t>
            </a:r>
            <a:br>
              <a:rPr lang="pl-PL" sz="1600" i="1" dirty="0"/>
            </a:br>
            <a:r>
              <a:rPr lang="pl-PL" sz="1600" i="1" dirty="0"/>
              <a:t>2. zapoznanie studentów z zasadami/ prawami/ procesami... </a:t>
            </a:r>
            <a:br>
              <a:rPr lang="pl-PL" sz="1600" i="1" dirty="0"/>
            </a:br>
            <a:r>
              <a:rPr lang="pl-PL" sz="1600" i="1" dirty="0"/>
              <a:t>3. kształcenie/ wypracowanie/ nabycie/ doskonalenie umiejętności... </a:t>
            </a:r>
            <a:br>
              <a:rPr lang="pl-PL" sz="1600" i="1" dirty="0"/>
            </a:br>
            <a:r>
              <a:rPr lang="pl-PL" sz="1600" i="1" dirty="0"/>
              <a:t>4. przygotowanie studentów do korzystania z nowoczesnych technik / technologii... </a:t>
            </a:r>
            <a:br>
              <a:rPr lang="pl-PL" sz="1600" i="1" dirty="0"/>
            </a:br>
            <a:r>
              <a:rPr lang="pl-PL" sz="1600" i="1" dirty="0"/>
              <a:t>5. przygotowanie studentów do samodzielnej / zespołowej pracy. " </a:t>
            </a:r>
          </a:p>
          <a:p>
            <a:r>
              <a:rPr lang="pl-PL" sz="1600" i="1" dirty="0"/>
              <a:t>Cele przedmiotu mogą być wspólne dla przedmiotu, bądź przyporządkowane do poszczególnych form zajęć.</a:t>
            </a:r>
          </a:p>
          <a:p>
            <a:r>
              <a:rPr lang="pl-PL" sz="1600" i="1" dirty="0"/>
              <a:t>Cele przedmiotu powinny być możliwe do zrealizowania.</a:t>
            </a:r>
          </a:p>
          <a:p>
            <a:r>
              <a:rPr lang="pl-PL" sz="1600" i="1" dirty="0"/>
              <a:t>Cele przedmiotu powinny określać wiedzę jaką prowadzący chce przekazać, albo umiejętności jakie student powinien osiągnąć po zakończeniu zajęć. </a:t>
            </a:r>
          </a:p>
          <a:p>
            <a:r>
              <a:rPr lang="pl-PL" sz="1600" i="1" dirty="0"/>
              <a:t>Należy sformułować od jednego do kilku celów przedmiotu.</a:t>
            </a:r>
          </a:p>
          <a:p>
            <a:r>
              <a:rPr lang="pl-PL" sz="1600" i="1" dirty="0"/>
              <a:t>Do celów przedmiotu dostosowuje się metody zajęć.</a:t>
            </a:r>
          </a:p>
          <a:p>
            <a:r>
              <a:rPr lang="pl-PL" sz="1600" i="1" dirty="0"/>
              <a:t>Cele kształcenia nie dają gwarancji osiągnięcia szczegółowych efektów uczenia się zdefiniowanych dla przedmiotu, stanowią natomiast najbliższy punkt odniesienia do ich formułowania.</a:t>
            </a:r>
          </a:p>
          <a:p>
            <a:r>
              <a:rPr lang="pl-PL" sz="1600" i="1" dirty="0"/>
              <a:t>Cele przedmiotu wiążą program danego przedmiotu z programem studiów i pozwalają wskazać miejsce danego przedmiotu w strukturze profilu absolwenta danych studiów</a:t>
            </a:r>
            <a:r>
              <a:rPr lang="pl-PL" sz="1700" i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99541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3.2 Efekty uczenia się dla przedmiotu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268760"/>
            <a:ext cx="8424936" cy="5328592"/>
          </a:xfrm>
        </p:spPr>
        <p:txBody>
          <a:bodyPr>
            <a:noAutofit/>
          </a:bodyPr>
          <a:lstStyle/>
          <a:p>
            <a:endParaRPr lang="pl-PL" sz="1600" i="1" dirty="0"/>
          </a:p>
          <a:p>
            <a:endParaRPr lang="pl-PL" sz="1600" i="1" dirty="0"/>
          </a:p>
          <a:p>
            <a:pPr algn="just"/>
            <a:r>
              <a:rPr lang="pl-PL" sz="1600" i="1" dirty="0"/>
              <a:t>Efekty uczenia się określają, co student powinien wiedzieć, rozumieć i potrafić wykonać po zakończeniu procesu uczenia się.</a:t>
            </a:r>
          </a:p>
          <a:p>
            <a:pPr algn="just"/>
            <a:r>
              <a:rPr lang="pl-PL" sz="1600" i="1" dirty="0"/>
              <a:t>Każdy efekt powinien być zdefiniowany na poziomie osiągalnym dla najmniej zdolnego studenta.</a:t>
            </a:r>
          </a:p>
          <a:p>
            <a:pPr algn="just"/>
            <a:r>
              <a:rPr lang="pl-PL" sz="1600" i="1" dirty="0"/>
              <a:t>Należy umieścić efekty możliwe do sprawdzenia i ocenienia (mierzalne /weryfikowalne/ obserwowalne).</a:t>
            </a:r>
          </a:p>
          <a:p>
            <a:pPr algn="just"/>
            <a:r>
              <a:rPr lang="pl-PL" sz="1600" i="1" dirty="0"/>
              <a:t>W opisie efektów uczenia się dla przedmiotu zaleca  się  wykorzystanie czasowników operacyjnych, ujętych w formie osobowej, które nazywają konkretne czynności studenta poddawane sprawdzeniu np. (W): nazywa, definiuje, wymienia, (U): rozwiązuje, klasyfikuje, organizuje, (K): dyskutuje, wykazuje kreatywność w …. Dopuszcza się również używanie zwrotów: zna i rozumie, ma wiedzę w zakresie ……, ma umiejętności …</a:t>
            </a:r>
          </a:p>
          <a:p>
            <a:endParaRPr lang="pl-PL" sz="16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03363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449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3.2 Efekty uczenia się dla przedmiotu c.d.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124744"/>
            <a:ext cx="8424936" cy="5616624"/>
          </a:xfrm>
        </p:spPr>
        <p:txBody>
          <a:bodyPr>
            <a:normAutofit/>
          </a:bodyPr>
          <a:lstStyle/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algn="just"/>
            <a:r>
              <a:rPr lang="pl-PL" sz="1600" i="1" dirty="0"/>
              <a:t>W przypadku ścieżki kształcenia prowadzącej do uzyskania kwalifikacji nauczycielskich należy uwzględnić również efekty uczenia się ze standardów kształcenia przygotowującego do wykonywania zawodu nauczyciela. Ważne aby treść efektów przedmiotowych skorelować z efektami kształcenia nauczycieli, w celu udokumentowania realizacji każdego z nich (na poziomie szczegółowym). </a:t>
            </a:r>
          </a:p>
          <a:p>
            <a:pPr algn="just"/>
            <a:r>
              <a:rPr lang="pl-PL" altLang="pl-PL" sz="1600" i="1" dirty="0"/>
              <a:t>Nie można wprost przenosić do przedmiotu treści efektu kierunkowego, gdyż jest on zdefiniowany na zbyt ogólnym poziomie i tym samym  niemożliwy do zrealizowania i weryfikacji z poziomu jednego przedmiotu  (z wyłączeniem kierunków medycznych realizowanych zgodnie ze standardami kształcenia, gdzie </a:t>
            </a:r>
            <a:r>
              <a:rPr lang="pl-PL" sz="1600" i="1" dirty="0"/>
              <a:t>wpisujemy pełne brzmienie efektu uczenia się ze standardu kształcenia przyjęte </a:t>
            </a:r>
            <a:r>
              <a:rPr lang="pl-PL" altLang="pl-PL" sz="1600" i="1" dirty="0">
                <a:latin typeface="+mj-lt"/>
              </a:rPr>
              <a:t>właściwą uchwały Senatu UR w sprawie ustalenia programu studiów).</a:t>
            </a:r>
            <a:endParaRPr lang="pl-PL" sz="1600" i="1" dirty="0">
              <a:latin typeface="+mj-lt"/>
            </a:endParaRPr>
          </a:p>
          <a:p>
            <a:endParaRPr lang="pl-PL" sz="1700" i="1" dirty="0"/>
          </a:p>
          <a:p>
            <a:endParaRPr lang="pl-PL" sz="1700" i="1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830779"/>
              </p:ext>
            </p:extLst>
          </p:nvPr>
        </p:nvGraphicFramePr>
        <p:xfrm>
          <a:off x="467545" y="1634317"/>
          <a:ext cx="5472608" cy="1650694"/>
        </p:xfrm>
        <a:graphic>
          <a:graphicData uri="http://schemas.openxmlformats.org/drawingml/2006/table">
            <a:tbl>
              <a:tblPr firstRow="1" firstCol="1" bandRow="1"/>
              <a:tblGrid>
                <a:gridCol w="1254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74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06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4624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1" cap="small" dirty="0">
                          <a:effectLst/>
                          <a:latin typeface="Calibri" pitchFamily="34" charset="0"/>
                          <a:ea typeface="Calibri"/>
                        </a:rPr>
                        <a:t>EK</a:t>
                      </a:r>
                      <a:r>
                        <a:rPr lang="pl-PL" sz="1200" b="0" cap="small" dirty="0">
                          <a:effectLst/>
                          <a:latin typeface="Calibri" pitchFamily="34" charset="0"/>
                          <a:ea typeface="Calibri"/>
                        </a:rPr>
                        <a:t> (efekt uczenia się)</a:t>
                      </a:r>
                      <a:endParaRPr lang="pl-PL" sz="1200" b="1" cap="small" dirty="0">
                        <a:effectLst/>
                        <a:latin typeface="Calibri" pitchFamily="34" charset="0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effectLst/>
                          <a:latin typeface="Calibri" pitchFamily="34" charset="0"/>
                          <a:ea typeface="Calibri"/>
                        </a:rPr>
                        <a:t>Treść efektu uczenia się zdefiniowanego dla przedmiotu</a:t>
                      </a:r>
                      <a:r>
                        <a:rPr lang="pl-PL" sz="1200" b="0" cap="small" dirty="0">
                          <a:effectLst/>
                          <a:latin typeface="Corbel"/>
                          <a:ea typeface="Calibri"/>
                        </a:rPr>
                        <a:t> 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effectLst/>
                          <a:latin typeface="Calibri" pitchFamily="34" charset="0"/>
                          <a:ea typeface="Calibri"/>
                        </a:rPr>
                        <a:t>Odniesienie do efektów  kierunkowych </a:t>
                      </a:r>
                      <a:endParaRPr lang="pl-PL" sz="1200" b="1" cap="small" dirty="0">
                        <a:effectLst/>
                        <a:latin typeface="Calibri" pitchFamily="34" charset="0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749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effectLst/>
                          <a:latin typeface="Corbel"/>
                          <a:ea typeface="Calibri"/>
                        </a:rPr>
                        <a:t>EK­_01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effectLst/>
                          <a:latin typeface="Corbel"/>
                          <a:ea typeface="Calibri"/>
                        </a:rPr>
                        <a:t> 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effectLst/>
                          <a:latin typeface="Corbel"/>
                          <a:ea typeface="Calibri"/>
                        </a:rPr>
                        <a:t> np.: K_wo1, ND.1.W1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654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>
                          <a:effectLst/>
                          <a:latin typeface="Corbel"/>
                          <a:ea typeface="Calibri"/>
                        </a:rPr>
                        <a:t>EK_02</a:t>
                      </a:r>
                      <a:endParaRPr lang="pl-PL" sz="1200" b="1" cap="small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>
                          <a:effectLst/>
                          <a:latin typeface="Corbel"/>
                          <a:ea typeface="Calibri"/>
                        </a:rPr>
                        <a:t> </a:t>
                      </a:r>
                      <a:endParaRPr lang="pl-PL" sz="1200" b="1" cap="small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effectLst/>
                          <a:latin typeface="Corbel"/>
                          <a:ea typeface="Calibri"/>
                        </a:rPr>
                        <a:t> 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624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 err="1">
                          <a:effectLst/>
                          <a:latin typeface="Corbel"/>
                          <a:ea typeface="Calibri"/>
                        </a:rPr>
                        <a:t>EK_n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cap="small" dirty="0">
                          <a:effectLst/>
                          <a:latin typeface="Corbel"/>
                          <a:ea typeface="Calibri"/>
                        </a:rPr>
                        <a:t> </a:t>
                      </a:r>
                      <a:r>
                        <a:rPr lang="pl-PL" sz="1200" i="1" dirty="0"/>
                        <a:t>Student zna i rozumie mianownictwo anatomiczne, histologiczne i embriologiczne w języku polskim i angielskim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effectLst/>
                          <a:latin typeface="Corbel"/>
                          <a:ea typeface="Calibri"/>
                        </a:rPr>
                        <a:t> A.W1.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503363" y="331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aśnienie: strzałka w lewo 3">
            <a:extLst>
              <a:ext uri="{FF2B5EF4-FFF2-40B4-BE49-F238E27FC236}">
                <a16:creationId xmlns:a16="http://schemas.microsoft.com/office/drawing/2014/main" id="{B8555E95-245C-4CBB-9874-A434C2A52FBB}"/>
              </a:ext>
            </a:extLst>
          </p:cNvPr>
          <p:cNvSpPr/>
          <p:nvPr/>
        </p:nvSpPr>
        <p:spPr>
          <a:xfrm>
            <a:off x="5967349" y="1152524"/>
            <a:ext cx="3176651" cy="2376242"/>
          </a:xfrm>
          <a:prstGeom prst="leftArrow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pl-PL" sz="1200" i="1" dirty="0"/>
              <a:t>Należy wskazać odniesienie do kierunkowych efektów uczenia się a w przypadku ścieżki kształcenia prowadzącej do uzyskania kwalifikacji nauczycielskich uwzględnić również odniesienie do efektów uczenia się ze standardów kształcenia przygotowującego do wykonywania zawodu nauczyciela</a:t>
            </a:r>
            <a:endParaRPr lang="pl-PL" sz="1200" dirty="0"/>
          </a:p>
        </p:txBody>
      </p:sp>
      <p:sp>
        <p:nvSpPr>
          <p:cNvPr id="10" name="Objaśnienie: strzałka w górę 9">
            <a:extLst>
              <a:ext uri="{FF2B5EF4-FFF2-40B4-BE49-F238E27FC236}">
                <a16:creationId xmlns:a16="http://schemas.microsoft.com/office/drawing/2014/main" id="{061A9B43-27B0-444B-AC77-18A7AA3AC852}"/>
              </a:ext>
            </a:extLst>
          </p:cNvPr>
          <p:cNvSpPr/>
          <p:nvPr/>
        </p:nvSpPr>
        <p:spPr>
          <a:xfrm>
            <a:off x="3851920" y="3212976"/>
            <a:ext cx="2952328" cy="720062"/>
          </a:xfrm>
          <a:prstGeom prst="upArrow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pl-PL" sz="1200" i="1" dirty="0"/>
              <a:t>Przykład odniesienia do efektu ze standardu kształcenia dla kierunku lekarskiego</a:t>
            </a:r>
          </a:p>
        </p:txBody>
      </p:sp>
    </p:spTree>
    <p:extLst>
      <p:ext uri="{BB962C8B-B14F-4D97-AF65-F5344CB8AC3E}">
        <p14:creationId xmlns:p14="http://schemas.microsoft.com/office/powerpoint/2010/main" val="6910995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634082"/>
          </a:xfrm>
        </p:spPr>
        <p:txBody>
          <a:bodyPr>
            <a:normAutofit/>
          </a:bodyPr>
          <a:lstStyle/>
          <a:p>
            <a:r>
              <a:rPr lang="pl-PL" sz="3000" b="1" dirty="0"/>
              <a:t>3.2 Efekty uczenia się dla przedmiotu c.d. </a:t>
            </a:r>
            <a:endParaRPr lang="pl-PL" sz="3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052736"/>
            <a:ext cx="8856984" cy="5544616"/>
          </a:xfrm>
        </p:spPr>
        <p:txBody>
          <a:bodyPr>
            <a:normAutofit/>
          </a:bodyPr>
          <a:lstStyle/>
          <a:p>
            <a:r>
              <a:rPr lang="pl-PL" altLang="pl-PL" sz="1600" i="1" dirty="0">
                <a:latin typeface="Calibri" pitchFamily="34" charset="0"/>
              </a:rPr>
              <a:t>Przykład definiowania efektów przedmiotowych w odniesieniu do efektu z programu dla kierunku matematyka, st. pierwszego stopnia:</a:t>
            </a:r>
          </a:p>
          <a:p>
            <a:pPr marL="0" indent="0">
              <a:buNone/>
            </a:pPr>
            <a:endParaRPr lang="pl-PL" altLang="pl-PL" sz="1600" i="1" dirty="0">
              <a:latin typeface="Calibri" pitchFamily="34" charset="0"/>
            </a:endParaRPr>
          </a:p>
          <a:p>
            <a:pPr marL="0" indent="0">
              <a:buNone/>
            </a:pPr>
            <a:r>
              <a:rPr lang="pl-PL" sz="1600" i="1" dirty="0">
                <a:latin typeface="Calibri" pitchFamily="34" charset="0"/>
              </a:rPr>
              <a:t>Efekt kierunkowy w kategorii umiejętności: Absolwent potrafi:</a:t>
            </a:r>
          </a:p>
          <a:p>
            <a:pPr marL="0" indent="0">
              <a:buNone/>
            </a:pPr>
            <a:endParaRPr lang="pl-PL" sz="1600" i="1" dirty="0">
              <a:latin typeface="Calibri" pitchFamily="34" charset="0"/>
            </a:endParaRPr>
          </a:p>
          <a:p>
            <a:pPr marL="0" indent="0">
              <a:buNone/>
            </a:pPr>
            <a:endParaRPr lang="pl-PL" sz="1600" i="1" dirty="0">
              <a:latin typeface="Calibri" pitchFamily="34" charset="0"/>
            </a:endParaRPr>
          </a:p>
          <a:p>
            <a:pPr marL="0" indent="0">
              <a:buNone/>
            </a:pPr>
            <a:endParaRPr lang="pl-PL" sz="1600" i="1" dirty="0">
              <a:latin typeface="Calibri" pitchFamily="34" charset="0"/>
            </a:endParaRPr>
          </a:p>
          <a:p>
            <a:pPr marL="0" indent="0">
              <a:buNone/>
            </a:pPr>
            <a:r>
              <a:rPr lang="pl-PL" sz="1600" i="1" dirty="0">
                <a:latin typeface="Calibri" pitchFamily="34" charset="0"/>
              </a:rPr>
              <a:t>Efekty przedmiotowe w przedmiocie Repetytorium z matematyki elementarnej:</a:t>
            </a:r>
          </a:p>
          <a:p>
            <a:pPr marL="0" indent="0">
              <a:buNone/>
            </a:pPr>
            <a:endParaRPr lang="pl-PL" sz="1600" i="1" dirty="0">
              <a:latin typeface="Calibri" pitchFamily="34" charset="0"/>
            </a:endParaRPr>
          </a:p>
          <a:p>
            <a:pPr marL="0" indent="0">
              <a:buNone/>
            </a:pPr>
            <a:endParaRPr lang="pl-PL" sz="1600" i="1" dirty="0">
              <a:latin typeface="Calibri" pitchFamily="34" charset="0"/>
            </a:endParaRPr>
          </a:p>
          <a:p>
            <a:pPr marL="0" indent="0">
              <a:buNone/>
            </a:pPr>
            <a:endParaRPr lang="pl-PL" sz="1600" i="1" dirty="0">
              <a:latin typeface="Calibri" pitchFamily="34" charset="0"/>
            </a:endParaRPr>
          </a:p>
          <a:p>
            <a:pPr marL="0" indent="0">
              <a:buNone/>
            </a:pPr>
            <a:endParaRPr lang="pl-PL" sz="1600" i="1" dirty="0">
              <a:latin typeface="Calibri" pitchFamily="34" charset="0"/>
            </a:endParaRPr>
          </a:p>
          <a:p>
            <a:pPr marL="0" indent="0">
              <a:buNone/>
            </a:pPr>
            <a:endParaRPr lang="pl-PL" sz="1600" i="1" dirty="0">
              <a:latin typeface="Calibri" pitchFamily="34" charset="0"/>
            </a:endParaRPr>
          </a:p>
          <a:p>
            <a:pPr marL="0" indent="0">
              <a:buNone/>
            </a:pPr>
            <a:endParaRPr lang="pl-PL" sz="1600" i="1" dirty="0">
              <a:latin typeface="Calibri" pitchFamily="34" charset="0"/>
            </a:endParaRPr>
          </a:p>
          <a:p>
            <a:pPr marL="0" indent="0">
              <a:buNone/>
            </a:pPr>
            <a:endParaRPr lang="pl-PL" sz="1600" i="1" dirty="0">
              <a:latin typeface="Calibri" pitchFamily="34" charset="0"/>
            </a:endParaRPr>
          </a:p>
          <a:p>
            <a:pPr marL="0" indent="0">
              <a:buNone/>
            </a:pPr>
            <a:endParaRPr lang="pl-PL" sz="1600" i="1" dirty="0">
              <a:latin typeface="Calibri" pitchFamily="34" charset="0"/>
            </a:endParaRPr>
          </a:p>
          <a:p>
            <a:pPr marL="0" indent="0">
              <a:buNone/>
            </a:pPr>
            <a:r>
              <a:rPr lang="pl-PL" sz="1600" i="1" dirty="0">
                <a:latin typeface="Calibri" pitchFamily="34" charset="0"/>
              </a:rPr>
              <a:t>Z poziomu przedmiotu nie powinno się używać pojęcia absolwent. Efekty przedmiotowe  definiujemy z poziomu studenta  (jaką wiedzę, umiejętności  oraz kompetencje uzyska po zaliczeniu przedmiotu).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505698"/>
              </p:ext>
            </p:extLst>
          </p:nvPr>
        </p:nvGraphicFramePr>
        <p:xfrm>
          <a:off x="323528" y="3429000"/>
          <a:ext cx="8424936" cy="1733556"/>
        </p:xfrm>
        <a:graphic>
          <a:graphicData uri="http://schemas.openxmlformats.org/drawingml/2006/table">
            <a:tbl>
              <a:tblPr firstRow="1" firstCol="1" bandRow="1"/>
              <a:tblGrid>
                <a:gridCol w="10069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2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51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7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EK_02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student wykonuje działania na wyrażeniach algebraicznych,  posługuje się wzorami skróconego mnożenia oraz interpretuje i wyjaśnia zależności przedstawione w postaci wzorów; działa na zbiorach liczbowych w szczególności na przedziałach;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K_U01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9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EK_04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student rozwiązuje równania i nierówności: liniowe, kwadratowe, wymierne, zawierające wartość bezwzględną, wykładnicze, logarytmiczne, trygonometryczne, cyklometryczne;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K_U01, K_U04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9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EK_06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student opisuje na różne sposoby proste na płaszczyźnie oraz ich wzajemne położenie;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K_U01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EK_07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student opisuje okręgi oraz ich wzajemne położenie;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K_U01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5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EK_08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student potrafi posługiwać się językiem właściwym dla matematyki, opisuje słownie wzory i na odwrót na podstawie opisu słownego zapisuje formuły matematyczne;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K_U01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924125"/>
              </p:ext>
            </p:extLst>
          </p:nvPr>
        </p:nvGraphicFramePr>
        <p:xfrm>
          <a:off x="323528" y="2348880"/>
          <a:ext cx="8424936" cy="432048"/>
        </p:xfrm>
        <a:graphic>
          <a:graphicData uri="http://schemas.openxmlformats.org/drawingml/2006/table">
            <a:tbl>
              <a:tblPr firstRow="1" firstCol="1" bandRow="1"/>
              <a:tblGrid>
                <a:gridCol w="747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33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3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K_U01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poprawnie i w sposób zrozumiały formułować definicje i twierdzenia oraz przedstawiać poprawne rozumowania matematyczne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P6S_UW,  P6S_UK,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647825" y="36496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070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19256" cy="576064"/>
          </a:xfrm>
        </p:spPr>
        <p:txBody>
          <a:bodyPr>
            <a:normAutofit fontScale="90000"/>
          </a:bodyPr>
          <a:lstStyle/>
          <a:p>
            <a:r>
              <a:rPr lang="pl-PL" sz="3200" b="1" dirty="0"/>
              <a:t>3.3 Treści programowe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764704"/>
            <a:ext cx="8640960" cy="5904656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sz="1600" i="1" dirty="0"/>
              <a:t>Należy umieścić jasną i zwięzłą prezentację treści realizowanych podczas zajęć oraz uwzględnić podział na poszczególne formy zajęć, np. problematyka wykładu, problematyka ćwiczeń audytoryjnych/konwersatoryjnych/ laboratoryjnych/zajęć praktycznych.</a:t>
            </a:r>
          </a:p>
          <a:p>
            <a:pPr algn="just"/>
            <a:r>
              <a:rPr lang="pl-PL" sz="1600" i="1" dirty="0"/>
              <a:t>W przypadku przedmiotu trwającego dłużej niż jeden semestr należy uwzględnić treści merytoryczne zajęć z podziałem na semestry.</a:t>
            </a:r>
          </a:p>
          <a:p>
            <a:pPr algn="just"/>
            <a:r>
              <a:rPr lang="pl-PL" sz="1600" i="1" dirty="0"/>
              <a:t>Treści programowe powinny być powiązane z nazwą przedmiotu i nie powinny się powielać w ramach przedmiotów realizowanych na tym samym poziomie studiów oraz pomiędzy studiami I </a:t>
            </a:r>
            <a:r>
              <a:rPr lang="pl-PL" sz="1600" i="1" dirty="0" err="1"/>
              <a:t>i</a:t>
            </a:r>
            <a:r>
              <a:rPr lang="pl-PL" sz="1600" i="1" dirty="0"/>
              <a:t> II stopnia.</a:t>
            </a:r>
          </a:p>
          <a:p>
            <a:pPr algn="just"/>
            <a:r>
              <a:rPr lang="pl-PL" sz="1600" i="1" dirty="0"/>
              <a:t>Prezentując treści programowe należy skupić się na problematyce oraz zasadniczych zagadnieniach realizowanych podczas zajęć.</a:t>
            </a:r>
          </a:p>
          <a:p>
            <a:pPr algn="just"/>
            <a:r>
              <a:rPr lang="pl-PL" sz="1600" i="1" dirty="0"/>
              <a:t>Warto zwrócić uwagę czy tematyka zajęć realizuje pełny wymiar treści programowych.</a:t>
            </a:r>
          </a:p>
          <a:p>
            <a:pPr algn="just"/>
            <a:r>
              <a:rPr lang="pl-PL" sz="1600" i="1" dirty="0">
                <a:latin typeface="+mj-lt"/>
              </a:rPr>
              <a:t>Dobór treści programowych powinien być zgodny z zakładanymi efektami uczenia się dla przedmiotu oraz uwzględniać:</a:t>
            </a:r>
          </a:p>
          <a:p>
            <a:pPr marL="648000" algn="just">
              <a:buFont typeface="Symbol" pitchFamily="18" charset="2"/>
              <a:buChar char="-"/>
            </a:pPr>
            <a:r>
              <a:rPr lang="pl-PL" sz="1600" i="1" dirty="0">
                <a:latin typeface="+mj-lt"/>
              </a:rPr>
              <a:t>aktualną wiedzę i jej zastosowanie z zakresu dyscypliny/dyscyplin do których przyporządkowano kierunek, normy i zasady a także aktualny stan praktyki w obszarach działalności zawodowej/gospodarczej oraz zawodowego rynku pracy właściwych dla kierunku (w przypadku profilu praktycznego);</a:t>
            </a:r>
          </a:p>
          <a:p>
            <a:pPr marL="648000" algn="just">
              <a:buFont typeface="Symbol" pitchFamily="18" charset="2"/>
              <a:buChar char="-"/>
            </a:pPr>
            <a:r>
              <a:rPr lang="pl-PL" sz="1600" i="1" dirty="0">
                <a:latin typeface="+mj-lt"/>
              </a:rPr>
              <a:t>aktualny stan wiedzy i metodyki badań w dyscyplinie lub dyscyplinach do których przyporządkowany jest kierunek, jak również wyniki działalności naukowej uczelni w tej dyscyplinie lub dyscyplinach (w przypadku profilu </a:t>
            </a:r>
            <a:r>
              <a:rPr lang="pl-PL" sz="1600" i="1" dirty="0" err="1">
                <a:latin typeface="+mj-lt"/>
              </a:rPr>
              <a:t>ogólnoakademickiego</a:t>
            </a:r>
            <a:r>
              <a:rPr lang="pl-PL" sz="1600" i="1" dirty="0">
                <a:latin typeface="+mj-lt"/>
              </a:rPr>
              <a:t>);</a:t>
            </a:r>
          </a:p>
          <a:p>
            <a:pPr algn="just">
              <a:defRPr/>
            </a:pPr>
            <a:r>
              <a:rPr lang="pl-PL" sz="1600" i="1" dirty="0">
                <a:latin typeface="+mj-lt"/>
              </a:rPr>
              <a:t>W przypadku kierunków przygotowujących do wykonywania zawodów, o których mowa w art. 68 ustawy </a:t>
            </a:r>
            <a:r>
              <a:rPr lang="pl-PL" sz="1600" i="1" dirty="0" err="1">
                <a:latin typeface="+mj-lt"/>
              </a:rPr>
              <a:t>PSWiN</a:t>
            </a:r>
            <a:r>
              <a:rPr lang="pl-PL" sz="1600" i="1" dirty="0">
                <a:latin typeface="+mj-lt"/>
              </a:rPr>
              <a:t> (kier. lekarski, pielęgniarstwo, położnictwo, fizjoterapia, rat. medyczne, nauczyciel) należy uwzględnić pełny zakres treści programowych zawartych w standardach kształcenia dla tych kierunków  (wynikających z efektów uczenia się).</a:t>
            </a:r>
          </a:p>
          <a:p>
            <a:pPr marL="0" indent="0" algn="just">
              <a:buFontTx/>
              <a:buNone/>
              <a:defRPr/>
            </a:pPr>
            <a:endParaRPr lang="pl-PL" altLang="pl-PL" sz="1600" i="1" u="sng" dirty="0">
              <a:solidFill>
                <a:srgbClr val="C00000"/>
              </a:solidFill>
              <a:latin typeface="+mj-lt"/>
            </a:endParaRPr>
          </a:p>
          <a:p>
            <a:endParaRPr lang="pl-PL" sz="16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975519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20563"/>
            <a:ext cx="8208912" cy="744141"/>
          </a:xfrm>
        </p:spPr>
        <p:txBody>
          <a:bodyPr>
            <a:normAutofit/>
          </a:bodyPr>
          <a:lstStyle/>
          <a:p>
            <a:r>
              <a:rPr lang="pl-PL" sz="3200" b="1" dirty="0"/>
              <a:t>3.3 Treści programowe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692696"/>
            <a:ext cx="8856984" cy="5904656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  <a:r>
              <a:rPr lang="pl-PL" sz="1600" dirty="0"/>
              <a:t>A. Problematyka wykładu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pPr marL="0" lvl="0" indent="0">
              <a:buNone/>
            </a:pPr>
            <a:r>
              <a:rPr lang="pl-PL" sz="2400" dirty="0"/>
              <a:t> </a:t>
            </a:r>
          </a:p>
          <a:p>
            <a:pPr marL="0" lvl="0" indent="0">
              <a:buNone/>
            </a:pPr>
            <a:r>
              <a:rPr lang="pl-PL" sz="1600" dirty="0"/>
              <a:t>B. Problematyka ćwiczeń </a:t>
            </a:r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lvl="0" indent="0">
              <a:buNone/>
            </a:pPr>
            <a:r>
              <a:rPr lang="pl-PL" sz="1600" dirty="0"/>
              <a:t>C. Problematyka laboratoriów</a:t>
            </a:r>
          </a:p>
          <a:p>
            <a:pPr marL="0" lvl="0" indent="0">
              <a:buNone/>
            </a:pPr>
            <a:r>
              <a:rPr lang="pl-PL" sz="1600" dirty="0"/>
              <a:t>      </a:t>
            </a:r>
          </a:p>
          <a:p>
            <a:pPr marL="0" lv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sz="1600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931423"/>
              </p:ext>
            </p:extLst>
          </p:nvPr>
        </p:nvGraphicFramePr>
        <p:xfrm>
          <a:off x="611560" y="2996952"/>
          <a:ext cx="6124575" cy="864096"/>
        </p:xfrm>
        <a:graphic>
          <a:graphicData uri="http://schemas.openxmlformats.org/drawingml/2006/table">
            <a:tbl>
              <a:tblPr firstRow="1" firstCol="1" bandRow="1"/>
              <a:tblGrid>
                <a:gridCol w="6124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marL="449580" indent="-44958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Treści merytoryczne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306799"/>
              </p:ext>
            </p:extLst>
          </p:nvPr>
        </p:nvGraphicFramePr>
        <p:xfrm>
          <a:off x="611560" y="1340768"/>
          <a:ext cx="6124575" cy="791972"/>
        </p:xfrm>
        <a:graphic>
          <a:graphicData uri="http://schemas.openxmlformats.org/drawingml/2006/table">
            <a:tbl>
              <a:tblPr firstRow="1" firstCol="1" bandRow="1"/>
              <a:tblGrid>
                <a:gridCol w="6124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449580" indent="-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Treści merytoryczne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Objaśnienie: strzałka w lewo 5">
            <a:extLst>
              <a:ext uri="{FF2B5EF4-FFF2-40B4-BE49-F238E27FC236}">
                <a16:creationId xmlns:a16="http://schemas.microsoft.com/office/drawing/2014/main" id="{88D533B5-F431-4D79-B466-81D785FFBA46}"/>
              </a:ext>
            </a:extLst>
          </p:cNvPr>
          <p:cNvSpPr/>
          <p:nvPr/>
        </p:nvSpPr>
        <p:spPr>
          <a:xfrm>
            <a:off x="5868144" y="487066"/>
            <a:ext cx="3275856" cy="2880320"/>
          </a:xfrm>
          <a:prstGeom prst="leftArrow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pl-PL" sz="1200" dirty="0"/>
              <a:t>W przypadku realizacji danej formy zajęć w okresie dłuższym niż jeden semestr, należy uwzględnić treści merytoryczne zajęć w podziale na semestry</a:t>
            </a:r>
          </a:p>
          <a:p>
            <a:pPr algn="ctr"/>
            <a:r>
              <a:rPr lang="pl-PL" sz="1200" dirty="0"/>
              <a:t>np.:</a:t>
            </a:r>
          </a:p>
          <a:p>
            <a:pPr algn="ctr"/>
            <a:r>
              <a:rPr lang="pl-PL" sz="1200" u="sng" dirty="0"/>
              <a:t>Problematyka wykładu:</a:t>
            </a:r>
          </a:p>
          <a:p>
            <a:pPr algn="ctr"/>
            <a:r>
              <a:rPr lang="pl-PL" sz="1200" dirty="0"/>
              <a:t>Semestr 1</a:t>
            </a:r>
          </a:p>
          <a:p>
            <a:pPr algn="ctr"/>
            <a:r>
              <a:rPr lang="pl-PL" sz="1200" dirty="0"/>
              <a:t>……………….</a:t>
            </a:r>
          </a:p>
          <a:p>
            <a:pPr algn="ctr"/>
            <a:r>
              <a:rPr lang="pl-PL" sz="1200" dirty="0"/>
              <a:t>……………….</a:t>
            </a:r>
          </a:p>
          <a:p>
            <a:pPr algn="ctr"/>
            <a:r>
              <a:rPr lang="pl-PL" sz="1200" dirty="0"/>
              <a:t>Semestr 2</a:t>
            </a:r>
          </a:p>
          <a:p>
            <a:pPr algn="ctr"/>
            <a:r>
              <a:rPr lang="pl-PL" sz="1200" dirty="0"/>
              <a:t>……………….</a:t>
            </a:r>
          </a:p>
          <a:p>
            <a:pPr algn="ctr"/>
            <a:r>
              <a:rPr lang="pl-PL" sz="1200" dirty="0"/>
              <a:t>……………….</a:t>
            </a:r>
          </a:p>
        </p:txBody>
      </p:sp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409497"/>
              </p:ext>
            </p:extLst>
          </p:nvPr>
        </p:nvGraphicFramePr>
        <p:xfrm>
          <a:off x="611560" y="4797152"/>
          <a:ext cx="6124575" cy="864096"/>
        </p:xfrm>
        <a:graphic>
          <a:graphicData uri="http://schemas.openxmlformats.org/drawingml/2006/table">
            <a:tbl>
              <a:tblPr firstRow="1" firstCol="1" bandRow="1"/>
              <a:tblGrid>
                <a:gridCol w="6124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marL="449580" indent="-44958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Treści merytoryczne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59892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3.4 Metody dydaktyczne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1600" i="1" dirty="0"/>
              <a:t>Metody dydaktyczne powinny być tak dobrane aby umożliwić studentom osiągnięcie zakładanych efektów uczenia się oraz motywować ich do aktywnego udziału w procesie uczenia się; </a:t>
            </a:r>
          </a:p>
          <a:p>
            <a:pPr algn="just"/>
            <a:r>
              <a:rPr lang="pl-PL" sz="1600" i="1" dirty="0"/>
              <a:t>Przykłady stosownych metod  dydaktycznych dla poszczególnych form zajęć: </a:t>
            </a:r>
          </a:p>
          <a:p>
            <a:pPr marL="0" indent="0" algn="just">
              <a:buNone/>
            </a:pPr>
            <a:r>
              <a:rPr lang="pl-PL" sz="1600" i="1" dirty="0"/>
              <a:t>      - Wykład, np. wykład problemowy/wykład z prezentacją multimedialną,</a:t>
            </a:r>
          </a:p>
          <a:p>
            <a:pPr marL="0" indent="0" algn="just">
              <a:buNone/>
            </a:pPr>
            <a:r>
              <a:rPr lang="pl-PL" sz="1600" i="1" dirty="0"/>
              <a:t>      - Ćwiczenia, np. analiza tekstów z dyskusją, metody projektów</a:t>
            </a:r>
          </a:p>
          <a:p>
            <a:pPr marL="0" indent="0" algn="just">
              <a:buNone/>
            </a:pPr>
            <a:r>
              <a:rPr lang="pl-PL" sz="1600" i="1" dirty="0"/>
              <a:t>       (projekt badawczy, wdrożeniowy, praktyczny), gry dydaktyczne, metody kształcenia na</a:t>
            </a:r>
          </a:p>
          <a:p>
            <a:pPr marL="0" indent="0" algn="just">
              <a:buNone/>
            </a:pPr>
            <a:r>
              <a:rPr lang="pl-PL" sz="1600" i="1" dirty="0"/>
              <a:t>        odległość, praca w grupach (rozwiązywanie zadań, dyskusja); </a:t>
            </a:r>
          </a:p>
          <a:p>
            <a:pPr marL="0" indent="0" algn="just">
              <a:buNone/>
            </a:pPr>
            <a:r>
              <a:rPr lang="pl-PL" sz="1600" i="1" dirty="0"/>
              <a:t>       - Laboratorium, np. wykonywanie doświadczeń, projektowanie doświadczeń.</a:t>
            </a:r>
          </a:p>
          <a:p>
            <a:pPr algn="just"/>
            <a:r>
              <a:rPr lang="pl-PL" sz="1600" i="1" dirty="0"/>
              <a:t>W przypadku przedmiotu realizowanego w kilku semestrach zaleca się uszczegółowienie informacji z uwzględnieniem również semestrów realizowanych zajęć.</a:t>
            </a:r>
          </a:p>
          <a:p>
            <a:pPr marL="0" indent="0" algn="just">
              <a:buNone/>
            </a:pPr>
            <a:endParaRPr lang="pl-PL" sz="1600" i="1" dirty="0"/>
          </a:p>
        </p:txBody>
      </p:sp>
    </p:spTree>
    <p:extLst>
      <p:ext uri="{BB962C8B-B14F-4D97-AF65-F5344CB8AC3E}">
        <p14:creationId xmlns:p14="http://schemas.microsoft.com/office/powerpoint/2010/main" val="13243069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4. Metody i kryteria oceny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l-PL" sz="1600" i="1" dirty="0"/>
              <a:t>Stosowane metody weryfikacji powinny umożliwić rzetelną i wiarygodną ocenę stopnia osiągnięcia przez studentów efektów uczenia się oraz pozwalać na sprawdzenie i ocenę wszystkich efektów zdefiniowanych dla przedmiotu.</a:t>
            </a:r>
          </a:p>
          <a:p>
            <a:pPr algn="just"/>
            <a:r>
              <a:rPr lang="pl-PL" sz="1600" i="1" dirty="0"/>
              <a:t>W obrębie Kolegium powinny zostać przyjęte takie same przedziały procentowe dla przyznawanych ocen.</a:t>
            </a:r>
          </a:p>
          <a:p>
            <a:pPr algn="just"/>
            <a:r>
              <a:rPr lang="pl-PL" sz="1600" i="1" dirty="0"/>
              <a:t>Metody weryfikacji osiągniętych efektów uczenia się dla kierunków medycznych prowadzonych w oparciu o standard kształcenia zostały wskazane w „Rozporządzeniu </a:t>
            </a:r>
            <a:r>
              <a:rPr lang="pl-PL" sz="1600" i="1" dirty="0" err="1"/>
              <a:t>MNiSW</a:t>
            </a:r>
            <a:r>
              <a:rPr lang="pl-PL" sz="1600" i="1" dirty="0"/>
              <a:t> z dnia 26 lipca 2019  r. w sprawie standardów kształcenia przygotowującego do wykonywania zawodu lekarza, lekarza dentysty, farmaceuty, pielęgniarki, położnej, diagnosty laboratoryjnego, fizjoterapeuty i ratownika medycznego” (w rozdziale IV  poszczególnych załączników do rozporządzenia).</a:t>
            </a:r>
          </a:p>
        </p:txBody>
      </p:sp>
    </p:spTree>
    <p:extLst>
      <p:ext uri="{BB962C8B-B14F-4D97-AF65-F5344CB8AC3E}">
        <p14:creationId xmlns:p14="http://schemas.microsoft.com/office/powerpoint/2010/main" val="21397510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Autofit/>
          </a:bodyPr>
          <a:lstStyle/>
          <a:p>
            <a:r>
              <a:rPr lang="pl-PL" sz="3200" b="1" dirty="0"/>
              <a:t>4.1 Sposoby weryfikacji efektów uczenia się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764704"/>
            <a:ext cx="8640960" cy="5904656"/>
          </a:xfrm>
        </p:spPr>
        <p:txBody>
          <a:bodyPr>
            <a:normAutofit/>
          </a:bodyPr>
          <a:lstStyle/>
          <a:p>
            <a:pPr algn="just"/>
            <a:r>
              <a:rPr lang="pl-PL" sz="1600" i="1" dirty="0"/>
              <a:t>W kolumnie metody oceny efektów uczenia należy określić sposoby weryfikacji, natomiast w kolumnie Forma zajęć dydaktycznych, wskazać w ramach jakiej formy zajęć (form zajęć) dany efekt jest weryfikowany. Przykładowe sposoby weryfikacji efektów uczenia: kolokwium, egzamin ustny, egzamin pisemny, projekt, praca zaliczeniowa, sprawozdanie, obserwacja w trakcie zajęć.</a:t>
            </a:r>
          </a:p>
          <a:p>
            <a:pPr algn="just"/>
            <a:r>
              <a:rPr lang="pl-PL" sz="1600" i="1" dirty="0"/>
              <a:t>Wskazane jest uwzględnienie oceny formującej (w trakcie zajęć ) oraz oceny podsumowującej (na zakończenie zajęć).</a:t>
            </a:r>
          </a:p>
          <a:p>
            <a:pPr algn="just">
              <a:defRPr/>
            </a:pPr>
            <a:r>
              <a:rPr lang="pl-PL" sz="1600" b="1" i="1" dirty="0"/>
              <a:t>Formy oceny </a:t>
            </a:r>
            <a:r>
              <a:rPr lang="pl-PL" sz="1600" i="1" dirty="0"/>
              <a:t>(przykłady)</a:t>
            </a:r>
          </a:p>
          <a:p>
            <a:pPr indent="0" algn="just">
              <a:buFont typeface="Symbol" pitchFamily="18" charset="2"/>
              <a:buChar char=""/>
              <a:defRPr/>
            </a:pPr>
            <a:r>
              <a:rPr lang="pl-PL" sz="1600" b="1" i="1" dirty="0"/>
              <a:t> Wiedza</a:t>
            </a:r>
            <a:r>
              <a:rPr lang="pl-PL" sz="1600" i="1" dirty="0"/>
              <a:t>- egzamin ustny, egzamin pisemny, test, esej, raport, projekt, prezentacja, praca zaliczeniowa</a:t>
            </a:r>
          </a:p>
          <a:p>
            <a:pPr indent="0" algn="just">
              <a:buFont typeface="Symbol" pitchFamily="18" charset="2"/>
              <a:buChar char=""/>
              <a:defRPr/>
            </a:pPr>
            <a:r>
              <a:rPr lang="pl-PL" sz="1600" b="1" i="1" dirty="0"/>
              <a:t> Umiejętności </a:t>
            </a:r>
            <a:r>
              <a:rPr lang="pl-PL" sz="1600" i="1" dirty="0"/>
              <a:t>– egzamin praktyczny, projekt, realizacja zadania, wykonanie doświadczeń, sprawozdanie z laboratorium, demonstracja wykonawstwa w warunkach symulowanych i naturalnych</a:t>
            </a:r>
          </a:p>
          <a:p>
            <a:pPr indent="0" algn="just">
              <a:buFont typeface="Symbol" pitchFamily="18" charset="2"/>
              <a:buChar char=""/>
              <a:defRPr/>
            </a:pPr>
            <a:r>
              <a:rPr lang="pl-PL" sz="1600" b="1" i="1" dirty="0"/>
              <a:t> Kompetencje (postawy)</a:t>
            </a:r>
            <a:r>
              <a:rPr lang="pl-PL" sz="1600" i="1" dirty="0"/>
              <a:t>- obserwacja w trakcie zajęć, esej refleksyjny, dzienniczek </a:t>
            </a:r>
          </a:p>
          <a:p>
            <a:pPr marL="355600" indent="0" algn="just">
              <a:buNone/>
              <a:defRPr/>
            </a:pPr>
            <a:r>
              <a:rPr lang="pl-PL" sz="1600" i="1" dirty="0"/>
              <a:t>Stosowane metody weryfikacji powinny umożliwiać rzetelną i wiarygodną ocenę stopnia osiągnięcia przez studentów efektów uczenia się, pozwalać na sprawdzenie i ocenę wszystkich efektów zdefiniowanych dla przedmiotu. </a:t>
            </a:r>
          </a:p>
          <a:p>
            <a:pPr marL="355600" indent="0" algn="just">
              <a:buFontTx/>
              <a:buNone/>
              <a:defRPr/>
            </a:pPr>
            <a:endParaRPr lang="pl-PL" sz="1600" i="1" dirty="0"/>
          </a:p>
          <a:p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41154"/>
              </p:ext>
            </p:extLst>
          </p:nvPr>
        </p:nvGraphicFramePr>
        <p:xfrm>
          <a:off x="323528" y="5301208"/>
          <a:ext cx="8280920" cy="1120744"/>
        </p:xfrm>
        <a:graphic>
          <a:graphicData uri="http://schemas.openxmlformats.org/drawingml/2006/table">
            <a:tbl>
              <a:tblPr firstRow="1" firstCol="1" bandRow="1"/>
              <a:tblGrid>
                <a:gridCol w="1705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49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64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7024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effectLst/>
                          <a:latin typeface="Corbel"/>
                          <a:ea typeface="Calibri"/>
                        </a:rPr>
                        <a:t>Symbol efektu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solidFill>
                            <a:srgbClr val="000000"/>
                          </a:solidFill>
                          <a:effectLst/>
                          <a:latin typeface="Corbel"/>
                          <a:ea typeface="Calibri"/>
                        </a:rPr>
                        <a:t>Metody oceny efektów uczenia się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solidFill>
                            <a:srgbClr val="000000"/>
                          </a:solidFill>
                          <a:effectLst/>
                          <a:latin typeface="Corbel"/>
                          <a:ea typeface="Calibri"/>
                        </a:rPr>
                        <a:t>(np.: kolokwium, egzamin ustny, egzamin pisemny, projekt, sprawozdanie, obserwacja w trakcie zajęć)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>
                          <a:effectLst/>
                          <a:latin typeface="Corbel"/>
                          <a:ea typeface="Calibri"/>
                        </a:rPr>
                        <a:t>Forma zajęć dydaktycznych </a:t>
                      </a:r>
                      <a:endParaRPr lang="pl-PL" sz="1200" b="1" cap="small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>
                          <a:effectLst/>
                          <a:latin typeface="Corbel"/>
                          <a:ea typeface="Calibri"/>
                        </a:rPr>
                        <a:t>(w, ćw, …)</a:t>
                      </a:r>
                      <a:endParaRPr lang="pl-PL" sz="1200" b="1" cap="small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85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>
                          <a:effectLst/>
                          <a:latin typeface="Corbel"/>
                          <a:ea typeface="Calibri"/>
                        </a:rPr>
                        <a:t>ek_ 01 </a:t>
                      </a:r>
                      <a:endParaRPr lang="pl-PL" sz="1200" b="1" cap="small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u="none" strike="noStrike" cap="small">
                          <a:effectLst/>
                          <a:latin typeface="Corbel"/>
                          <a:ea typeface="Calibri"/>
                        </a:rPr>
                        <a:t> </a:t>
                      </a:r>
                      <a:endParaRPr lang="pl-PL" sz="1200" b="1" cap="small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effectLst/>
                          <a:latin typeface="Corbel"/>
                          <a:ea typeface="Calibri"/>
                        </a:rPr>
                        <a:t> 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852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>
                          <a:effectLst/>
                          <a:latin typeface="Corbel"/>
                          <a:ea typeface="Calibri"/>
                        </a:rPr>
                        <a:t>Ek_ 02</a:t>
                      </a:r>
                      <a:endParaRPr lang="pl-PL" sz="1200" b="1" cap="small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effectLst/>
                          <a:latin typeface="Corbel"/>
                          <a:ea typeface="Calibri"/>
                        </a:rPr>
                        <a:t> 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200" b="0" cap="small" dirty="0">
                          <a:effectLst/>
                          <a:latin typeface="Corbel"/>
                          <a:ea typeface="Calibri"/>
                        </a:rPr>
                        <a:t> </a:t>
                      </a:r>
                      <a:endParaRPr lang="pl-PL" sz="12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19160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200" b="1" dirty="0"/>
              <a:t>4.2 Warunki zaliczenia przedmiotu (kryteria oceniania)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1600" i="1" dirty="0"/>
              <a:t>Należy krótko scharakteryzować warunki zaliczenia przedmiotu. Wskazać  stosowane kryteria oceniania (można zamieścić procentowy zakres przypisany do poszczególnych ocen, który powinien być spójny w ramach każdego z Kolegiów).</a:t>
            </a:r>
          </a:p>
          <a:p>
            <a:pPr algn="just"/>
            <a:r>
              <a:rPr lang="pl-PL" sz="1600" i="1" dirty="0"/>
              <a:t>Warunkiem zaliczenia przedmiotu jest osiągnięcie wszystkich założonych dla przedmiotu efektów uczenia się.</a:t>
            </a:r>
          </a:p>
          <a:p>
            <a:pPr algn="just"/>
            <a:r>
              <a:rPr lang="pl-PL" sz="1600" i="1" dirty="0"/>
              <a:t>Warunki zaliczenia należy wskazać dla każdej z form w jakiej realizowany jest przedmiot. </a:t>
            </a:r>
          </a:p>
          <a:p>
            <a:pPr algn="just"/>
            <a:r>
              <a:rPr lang="pl-PL" sz="1600" i="1" dirty="0">
                <a:latin typeface="Corbel" panose="020B0503020204020204" pitchFamily="34" charset="0"/>
              </a:rPr>
              <a:t>W przypadku przedmiotu realizowanego dłużej niż jeden semestr, należy podać warunki zaliczenia poszczególnych form zajęć w podziale na semestry.</a:t>
            </a:r>
          </a:p>
          <a:p>
            <a:pPr algn="just"/>
            <a:r>
              <a:rPr lang="pl-PL" sz="1600" i="1" dirty="0">
                <a:latin typeface="Corbel" panose="020B0503020204020204" pitchFamily="34" charset="0"/>
              </a:rPr>
              <a:t>Warunkiem uzyskania zaliczenia z przedmiotu nie może być wyłącznie obecność na zajęciach.</a:t>
            </a:r>
          </a:p>
          <a:p>
            <a:pPr algn="just"/>
            <a:r>
              <a:rPr lang="pl-PL" sz="1600" i="1" dirty="0">
                <a:latin typeface="Corbel" panose="020B0503020204020204" pitchFamily="34" charset="0"/>
              </a:rPr>
              <a:t>Zarówno przy określaniu sposobów weryfikacji efektów uczenia się jak i warunków zaliczenia przedmiotu należy wziąć pod uwagę formę zaliczenia określoną w harmonogramie  studiów  w przypadku, kiedy przedmiot kończy się zaliczeniem na ocenę nie należy wskazywać egzaminu, jako warunek zaliczenia zajęć.</a:t>
            </a:r>
          </a:p>
          <a:p>
            <a:pPr algn="just"/>
            <a:r>
              <a:rPr lang="pl-PL" sz="1600" i="1" dirty="0">
                <a:latin typeface="Corbel" panose="020B0503020204020204" pitchFamily="34" charset="0"/>
              </a:rPr>
              <a:t>W trakcie trwania zajęć nie można zmieniać warunków zaliczenia przedmiotu.</a:t>
            </a:r>
          </a:p>
          <a:p>
            <a:pPr marL="0" indent="0" algn="just">
              <a:buNone/>
              <a:defRPr/>
            </a:pPr>
            <a:r>
              <a:rPr lang="pl-PL" sz="1600" i="1" dirty="0">
                <a:solidFill>
                  <a:srgbClr val="C00000"/>
                </a:solidFill>
                <a:latin typeface="Corbel" panose="020B0503020204020204" pitchFamily="34" charset="0"/>
              </a:rPr>
              <a:t>  </a:t>
            </a:r>
            <a:endParaRPr lang="pl-PL" sz="1400" dirty="0"/>
          </a:p>
          <a:p>
            <a:endParaRPr lang="pl-PL" sz="1600" i="1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pl-PL" sz="1600" i="1" dirty="0">
              <a:solidFill>
                <a:srgbClr val="C00000"/>
              </a:solidFill>
              <a:latin typeface="Corbel" panose="020B0503020204020204" pitchFamily="34" charset="0"/>
            </a:endParaRPr>
          </a:p>
          <a:p>
            <a:endParaRPr lang="pl-PL" sz="1600" i="1" dirty="0">
              <a:latin typeface="Corbel" panose="020B0503020204020204" pitchFamily="34" charset="0"/>
            </a:endParaRPr>
          </a:p>
          <a:p>
            <a:endParaRPr lang="pl-PL" sz="1600" i="1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07304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Podstawa prawna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1600" i="1" dirty="0"/>
              <a:t>Obowiązujący w Uczelni wzór sylabusa został określony w Zarządzeniu nr 61/2025 Rektora Uniwersytetu Rzeszowskiego z dnia 13 marca 2025 r. w sprawie określenia szczegółowych zasad dotyczących projektowania programów studiów pierwszego, drugiego stopnia i jednolitych studiów magisterskich, sporządzana ich dokumentacji oraz zasad realizacji zajęć z wychowania fizycznego, przedmiotów ogólnouczelnianych, szkolenia BHP oraz szkolenia bibliotecznego w Uniwersytecie Rzeszowskim, (załącznik 1.5 – sylabus przedmiotu).</a:t>
            </a:r>
          </a:p>
          <a:p>
            <a:pPr algn="just"/>
            <a:endParaRPr lang="pl-PL" sz="1600" i="1" dirty="0"/>
          </a:p>
          <a:p>
            <a:pPr marL="0" indent="0" algn="just">
              <a:buNone/>
            </a:pPr>
            <a:r>
              <a:rPr lang="pl-PL" b="1" dirty="0"/>
              <a:t>       </a:t>
            </a:r>
          </a:p>
          <a:p>
            <a:pPr marL="0" indent="0" algn="ctr">
              <a:buNone/>
            </a:pPr>
            <a:r>
              <a:rPr lang="pl-PL" b="1" dirty="0"/>
              <a:t>Obowiązek publikacji sylabusa </a:t>
            </a:r>
          </a:p>
          <a:p>
            <a:pPr marL="0" indent="0" algn="ctr">
              <a:buNone/>
            </a:pPr>
            <a:endParaRPr lang="pl-PL" b="1" dirty="0"/>
          </a:p>
          <a:p>
            <a:pPr algn="just"/>
            <a:r>
              <a:rPr lang="pl-PL" sz="1600" dirty="0"/>
              <a:t>Zgodnie z </a:t>
            </a:r>
            <a:r>
              <a:rPr lang="pl-PL" sz="1600" i="1" dirty="0"/>
              <a:t>Zarządzeniem nr 61/2025 Rektora Uniwersytetu Rzeszowskiego sylabusy przedmiotów udostępniane są na stronie internetowej jednostki prowadzącej studia.</a:t>
            </a:r>
            <a:endParaRPr lang="pl-PL" sz="1600" dirty="0"/>
          </a:p>
          <a:p>
            <a:pPr marL="0" indent="0" algn="just">
              <a:buNone/>
            </a:pPr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36572392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24936" cy="792088"/>
          </a:xfrm>
        </p:spPr>
        <p:txBody>
          <a:bodyPr>
            <a:normAutofit/>
          </a:bodyPr>
          <a:lstStyle/>
          <a:p>
            <a:r>
              <a:rPr lang="pl-PL" altLang="pl-PL" sz="3200" b="1" dirty="0">
                <a:latin typeface="Calibri" pitchFamily="34" charset="0"/>
              </a:rPr>
              <a:t>Warunki zaliczenia przedmiotu – przykład</a:t>
            </a:r>
            <a:endParaRPr lang="pl-PL" sz="3200" dirty="0">
              <a:latin typeface="Calibri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556792"/>
            <a:ext cx="8712968" cy="4608512"/>
          </a:xfrm>
        </p:spPr>
        <p:txBody>
          <a:bodyPr>
            <a:noAutofit/>
          </a:bodyPr>
          <a:lstStyle/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Przykładowy opis dla przedmiotu prowadzonego w formie ćwiczeń i wykładów  (udostępniony przez Panią dr Annę Szpilę).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endParaRPr lang="pl-PL" sz="1600" i="1" kern="0" dirty="0">
              <a:solidFill>
                <a:srgbClr val="000000"/>
              </a:solidFill>
            </a:endParaRP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b="1" i="1" kern="0" dirty="0"/>
              <a:t>Ćwiczenia</a:t>
            </a:r>
            <a:r>
              <a:rPr lang="pl-PL" sz="1600" i="1" kern="0" dirty="0">
                <a:solidFill>
                  <a:srgbClr val="FF0000"/>
                </a:solidFill>
              </a:rPr>
              <a:t> </a:t>
            </a:r>
            <a:r>
              <a:rPr lang="pl-PL" sz="1600" i="1" kern="0" dirty="0"/>
              <a:t>-</a:t>
            </a:r>
            <a:r>
              <a:rPr lang="pl-PL" sz="1600" i="1" kern="0" dirty="0">
                <a:solidFill>
                  <a:srgbClr val="FF0000"/>
                </a:solidFill>
              </a:rPr>
              <a:t> </a:t>
            </a:r>
            <a:r>
              <a:rPr lang="pl-PL" sz="1600" i="1" kern="0" dirty="0">
                <a:solidFill>
                  <a:srgbClr val="000000"/>
                </a:solidFill>
              </a:rPr>
              <a:t>ocena z zaliczenia 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75% oceny stanowią wyniki kolokwiów, 25% ocena aktywności  na zajęciach. Planowane są dwa kolokwia.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Punkty uzyskane za kolokwia są przeliczane na procenty, którym odpowiadają oceny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do 50% - niedostateczny,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 51% - 60% - dostateczny,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 61% - 70% - dostateczny plus,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- 71% - 80% - dobry,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- 81% -  90% - dobry plus,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- 91% -  100% - bardzo dobry.</a:t>
            </a:r>
          </a:p>
          <a:p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3289273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pl-PL" altLang="pl-PL" sz="3200" b="1" dirty="0">
                <a:latin typeface="Calibri" pitchFamily="34" charset="0"/>
              </a:rPr>
              <a:t>Warunki zaliczenia przedmiotu – przykład c.d.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53136"/>
          </a:xfrm>
        </p:spPr>
        <p:txBody>
          <a:bodyPr>
            <a:normAutofit lnSpcReduction="10000"/>
          </a:bodyPr>
          <a:lstStyle/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b="1" i="1" kern="0" dirty="0">
                <a:solidFill>
                  <a:prstClr val="black"/>
                </a:solidFill>
              </a:rPr>
              <a:t>Wykład </a:t>
            </a:r>
            <a:r>
              <a:rPr lang="pl-PL" sz="1600" i="1" kern="0" dirty="0">
                <a:solidFill>
                  <a:prstClr val="black"/>
                </a:solidFill>
              </a:rPr>
              <a:t>- </a:t>
            </a:r>
            <a:r>
              <a:rPr lang="pl-PL" sz="1600" i="1" kern="0" dirty="0">
                <a:solidFill>
                  <a:srgbClr val="000000"/>
                </a:solidFill>
              </a:rPr>
              <a:t>Egzamin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Warunkiem dopuszczenia do egzaminu jest zaliczenie ćwiczeń. Egzamin odbywa się w formie pisemnej i składa się z części teoretycznej i części zadaniowej. Studenci którzy uzyskają zaliczenie ćwiczeń na ocenę powyżej dobrej mogą być zwolnieni z części zadaniowej – ocena z zaliczenia uznana jest wówczas jako ocena z części zadaniowej. Aby uzyskać ocenę pozytywną trzeba zaliczyć obydwie części. Studenci, którzy zaliczyli tylko jedną część egzaminu mają prawo do odpowiedzi ustnej w celu zaliczenia drugiej części. Do każdej z części stosuje się przelicznik za odpowiedni procent uzyskanych punktów: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do 50% - niedostateczny,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 51% - 60% - dostateczny,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 61% - 70% - dostateczny plus,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- 71% - 80% - dobry,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- 81% -  90% - dobry plus,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- 91% -  100% - bardzo dobry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r>
              <a:rPr lang="pl-PL" sz="1600" i="1" kern="0" dirty="0">
                <a:solidFill>
                  <a:srgbClr val="000000"/>
                </a:solidFill>
              </a:rPr>
              <a:t>Ocena końcowa jest średnią arytmetyczną z ocen z obydwu części.</a:t>
            </a:r>
          </a:p>
          <a:p>
            <a:pPr marL="0" lvl="0" indent="0" algn="just" eaLnBrk="0" fontAlgn="base" hangingPunct="0">
              <a:spcAft>
                <a:spcPct val="0"/>
              </a:spcAft>
              <a:buNone/>
              <a:defRPr/>
            </a:pPr>
            <a:endParaRPr lang="pl-PL" sz="1400" i="1" kern="0" dirty="0">
              <a:solidFill>
                <a:srgbClr val="000000"/>
              </a:solidFill>
            </a:endParaRPr>
          </a:p>
          <a:p>
            <a:pPr algn="just"/>
            <a:r>
              <a:rPr lang="pl-PL" sz="1600" dirty="0"/>
              <a:t>Zasadne jest ujednolicenie skali w obrębie Kolegium (przyjęcie takich samych przedziałów % dla przyznawanych ocen.</a:t>
            </a:r>
          </a:p>
        </p:txBody>
      </p:sp>
    </p:spTree>
    <p:extLst>
      <p:ext uri="{BB962C8B-B14F-4D97-AF65-F5344CB8AC3E}">
        <p14:creationId xmlns:p14="http://schemas.microsoft.com/office/powerpoint/2010/main" val="41504018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51520" y="404664"/>
            <a:ext cx="87129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>
                <a:latin typeface="+mj-lt"/>
              </a:rPr>
              <a:t>5.Całkowity nakład pracy studenta potrzebny do o</a:t>
            </a:r>
            <a:r>
              <a:rPr lang="pl-PL" sz="2800" b="1" dirty="0">
                <a:solidFill>
                  <a:prstClr val="black"/>
                </a:solidFill>
                <a:latin typeface="+mj-lt"/>
              </a:rPr>
              <a:t>siągnięcia założonych  efektów w godzinach oraz punktach ECTS</a:t>
            </a:r>
            <a:endParaRPr lang="pl-PL" sz="2800" dirty="0">
              <a:latin typeface="+mj-lt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531730"/>
              </p:ext>
            </p:extLst>
          </p:nvPr>
        </p:nvGraphicFramePr>
        <p:xfrm>
          <a:off x="395536" y="2060848"/>
          <a:ext cx="8424936" cy="2344779"/>
        </p:xfrm>
        <a:graphic>
          <a:graphicData uri="http://schemas.openxmlformats.org/drawingml/2006/table">
            <a:tbl>
              <a:tblPr firstRow="1" firstCol="1" bandRow="1"/>
              <a:tblGrid>
                <a:gridCol w="4337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2006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Forma aktywności</a:t>
                      </a:r>
                      <a:endParaRPr lang="pl-PL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Średnia liczba godzin na zrealizowanie aktywności</a:t>
                      </a:r>
                      <a:endParaRPr lang="pl-PL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074">
                <a:tc>
                  <a:txBody>
                    <a:bodyPr/>
                    <a:lstStyle/>
                    <a:p>
                      <a:pPr marL="457200" indent="-280988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Godziny z harmonogramu studiów</a:t>
                      </a:r>
                      <a:endParaRPr lang="pl-PL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0" marR="0" indent="-127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/>
                        <a:t>Można uszczegółowić ten zapis z podziałem na formy zajęć.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825">
                <a:tc>
                  <a:txBody>
                    <a:bodyPr/>
                    <a:lstStyle/>
                    <a:p>
                      <a:pPr marL="457200" indent="-280988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Inne z udziałem nauczyciela akademickiego</a:t>
                      </a:r>
                      <a:r>
                        <a:rPr lang="pl-PL" sz="1100" baseline="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l-PL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(udział w konsultacjach, egzaminie)</a:t>
                      </a:r>
                      <a:endParaRPr lang="pl-PL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Np.</a:t>
                      </a:r>
                      <a:r>
                        <a:rPr lang="pl-PL" sz="1200" baseline="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 udział w konsultacjach, egzaminie.</a:t>
                      </a:r>
                      <a:r>
                        <a:rPr lang="pl-PL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22">
                <a:tc>
                  <a:txBody>
                    <a:bodyPr/>
                    <a:lstStyle/>
                    <a:p>
                      <a:pPr marL="457200" indent="-280988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Godziny </a:t>
                      </a:r>
                      <a:r>
                        <a:rPr lang="pl-PL" sz="1200" dirty="0" err="1">
                          <a:effectLst/>
                          <a:latin typeface="+mj-lt"/>
                          <a:ea typeface="Calibri"/>
                          <a:cs typeface="Times New Roman"/>
                        </a:rPr>
                        <a:t>niekontaktowe</a:t>
                      </a:r>
                      <a:r>
                        <a:rPr lang="pl-PL" sz="12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  - praca własna studenta</a:t>
                      </a:r>
                    </a:p>
                    <a:p>
                      <a:pPr marL="457200" marR="0" lvl="0" indent="-280988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(przygotowanie do zajęć, egzaminu,</a:t>
                      </a:r>
                      <a:r>
                        <a:rPr lang="pl-PL" sz="12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l-PL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napisanie referatu itp.)</a:t>
                      </a:r>
                    </a:p>
                    <a:p>
                      <a:pPr marL="457200" indent="-280988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048">
                <a:tc>
                  <a:txBody>
                    <a:bodyPr/>
                    <a:lstStyle/>
                    <a:p>
                      <a:pPr marL="457200" indent="-280988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SUMA GODZIN</a:t>
                      </a:r>
                      <a:endParaRPr lang="pl-PL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008">
                <a:tc>
                  <a:txBody>
                    <a:bodyPr/>
                    <a:lstStyle/>
                    <a:p>
                      <a:pPr marL="457200" indent="-280988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SUMARYCZNA LICZBA PUNKTÓW ECTS</a:t>
                      </a:r>
                      <a:endParaRPr lang="pl-PL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  <a:cs typeface="Times New Roman"/>
                        </a:rPr>
                        <a:t> 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Prostokąt 3"/>
          <p:cNvSpPr/>
          <p:nvPr/>
        </p:nvSpPr>
        <p:spPr>
          <a:xfrm>
            <a:off x="449739" y="4929586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i="1" dirty="0"/>
              <a:t>Punkty ECTS stanowią miarę średniego nakładu pracy studenta niezbędnego do uzyskania efektów uczenia się. Należy uwzględnić, że 1 pkt ECTS odpowiada 25-30 godzin całkowitego nakładu pracy studenta. 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5763499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519407"/>
              </p:ext>
            </p:extLst>
          </p:nvPr>
        </p:nvGraphicFramePr>
        <p:xfrm>
          <a:off x="611560" y="2132855"/>
          <a:ext cx="8208912" cy="2520281"/>
        </p:xfrm>
        <a:graphic>
          <a:graphicData uri="http://schemas.openxmlformats.org/drawingml/2006/table">
            <a:tbl>
              <a:tblPr firstRow="1" firstCol="1" bandRow="1"/>
              <a:tblGrid>
                <a:gridCol w="3960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729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pl-PL" sz="16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Wymiar godzinowy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pl-PL" sz="1600" i="1" dirty="0"/>
                        <a:t>Należy wpisać </a:t>
                      </a:r>
                      <a:r>
                        <a:rPr kumimoji="0" lang="pl-PL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liczbę godzin przeznaczonych na praktykę. </a:t>
                      </a:r>
                      <a:endParaRPr lang="pl-PL" sz="16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73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6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Zasady i formy odbywania praktyk</a:t>
                      </a: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pl-PL" sz="2400" b="1" cap="small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pl-PL" sz="1600" i="1" dirty="0"/>
                        <a:t>Należy zamieścić </a:t>
                      </a:r>
                      <a:r>
                        <a:rPr kumimoji="0" lang="pl-PL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krótki opis dotyczący realizacji praktyk bądź zamieścić odesłanie do regulaminu praktyk.</a:t>
                      </a: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pl-PL" sz="1600" b="1" cap="small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184400" y="35544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755576" y="836712"/>
            <a:ext cx="78488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200" b="1" dirty="0"/>
              <a:t>6. Praktyki zawodowe w ramach przedmiotu</a:t>
            </a:r>
          </a:p>
          <a:p>
            <a:pPr algn="ctr"/>
            <a:r>
              <a:rPr lang="pl-PL" sz="3200" b="1" dirty="0"/>
              <a:t>(jeżeli występują)</a:t>
            </a:r>
          </a:p>
        </p:txBody>
      </p:sp>
    </p:spTree>
    <p:extLst>
      <p:ext uri="{BB962C8B-B14F-4D97-AF65-F5344CB8AC3E}">
        <p14:creationId xmlns:p14="http://schemas.microsoft.com/office/powerpoint/2010/main" val="25789967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6192688" cy="778098"/>
          </a:xfrm>
        </p:spPr>
        <p:txBody>
          <a:bodyPr>
            <a:normAutofit/>
          </a:bodyPr>
          <a:lstStyle/>
          <a:p>
            <a:r>
              <a:rPr lang="pl-PL" sz="3200" b="1" dirty="0"/>
              <a:t>7. Literatura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813995"/>
          </a:xfrm>
        </p:spPr>
        <p:txBody>
          <a:bodyPr>
            <a:normAutofit/>
          </a:bodyPr>
          <a:lstStyle/>
          <a:p>
            <a:pPr algn="just"/>
            <a:r>
              <a:rPr lang="pl-PL" sz="1600" i="1" dirty="0"/>
              <a:t>W tym punkcie należy wskazać literaturę </a:t>
            </a:r>
            <a:r>
              <a:rPr lang="pl-PL" sz="1600" b="1" i="1" dirty="0"/>
              <a:t>podstawową</a:t>
            </a:r>
            <a:r>
              <a:rPr lang="pl-PL" sz="1600" i="1" dirty="0"/>
              <a:t> i </a:t>
            </a:r>
            <a:r>
              <a:rPr lang="pl-PL" sz="1600" b="1" i="1" dirty="0"/>
              <a:t>uzupełniającą</a:t>
            </a:r>
            <a:r>
              <a:rPr lang="pl-PL" sz="1600" i="1" dirty="0"/>
              <a:t>. </a:t>
            </a:r>
          </a:p>
          <a:p>
            <a:pPr algn="just"/>
            <a:r>
              <a:rPr lang="pl-PL" sz="1600" i="1" dirty="0"/>
              <a:t>Przez literaturę podstawową należy rozumieć wszystko z czym student musi się zapoznać w całości, bądź we fragmentach. Opis literatury powinien zawierać imię i nazwisko autora, tytuł, miejsce i rok wydania, a w przypadku artykułu również strony.</a:t>
            </a:r>
          </a:p>
          <a:p>
            <a:pPr algn="just"/>
            <a:r>
              <a:rPr lang="pl-PL" sz="1600" i="1" dirty="0"/>
              <a:t>Przywołana literatura powinna uwzględniać aktualne pozycje bazujące  na najnowszych osiągnięciach naukowych w dyscyplinie związanej z kierunkiem studiów.</a:t>
            </a:r>
          </a:p>
          <a:p>
            <a:pPr algn="just"/>
            <a:r>
              <a:rPr lang="pl-PL" sz="1600" i="1" dirty="0"/>
              <a:t>Przy ustalaniu wykazu literatury należy uwzględnić ogólną liczbę punktów ECTS przypisanych do przedmiotu, obejmującą również szacowany czas pracy własnej studenta poświęcony na lekturę.</a:t>
            </a:r>
          </a:p>
          <a:p>
            <a:pPr algn="just"/>
            <a:r>
              <a:rPr lang="pl-PL" sz="1600" i="1" dirty="0"/>
              <a:t>Podając wykaz literatury należy wziąć pod uwagę dostępność przywoływanych pozycji dla studiujących w Bibliotece UR.</a:t>
            </a:r>
          </a:p>
          <a:p>
            <a:pPr algn="just"/>
            <a:r>
              <a:rPr lang="pl-PL" sz="1600" i="1" dirty="0"/>
              <a:t>Odniesienie do literatury anglojęzycznej jest istotne dla procesu umiędzynarodowienia. </a:t>
            </a:r>
          </a:p>
          <a:p>
            <a:pPr algn="just"/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472550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altLang="pl-PL" sz="3200" b="1" dirty="0"/>
              <a:t>Akty prawne i materiały wykorzystane w prezentacji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altLang="pl-PL" sz="1600" i="1" dirty="0">
                <a:latin typeface="+mj-lt"/>
                <a:cs typeface="Tahoma" pitchFamily="34" charset="0"/>
              </a:rPr>
              <a:t>Ustawa z dnia 20 lipca 2018 r. Prawo o szkolnictwie wyższym i nauce (</a:t>
            </a:r>
            <a:r>
              <a:rPr lang="pl-PL" altLang="pl-PL" sz="1600" i="1" dirty="0" err="1">
                <a:latin typeface="+mj-lt"/>
                <a:cs typeface="Tahoma" pitchFamily="34" charset="0"/>
              </a:rPr>
              <a:t>t.j</a:t>
            </a:r>
            <a:r>
              <a:rPr lang="pl-PL" altLang="pl-PL" sz="1600" i="1" dirty="0">
                <a:latin typeface="+mj-lt"/>
                <a:cs typeface="Tahoma" pitchFamily="34" charset="0"/>
              </a:rPr>
              <a:t>. </a:t>
            </a:r>
            <a:r>
              <a:rPr lang="pl-PL" altLang="pl-PL" sz="1600" i="1" dirty="0" err="1">
                <a:latin typeface="+mj-lt"/>
                <a:cs typeface="Tahoma" pitchFamily="34" charset="0"/>
              </a:rPr>
              <a:t>Dz.U</a:t>
            </a:r>
            <a:r>
              <a:rPr lang="pl-PL" altLang="pl-PL" sz="1600" i="1" dirty="0">
                <a:latin typeface="+mj-lt"/>
                <a:cs typeface="Tahoma" pitchFamily="34" charset="0"/>
              </a:rPr>
              <a:t>. z 2024 r., poz.1571 ze zm.);</a:t>
            </a:r>
            <a:endParaRPr lang="pl-PL" altLang="pl-PL" sz="1600" i="1" dirty="0">
              <a:latin typeface="+mj-lt"/>
            </a:endParaRPr>
          </a:p>
          <a:p>
            <a:pPr algn="just"/>
            <a:r>
              <a:rPr lang="pl-PL" altLang="pl-PL" sz="1600" i="1" dirty="0">
                <a:latin typeface="+mj-lt"/>
              </a:rPr>
              <a:t>Rozporządzenie </a:t>
            </a:r>
            <a:r>
              <a:rPr lang="pl-PL" altLang="pl-PL" sz="1600" i="1" dirty="0" err="1">
                <a:latin typeface="+mj-lt"/>
              </a:rPr>
              <a:t>MNiSW</a:t>
            </a:r>
            <a:r>
              <a:rPr lang="pl-PL" altLang="pl-PL" sz="1600" i="1" dirty="0">
                <a:latin typeface="+mj-lt"/>
              </a:rPr>
              <a:t> z dnia 26 lipca 2019r. w sprawie standardów kształcenia przygotowującego do wykonywania zawodu lekarza, lekarza dentysty, farmaceuty, pielęgniarki, położnej, diagnosty laboratoryjnego, fizjoterapeuty i ratownika medycznego (</a:t>
            </a:r>
            <a:r>
              <a:rPr lang="pl-PL" altLang="pl-PL" sz="1600" i="1" dirty="0" err="1">
                <a:latin typeface="+mj-lt"/>
              </a:rPr>
              <a:t>t.j</a:t>
            </a:r>
            <a:r>
              <a:rPr lang="pl-PL" altLang="pl-PL" sz="1600" i="1" dirty="0">
                <a:latin typeface="+mj-lt"/>
              </a:rPr>
              <a:t>. </a:t>
            </a:r>
            <a:r>
              <a:rPr lang="pl-PL" altLang="pl-PL" sz="1600" i="1" dirty="0" err="1">
                <a:latin typeface="+mj-lt"/>
              </a:rPr>
              <a:t>Dz.U</a:t>
            </a:r>
            <a:r>
              <a:rPr lang="pl-PL" altLang="pl-PL" sz="1600" i="1" dirty="0">
                <a:latin typeface="+mj-lt"/>
              </a:rPr>
              <a:t>. 2021r.,  poz. 755 ze zm.);</a:t>
            </a:r>
          </a:p>
          <a:p>
            <a:pPr algn="just"/>
            <a:r>
              <a:rPr lang="pl-PL" altLang="pl-PL" sz="1600" i="1" dirty="0">
                <a:latin typeface="+mj-lt"/>
              </a:rPr>
              <a:t>Zarządzenie nr 61/2025 Rektora UR z dnia 13 marca 2025r. w sprawie określenia szczegółowych zasad dotyczących projektowania programów studiów pierwszego, drugiego stopnia i jednolitych studiów magisterskich, sporządzania ich dokumentacji oraz zasad realizacji zajęć z wychowania fizycznego, przedmiotów ogólnouczelnianych, szkolenia BHP oraz szkolenia bibliotecznego w Uniwersytecie Rzeszowskim;</a:t>
            </a:r>
          </a:p>
          <a:p>
            <a:pPr algn="just"/>
            <a:r>
              <a:rPr lang="pl-PL" altLang="pl-PL" sz="1600" i="1" dirty="0">
                <a:latin typeface="+mj-lt"/>
              </a:rPr>
              <a:t>Statut Polskiej Komisji Akredytacyjnej załącznik nr 2;</a:t>
            </a:r>
          </a:p>
          <a:p>
            <a:pPr algn="just"/>
            <a:r>
              <a:rPr lang="pl-PL" altLang="pl-PL" sz="1600" i="1" dirty="0">
                <a:latin typeface="+mj-lt"/>
              </a:rPr>
              <a:t>Sylabus przedmiotu udostępniony przez dr Annę Szpilę.</a:t>
            </a:r>
          </a:p>
          <a:p>
            <a:pPr marL="0" indent="0" algn="just">
              <a:buNone/>
            </a:pPr>
            <a:endParaRPr lang="pl-PL" altLang="pl-PL" sz="1600" dirty="0">
              <a:latin typeface="+mj-lt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560031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r>
              <a:rPr lang="pl-PL" sz="1600" i="1" dirty="0"/>
              <a:t>Opracowanie</a:t>
            </a:r>
          </a:p>
          <a:p>
            <a:pPr marL="0" indent="0">
              <a:buNone/>
            </a:pPr>
            <a:endParaRPr lang="pl-PL" sz="1600" i="1" dirty="0"/>
          </a:p>
          <a:p>
            <a:pPr marL="0" indent="0">
              <a:buNone/>
            </a:pPr>
            <a:r>
              <a:rPr lang="pl-PL" sz="1600" i="1" dirty="0"/>
              <a:t>Dział Jakości i Akredytacji</a:t>
            </a:r>
          </a:p>
          <a:p>
            <a:pPr marL="0" indent="0">
              <a:buNone/>
            </a:pPr>
            <a:r>
              <a:rPr lang="pl-PL" sz="1600" i="1" dirty="0"/>
              <a:t>Uniwersytetu Rzeszowskiego</a:t>
            </a:r>
          </a:p>
        </p:txBody>
      </p:sp>
    </p:spTree>
    <p:extLst>
      <p:ext uri="{BB962C8B-B14F-4D97-AF65-F5344CB8AC3E}">
        <p14:creationId xmlns:p14="http://schemas.microsoft.com/office/powerpoint/2010/main" val="343207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Sylabus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1600" i="1" dirty="0"/>
              <a:t>Sylabus jest podstawowym źródłem informacji o przedmiocie;</a:t>
            </a:r>
          </a:p>
          <a:p>
            <a:r>
              <a:rPr lang="pl-PL" sz="1600" i="1" dirty="0"/>
              <a:t>Rekomendowany jest jeden sylabus dla przedmiotu, niezależnie od tego w ilu formach jest on realizowany oraz bez względu na liczbę osób, które go prowadzą;</a:t>
            </a:r>
          </a:p>
          <a:p>
            <a:r>
              <a:rPr lang="pl-PL" sz="1600" i="1" dirty="0"/>
              <a:t>Akceptacji sylabusa dokonuje Kierownik Kierunku;</a:t>
            </a:r>
          </a:p>
          <a:p>
            <a:r>
              <a:rPr lang="pl-PL" sz="1600" i="1" dirty="0"/>
              <a:t>Uzupełniając sylabus zaleca się zweryfikować liczbę godzin przedmiotu i punktów ECTS, aby była zgodna z obowiązującym programem studiów; </a:t>
            </a:r>
          </a:p>
          <a:p>
            <a:r>
              <a:rPr lang="pl-PL" sz="1600" i="1" dirty="0"/>
              <a:t>Wszystkie informacje zamieszczane w sylabusie przedmiotu powinny być spójne z przyjętym i obowiązującym programem studiów;</a:t>
            </a:r>
          </a:p>
          <a:p>
            <a:r>
              <a:rPr lang="pl-PL" sz="1600" i="1" dirty="0">
                <a:latin typeface="+mj-lt"/>
              </a:rPr>
              <a:t>Zmiany w sylabusach powinny być wprowadzane od nowego cyklu kształcenia. </a:t>
            </a:r>
            <a:r>
              <a:rPr lang="pl-PL" altLang="pl-PL" sz="1600" i="1" dirty="0">
                <a:latin typeface="+mj-lt"/>
              </a:rPr>
              <a:t>Możliwości i zakres wprowadzanych zmian w trakcie cyklu kształcenia określają zapisy Rozporządzenia </a:t>
            </a:r>
            <a:r>
              <a:rPr lang="pl-PL" altLang="pl-PL" sz="1600" i="1" dirty="0" err="1">
                <a:latin typeface="+mj-lt"/>
              </a:rPr>
              <a:t>MNiSW</a:t>
            </a:r>
            <a:r>
              <a:rPr lang="pl-PL" altLang="pl-PL" sz="1600" i="1" dirty="0">
                <a:latin typeface="+mj-lt"/>
              </a:rPr>
              <a:t> w sprawie studiów</a:t>
            </a:r>
            <a:r>
              <a:rPr lang="pl-PL" altLang="pl-PL" sz="1600" dirty="0">
                <a:latin typeface="Corbel" panose="020B0503020204020204" pitchFamily="34" charset="0"/>
              </a:rPr>
              <a:t>.</a:t>
            </a:r>
          </a:p>
          <a:p>
            <a:endParaRPr lang="pl-PL" sz="1600" i="1" dirty="0"/>
          </a:p>
        </p:txBody>
      </p:sp>
    </p:spTree>
    <p:extLst>
      <p:ext uri="{BB962C8B-B14F-4D97-AF65-F5344CB8AC3E}">
        <p14:creationId xmlns:p14="http://schemas.microsoft.com/office/powerpoint/2010/main" val="1970044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Nagłówek sylabusa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pl-PL" sz="2800" b="1" cap="small" dirty="0"/>
          </a:p>
          <a:p>
            <a:pPr marL="0" indent="0" algn="ctr">
              <a:buNone/>
            </a:pPr>
            <a:r>
              <a:rPr lang="pl-PL" sz="2000" b="1" cap="small" dirty="0"/>
              <a:t>SYLABUS</a:t>
            </a:r>
            <a:endParaRPr lang="pl-PL" sz="2000" dirty="0"/>
          </a:p>
          <a:p>
            <a:pPr marL="0" indent="0" algn="ctr">
              <a:buNone/>
            </a:pPr>
            <a:r>
              <a:rPr lang="pl-PL" sz="2000" b="1" cap="small" dirty="0"/>
              <a:t>dotyczy cyklu kształcenia </a:t>
            </a:r>
            <a:r>
              <a:rPr lang="pl-PL" sz="2000" i="1" cap="small" dirty="0"/>
              <a:t>...........................</a:t>
            </a:r>
            <a:r>
              <a:rPr lang="pl-PL" sz="2000" b="1" cap="small" dirty="0"/>
              <a:t> </a:t>
            </a:r>
            <a:r>
              <a:rPr lang="pl-PL" sz="2000" i="1" dirty="0"/>
              <a:t>                                                                                                           (skrajne daty</a:t>
            </a:r>
            <a:r>
              <a:rPr lang="pl-PL" sz="2000" dirty="0"/>
              <a:t>)</a:t>
            </a:r>
          </a:p>
          <a:p>
            <a:pPr marL="0" indent="0">
              <a:buNone/>
            </a:pPr>
            <a:r>
              <a:rPr lang="pl-PL" sz="2000" dirty="0"/>
              <a:t>                           Rok akademicki   ...............</a:t>
            </a:r>
          </a:p>
          <a:p>
            <a:endParaRPr lang="pl-PL" sz="2800" dirty="0"/>
          </a:p>
          <a:p>
            <a:pPr marL="0" indent="0">
              <a:buNone/>
            </a:pPr>
            <a:endParaRPr lang="pl-PL" sz="2800" dirty="0"/>
          </a:p>
          <a:p>
            <a:r>
              <a:rPr lang="pl-PL" sz="1900" i="1" dirty="0"/>
              <a:t>Określając jakiego cyklu kształcenia dotyczy sylabus należy wskazać skrajne daty, np. 2020/2021- 2021/2022 (dla studiów II stopnia);</a:t>
            </a:r>
          </a:p>
          <a:p>
            <a:r>
              <a:rPr lang="pl-PL" sz="1900" i="1" dirty="0"/>
              <a:t>Rok akademicki – rok, bądź lata, na których realizowany jest przedmiot, np. 2020/2021; 2020/2021  i 2021/2022</a:t>
            </a:r>
          </a:p>
          <a:p>
            <a:pPr marL="0" indent="0" algn="ctr">
              <a:buNone/>
            </a:pPr>
            <a:endParaRPr lang="pl-PL" sz="2300" b="1" cap="small" dirty="0"/>
          </a:p>
          <a:p>
            <a:pPr marL="0" indent="0" algn="ctr">
              <a:buNone/>
            </a:pPr>
            <a:endParaRPr lang="pl-PL" sz="2400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12112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0707026"/>
              </p:ext>
            </p:extLst>
          </p:nvPr>
        </p:nvGraphicFramePr>
        <p:xfrm>
          <a:off x="395536" y="908720"/>
          <a:ext cx="8496944" cy="5759845"/>
        </p:xfrm>
        <a:graphic>
          <a:graphicData uri="http://schemas.openxmlformats.org/drawingml/2006/table">
            <a:tbl>
              <a:tblPr firstRow="1" firstCol="1" bandRow="1"/>
              <a:tblGrid>
                <a:gridCol w="2340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56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3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Nazwa przedmiotu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>
                          <a:latin typeface="+mj-lt"/>
                        </a:rPr>
                        <a:t>Należy podać pełną nazwę przedmiotu, zgodną z aktualnym programem studiów.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Kod przedmiotu*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>
                          <a:latin typeface="+mj-lt"/>
                        </a:rPr>
                        <a:t>Opcjonalnie, zgodnie z ustaleniami w Jednostce.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hangingPunct="0">
                        <a:lnSpc>
                          <a:spcPts val="12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Nazwa jednostki prowadzącej kierunek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>
                          <a:latin typeface="+mj-lt"/>
                        </a:rPr>
                        <a:t>Należy wskazać nazwę Kolegium.</a:t>
                      </a:r>
                      <a:endParaRPr lang="pl-PL" sz="12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113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Nazwa jednostki realizującej przedmiot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>
                          <a:latin typeface="+mj-lt"/>
                        </a:rPr>
                        <a:t>Należy wskazać nazwę Instytutu/Zakładu/Katedry.</a:t>
                      </a:r>
                      <a:endParaRPr lang="pl-PL" sz="12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385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Kierunek studiów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>
                          <a:latin typeface="+mj-lt"/>
                        </a:rPr>
                        <a:t>Należy wskazać kierunek, na którym realizowany jest przedmiot.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Poziom studiów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>
                          <a:latin typeface="+mj-lt"/>
                        </a:rPr>
                        <a:t>Studia pierwszego stopnia, studia drugiego stopnia, jednolite studia magisterskie.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Profil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 err="1">
                          <a:latin typeface="+mj-lt"/>
                        </a:rPr>
                        <a:t>Ogólnoakademicki</a:t>
                      </a:r>
                      <a:r>
                        <a:rPr lang="pl-PL" sz="1200" i="1" dirty="0">
                          <a:latin typeface="+mj-lt"/>
                        </a:rPr>
                        <a:t> albo praktyczny.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Forma studiów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>
                          <a:latin typeface="+mj-lt"/>
                        </a:rPr>
                        <a:t>Studia stacjonarne, studia niestacjonarne 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0190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Rok i semestr/y studiów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>
                          <a:solidFill>
                            <a:schemeClr val="tx1"/>
                          </a:solidFill>
                          <a:latin typeface="+mj-lt"/>
                        </a:rPr>
                        <a:t>Należy wskazać semestr i rok, na którym realizowany jest przedmiot, np. Rok I, semestr 1 i 2.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70146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Rodzaj przedmiotu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>
                          <a:latin typeface="+mj-lt"/>
                        </a:rPr>
                        <a:t>Należy wskazać do której grupy, zgodnie z programem, przedmiot jest przypisany (przedmioty ogólne, podstawowe, kierunkowe, kierunkowe do wyboru, specjalnościowe). </a:t>
                      </a:r>
                      <a:r>
                        <a:rPr lang="pl-PL" sz="1200" i="1" dirty="0">
                          <a:solidFill>
                            <a:schemeClr val="tx1"/>
                          </a:solidFill>
                          <a:latin typeface="+mj-lt"/>
                        </a:rPr>
                        <a:t>W przypadku kierunków medycznych prowadzonych w oparciu o standard kształcenia należy wskazać grupę nauk do których przedmiot został zaliczony, np. dla kierunku lekarskiego: A. Nauki morfologiczne, B. Naukowe podstawy medycyny, C. Nauki przedkliniczne.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7790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Język wykładowy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>
                          <a:latin typeface="+mj-lt"/>
                        </a:rPr>
                        <a:t>Język w którym prowadzony  jest przedmiot . </a:t>
                      </a:r>
                      <a:endParaRPr lang="pl-PL" sz="1200" b="1" dirty="0">
                        <a:solidFill>
                          <a:srgbClr val="000000"/>
                        </a:solidFill>
                        <a:effectLst/>
                        <a:latin typeface="+mj-lt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27441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Koordynator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/>
                        </a:rPr>
                        <a:t> </a:t>
                      </a:r>
                      <a:r>
                        <a:rPr lang="pl-PL" sz="1200" i="1" dirty="0">
                          <a:solidFill>
                            <a:schemeClr val="tx1"/>
                          </a:solidFill>
                          <a:latin typeface="+mj-lt"/>
                        </a:rPr>
                        <a:t>Osoba odpowiedzialna za wypełnienie sylabusa. W sytuacji, kiedy przedmiot jest realizowany przez kilku prowadzących, osobę odpowiedzialną za treści zawarte w sylabusie wyznacza Kierownik Jednostki</a:t>
                      </a:r>
                      <a:r>
                        <a:rPr lang="pl-PL" sz="1200" i="1" baseline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pl-PL" sz="1200" i="1" dirty="0">
                          <a:solidFill>
                            <a:schemeClr val="tx1"/>
                          </a:solidFill>
                          <a:latin typeface="+mj-lt"/>
                        </a:rPr>
                        <a:t>(należy wpisać tytuł/stopień naukowy, imię i nazwisko). Koordynator powinien czuwać nad aktualizacją sylabusa</a:t>
                      </a:r>
                      <a:r>
                        <a:rPr lang="pl-PL" sz="1200" i="1" dirty="0">
                          <a:solidFill>
                            <a:srgbClr val="FF0000"/>
                          </a:solidFill>
                          <a:latin typeface="+mj-lt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60546">
                <a:tc>
                  <a:txBody>
                    <a:bodyPr/>
                    <a:lstStyle/>
                    <a:p>
                      <a:pPr algn="l" hangingPunct="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-3583305" algn="l"/>
                        </a:tabLst>
                      </a:pPr>
                      <a:r>
                        <a:rPr lang="pl-PL" sz="1200" b="1" dirty="0">
                          <a:effectLst/>
                          <a:latin typeface="+mj-lt"/>
                          <a:ea typeface="Times New Roman"/>
                        </a:rPr>
                        <a:t>Imię i nazwisko osoby prowadzącej / osób prowadzących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latin typeface="+mj-lt"/>
                        </a:rPr>
                        <a:t>Należy wskazać wszystkie osoby, które są odpowiedzialne za prowadzenie przedmiotu (tytuł/stopień naukowy, imię i nazwisko).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latin typeface="+mj-lt"/>
                        </a:rPr>
                        <a:t>Wykład: tytuł, imię  i nazwisko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latin typeface="+mj-lt"/>
                        </a:rPr>
                        <a:t>Ćwiczenia: tytuł, imię i  nazwisko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latin typeface="+mj-lt"/>
                        </a:rPr>
                        <a:t>Jeżeli przedmiot w całości realizuje jedna osoba  nie ma  konieczności  rozdzielania na formy prowadzonych zajęć.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Prostokąt 2"/>
          <p:cNvSpPr/>
          <p:nvPr/>
        </p:nvSpPr>
        <p:spPr>
          <a:xfrm>
            <a:off x="415786" y="188640"/>
            <a:ext cx="84969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200" b="1" dirty="0"/>
              <a:t>1. Podstawowe informacje o przedmiocie 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1409852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36904" cy="994122"/>
          </a:xfrm>
        </p:spPr>
        <p:txBody>
          <a:bodyPr>
            <a:noAutofit/>
          </a:bodyPr>
          <a:lstStyle/>
          <a:p>
            <a:r>
              <a:rPr lang="pl-PL" sz="3000" b="1" dirty="0"/>
              <a:t>1.1 Formy zajęć dydaktycznych, wymiar godzin i punktów ECTS.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412776"/>
            <a:ext cx="8208912" cy="5040560"/>
          </a:xfrm>
        </p:spPr>
        <p:txBody>
          <a:bodyPr>
            <a:normAutofit lnSpcReduction="10000"/>
          </a:bodyPr>
          <a:lstStyle/>
          <a:p>
            <a:r>
              <a:rPr lang="pl-PL" sz="1600" i="1" dirty="0"/>
              <a:t>Liczba godzin zajęć, formy oraz punkty ECTS zamieszczone w sylabusie powinny być zgodne z obowiązującym programem i harmonogramem studiów. </a:t>
            </a:r>
          </a:p>
          <a:p>
            <a:pPr marL="0" indent="0">
              <a:buNone/>
            </a:pPr>
            <a:endParaRPr lang="pl-PL" sz="2800" dirty="0"/>
          </a:p>
          <a:p>
            <a:pPr marL="0" indent="0">
              <a:buNone/>
            </a:pPr>
            <a:endParaRPr lang="pl-PL" sz="2800" dirty="0"/>
          </a:p>
          <a:p>
            <a:endParaRPr lang="pl-PL" dirty="0"/>
          </a:p>
          <a:p>
            <a:pPr marL="0" indent="0" algn="ctr">
              <a:buNone/>
            </a:pPr>
            <a:r>
              <a:rPr lang="pl-PL" sz="3000" b="1" dirty="0"/>
              <a:t>1.2 Sposób realizacji zajęć </a:t>
            </a:r>
          </a:p>
          <a:p>
            <a:pPr marL="0" indent="0" algn="ctr">
              <a:buNone/>
            </a:pPr>
            <a:endParaRPr lang="pl-PL" sz="2000" b="1" dirty="0"/>
          </a:p>
          <a:p>
            <a:r>
              <a:rPr lang="pl-PL" sz="1600" i="1" dirty="0"/>
              <a:t>W przypadku, gdy sposób realizacji zajęć występuje w formie mieszanej, należy zaznaczyć obie opcje - zajęcia w formie tradycyjnej oraz zajęcia realizowane z wykorzystaniem metod i technik kształcenia na odległość.</a:t>
            </a:r>
          </a:p>
          <a:p>
            <a:pPr marL="0" indent="0">
              <a:buNone/>
            </a:pPr>
            <a:endParaRPr lang="pl-PL" sz="1700" b="1" cap="small" dirty="0"/>
          </a:p>
          <a:p>
            <a:pPr marL="0" indent="0">
              <a:buNone/>
            </a:pPr>
            <a:r>
              <a:rPr lang="pl-PL" sz="1600" b="1" cap="small" dirty="0"/>
              <a:t>1.2 Sposób realizacji zajęć  </a:t>
            </a:r>
          </a:p>
          <a:p>
            <a:pPr marL="0" indent="0">
              <a:buNone/>
            </a:pPr>
            <a:r>
              <a:rPr lang="en-US" sz="1600" cap="small" dirty="0"/>
              <a:t>☐</a:t>
            </a:r>
            <a:r>
              <a:rPr lang="pl-PL" sz="1600" cap="small" dirty="0"/>
              <a:t> zajęcia w formie tradycyjnej </a:t>
            </a:r>
            <a:endParaRPr lang="pl-PL" sz="1600" b="1" cap="small" dirty="0"/>
          </a:p>
          <a:p>
            <a:pPr marL="360363" indent="-360363">
              <a:buNone/>
            </a:pPr>
            <a:r>
              <a:rPr lang="en-US" sz="1600" cap="small" dirty="0"/>
              <a:t>☐</a:t>
            </a:r>
            <a:r>
              <a:rPr lang="pl-PL" sz="1600" cap="small" dirty="0"/>
              <a:t> zajęcia realizowane z wykorzystaniem metod i technik</a:t>
            </a:r>
            <a:r>
              <a:rPr lang="pl-PL" sz="1600" b="1" cap="small" dirty="0"/>
              <a:t> </a:t>
            </a:r>
            <a:r>
              <a:rPr lang="pl-PL" sz="1600" cap="small" dirty="0"/>
              <a:t>kształcenia na odległość</a:t>
            </a:r>
            <a:endParaRPr lang="pl-PL" sz="1600" b="1" cap="small" dirty="0"/>
          </a:p>
          <a:p>
            <a:pPr marL="0" indent="0">
              <a:buNone/>
            </a:pPr>
            <a:endParaRPr lang="pl-PL" sz="1600" dirty="0"/>
          </a:p>
          <a:p>
            <a:pPr marL="0" indent="0">
              <a:buNone/>
            </a:pPr>
            <a:endParaRPr lang="pl-PL" b="1" dirty="0"/>
          </a:p>
          <a:p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595332"/>
              </p:ext>
            </p:extLst>
          </p:nvPr>
        </p:nvGraphicFramePr>
        <p:xfrm>
          <a:off x="755576" y="2204864"/>
          <a:ext cx="7200799" cy="936598"/>
        </p:xfrm>
        <a:graphic>
          <a:graphicData uri="http://schemas.openxmlformats.org/drawingml/2006/table">
            <a:tbl>
              <a:tblPr firstRow="1" firstCol="1" bandRow="1"/>
              <a:tblGrid>
                <a:gridCol w="954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0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1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86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91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09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624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70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9095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4140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708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</a:rPr>
                        <a:t>Semestr</a:t>
                      </a:r>
                      <a:endParaRPr lang="pl-PL" sz="1200" dirty="0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</a:rPr>
                        <a:t>(nr)</a:t>
                      </a:r>
                      <a:endParaRPr lang="pl-PL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200" dirty="0" err="1">
                          <a:effectLst/>
                          <a:latin typeface="Corbel"/>
                          <a:ea typeface="Calibri"/>
                        </a:rPr>
                        <a:t>Wykł</a:t>
                      </a:r>
                      <a:r>
                        <a:rPr lang="pl-PL" sz="1200" dirty="0">
                          <a:effectLst/>
                          <a:latin typeface="Corbel"/>
                          <a:ea typeface="Calibri"/>
                        </a:rPr>
                        <a:t>.</a:t>
                      </a:r>
                      <a:endParaRPr lang="pl-PL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</a:rPr>
                        <a:t>Ćw.</a:t>
                      </a:r>
                      <a:endParaRPr lang="pl-PL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200">
                          <a:effectLst/>
                          <a:latin typeface="Corbel"/>
                          <a:ea typeface="Calibri"/>
                        </a:rPr>
                        <a:t>Konw.</a:t>
                      </a:r>
                      <a:endParaRPr lang="pl-PL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</a:rPr>
                        <a:t>Lab.</a:t>
                      </a:r>
                      <a:endParaRPr lang="pl-PL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200">
                          <a:effectLst/>
                          <a:latin typeface="Corbel"/>
                          <a:ea typeface="Calibri"/>
                        </a:rPr>
                        <a:t>Sem.</a:t>
                      </a:r>
                      <a:endParaRPr lang="pl-PL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200" dirty="0">
                          <a:effectLst/>
                          <a:latin typeface="Corbel"/>
                          <a:ea typeface="Calibri"/>
                        </a:rPr>
                        <a:t>ZP</a:t>
                      </a:r>
                      <a:endParaRPr lang="pl-PL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200" dirty="0" err="1">
                          <a:effectLst/>
                          <a:latin typeface="Corbel"/>
                          <a:ea typeface="Calibri"/>
                        </a:rPr>
                        <a:t>Prakt</a:t>
                      </a:r>
                      <a:r>
                        <a:rPr lang="pl-PL" sz="1200" dirty="0">
                          <a:effectLst/>
                          <a:latin typeface="Corbel"/>
                          <a:ea typeface="Calibri"/>
                        </a:rPr>
                        <a:t>.</a:t>
                      </a:r>
                      <a:endParaRPr lang="pl-PL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200">
                          <a:effectLst/>
                          <a:latin typeface="Corbel"/>
                          <a:ea typeface="Calibri"/>
                        </a:rPr>
                        <a:t>Inne (jakie?)</a:t>
                      </a:r>
                      <a:endParaRPr lang="pl-PL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l-PL" sz="1200" b="1">
                          <a:effectLst/>
                          <a:latin typeface="Corbel"/>
                          <a:ea typeface="Calibri"/>
                        </a:rPr>
                        <a:t>Liczba pkt. ECTS</a:t>
                      </a:r>
                      <a:endParaRPr lang="pl-PL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633"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633"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 dirty="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200"/>
                        </a:spcBef>
                        <a:spcAft>
                          <a:spcPts val="0"/>
                        </a:spcAft>
                        <a:tabLst>
                          <a:tab pos="-3691890" algn="l"/>
                        </a:tabLst>
                      </a:pPr>
                      <a:r>
                        <a:rPr lang="pl-PL" sz="1200" dirty="0">
                          <a:effectLst/>
                          <a:latin typeface="Corbel"/>
                          <a:ea typeface="Times New Roman"/>
                        </a:rPr>
                        <a:t> </a:t>
                      </a:r>
                      <a:endParaRPr lang="pl-PL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477963" y="3222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3692525" algn="l"/>
              </a:tabLst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371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930226"/>
          </a:xfrm>
        </p:spPr>
        <p:txBody>
          <a:bodyPr>
            <a:noAutofit/>
          </a:bodyPr>
          <a:lstStyle/>
          <a:p>
            <a:r>
              <a:rPr lang="pl-PL" sz="3200" b="1" dirty="0"/>
              <a:t>1.3. Forma zaliczenia przedmiotu (z toku) (egzamin, zaliczenie z oceną, zaliczenie bez oceny)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2276872"/>
            <a:ext cx="8219256" cy="38492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3000" dirty="0"/>
          </a:p>
          <a:p>
            <a:pPr marL="0" indent="0">
              <a:buNone/>
            </a:pPr>
            <a:r>
              <a:rPr lang="pl-PL" sz="1600" i="1" dirty="0"/>
              <a:t>Należy wskazać formę zaliczenia przedmiotu:</a:t>
            </a:r>
          </a:p>
          <a:p>
            <a:pPr>
              <a:buFontTx/>
              <a:buChar char="-"/>
            </a:pPr>
            <a:r>
              <a:rPr lang="pl-PL" sz="1600" i="1" dirty="0"/>
              <a:t>zaliczenie,</a:t>
            </a:r>
          </a:p>
          <a:p>
            <a:pPr>
              <a:buFontTx/>
              <a:buChar char="-"/>
            </a:pPr>
            <a:r>
              <a:rPr lang="pl-PL" sz="1600" i="1" dirty="0"/>
              <a:t>zaliczenie z oceną,</a:t>
            </a:r>
          </a:p>
          <a:p>
            <a:pPr>
              <a:buFontTx/>
              <a:buChar char="-"/>
            </a:pPr>
            <a:r>
              <a:rPr lang="pl-PL" sz="1600" i="1" dirty="0"/>
              <a:t>egzamin.</a:t>
            </a:r>
          </a:p>
          <a:p>
            <a:pPr marL="0" indent="0">
              <a:buNone/>
            </a:pPr>
            <a:endParaRPr lang="pl-PL" sz="1600" b="1" dirty="0"/>
          </a:p>
          <a:p>
            <a:pPr marL="0" indent="0">
              <a:buNone/>
            </a:pPr>
            <a:r>
              <a:rPr lang="pl-PL" sz="1600" b="1" i="1" dirty="0"/>
              <a:t>Formę zaliczenia przedmiotu należy określić dla każdej z form w jakiej przedmiot jest realizowany np.</a:t>
            </a:r>
          </a:p>
          <a:p>
            <a:r>
              <a:rPr lang="pl-PL" sz="1600" dirty="0" err="1"/>
              <a:t>sem</a:t>
            </a:r>
            <a:r>
              <a:rPr lang="pl-PL" sz="1600" dirty="0"/>
              <a:t>. I wykład – zaliczenie bez oceny, ćwiczenia  - zaliczenie na ocenę,</a:t>
            </a:r>
          </a:p>
          <a:p>
            <a:r>
              <a:rPr lang="pl-PL" sz="1600" dirty="0" err="1"/>
              <a:t>sem</a:t>
            </a:r>
            <a:r>
              <a:rPr lang="pl-PL" sz="1600" dirty="0"/>
              <a:t>. II wykład – egzamin, ćw. lab. – zaliczenie na ocenę.</a:t>
            </a:r>
          </a:p>
          <a:p>
            <a:pPr marL="0" indent="0">
              <a:buNone/>
            </a:pPr>
            <a:endParaRPr lang="pl-PL" sz="1600" b="1" dirty="0"/>
          </a:p>
        </p:txBody>
      </p:sp>
    </p:spTree>
    <p:extLst>
      <p:ext uri="{BB962C8B-B14F-4D97-AF65-F5344CB8AC3E}">
        <p14:creationId xmlns:p14="http://schemas.microsoft.com/office/powerpoint/2010/main" val="1853868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2. Wymagania wstępne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1600" i="1" dirty="0"/>
              <a:t>Określenie wymagań wstępnych pozwala ustalić jaka wiedza, umiejętności i kompetencje są niezbędne do realizowania zajęć z przedmiotu, dla którego stworzony jest sylabus. Należy podać nazwy przedmiotów przeprowadzonych w poprzednich semestrach, których zrealizowanie jest niezbędne do uczestnictwa w przedmiocie. </a:t>
            </a:r>
          </a:p>
          <a:p>
            <a:pPr marL="0" indent="0" algn="just">
              <a:buNone/>
            </a:pPr>
            <a:r>
              <a:rPr lang="pl-PL" sz="1600" i="1" dirty="0"/>
              <a:t>        W przypadku przedmiotów na pierwszym roku studiów I stopnia można posłużyć się</a:t>
            </a:r>
          </a:p>
          <a:p>
            <a:pPr marL="0" indent="0" algn="just">
              <a:buNone/>
            </a:pPr>
            <a:r>
              <a:rPr lang="pl-PL" sz="1600" i="1" dirty="0"/>
              <a:t>        zwrotami np.  Wiedza z przedmiotu…, znajomość zagadnień z… na poziomie szkoły</a:t>
            </a:r>
          </a:p>
          <a:p>
            <a:pPr marL="0" indent="0" algn="just">
              <a:buNone/>
            </a:pPr>
            <a:r>
              <a:rPr lang="pl-PL" sz="1600" i="1" dirty="0"/>
              <a:t>        ponadpodstawowej. </a:t>
            </a:r>
          </a:p>
          <a:p>
            <a:pPr marL="0" indent="0" algn="just">
              <a:buNone/>
            </a:pPr>
            <a:endParaRPr lang="pl-PL" sz="1600" dirty="0"/>
          </a:p>
          <a:p>
            <a:pPr algn="just"/>
            <a:r>
              <a:rPr lang="pl-PL" sz="1600" i="1" dirty="0"/>
              <a:t>W przypadku braku wymagań wstępnych należy wpisać Brak.</a:t>
            </a:r>
          </a:p>
        </p:txBody>
      </p:sp>
    </p:spTree>
    <p:extLst>
      <p:ext uri="{BB962C8B-B14F-4D97-AF65-F5344CB8AC3E}">
        <p14:creationId xmlns:p14="http://schemas.microsoft.com/office/powerpoint/2010/main" val="3155322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003232" cy="1224136"/>
          </a:xfrm>
        </p:spPr>
        <p:txBody>
          <a:bodyPr>
            <a:noAutofit/>
          </a:bodyPr>
          <a:lstStyle/>
          <a:p>
            <a:br>
              <a:rPr lang="pl-PL" sz="3200" dirty="0"/>
            </a:br>
            <a:br>
              <a:rPr lang="pl-PL" sz="3200" dirty="0"/>
            </a:br>
            <a:r>
              <a:rPr lang="pl-PL" sz="3200" b="1" dirty="0"/>
              <a:t>3. Cele, efekty uczenia się, treści programowe i stosowane metody dydaktyczne</a:t>
            </a:r>
            <a:br>
              <a:rPr lang="pl-PL" sz="3200" b="1" dirty="0"/>
            </a:br>
            <a:br>
              <a:rPr lang="pl-PL" sz="3200" b="1" dirty="0"/>
            </a:b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1600" i="1" dirty="0"/>
          </a:p>
          <a:p>
            <a:endParaRPr lang="pl-PL" sz="1600" i="1" dirty="0"/>
          </a:p>
          <a:p>
            <a:pPr algn="just"/>
            <a:r>
              <a:rPr lang="pl-PL" sz="1600" i="1" dirty="0"/>
              <a:t>Informacje dotyczące celów, efektów uczenia się, treści programowych oraz stosowanych metod dydaktycznych zostały zawarte w jednym punkcie ze względu ścisłe powiązanie jakie między nimi występuje.</a:t>
            </a:r>
          </a:p>
          <a:p>
            <a:pPr marL="0" indent="0" algn="just">
              <a:buNone/>
            </a:pPr>
            <a:endParaRPr lang="pl-PL" sz="1600" i="1" dirty="0"/>
          </a:p>
          <a:p>
            <a:pPr algn="just"/>
            <a:r>
              <a:rPr lang="pl-PL" sz="1600" i="1" dirty="0"/>
              <a:t>W tym punkcie należy określić ogólne cele dla przedmiotu. Mogą być one wspólne dla przedmiotu niezależnie od form w jakich jest on realizowany bądź opisane osobno dla każdej z nich.</a:t>
            </a:r>
          </a:p>
        </p:txBody>
      </p:sp>
    </p:spTree>
    <p:extLst>
      <p:ext uri="{BB962C8B-B14F-4D97-AF65-F5344CB8AC3E}">
        <p14:creationId xmlns:p14="http://schemas.microsoft.com/office/powerpoint/2010/main" val="326991609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5254</TotalTime>
  <Words>3445</Words>
  <Application>Microsoft Office PowerPoint</Application>
  <PresentationFormat>Pokaz na ekranie (4:3)</PresentationFormat>
  <Paragraphs>386</Paragraphs>
  <Slides>26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32" baseType="lpstr">
      <vt:lpstr>Arial</vt:lpstr>
      <vt:lpstr>Calibri</vt:lpstr>
      <vt:lpstr>Corbel</vt:lpstr>
      <vt:lpstr>Symbol</vt:lpstr>
      <vt:lpstr>Times New Roman</vt:lpstr>
      <vt:lpstr>Motyw pakietu Office</vt:lpstr>
      <vt:lpstr>Przewodnik po sylabusie                          w Uniwersytecie Rzeszowskim</vt:lpstr>
      <vt:lpstr>Podstawa prawna </vt:lpstr>
      <vt:lpstr>Sylabus</vt:lpstr>
      <vt:lpstr>Nagłówek sylabusa</vt:lpstr>
      <vt:lpstr>Prezentacja programu PowerPoint</vt:lpstr>
      <vt:lpstr>1.1 Formy zajęć dydaktycznych, wymiar godzin i punktów ECTS. </vt:lpstr>
      <vt:lpstr>1.3. Forma zaliczenia przedmiotu (z toku) (egzamin, zaliczenie z oceną, zaliczenie bez oceny)</vt:lpstr>
      <vt:lpstr>2. Wymagania wstępne</vt:lpstr>
      <vt:lpstr>  3. Cele, efekty uczenia się, treści programowe i stosowane metody dydaktyczne  </vt:lpstr>
      <vt:lpstr>3.1 Cele przedmiotu</vt:lpstr>
      <vt:lpstr>3.2 Efekty uczenia się dla przedmiotu</vt:lpstr>
      <vt:lpstr>3.2 Efekty uczenia się dla przedmiotu c.d. </vt:lpstr>
      <vt:lpstr>3.2 Efekty uczenia się dla przedmiotu c.d. </vt:lpstr>
      <vt:lpstr>3.3 Treści programowe</vt:lpstr>
      <vt:lpstr>3.3 Treści programowe</vt:lpstr>
      <vt:lpstr>3.4 Metody dydaktyczne</vt:lpstr>
      <vt:lpstr>4. Metody i kryteria oceny</vt:lpstr>
      <vt:lpstr>4.1 Sposoby weryfikacji efektów uczenia się </vt:lpstr>
      <vt:lpstr>4.2 Warunki zaliczenia przedmiotu (kryteria oceniania)</vt:lpstr>
      <vt:lpstr>Warunki zaliczenia przedmiotu – przykład</vt:lpstr>
      <vt:lpstr>Warunki zaliczenia przedmiotu – przykład c.d.</vt:lpstr>
      <vt:lpstr>Prezentacja programu PowerPoint</vt:lpstr>
      <vt:lpstr>Prezentacja programu PowerPoint</vt:lpstr>
      <vt:lpstr>7. Literatura </vt:lpstr>
      <vt:lpstr>Akty prawne i materiały wykorzystane w prezentacji</vt:lpstr>
      <vt:lpstr>Prezentacja programu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User</dc:creator>
  <cp:lastModifiedBy>Natalia Dudek</cp:lastModifiedBy>
  <cp:revision>213</cp:revision>
  <cp:lastPrinted>2023-11-07T09:25:39Z</cp:lastPrinted>
  <dcterms:created xsi:type="dcterms:W3CDTF">2021-09-06T06:04:15Z</dcterms:created>
  <dcterms:modified xsi:type="dcterms:W3CDTF">2025-03-24T10:23:54Z</dcterms:modified>
</cp:coreProperties>
</file>