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257" r:id="rId2"/>
    <p:sldId id="425" r:id="rId3"/>
    <p:sldId id="443" r:id="rId4"/>
    <p:sldId id="434" r:id="rId5"/>
    <p:sldId id="444" r:id="rId6"/>
    <p:sldId id="435" r:id="rId7"/>
    <p:sldId id="431" r:id="rId8"/>
    <p:sldId id="448" r:id="rId9"/>
    <p:sldId id="432" r:id="rId10"/>
    <p:sldId id="426" r:id="rId11"/>
    <p:sldId id="447" r:id="rId12"/>
    <p:sldId id="335" r:id="rId13"/>
  </p:sldIdLst>
  <p:sldSz cx="12192000" cy="6858000"/>
  <p:notesSz cx="7010400" cy="9296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E77AF7-A178-4948-B279-A1510EF1CE59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55A9D0-5AB0-4225-A9C7-25CDD02731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23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3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9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1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6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6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77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2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1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4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8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8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5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6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5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3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8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6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85954-BFB7-42E1-A477-74166B9F5251}" type="datetimeFigureOut">
              <a:rPr lang="pl-PL" smtClean="0"/>
              <a:pPr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33FB38-EA0F-4405-A9E4-4806AF3918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5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21801" y="2432436"/>
            <a:ext cx="10011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FE6D0A"/>
                </a:solidFill>
                <a:latin typeface="Soleil" panose="02000503030000020004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sz="4400" dirty="0">
              <a:solidFill>
                <a:srgbClr val="FE6D0A"/>
              </a:solidFill>
              <a:latin typeface="Soleil" panose="02000503030000020004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56962" y="1687175"/>
            <a:ext cx="7482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000" dirty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</p:txBody>
      </p:sp>
    </p:spTree>
    <p:extLst>
      <p:ext uri="{BB962C8B-B14F-4D97-AF65-F5344CB8AC3E}">
        <p14:creationId xmlns:p14="http://schemas.microsoft.com/office/powerpoint/2010/main" val="5901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499" y="1685039"/>
            <a:ext cx="2212086" cy="368680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919112" y="227109"/>
            <a:ext cx="9211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dirty="0">
              <a:solidFill>
                <a:srgbClr val="FE6D0A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19112" y="1747302"/>
            <a:ext cx="7224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Soleil" panose="02000503030000020004" pitchFamily="50" charset="-18"/>
              </a:rPr>
              <a:t>Aplikacja </a:t>
            </a:r>
            <a:r>
              <a:rPr lang="pl-PL" dirty="0" err="1">
                <a:latin typeface="Soleil" panose="02000503030000020004" pitchFamily="50" charset="-18"/>
              </a:rPr>
              <a:t>myBus</a:t>
            </a:r>
            <a:r>
              <a:rPr lang="pl-PL" dirty="0">
                <a:latin typeface="Soleil" panose="02000503030000020004" pitchFamily="50" charset="-18"/>
              </a:rPr>
              <a:t> online została przygotowana z myślą o użytkownikach transportu miejskiego, zarówno dla tych, którzy podróżują codziennie jak i dla okazjonalnych pasażerów.</a:t>
            </a:r>
          </a:p>
          <a:p>
            <a:pPr algn="just"/>
            <a:endParaRPr lang="pl-PL" dirty="0">
              <a:latin typeface="Soleil" panose="02000503030000020004" pitchFamily="50" charset="-18"/>
            </a:endParaRPr>
          </a:p>
          <a:p>
            <a:pPr algn="just"/>
            <a:endParaRPr lang="pl-PL" dirty="0">
              <a:latin typeface="Soleil" panose="02000503030000020004" pitchFamily="50" charset="-18"/>
            </a:endParaRPr>
          </a:p>
          <a:p>
            <a:pPr algn="just"/>
            <a:r>
              <a:rPr lang="pl-PL" dirty="0">
                <a:latin typeface="Soleil" panose="02000503030000020004" pitchFamily="50" charset="-18"/>
              </a:rPr>
              <a:t>Oprócz tradycyjnego rozkładu jazdy, czyli tzw. tabliczki przystankowej, aplikacja potrafi wyświetlać najbliższe odjazdy w formie tzw. tablicy najbliższych odjazdów, na podstawie danych uzyskanych ze śledzenia pojazdów przez system GPS. Jest to wersja zwana on-line. Dzięki temu uzyskujemy znacznie dokładniejszą godzinę pojawienia się pojazdu na przystanku, uwzględniającą nieprzewidziane opóźnienia, czy przyspieszenia kursów. Jest to obrazowanie aktualnego stanu komunikacji, a nie zaplanowanego w rozkładzie jazdy.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049780" y="260498"/>
            <a:ext cx="826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</p:txBody>
      </p:sp>
    </p:spTree>
    <p:extLst>
      <p:ext uri="{BB962C8B-B14F-4D97-AF65-F5344CB8AC3E}">
        <p14:creationId xmlns:p14="http://schemas.microsoft.com/office/powerpoint/2010/main" val="2732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31" y="1050312"/>
            <a:ext cx="10608501" cy="4663077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919112" y="227109"/>
            <a:ext cx="9211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dirty="0">
              <a:solidFill>
                <a:srgbClr val="FE6D0A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10740" y="227109"/>
            <a:ext cx="8755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</p:txBody>
      </p:sp>
    </p:spTree>
    <p:extLst>
      <p:ext uri="{BB962C8B-B14F-4D97-AF65-F5344CB8AC3E}">
        <p14:creationId xmlns:p14="http://schemas.microsoft.com/office/powerpoint/2010/main" val="26759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228" y="3456214"/>
            <a:ext cx="10018713" cy="1752599"/>
          </a:xfrm>
        </p:spPr>
        <p:txBody>
          <a:bodyPr/>
          <a:lstStyle/>
          <a:p>
            <a:r>
              <a:rPr lang="pl-PL" dirty="0" smtClean="0">
                <a:sym typeface="Wingdings" panose="05000000000000000000" pitchFamily="2" charset="2"/>
              </a:rPr>
              <a:t/>
            </a:r>
            <a:br>
              <a:rPr lang="pl-PL" dirty="0" smtClean="0">
                <a:sym typeface="Wingdings" panose="05000000000000000000" pitchFamily="2" charset="2"/>
              </a:rPr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3581401" y="2307772"/>
            <a:ext cx="6248400" cy="1415143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46250">
                <a:schemeClr val="accent2">
                  <a:lumMod val="40000"/>
                  <a:lumOff val="60000"/>
                </a:schemeClr>
              </a:gs>
              <a:gs pos="93333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346118" y="2692177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Dziękujemy za uwagę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17" y="6237148"/>
            <a:ext cx="2980952" cy="514286"/>
          </a:xfrm>
          <a:prstGeom prst="rect">
            <a:avLst/>
          </a:prstGeom>
        </p:spPr>
      </p:pic>
      <p:pic>
        <p:nvPicPr>
          <p:cNvPr id="8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919112" y="227109"/>
            <a:ext cx="9211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dirty="0">
              <a:solidFill>
                <a:srgbClr val="FE6D0A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278380" y="247353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</p:txBody>
      </p:sp>
    </p:spTree>
    <p:extLst>
      <p:ext uri="{BB962C8B-B14F-4D97-AF65-F5344CB8AC3E}">
        <p14:creationId xmlns:p14="http://schemas.microsoft.com/office/powerpoint/2010/main" val="42674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919112" y="1619818"/>
            <a:ext cx="10011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800" dirty="0" smtClean="0">
              <a:latin typeface="Soleil" panose="02000503030000020004" pitchFamily="50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l-PL" sz="2800" dirty="0">
              <a:latin typeface="Soleil" panose="02000503030000020004" pitchFamily="50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7192" y="227109"/>
            <a:ext cx="9211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  <a:p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dirty="0">
              <a:solidFill>
                <a:srgbClr val="FE6D0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730" y="1150439"/>
            <a:ext cx="7050540" cy="48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919112" y="227109"/>
            <a:ext cx="9211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dirty="0">
              <a:solidFill>
                <a:srgbClr val="FE6D0A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19112" y="1568984"/>
            <a:ext cx="10011166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800" dirty="0">
              <a:latin typeface="Soleil" panose="02000503030000020004" pitchFamily="50" charset="-18"/>
            </a:endParaRPr>
          </a:p>
          <a:p>
            <a:pPr marL="228594" indent="-228594" algn="just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pl-PL" sz="3200" dirty="0">
              <a:latin typeface="Soleil" panose="02000503030000020004" pitchFamily="50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070" y="1891081"/>
            <a:ext cx="7050540" cy="452363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872740" y="555705"/>
            <a:ext cx="7147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</p:txBody>
      </p:sp>
    </p:spTree>
    <p:extLst>
      <p:ext uri="{BB962C8B-B14F-4D97-AF65-F5344CB8AC3E}">
        <p14:creationId xmlns:p14="http://schemas.microsoft.com/office/powerpoint/2010/main" val="22595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919112" y="227109"/>
            <a:ext cx="9211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dirty="0">
              <a:solidFill>
                <a:srgbClr val="FE6D0A"/>
              </a:solidFill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515252" y="746587"/>
            <a:ext cx="9401225" cy="663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Soleil" panose="02000503030000020004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pl-PL" sz="2000" dirty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Soleil" panose="02000503030000020004" pitchFamily="50" charset="-18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eil" panose="02000503030000020004" pitchFamily="50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3265344" y="1640736"/>
            <a:ext cx="6287589" cy="4756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2000" i="1" dirty="0" smtClean="0">
                <a:solidFill>
                  <a:schemeClr val="tx1"/>
                </a:solidFill>
              </a:rPr>
              <a:t/>
            </a:r>
            <a:br>
              <a:rPr lang="pl-PL" sz="2000" i="1" dirty="0" smtClean="0">
                <a:solidFill>
                  <a:schemeClr val="tx1"/>
                </a:solidFill>
              </a:rPr>
            </a:br>
            <a:endParaRPr lang="pl-PL" sz="2000" i="1" dirty="0" smtClean="0">
              <a:solidFill>
                <a:schemeClr val="tx1"/>
              </a:solidFill>
            </a:endParaRPr>
          </a:p>
          <a:p>
            <a:pPr algn="just"/>
            <a:endParaRPr lang="pl-PL" sz="2000" i="1" dirty="0">
              <a:solidFill>
                <a:schemeClr val="tx1"/>
              </a:solidFill>
              <a:latin typeface="Soleil" panose="02000503030000020004" pitchFamily="50" charset="-18"/>
            </a:endParaRPr>
          </a:p>
          <a:p>
            <a:pPr algn="just"/>
            <a:endParaRPr lang="pl-PL" sz="2000" dirty="0" smtClean="0">
              <a:solidFill>
                <a:schemeClr val="tx1"/>
              </a:solidFill>
              <a:latin typeface="Soleil" panose="02000503030000020004" pitchFamily="50" charset="-18"/>
            </a:endParaRPr>
          </a:p>
          <a:p>
            <a:pPr algn="just"/>
            <a:endParaRPr lang="pl-PL" sz="2000" b="1" dirty="0">
              <a:solidFill>
                <a:schemeClr val="tx1"/>
              </a:solidFill>
              <a:latin typeface="Soleil" panose="02000503030000020004" pitchFamily="50" charset="-18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299" y="1148305"/>
            <a:ext cx="7033129" cy="52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919112" y="227109"/>
            <a:ext cx="9211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dirty="0">
              <a:solidFill>
                <a:srgbClr val="FE6D0A"/>
              </a:solidFill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919112" y="690812"/>
            <a:ext cx="9401225" cy="663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eil" panose="02000503030000020004" pitchFamily="50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2522220" y="1755448"/>
            <a:ext cx="7338060" cy="4064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2800" dirty="0" smtClean="0">
                <a:solidFill>
                  <a:schemeClr val="tx1"/>
                </a:solidFill>
                <a:latin typeface="Soleil" panose="02000503030000020004" pitchFamily="50" charset="-18"/>
              </a:rPr>
              <a:t> </a:t>
            </a:r>
            <a:endParaRPr lang="pl-PL" sz="2800" b="1" dirty="0">
              <a:solidFill>
                <a:schemeClr val="tx1"/>
              </a:solidFill>
              <a:latin typeface="Soleil" panose="02000503030000020004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22220" y="227109"/>
            <a:ext cx="7396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309" y="975943"/>
            <a:ext cx="7319682" cy="52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3472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919112" y="227109"/>
            <a:ext cx="9211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dirty="0">
              <a:solidFill>
                <a:srgbClr val="FE6D0A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54580" y="234729"/>
            <a:ext cx="850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</p:txBody>
      </p:sp>
    </p:spTree>
    <p:extLst>
      <p:ext uri="{BB962C8B-B14F-4D97-AF65-F5344CB8AC3E}">
        <p14:creationId xmlns:p14="http://schemas.microsoft.com/office/powerpoint/2010/main" val="21110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228070" y="227109"/>
            <a:ext cx="9211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dirty="0">
              <a:solidFill>
                <a:srgbClr val="FE6D0A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19112" y="1974172"/>
            <a:ext cx="10011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>
                <a:latin typeface="Soleil" panose="02000503030000020004" pitchFamily="50" charset="-18"/>
              </a:rPr>
              <a:t> </a:t>
            </a:r>
            <a:endParaRPr lang="pl-PL" sz="2800" dirty="0">
              <a:latin typeface="Soleil" panose="02000503030000020004" pitchFamily="50" charset="-1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377440" y="269643"/>
            <a:ext cx="850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378" y="977529"/>
            <a:ext cx="2785576" cy="56769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54" y="977529"/>
            <a:ext cx="2785576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919112" y="227109"/>
            <a:ext cx="9211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dirty="0">
              <a:solidFill>
                <a:srgbClr val="FE6D0A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075" y="1632029"/>
            <a:ext cx="7498730" cy="403590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19112" y="227109"/>
            <a:ext cx="829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</a:p>
        </p:txBody>
      </p:sp>
    </p:spTree>
    <p:extLst>
      <p:ext uri="{BB962C8B-B14F-4D97-AF65-F5344CB8AC3E}">
        <p14:creationId xmlns:p14="http://schemas.microsoft.com/office/powerpoint/2010/main" val="23992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-Mt38KX5CtE0/AAAAAAAAAAI/AAAAAAAAAeg/xr7rxIRl7u4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98" y="227109"/>
            <a:ext cx="607980" cy="6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6" y="6221798"/>
            <a:ext cx="2980952" cy="51428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919112" y="227109"/>
            <a:ext cx="9211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>
                <a:solidFill>
                  <a:srgbClr val="FE6D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biletów rzeszowskiej komunikacji miejskiej oraz obsługi sprzedaży dedykowanej dla pracowników</a:t>
            </a:r>
            <a:endParaRPr lang="pl-PL" dirty="0">
              <a:solidFill>
                <a:srgbClr val="FE6D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88" y="2173032"/>
            <a:ext cx="5878076" cy="247217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08" y="1040839"/>
            <a:ext cx="3741575" cy="56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Niestandardowy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969DAB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6244</TotalTime>
  <Words>237</Words>
  <Application>Microsoft Office PowerPoint</Application>
  <PresentationFormat>Panoramiczny</PresentationFormat>
  <Paragraphs>34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Soleil</vt:lpstr>
      <vt:lpstr>Verdana</vt:lpstr>
      <vt:lpstr>Wingdings</vt:lpstr>
      <vt:lpstr>Paralaksa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Różańska</dc:creator>
  <cp:lastModifiedBy>Piotr Kalita</cp:lastModifiedBy>
  <cp:revision>483</cp:revision>
  <cp:lastPrinted>2019-07-10T08:13:22Z</cp:lastPrinted>
  <dcterms:created xsi:type="dcterms:W3CDTF">2019-06-18T09:07:24Z</dcterms:created>
  <dcterms:modified xsi:type="dcterms:W3CDTF">2025-01-03T14:32:33Z</dcterms:modified>
</cp:coreProperties>
</file>