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86" r:id="rId6"/>
    <p:sldId id="28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8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9" d="100"/>
          <a:sy n="49" d="100"/>
        </p:scale>
        <p:origin x="131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7BD4-C23F-4A33-AB9C-7B5DA8533B33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CA7EF-2CAB-4CDD-A767-F74C4FEF2D3E}" type="slidenum">
              <a:rPr lang="pl-PL" smtClean="0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pl.wikipedia.org/wiki/Upadek_Konstantynopola" TargetMode="External"/><Relationship Id="rId3" Type="http://schemas.openxmlformats.org/officeDocument/2006/relationships/hyperlink" Target="https://pl.wikipedia.org/wiki/Powstanie_Nika" TargetMode="External"/><Relationship Id="rId2" Type="http://schemas.openxmlformats.org/officeDocument/2006/relationships/hyperlink" Target="https://pl.wikipedia.org/wiki/Justynian_I_Wielki" TargetMode="Externa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hyperlink" Target="https://pl.wikipedia.org/wiki/Bajazyd_II" TargetMode="External"/><Relationship Id="rId8" Type="http://schemas.openxmlformats.org/officeDocument/2006/relationships/hyperlink" Target="https://pl.wikipedia.org/wiki/Plac_Bajazyda" TargetMode="External"/><Relationship Id="rId7" Type="http://schemas.openxmlformats.org/officeDocument/2006/relationships/hyperlink" Target="https://pl.wikipedia.org/wiki/Stambu%C5%82" TargetMode="External"/><Relationship Id="rId6" Type="http://schemas.openxmlformats.org/officeDocument/2006/relationships/hyperlink" Target="https://pl.wikipedia.org/wiki/Turcja" TargetMode="External"/><Relationship Id="rId5" Type="http://schemas.openxmlformats.org/officeDocument/2006/relationships/hyperlink" Target="https://pl.wikipedia.org/wiki/Meczet" TargetMode="External"/><Relationship Id="rId4" Type="http://schemas.openxmlformats.org/officeDocument/2006/relationships/hyperlink" Target="https://pl.wikipedia.org/wiki/J%C4%99zyk_turecki" TargetMode="External"/><Relationship Id="rId3" Type="http://schemas.openxmlformats.org/officeDocument/2006/relationships/hyperlink" Target="https://pl.wikipedia.org/wiki/Meczet_Bajazyda_II#cite_note-1" TargetMode="External"/><Relationship Id="rId2" Type="http://schemas.openxmlformats.org/officeDocument/2006/relationships/image" Target="../media/image25.jpeg"/><Relationship Id="rId12" Type="http://schemas.openxmlformats.org/officeDocument/2006/relationships/slideLayout" Target="../slideLayouts/slideLayout4.xml"/><Relationship Id="rId11" Type="http://schemas.openxmlformats.org/officeDocument/2006/relationships/hyperlink" Target="https://pl.wikipedia.org/wiki/Meczet_Bajazyda_II#cite_note-2" TargetMode="External"/><Relationship Id="rId10" Type="http://schemas.openxmlformats.org/officeDocument/2006/relationships/hyperlink" Target="https://pl.wikipedia.org/wiki/Barbarossa_(admira%C5%82_otoma%C5%84ski)" TargetMode="External"/><Relationship Id="rId1" Type="http://schemas.openxmlformats.org/officeDocument/2006/relationships/hyperlink" Target="https://pl.wikipedia.org/wiki/Meczet_Bajazyda_II" TargetMode="Externa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hyperlink" Target="https://pl.wikipedia.org/wiki/Cesarstwo_Bizanty%C5%84skie" TargetMode="External"/><Relationship Id="rId8" Type="http://schemas.openxmlformats.org/officeDocument/2006/relationships/hyperlink" Target="https://pl.wikipedia.org/wiki/Wielki_Bazar_w_Stambule#cite_note-2" TargetMode="External"/><Relationship Id="rId7" Type="http://schemas.openxmlformats.org/officeDocument/2006/relationships/hyperlink" Target="https://pl.wikipedia.org/wiki/Turcja" TargetMode="External"/><Relationship Id="rId6" Type="http://schemas.openxmlformats.org/officeDocument/2006/relationships/hyperlink" Target="https://pl.wikipedia.org/wiki/Stambu%C5%82" TargetMode="External"/><Relationship Id="rId5" Type="http://schemas.openxmlformats.org/officeDocument/2006/relationships/hyperlink" Target="https://pl.wikipedia.org/wiki/Handel" TargetMode="External"/><Relationship Id="rId4" Type="http://schemas.openxmlformats.org/officeDocument/2006/relationships/hyperlink" Target="https://pl.wikipedia.org/wiki/J%C4%99zyk_turecki" TargetMode="External"/><Relationship Id="rId3" Type="http://schemas.openxmlformats.org/officeDocument/2006/relationships/hyperlink" Target="https://pl.wikipedia.org/wiki/Wielki_Bazar_w_Stambule#cite_note-1" TargetMode="External"/><Relationship Id="rId2" Type="http://schemas.openxmlformats.org/officeDocument/2006/relationships/image" Target="../media/image26.jpeg"/><Relationship Id="rId16" Type="http://schemas.openxmlformats.org/officeDocument/2006/relationships/slideLayout" Target="../slideLayouts/slideLayout4.xml"/><Relationship Id="rId15" Type="http://schemas.openxmlformats.org/officeDocument/2006/relationships/hyperlink" Target="https://pl.wikipedia.org/wiki/Wielki_Bazar_w_Stambule#cite_note-4" TargetMode="External"/><Relationship Id="rId14" Type="http://schemas.openxmlformats.org/officeDocument/2006/relationships/hyperlink" Target="https://pl.wikipedia.org/wiki/XIX_wiek" TargetMode="External"/><Relationship Id="rId13" Type="http://schemas.openxmlformats.org/officeDocument/2006/relationships/hyperlink" Target="https://pl.wikipedia.org/wiki/Wielki_Bazar_w_Stambule#cite_note-3" TargetMode="External"/><Relationship Id="rId12" Type="http://schemas.openxmlformats.org/officeDocument/2006/relationships/hyperlink" Target="https://pl.wikipedia.org/wiki/1464" TargetMode="External"/><Relationship Id="rId11" Type="http://schemas.openxmlformats.org/officeDocument/2006/relationships/hyperlink" Target="https://pl.wikipedia.org/wiki/Mehmed_II_Zdobywca" TargetMode="External"/><Relationship Id="rId10" Type="http://schemas.openxmlformats.org/officeDocument/2006/relationships/hyperlink" Target="https://pl.wikipedia.org/wiki/Upadek_Konstantynopola" TargetMode="External"/><Relationship Id="rId1" Type="http://schemas.openxmlformats.org/officeDocument/2006/relationships/hyperlink" Target="https://pl.wikipedia.org/wiki/Wielki_Bazar_w_Stambul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hyperlink" Target="https://pl.wikipedia.org/wiki/Cesarze_bizanty%C5%84scy" TargetMode="External"/><Relationship Id="rId8" Type="http://schemas.openxmlformats.org/officeDocument/2006/relationships/hyperlink" Target="https://pl.wikipedia.org/wiki/Patriarcha_Konstantynopola" TargetMode="External"/><Relationship Id="rId7" Type="http://schemas.openxmlformats.org/officeDocument/2006/relationships/hyperlink" Target="https://pl.wikipedia.org/wiki/Cesarstwo_Bizanty%C5%84skie" TargetMode="External"/><Relationship Id="rId6" Type="http://schemas.openxmlformats.org/officeDocument/2006/relationships/hyperlink" Target="https://pl.wikipedia.org/wiki/Architektura_bizanty%C5%84ska" TargetMode="External"/><Relationship Id="rId5" Type="http://schemas.openxmlformats.org/officeDocument/2006/relationships/hyperlink" Target="https://pl.wikipedia.org/wiki/Stambu%C5%82" TargetMode="External"/><Relationship Id="rId4" Type="http://schemas.openxmlformats.org/officeDocument/2006/relationships/hyperlink" Target="https://pl.wikipedia.org/wiki/J%C4%99zyk_turecki" TargetMode="External"/><Relationship Id="rId3" Type="http://schemas.openxmlformats.org/officeDocument/2006/relationships/hyperlink" Target="https://pl.wikipedia.org/wiki/J%C4%99zyk_grecki" TargetMode="External"/><Relationship Id="rId2" Type="http://schemas.openxmlformats.org/officeDocument/2006/relationships/image" Target="../media/image36.jpeg"/><Relationship Id="rId16" Type="http://schemas.openxmlformats.org/officeDocument/2006/relationships/slideLayout" Target="../slideLayouts/slideLayout4.xml"/><Relationship Id="rId15" Type="http://schemas.openxmlformats.org/officeDocument/2006/relationships/hyperlink" Target="https://pl.wikipedia.org/wiki/Recep_Tayyip_Erdo%C4%9Fan" TargetMode="External"/><Relationship Id="rId14" Type="http://schemas.openxmlformats.org/officeDocument/2006/relationships/hyperlink" Target="https://pl.wikipedia.org/wiki/B%C5%82%C4%99kitny_Meczet" TargetMode="External"/><Relationship Id="rId13" Type="http://schemas.openxmlformats.org/officeDocument/2006/relationships/hyperlink" Target="https://pl.wikipedia.org/wiki/Minaret" TargetMode="External"/><Relationship Id="rId12" Type="http://schemas.openxmlformats.org/officeDocument/2006/relationships/hyperlink" Target="https://pl.wikipedia.org/wiki/Meczet" TargetMode="External"/><Relationship Id="rId11" Type="http://schemas.openxmlformats.org/officeDocument/2006/relationships/hyperlink" Target="https://pl.wikipedia.org/wiki/Justynian_I_Wielki" TargetMode="External"/><Relationship Id="rId10" Type="http://schemas.openxmlformats.org/officeDocument/2006/relationships/hyperlink" Target="https://pl.wikipedia.org/wiki/Hagia_Sophia#cite_note-1" TargetMode="External"/><Relationship Id="rId1" Type="http://schemas.openxmlformats.org/officeDocument/2006/relationships/hyperlink" Target="https://pl.wikipedia.org/wiki/Hagia_Sophia" TargetMode="Externa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hyperlink" Target="https://pl.wikipedia.org/wiki/Konstantynopol" TargetMode="External"/><Relationship Id="rId8" Type="http://schemas.openxmlformats.org/officeDocument/2006/relationships/hyperlink" Target="https://pl.wikipedia.org/wiki/565" TargetMode="External"/><Relationship Id="rId7" Type="http://schemas.openxmlformats.org/officeDocument/2006/relationships/hyperlink" Target="https://pl.wikipedia.org/wiki/14_listopada" TargetMode="External"/><Relationship Id="rId6" Type="http://schemas.openxmlformats.org/officeDocument/2006/relationships/hyperlink" Target="https://pl.wikipedia.org/wiki/Iliria" TargetMode="External"/><Relationship Id="rId5" Type="http://schemas.openxmlformats.org/officeDocument/2006/relationships/hyperlink" Target="https://pl.wikipedia.org/wiki/Tauresium" TargetMode="External"/><Relationship Id="rId4" Type="http://schemas.openxmlformats.org/officeDocument/2006/relationships/hyperlink" Target="https://pl.wikipedia.org/wiki/483" TargetMode="External"/><Relationship Id="rId3" Type="http://schemas.openxmlformats.org/officeDocument/2006/relationships/hyperlink" Target="https://pl.wikipedia.org/wiki/11_maja" TargetMode="External"/><Relationship Id="rId2" Type="http://schemas.openxmlformats.org/officeDocument/2006/relationships/hyperlink" Target="https://pl.wikipedia.org/wiki/Justynian_I_Wielki" TargetMode="External"/><Relationship Id="rId19" Type="http://schemas.openxmlformats.org/officeDocument/2006/relationships/slideLayout" Target="../slideLayouts/slideLayout4.xml"/><Relationship Id="rId18" Type="http://schemas.openxmlformats.org/officeDocument/2006/relationships/hyperlink" Target="https://pl.wikipedia.org/wiki/Hagia_Sophia" TargetMode="External"/><Relationship Id="rId17" Type="http://schemas.openxmlformats.org/officeDocument/2006/relationships/hyperlink" Target="https://pl.wikipedia.org/wiki/Teodora_(%C5%BCona_Justyniana_I)" TargetMode="External"/><Relationship Id="rId16" Type="http://schemas.openxmlformats.org/officeDocument/2006/relationships/hyperlink" Target="https://pl.wikipedia.org/wiki/Scholae_Palatinae" TargetMode="External"/><Relationship Id="rId15" Type="http://schemas.openxmlformats.org/officeDocument/2006/relationships/hyperlink" Target="https://pl.wikipedia.org/wiki/Cesarstwo_Bizanty%C5%84skie" TargetMode="External"/><Relationship Id="rId14" Type="http://schemas.openxmlformats.org/officeDocument/2006/relationships/hyperlink" Target="https://pl.wikipedia.org/wiki/Justyn_I" TargetMode="External"/><Relationship Id="rId13" Type="http://schemas.openxmlformats.org/officeDocument/2006/relationships/hyperlink" Target="https://pl.wikipedia.org/w/index.php?title=Wigilancja_(matka_Justyniana_I)&amp;action=edit&amp;redlink=1" TargetMode="External"/><Relationship Id="rId12" Type="http://schemas.openxmlformats.org/officeDocument/2006/relationships/hyperlink" Target="https://pl.wikipedia.org/wiki/Cerkiew_prawos%C5%82awna" TargetMode="External"/><Relationship Id="rId11" Type="http://schemas.openxmlformats.org/officeDocument/2006/relationships/hyperlink" Target="https://pl.wikipedia.org/wiki/Dynastia_justynia%C5%84ska" TargetMode="External"/><Relationship Id="rId10" Type="http://schemas.openxmlformats.org/officeDocument/2006/relationships/hyperlink" Target="https://pl.wikipedia.org/wiki/Cesarze_bizanty%C5%84scy" TargetMode="Externa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google.pl/search?sxsrf=APwXEddWNOhOkmXuiY5lM8RcJx3CTigJxg:1683525984958&amp;q=Antalya&amp;si=AMnBZoEofOODruSEFWFjdccePwMH96ZlZt3bOiKSR9t4pqlu2GEMeBgLuIb8o2j49UAugaTKldpILH1iLosb0yxG4kXRg1ADe7FDfhjbvW4Y8QeycoTpg8v4-kQ0ygaWF28PDavfxi8SC2Qxp7suYwfYVznMEQQIhhqrLfruIb-tX90wjRbYudIhh5zIKvqUwkpN5bvv7hdEM1K0hoG7J4WyN3oImd2DTAs-pKcz--D55GnVKFWHNwQghvtUVzO7d0fccPn7tEBP&amp;sa=X&amp;ved=2ahUKEwiEt7aCh-X-AhXpDRAIHbbUAWIQmxMoAXoECHsQAw" TargetMode="External"/><Relationship Id="rId8" Type="http://schemas.openxmlformats.org/officeDocument/2006/relationships/hyperlink" Target="https://www.google.pl/search?sxsrf=APwXEddWNOhOkmXuiY5lM8RcJx3CTigJxg:1683525984958&amp;q=turcja+prowincje&amp;stick=H4sIAAAAAAAAAOPgE-LUz9U3MKzKS47XkstOttLPyU9OLMnMz9NPzi_NKymqtCooyi_LzEtOLV7EKlBSWpSclagAFCoHCmWlAgClIMZoQAAAAA&amp;sa=X&amp;ved=2ahUKEwiEt7aCh-X-AhXpDRAIHbbUAWIQ6BMoAHoECHsQAg" TargetMode="External"/><Relationship Id="rId7" Type="http://schemas.openxmlformats.org/officeDocument/2006/relationships/hyperlink" Target="https://www.google.pl/search?sxsrf=APwXEddWNOhOkmXuiY5lM8RcJx3CTigJxg:1683525984958&amp;q=&amp;si=AMnBZoEofOODruSEFWFjdccePwMH96ZlZt3bOiKSR9t4pqlu2HceEbOd7ctTUytC6RzyTVU2eDo3trty3YCEVsUeErf0bLQVTylODxBtZySo8j8lpJcKKcCtuw1HhMRt4LHr67ZP-YtrSxA1F3xliQiuXgr7ulkz-2kQcPQWLLIZ29TAgbENmoc%3D&amp;sa=X&amp;ved=2ahUKEwiEt7aCh-X-AhXpDRAIHbbUAWIQmxMoAXoECHwQAw" TargetMode="External"/><Relationship Id="rId6" Type="http://schemas.openxmlformats.org/officeDocument/2006/relationships/hyperlink" Target="https://www.google.pl/search?sxsrf=APwXEddWNOhOkmXuiY5lM8RcJx3CTigJxg:1683525984958&amp;q=turcja+waluta&amp;stick=H4sIAAAAAAAAAOPgE-LUz9U3MKzKS47Xks1OttLPyU9OLMnMz9NPzi_NKymqtEouLSpKzUuuXMTKW1JalJyVqFCemFNakggAR2cqsjwAAAA&amp;sa=X&amp;ved=2ahUKEwiEt7aCh-X-AhXpDRAIHbbUAWIQ6BMoAHoECHwQAg" TargetMode="External"/><Relationship Id="rId5" Type="http://schemas.openxmlformats.org/officeDocument/2006/relationships/hyperlink" Target="https://www.google.pl/search?sxsrf=APwXEddWNOhOkmXuiY5lM8RcJx3CTigJxg:1683525984958&amp;q=turcja+powierzchnia&amp;stick=H4sIAAAAAAAAAOPgE-LUz9U3MKzKS47XkspOttLPyU9OLMnMz4MzrBKLUhMXsQqXlBYlZyUqFOSXZ6YWVSVn5GUmAgCfBp1tPwAAAA&amp;sa=X&amp;ved=2ahUKEwiEt7aCh-X-AhXpDRAIHbbUAWIQ6BMoAHoECH8QAg" TargetMode="External"/><Relationship Id="rId4" Type="http://schemas.openxmlformats.org/officeDocument/2006/relationships/hyperlink" Target="https://www.google.pl/search?sxsrf=APwXEddWNOhOkmXuiY5lM8RcJx3CTigJxg:1683525984958&amp;q=Ankara&amp;si=AMnBZoFklzgzW3tOmSOWjtBwUptOtV64-xNxhRLyI1XCvnlduzu7_wFaSZw4ix7tecOy2OCklbOnngjvoYLg49smIDGrNv4MG9rwzOU8GwD5yHAL6c7hvwHOMx5hG0knQNyVSVUHBMAB6-1ejoSvGrQD_Y2FUxBckQPvoruDGWrSacXfa8zQWPbHMa3bOcqfagC8vyt1sVs5&amp;sa=X&amp;ved=2ahUKEwiEt7aCh-X-AhXpDRAIHbbUAWIQmxMoAXoECH4QAw" TargetMode="External"/><Relationship Id="rId3" Type="http://schemas.openxmlformats.org/officeDocument/2006/relationships/hyperlink" Target="https://www.google.pl/search?sxsrf=APwXEddWNOhOkmXuiY5lM8RcJx3CTigJxg:1683525984958&amp;q=turcja+stolica&amp;stick=H4sIAAAAAAAAAOPgE-LUz9U3MKzKS47XkslOttLPyU9OLMnMz9NPzi_NKymqtEpOLMgsScxZxMpXUlqUnJWoUFySn5OZnAgASTMUyDwAAAA&amp;sa=X&amp;ved=2ahUKEwiEt7aCh-X-AhXpDRAIHbbUAWIQ6BMoAHoECH4QAg" TargetMode="External"/><Relationship Id="rId2" Type="http://schemas.openxmlformats.org/officeDocument/2006/relationships/hyperlink" Target="https://www.google.pl/search?sxsrf=APwXEddWNOhOkmXuiY5lM8RcJx3CTigJxg:1683525984958&amp;q=Recep+Tayyip+Erdo%C4%9Fan&amp;si=AMnBZoEofOODruSEFWFjdccePwMH96ZlZt3bOiKSR9t4pqlu2K3Qos0mO-M4149K8R-0e7nF_U4gqshaOPHC_jrftbNImmGEHuXmcu6V5kaxTjcqy7lByD3vUjDKv-SvRZhVG5iL9m0cDs_oBVPfFyBc2MzpcxC-NlIoXR49M_utbm1y0dLabtliwO4Hlg4F2LjYGyqoL0uvdgUHkOxwGxrWKlciZ-dYZA%3D%3D&amp;sa=X&amp;ved=2ahUKEwiEt7aCh-X-AhXpDRAIHbbUAWIQmxMoAXoECH0QAw" TargetMode="Externa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.png"/><Relationship Id="rId13" Type="http://schemas.openxmlformats.org/officeDocument/2006/relationships/hyperlink" Target="https://www.google.pl/search?sxsrf=APwXEddWNOhOkmXuiY5lM8RcJx3CTigJxg:1683525984958&amp;q=Ad%C4%B1yaman&amp;si=AMnBZoEofOODruSEFWFjdccePwMH96ZlZt3bOiKSR9t4pqlu2LyuqYEdXjtjGDWHoF9q7K-gK3pmMZCGVCSmOc-uQImpzzCJOtRxyxPMstjiwMwGQYX8h2SfXGWasxZVNZaFyAo42yVrEVs3DopA4-eOLXlgn1sNFi4c4-GuKrY2vOI3QLCM0qsDnWbyArrOlaGBwRiC133GNQcn94rfcDxJI9zDLkhhisN2FscjWOQBbm9FpW7Pmr4U7pWwSXQjYpr8bTV9-UJ3NvfcbFPazwS-gAOVXyiCdA%3D%3D&amp;sa=X&amp;ved=2ahUKEwiEt7aCh-X-AhXpDRAIHbbUAWIQmxMoBXoECHsQBw" TargetMode="External"/><Relationship Id="rId12" Type="http://schemas.openxmlformats.org/officeDocument/2006/relationships/hyperlink" Target="https://www.google.pl/search?sxsrf=APwXEddWNOhOkmXuiY5lM8RcJx3CTigJxg:1683525984958&amp;q=Kahramanmara%C5%9F&amp;si=AMnBZoEofOODruSEFWFjdccePwMH96ZlZt3bOiKSR9t4pqlu2AUj6LOzEOILiiBDGPhHXwhkxGEg4MZPcCuHT0ig6Byv6jrMdlaqQ5wkkUiAr7zBOGWOuxsj_ungq4Tk6Uxp8IvijsBygDuwzvWi3v7q54DT9CvKrELnivFKrrIyvJqiltpBosLE-urx6-cAipA2Mq0cGSuKvrXrc9NlK4AgzdDhcD3SZavrZLjb-rdujmCH6VsPAgiHakeGjJ8_YPHIa8sIrmMjDVOm7dhtz117YDlTXiTwcQ%3D%3D&amp;sa=X&amp;ved=2ahUKEwiEt7aCh-X-AhXpDRAIHbbUAWIQmxMoBHoECHsQBg" TargetMode="External"/><Relationship Id="rId11" Type="http://schemas.openxmlformats.org/officeDocument/2006/relationships/hyperlink" Target="https://www.google.pl/search?sxsrf=APwXEddWNOhOkmXuiY5lM8RcJx3CTigJxg:1683525984958&amp;q=Gaziantep&amp;si=AMnBZoEofOODruSEFWFjdccePwMH96ZlZt3bOiKSR9t4pqlu2Izoo7yHOZuqjb_J77heh8Yaa6AT0rX9NjAr7PQ55aqjZC8sOc1sGoEaKHWJE9q03T-9NpO9RigikO4IVQOz27nMTO1h5yIzdfhCbzSgKHDLApTWtNicGAG25xDwQxezZtbzOQOJskmQxqYPdyzZ-tYdUEsRsv4MKPMX9zkLJQ37fAACsT6whq9o8J_z9pX5iThkzD984qtACAJ2lwmd2iKVvQUbK52S7nRaYWiQ0n9Lcx0m4A%3D%3D&amp;sa=X&amp;ved=2ahUKEwiEt7aCh-X-AhXpDRAIHbbUAWIQmxMoA3oECHsQBQ" TargetMode="External"/><Relationship Id="rId10" Type="http://schemas.openxmlformats.org/officeDocument/2006/relationships/hyperlink" Target="https://www.google.pl/search?sxsrf=APwXEddWNOhOkmXuiY5lM8RcJx3CTigJxg:1683525984958&amp;q=Mu%C4%9Fla&amp;si=AMnBZoEofOODruSEFWFjdccePwMH96ZlZt3bOiKSR9t4pqlu2ERrjrckQ5cPRHjfnyyYOxIYS-6FoV4X4pYoXwRMeQ_OlCygjfiiEkhOL9SmddOlauvvJBgglXRVRE_QhKBUps2NJ7Xqs3_jh2fgPxRlD-88o3TiPQqzs0q1EyXJ4lr1caktjrhoQfEZxld4fLvXelo7MDaQA-112yfEsnfzF-YrfZ4s8AE4S4feUsPs8kLy5W5rEBjd9q_xMS7hC9hbm53z8I9D&amp;sa=X&amp;ved=2ahUKEwiEt7aCh-X-AhXpDRAIHbbUAWIQmxMoAnoECHsQBA" TargetMode="External"/><Relationship Id="rId1" Type="http://schemas.openxmlformats.org/officeDocument/2006/relationships/hyperlink" Target="https://www.google.pl/search?sxsrf=APwXEddWNOhOkmXuiY5lM8RcJx3CTigJxg:1683525984958&amp;q=turcja+prezydent&amp;stick=H4sIAAAAAAAAAOPgE-LUz9U3MKzKS47XMspOttJPzy9LLcrLTc0rQWIm5sRnlRZlFqdkJpdk5udZFRSlFmemACUWsQqUlBYlZyUqAIWqKkFCAN6fptFUAAAA&amp;sa=X&amp;ved=2ahUKEwiEt7aCh-X-AhXpDRAIHbbUAWIQ6BMoAHoECH0QA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google.pl/search?sxsrf=APwXEde88aihVMlYtvuAOVwRuNYNZvpSvQ:1685428215329&amp;q=uniwersytet+stambulski+za%C5%82o%C5%BCyciel&amp;stick=H4sIAAAAAAAAAOPgE-LUz9U3MDYuSU_RUs9OttJPKi3OzEstLoYz4vMLUosSSzLz86zS8kvzUlKLFrEql-ZllqcWFVeWpJYoFJck5iaV5hRnZypUJR5tyj-6pzI5MzUHAC3OcgFcAAAA&amp;sa=X&amp;ved=2ahUKEwjoqcawtZz_AhVj_CoKHZ4rA9AQ6BMoAHoECF0QAg" TargetMode="External"/><Relationship Id="rId8" Type="http://schemas.openxmlformats.org/officeDocument/2006/relationships/hyperlink" Target="https://www.google.pl/search?sxsrf=APwXEde88aihVMlYtvuAOVwRuNYNZvpSvQ:1685428215329&amp;q=uniwersytet+stambulski+istanbul+university+faculty+of+medicine&amp;si=AMnBZoEv-6I3nbvT8LVh9Y4ZdcGhiLKCu_qk6pku7MxgRC5XI9Zp0fj2Jn6XtEFdp9fYXQ4w7OrkpxHP4F0cqx3raH0y83ug5rS87m9_YFBpwtc2Fz_wpMwGW-ywMwDMnczcHmg_Lh2jAkIoW-eKW0L5Q2Gjjt_c9hD5xdoDCdU2HGRX5fAMC0iNFsKrg_T5HvXXODCwCkhF3T6z9ce7dOknAyFCWMXmHBPmf4eAJ5pXD9qAe4P9W0xgbS0-WoXJ5XVonr3_Vigx39fouw92CyL3AwIHWLIdpZDOhJLKPpg1R8Muz33_H72Cs7k2zpc9wFsYU3ylUkeuTnxKCvDtQauVv7FTpZ7KZ1F5G90F-AkZ83TvEogGG5U%3D&amp;sa=X&amp;ved=2ahUKEwjoqcawtZz_AhVj_CoKHZ4rA9AQmxMoAXoECFwQAw" TargetMode="External"/><Relationship Id="rId7" Type="http://schemas.openxmlformats.org/officeDocument/2006/relationships/hyperlink" Target="https://www.google.pl/search?sxsrf=APwXEde88aihVMlYtvuAOVwRuNYNZvpSvQ:1685428215329&amp;q=uniwersytet+stambulski+podmioty+zale%C5%BCne&amp;stick=H4sIAAAAAAAAAOPgE-LUz9U3MDYuSU_R0swot9JPzs_JSU0uyczP088vSk_My6xKBHGKrYpLk4ozUzITizJTixexapTmZZanFhVXlqSWKBSXJOYmleYUZ2cqFOSn5Gbml1QqVCXmpB7dk5cKACePHRljAAAA&amp;sa=X&amp;ved=2ahUKEwjoqcawtZz_AhVj_CoKHZ4rA9AQ6BMoAHoECFwQAg" TargetMode="External"/><Relationship Id="rId6" Type="http://schemas.openxmlformats.org/officeDocument/2006/relationships/hyperlink" Target="https://www.google.pl/search?sxsrf=APwXEde88aihVMlYtvuAOVwRuNYNZvpSvQ:1685428215329&amp;q=uniwersytet+stambulski+za%C5%82o%C5%BCenie&amp;stick=H4sIAAAAAAAAAOPgE-LUz9U3MDYuSU_RUs1OttLPL0pPzMusSizJzM9D4Vil5ZfmpaSmLGJVKs3LLE8tKq4sSS1RKC5JzE0qzSnOzlSoSjzalH90T2peZioA6DKDmlkAAAA&amp;sa=X&amp;ved=2ahUKEwjoqcawtZz_AhVj_CoKHZ4rA9AQ6BMoAHoECGEQAg" TargetMode="External"/><Relationship Id="rId5" Type="http://schemas.openxmlformats.org/officeDocument/2006/relationships/hyperlink" Target="https://www.google.pl/search?q=istanbul+university&amp;sxsrf=APwXEdeCe5kHFTKtnAsKjArmXObu5HQ_-A%3A1685428195213&amp;source=hp&amp;ei=45d1ZPDMCpqJxc8PnuaD2Ac&amp;iflsig=AOEireoAAAAAZHWl84yT_bSXFLkpeLQVBZ1FqJQ8eM6j&amp;gs_ssp=eJzj4tTP1TcwNi5JTzFg9BLOLC5JzEsqzVEozcssSy0qziypBACkigsm&amp;oq=Istanbul+University&amp;gs_lcp=Cgdnd3Mtd2l6EAEYADIHCC4QigUQJzIFCAAQgAQyBQgAEIAEMgUIABCABDIFCAAQgAQyBQgAEMsBMgUIABDLATIFCAAQywEyBQgAEMsBMgUIABDLAToHCC4Q6gIQJzoHCCMQ6gIQJzoNCC4QigUQxwEQrwEQJzoECCMQJzoLCAAQgAQQsQMQgwE6EQguEIAEELEDEIMBEMcBENEDOggIABCABBCxAzoLCC4QgAQQsQMQ1AI6CwguEIoFELEDEIMBOgsIABCKBRCxAxCDAToNCAAQgAQQsQMQgwEQCjoQCAAQgAQQsQMQgwEQsQMQCjoICC4QgAQQ1AI6BQguEIAEOgsILhCABBDHARDRAzoHCCMQsQIQJzoNCC4Q1AIQsQMQgAQQCjoHCAAQgAQQCjoKCC4QgAQQsQMQCjoHCC4QgAQQCjoKCAAQgAQQsQMQCjoLCC4Q1AIQsQMQgAQ6CAguELEDEIAEOgsILhCABBDHARCvAToOCC4QrwEQxwEQsQMQgAQ6CwguEK8BEMcBEIAEUN8UWKZvYJePAWgCcAB4AIABfYgB_xGSAQQwLjIwmAEAoAEBsAEK&amp;sclient=gws-wiz" TargetMode="External"/><Relationship Id="rId4" Type="http://schemas.openxmlformats.org/officeDocument/2006/relationships/hyperlink" Target="https://www.google.pl/search?sxsrf=APwXEde88aihVMlYtvuAOVwRuNYNZvpSvQ:1685428215329&amp;q=uniwersytet+stambulski+telefon&amp;ludocid=5715510531495649914&amp;sa=X&amp;ved=2ahUKEwjoqcawtZz_AhVj_CoKHZ4rA9AQ6BN6BAhTEAI" TargetMode="External"/><Relationship Id="rId3" Type="http://schemas.openxmlformats.org/officeDocument/2006/relationships/hyperlink" Target="https://www.istanbul.edu.tr/" TargetMode="External"/><Relationship Id="rId2" Type="http://schemas.openxmlformats.org/officeDocument/2006/relationships/hyperlink" Target="https://www.google.pl/search?sxsrf=APwXEde88aihVMlYtvuAOVwRuNYNZvpSvQ:1685428215329&amp;q=uniwersytet+stambulski+godziny+otwarcia&amp;ludocid=5715510531495649914&amp;sa=X&amp;ved=2ahUKEwjoqcawtZz_AhVj_CoKHZ4rA9AQ6BN6BAhkEAI" TargetMode="External"/><Relationship Id="rId15" Type="http://schemas.openxmlformats.org/officeDocument/2006/relationships/slideLayout" Target="../slideLayouts/slideLayout2.xml"/><Relationship Id="rId14" Type="http://schemas.openxmlformats.org/officeDocument/2006/relationships/hyperlink" Target="https://www.google.pl/search?sxsrf=APwXEde88aihVMlYtvuAOVwRuNYNZvpSvQ:1685428215329&amp;q=&amp;si=AMnBZoFk_ppfOKgdccwTD_PVhdkg37dbl-p8zEtOPijkCaIHMrIMY0DNj7gQBAEEzEQgBpnaYbMWNtf7-rQfwRxxnLDsaoE1we4e7-g7BwNJj4Y6BKGdfMeGjhdXPvT3ECmlWQU1YqCjuYFcev1XwmbAs0J7UzgvHO1wEJeWQzhjWcPhekEURaDlXrCgJ258c9g7WgqYEkG0__1ClH38riMfbsEl5cqnyP0tR-pMc0LmyT5On7OeNjk%3D&amp;sa=X&amp;ved=2ahUKEwjoqcawtZz_AhVj_CoKHZ4rA9AQmxMoAnoECGAQBA" TargetMode="External"/><Relationship Id="rId13" Type="http://schemas.openxmlformats.org/officeDocument/2006/relationships/hyperlink" Target="https://www.google.pl/search?sxsrf=APwXEde88aihVMlYtvuAOVwRuNYNZvpSvQ:1685428215329&amp;q=&amp;si=AMnBZoFk_ppfOKgdccwTD_PVhdkg37dbl-p8zEtOPijkCaIHMtcUk-nk5oruqH2IJxAEBnbWT8i9BwEUHNCjB51Urdm5CQJZ3H1SgegfroVVvd3GvmRrX3LM2lAiVbcBNWlnJipPyGMZYKGIGELMlBmPBhl7ZiFzD9CVS4ZkOrgbgwNu57HoGOm9h_P1zkhvxb5ZtwKsP0QM6a9rJOw9Q2Pso6rInm0jICTOX_24TRfr05BxOEChiU8%3D&amp;sa=X&amp;ved=2ahUKEwjoqcawtZz_AhVj_CoKHZ4rA9AQmxMoAXoECGAQAw" TargetMode="External"/><Relationship Id="rId12" Type="http://schemas.openxmlformats.org/officeDocument/2006/relationships/hyperlink" Target="https://www.google.pl/search?sxsrf=APwXEde88aihVMlYtvuAOVwRuNYNZvpSvQ:1685428215329&amp;q=uniwersytet+stambulski+barwy&amp;stick=H4sIAAAAAAAAAOPgE-LUz9U3MDYuSU_R0s5OttJPTSlNTizJzM9DsBJz4jPziksyS0pBPKvk_Jz8okWsMqV5meWpRcWVJaklCsUliblJpTnF2ZkKSYlF5ZUANe4Z6lkAAAA&amp;sa=X&amp;ved=2ahUKEwjoqcawtZz_AhVj_CoKHZ4rA9AQ6BMoAHoECGAQAg" TargetMode="External"/><Relationship Id="rId11" Type="http://schemas.openxmlformats.org/officeDocument/2006/relationships/hyperlink" Target="https://www.google.pl/search?sxsrf=APwXEde88aihVMlYtvuAOVwRuNYNZvpSvQ:1685428215329&amp;q=uniwersytet+stambulski+liczba+student%C3%B3w&amp;stick=H4sIAAAAAAAAAOPgE-LUz9U3MDYuSU_RMshOttJPTSlNTizJzM9DsBJz4jPziksyS0pBPKvUvKL8nJzc1LySRawapXmZ5alFxZUlqSUKxSWJuUmlOcXZmQo5mclVSYlAkdIUoLrDm8sBpOO_nmoAAAA&amp;sa=X&amp;ved=2ahUKEwjoqcawtZz_AhVj_CoKHZ4rA9AQ6BMoAHoECGIQAg" TargetMode="External"/><Relationship Id="rId10" Type="http://schemas.openxmlformats.org/officeDocument/2006/relationships/hyperlink" Target="https://www.google.pl/search?sxsrf=APwXEde88aihVMlYtvuAOVwRuNYNZvpSvQ:1685428215329&amp;q=Mehmed+II+Zdobywca&amp;si=AMnBZoFk_ppfOKgdccwTD_PVhdkg37dbl-p8zEtOPijkCaIHMn76tpHTEGvjxzR2nHTennOkRsYkRDCxE0T6da4PXHVCRGyIlxHNtsfACFlA4z14JiIt-BN0oWUnTMIXmm6wjQBtMFqEdxt91H23QgKHruMZjS1duYR5gQdvJxK7SnxDpERUhu3nIDWMLL3OKpwJkKeyNLzxn1FJrMrgd2l70iS8POFdVA%3D%3D&amp;sa=X&amp;ved=2ahUKEwjoqcawtZz_AhVj_CoKHZ4rA9AQmxMoAXoECF0QAw" TargetMode="External"/><Relationship Id="rId1" Type="http://schemas.openxmlformats.org/officeDocument/2006/relationships/hyperlink" Target="https://www.google.pl/search?sxsrf=APwXEde88aihVMlYtvuAOVwRuNYNZvpSvQ:1685428215329&amp;q=uniwersytet+stambulski+adres&amp;ludocid=5715510531495649914&amp;sa=X&amp;ved=2ahUKEwjoqcawtZz_AhVj_CoKHZ4rA9AQ6BN6BAhlEAI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hyperlink" Target="https://www.google.pl/search?q=istanbul+university&amp;sxsrf=APwXEdeCe5kHFTKtnAsKjArmXObu5HQ_-A%3A1685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https://www.google.pl/search?sxsrf=APwXEdemPUleY4dGykg07GyR6DfNH4S-kg:1685430206330&amp;q=Taksim+Meydan%C4%B1&amp;si=AMnBZoEofOODruSEFWFjdccePwMH96ZlZt3bOiKSR9t4pqlu2BwHYfwb4u7GjW9EsYNAlgMDtNOIkbdvT40BTnhachVOrivvmEKeJ1swxcNX2g8LKp67SsSNgfskTPMND6ys0KMy8tdUVHzs7FxBL-uBzd0DuN4etJltagEpy8Sh9wGl7no8yRf8rAOh1L-A6ZlB-El5CWm-wtARu6A1_Lj8twX5Eba4XZJxH575-RR7JdRdGafn3ncQoEJpV3kYZ7Sx0x0zaYAneTChngSX2rsrhH8jWyOAag%3D%3D&amp;sa=X&amp;ved=2ahUKEwiDwPflvJz_AhU6CRAIHUTPC6QQmxMoAnoECCcQBA" TargetMode="External"/><Relationship Id="rId5" Type="http://schemas.openxmlformats.org/officeDocument/2006/relationships/hyperlink" Target="https://www.google.pl/search?sxsrf=APwXEdemPUleY4dGykg07GyR6DfNH4S-kg:1685430206330&amp;q=stambu%C5%82+european+side&amp;si=AMnBZoG3cRyxvViEiVWeqgrn-CuWcnxp6_6_G7EH225wAKYHQjXb2098iTlu4xfjAK2lmDZBfeFkegAUBv3r_3ZHL616676kS-40wUPVnEDwGvHPdy6waPd7APhcK_ZiHB7lcvnDVoVU8xRqzZXY23NS0q8GXr9moZWHJ6qu7qfITOJUcF5YjFUfNHEcjZDSXAw3VWmhwOW2lbgOWvsTfo0Ht6JVQiX8wIZEltq-zMQxcn8SgeFdz1HrNPoZNZYl8S9GzhGwnYo7qlwMrnQWS37TgiDlESswQPi3qWFnSCl-eBBmXQgTIcs%3D&amp;sa=X&amp;ved=2ahUKEwiDwPflvJz_AhU6CRAIHUTPC6QQmxMoAXoECCcQAw" TargetMode="External"/><Relationship Id="rId4" Type="http://schemas.openxmlformats.org/officeDocument/2006/relationships/hyperlink" Target="https://www.google.pl/search?sxsrf=APwXEdemPUleY4dGykg07GyR6DfNH4S-kg:1685430206330&amp;q=stambu%C5%82+anatolian+side&amp;si=AMnBZoG3cRyxvViEiVWeqgrn-CuWcnxp6_6_G7EH225wAKYHQt38pvxTBffa13LUhyfr2h6lri-wacjtDMLIyLxtM3Rzh92Yjc3ET9FE5z-WH7dTIKWy0wwi6Gr_98zaXHnIQ4RAK-4zGl6ahxxvUtryGCN1gMPMdJR_f6fJEWA-qJ5uWzcP1VhYGDCgdi__RbeDK9IMbv2npqt6zVIhqcoX64W6Rb2lKASx2bmYw8hiyV1Bl5q0EGrVpBzTzABi5g5tDxl7iifz2omytCbh5rOTfBREMNOwLpUcnABsPcQgoKMOE8BFi94%3D&amp;sa=X&amp;ved=2ahUKEwiDwPflvJz_AhU6CRAIHUTPC6QQmxMoAHoECCcQAg" TargetMode="External"/><Relationship Id="rId3" Type="http://schemas.openxmlformats.org/officeDocument/2006/relationships/hyperlink" Target="https://www.google.pl/search?sxsrf=APwXEdemPUleY4dGykg07GyR6DfNH4S-kg:1685430206330&amp;q=Konstantynopol&amp;stick=H4sIAAAAAAAAAONgVuLQz9U3MCw0yFnEyuedn1dckphXUpmXX5CfAwBV3Wv1HQAAAA&amp;sa=X&amp;ved=2ahUKEwiDwPflvJz_AhU6CRAIHUTPC6QQmxMoAXoECCwQAw" TargetMode="External"/><Relationship Id="rId2" Type="http://schemas.openxmlformats.org/officeDocument/2006/relationships/hyperlink" Target="https://www.google.pl/search?sxsrf=APwXEdemPUleY4dGykg07GyR6DfNH4S-kg:1685430206330&amp;q=Bizancjum&amp;stick=H4sIAAAAAAAAAONgVuLQz9U3MDRPSV7EyumUWZWYl5xVmgsAnu3ghBgAAAA&amp;sa=X&amp;ved=2ahUKEwiDwPflvJz_AhU6CRAIHUTPC6QQmxMoAHoECCwQAg" TargetMode="Externa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5616" y="2997200"/>
            <a:ext cx="7772400" cy="1470025"/>
          </a:xfrm>
        </p:spPr>
        <p:txBody>
          <a:bodyPr/>
          <a:lstStyle/>
          <a:p>
            <a:r>
              <a:rPr lang="pl-PL" dirty="0"/>
              <a:t>Istanbul University</a:t>
            </a:r>
            <a:br>
              <a:rPr lang="pl-PL" dirty="0"/>
            </a:br>
            <a:r>
              <a:rPr lang="pl-PL" dirty="0"/>
              <a:t>Erasmus+ 2023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55776" y="4467225"/>
            <a:ext cx="6400800" cy="1752600"/>
          </a:xfrm>
        </p:spPr>
        <p:txBody>
          <a:bodyPr/>
          <a:lstStyle/>
          <a:p>
            <a:r>
              <a:rPr lang="pl-PL" sz="2800" dirty="0"/>
              <a:t>Wyjazd stażowy</a:t>
            </a:r>
            <a:endParaRPr lang="pl-PL" sz="2800" dirty="0"/>
          </a:p>
          <a:p>
            <a:r>
              <a:rPr lang="pl-PL" sz="2800" dirty="0"/>
              <a:t>Dr Barbara Skoczyńska-Prokopowicz</a:t>
            </a:r>
            <a:endParaRPr lang="pl-PL" sz="2800" dirty="0"/>
          </a:p>
          <a:p>
            <a:r>
              <a:rPr lang="pl-PL" sz="2800" dirty="0"/>
              <a:t>30.04-06.05.2023</a:t>
            </a:r>
            <a:endParaRPr lang="pl-PL" sz="2800" dirty="0"/>
          </a:p>
          <a:p>
            <a:endParaRPr lang="pl-PL" dirty="0"/>
          </a:p>
        </p:txBody>
      </p:sp>
      <p:pic>
        <p:nvPicPr>
          <p:cNvPr id="2050" name="Picture 2" descr="Dawny Konstantynopol to dzisiejszy Stambuł – Historia miasta - Alanya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760"/>
            <a:ext cx="4320480" cy="28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Przylot i ranek-lotnisko, okolice hotelu YASMAK COMFORT, FATIH</a:t>
            </a:r>
            <a:endParaRPr lang="pl-PL" dirty="0"/>
          </a:p>
        </p:txBody>
      </p:sp>
      <p:pic>
        <p:nvPicPr>
          <p:cNvPr id="5" name="Symbol zastępczy zawartości 4" descr="Obraz zawierający miejsce parkingowe/przestrzeń, ciemność, noc, światło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1700613"/>
            <a:ext cx="2540099" cy="1905074"/>
          </a:xfrm>
        </p:spPr>
      </p:pic>
      <p:pic>
        <p:nvPicPr>
          <p:cNvPr id="7" name="Obraz 6" descr="Obraz zawierający kręgle, w pomieszczeniu, osoba, tor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5976" y="1700613"/>
            <a:ext cx="2540102" cy="1905077"/>
          </a:xfrm>
          <a:prstGeom prst="rect">
            <a:avLst/>
          </a:prstGeom>
        </p:spPr>
      </p:pic>
      <p:pic>
        <p:nvPicPr>
          <p:cNvPr id="9" name="Obraz 8" descr="Obraz zawierający na wolnym powietrzu, budynek, niebo, ubrania&#10;&#10;Opis wygenerowany automatyczni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8" y="3945322"/>
            <a:ext cx="2791617" cy="2093713"/>
          </a:xfrm>
          <a:prstGeom prst="rect">
            <a:avLst/>
          </a:prstGeom>
        </p:spPr>
      </p:pic>
      <p:pic>
        <p:nvPicPr>
          <p:cNvPr id="11" name="Obraz 10" descr="Obraz zawierający meble, menu, w pomieszczeniu, sklep&#10;&#10;Opis wygenerowany automatyczni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72" y="3888666"/>
            <a:ext cx="2123728" cy="1592796"/>
          </a:xfrm>
          <a:prstGeom prst="rect">
            <a:avLst/>
          </a:prstGeom>
        </p:spPr>
      </p:pic>
      <p:pic>
        <p:nvPicPr>
          <p:cNvPr id="13" name="Obraz 12" descr="Obraz zawierający na wolnym powietrzu, niebo, chmura, droga&#10;&#10;Opis wygenerowany automatyczni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68135"/>
            <a:ext cx="2233877" cy="29785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 kolorowo i smacznie</a:t>
            </a:r>
            <a:br>
              <a:rPr lang="pl-PL" dirty="0"/>
            </a:br>
            <a:r>
              <a:rPr lang="pl-PL" dirty="0"/>
              <a:t>okolice hotelu</a:t>
            </a:r>
            <a:endParaRPr lang="pl-PL" dirty="0"/>
          </a:p>
        </p:txBody>
      </p:sp>
      <p:pic>
        <p:nvPicPr>
          <p:cNvPr id="5" name="Symbol zastępczy zawartości 4" descr="Obraz zawierający Fast food, Przekąska, sklep, piekarnia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1" y="1556792"/>
            <a:ext cx="1985268" cy="2647024"/>
          </a:xfrm>
        </p:spPr>
      </p:pic>
      <p:pic>
        <p:nvPicPr>
          <p:cNvPr id="7" name="Obraz 6" descr="Obraz zawierający scena, sklep, w pomieszczeniu, Handel detaliczny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2" y="1772816"/>
            <a:ext cx="3803915" cy="2852936"/>
          </a:xfrm>
          <a:prstGeom prst="rect">
            <a:avLst/>
          </a:prstGeom>
        </p:spPr>
      </p:pic>
      <p:pic>
        <p:nvPicPr>
          <p:cNvPr id="9" name="Obraz 8" descr="Obraz zawierający ubrania, scena, obuwie, sklep&#10;&#10;Opis wygenerowany automatyczni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73" y="2146548"/>
            <a:ext cx="3419872" cy="2564904"/>
          </a:xfrm>
          <a:prstGeom prst="rect">
            <a:avLst/>
          </a:prstGeom>
        </p:spPr>
      </p:pic>
      <p:pic>
        <p:nvPicPr>
          <p:cNvPr id="11" name="Obraz 10" descr="Obraz zawierający obuwie, budynek, ubrania, urządzenia kuchenne&#10;&#10;Opis wygenerowany automatyczni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0" y="4018458"/>
            <a:ext cx="3419872" cy="2564904"/>
          </a:xfrm>
          <a:prstGeom prst="rect">
            <a:avLst/>
          </a:prstGeom>
        </p:spPr>
      </p:pic>
      <p:pic>
        <p:nvPicPr>
          <p:cNvPr id="13" name="Obraz 12" descr="Obraz zawierający scena, stół, meble, w pomieszczeniu&#10;&#10;Opis wygenerowany automatyczni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293248"/>
            <a:ext cx="3419669" cy="25647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dirty="0"/>
              <a:t>To gdzie ten hotel?</a:t>
            </a:r>
            <a:endParaRPr lang="pl-PL" dirty="0"/>
          </a:p>
        </p:txBody>
      </p:sp>
      <p:pic>
        <p:nvPicPr>
          <p:cNvPr id="5" name="Symbol zastępczy zawartości 4" descr="Obraz zawierający tekst, mapa&#10;&#10;Opis wygenerowany automatycznie"/>
          <p:cNvPicPr>
            <a:picLocks noGrp="1" noChangeAspect="1"/>
          </p:cNvPicPr>
          <p:nvPr>
            <p:ph sz="half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 b="2884"/>
          <a:stretch>
            <a:fillRect/>
          </a:stretch>
        </p:blipFill>
        <p:spPr>
          <a:xfrm>
            <a:off x="97196" y="1196752"/>
            <a:ext cx="4626292" cy="5184576"/>
          </a:xfrm>
          <a:noFill/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Dzielnica FATIH, najstarsza część Stambułu, tzw. ZŁOTY RÓG. W tej </a:t>
            </a:r>
            <a:r>
              <a:rPr lang="pl-PL" dirty="0" err="1"/>
              <a:t>częśći</a:t>
            </a:r>
            <a:r>
              <a:rPr lang="pl-PL" dirty="0"/>
              <a:t> znajdują się najpopularniejsze zabytki( HAGIA SOFIA, Pałac TOPKAPI, </a:t>
            </a:r>
            <a:r>
              <a:rPr lang="pl-PL" dirty="0" err="1"/>
              <a:t>Basilica</a:t>
            </a:r>
            <a:r>
              <a:rPr lang="pl-PL" dirty="0"/>
              <a:t> </a:t>
            </a:r>
            <a:r>
              <a:rPr lang="pl-PL" dirty="0" err="1"/>
              <a:t>Cisterna</a:t>
            </a:r>
            <a:r>
              <a:rPr lang="pl-PL" dirty="0"/>
              <a:t>, piękny park i wiele , wiele innych.</a:t>
            </a:r>
            <a:endParaRPr lang="pl-PL" dirty="0"/>
          </a:p>
          <a:p>
            <a:r>
              <a:rPr lang="pl-PL" dirty="0"/>
              <a:t>Komunikacja z resztą miasta: tramwaj, metro( jeden bilet), samochody, motocykle, skutery , hulajnogi, własne nogi…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354162"/>
          </a:xfrm>
        </p:spPr>
        <p:txBody>
          <a:bodyPr>
            <a:normAutofit/>
          </a:bodyPr>
          <a:lstStyle/>
          <a:p>
            <a:r>
              <a:rPr lang="pl-PL" sz="1800" dirty="0"/>
              <a:t>W pierwszym dniu nie było możliwości, by wejść do kościoła –meczetu </a:t>
            </a:r>
            <a:r>
              <a:rPr lang="pl-PL" sz="1800" dirty="0" err="1"/>
              <a:t>Hagia</a:t>
            </a:r>
            <a:r>
              <a:rPr lang="pl-PL" sz="1800" dirty="0"/>
              <a:t> Sofia czy Pałacu </a:t>
            </a:r>
            <a:r>
              <a:rPr lang="pl-PL" sz="1800" dirty="0" err="1"/>
              <a:t>Topkapi</a:t>
            </a:r>
            <a:r>
              <a:rPr lang="pl-PL" sz="1800" dirty="0"/>
              <a:t>, miejsca te odwiedzane były przede wszystkim przez mieszkańców kraju </a:t>
            </a:r>
            <a:endParaRPr lang="pl-PL" sz="1800" dirty="0"/>
          </a:p>
        </p:txBody>
      </p:sp>
      <p:pic>
        <p:nvPicPr>
          <p:cNvPr id="6" name="Symbol zastępczy zawartości 5" descr="Obraz zawierający na wolnym powietrzu, ubrania, niebo, osoba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5" y="1399343"/>
            <a:ext cx="5148858" cy="514885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takim razie BASILICA CISTERNA</a:t>
            </a:r>
            <a:endParaRPr lang="pl-PL" dirty="0"/>
          </a:p>
        </p:txBody>
      </p:sp>
      <p:pic>
        <p:nvPicPr>
          <p:cNvPr id="5" name="Symbol zastępczy zawartości 4" descr="Obraz zawierający zrzut ekranu, woda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4" y="1844824"/>
            <a:ext cx="4525963" cy="4525963"/>
          </a:xfrm>
        </p:spPr>
      </p:pic>
      <p:sp>
        <p:nvSpPr>
          <p:cNvPr id="7" name="Pole tekstowe 6"/>
          <p:cNvSpPr txBox="1"/>
          <p:nvPr/>
        </p:nvSpPr>
        <p:spPr>
          <a:xfrm>
            <a:off x="5003986" y="1984146"/>
            <a:ext cx="38519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Cysterna została wybudowana w VI wieku n.e. na rozkaz cesarza bizantyjskiego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Justynian I Wielki"/>
              </a:rPr>
              <a:t>Justyniana I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jako „pałac, który zapadł się pod ziemię”, na miejscu bazyliki św. Eliasza zniszczonej w 532 roku podczas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Powstanie Nika"/>
              </a:rPr>
              <a:t>powstania </a:t>
            </a:r>
            <a:r>
              <a:rPr lang="pl-PL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Powstanie Nika"/>
              </a:rPr>
              <a:t>Nika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pl-P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 głównym zadaniem było zaopatrywanie w wodę pałacu cesarskiego w wypadku wojny, gdyby woda z akweduktów została odcięta lub zatruta. Po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Upadek Konstantynopola"/>
              </a:rPr>
              <a:t>zdobyciu miasta przez Turków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 1453 roku cysterna jeszcze przez jakiś czas pełniła swoją funkcję.</a:t>
            </a:r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400" dirty="0"/>
              <a:t>W drodze powrotnej: </a:t>
            </a:r>
            <a:br>
              <a:rPr lang="pl-PL" sz="2400" dirty="0"/>
            </a:br>
            <a:r>
              <a:rPr lang="pl-PL" sz="2400" dirty="0"/>
              <a:t>park, </a:t>
            </a:r>
            <a:r>
              <a:rPr lang="pl-PL" sz="2400" dirty="0" err="1"/>
              <a:t>Hamam</a:t>
            </a:r>
            <a:r>
              <a:rPr lang="pl-PL" sz="2400" dirty="0"/>
              <a:t> sułtanki HUREM( </a:t>
            </a:r>
            <a:r>
              <a:rPr lang="pl-PL" sz="2400" dirty="0" err="1"/>
              <a:t>Roksolany</a:t>
            </a:r>
            <a:r>
              <a:rPr lang="pl-PL" sz="2400" dirty="0"/>
              <a:t>), sklep z dywanami, a jakże</a:t>
            </a:r>
            <a:endParaRPr lang="pl-PL" sz="2400"/>
          </a:p>
        </p:txBody>
      </p:sp>
      <p:pic>
        <p:nvPicPr>
          <p:cNvPr id="5" name="Symbol zastępczy zawartości 4" descr="Obraz zawierający drzewo, na wolnym powietrzu, niebo, roślina&#10;&#10;Opis wygenerowany automatycznie"/>
          <p:cNvPicPr>
            <a:picLocks noGrp="1" noChangeAspect="1"/>
          </p:cNvPicPr>
          <p:nvPr>
            <p:ph sz="half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10380" b="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Park </a:t>
            </a:r>
            <a:r>
              <a:rPr lang="pl-PL" dirty="0" err="1"/>
              <a:t>Atat</a:t>
            </a:r>
            <a:r>
              <a:rPr lang="de-DE" dirty="0"/>
              <a:t>ü</a:t>
            </a:r>
            <a:r>
              <a:rPr lang="pl-PL" dirty="0" err="1"/>
              <a:t>rka</a:t>
            </a:r>
            <a:r>
              <a:rPr lang="pl-PL" dirty="0"/>
              <a:t>, Ojca Narodu, który po I wojnie światowej zmodernizował państwo( świeckie, republika), wprowadził reformę pisma</a:t>
            </a:r>
            <a:r>
              <a:rPr lang="de-DE" dirty="0"/>
              <a:t>( 1928)</a:t>
            </a:r>
            <a:r>
              <a:rPr lang="pl-PL" dirty="0"/>
              <a:t>, </a:t>
            </a:r>
            <a:endParaRPr lang="pl-PL" dirty="0"/>
          </a:p>
          <a:p>
            <a:r>
              <a:rPr lang="pl-PL" dirty="0"/>
              <a:t>Rzymskie ruiny obok Bazyliki Cysterna),</a:t>
            </a:r>
            <a:endParaRPr lang="pl-PL" dirty="0"/>
          </a:p>
          <a:p>
            <a:r>
              <a:rPr lang="pl-PL" dirty="0" err="1"/>
              <a:t>Hamam</a:t>
            </a:r>
            <a:r>
              <a:rPr lang="pl-PL" dirty="0"/>
              <a:t> ( łaźnia), działa bez przerwy od XVI wieku, podzielony na część damską i męską( wstęp: 100 euro, pełny relaks…)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700"/>
              <a:t>Wizyta w Erasmus + Office, załatwianie formalności na Uczelni</a:t>
            </a:r>
            <a:endParaRPr lang="pl-PL" sz="37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Kampus uniwersytecki, w którym znajduje się Erasmus Office to najstarsza część IU, wchodzimy zawsze przez bramki, jak na lotnisku, kontrola bagażu. Studenci i pracownicy mają identyfikatory.</a:t>
            </a:r>
            <a:endParaRPr lang="pl-PL" sz="2400" dirty="0"/>
          </a:p>
          <a:p>
            <a:r>
              <a:rPr lang="pl-PL" sz="2400" dirty="0"/>
              <a:t>Sprawy organizacyjne załatwiają pracownicy, tu: Mustafa Kaplan, profesjonalnie i przyjaźnie oraz z szacunkiem.</a:t>
            </a:r>
            <a:endParaRPr lang="pl-PL" sz="2400" dirty="0"/>
          </a:p>
          <a:p>
            <a:endParaRPr lang="en-US" dirty="0"/>
          </a:p>
        </p:txBody>
      </p:sp>
      <p:pic>
        <p:nvPicPr>
          <p:cNvPr id="7" name="Symbol zastępczy zawartości 6" descr="Obraz zawierający meble, stół, kolaż, krzesło&#10;&#10;Opis wygenerowany automatycznie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17" y="1417638"/>
            <a:ext cx="4708525" cy="47085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dirty="0"/>
              <a:t>Obok – Meczet Sułtana </a:t>
            </a:r>
            <a:r>
              <a:rPr lang="pl-PL" dirty="0" err="1"/>
              <a:t>Bayazyda</a:t>
            </a:r>
            <a:r>
              <a:rPr lang="pl-PL" dirty="0"/>
              <a:t>…</a:t>
            </a:r>
            <a:br>
              <a:rPr lang="pl-PL" dirty="0"/>
            </a:br>
            <a:r>
              <a:rPr lang="pl-PL" sz="2000" dirty="0">
                <a:hlinkClick r:id="rId1"/>
              </a:rPr>
              <a:t>https://pl.wikipedia.org/wiki/Meczet_Bajazyda_II</a:t>
            </a:r>
            <a:r>
              <a:rPr lang="pl-PL" sz="2000" dirty="0"/>
              <a:t> </a:t>
            </a:r>
            <a:endParaRPr lang="pl-PL" sz="2000" dirty="0"/>
          </a:p>
        </p:txBody>
      </p:sp>
      <p:pic>
        <p:nvPicPr>
          <p:cNvPr id="5" name="Symbol zastępczy zawartości 4" descr="Obraz zawierający na wolnym powietrzu, sztuka, niebo, mozaika&#10;&#10;Opis wygenerowany automatycznie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56792"/>
            <a:ext cx="4468688" cy="5026570"/>
          </a:xfrm>
        </p:spPr>
        <p:txBody>
          <a:bodyPr>
            <a:noAutofit/>
          </a:bodyPr>
          <a:lstStyle/>
          <a:p>
            <a:pPr algn="l"/>
            <a:r>
              <a:rPr lang="pl-PL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Meczet </a:t>
            </a:r>
            <a:r>
              <a:rPr lang="pl-PL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Bajazyda</a:t>
            </a:r>
            <a:r>
              <a:rPr lang="pl-PL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II</a:t>
            </a:r>
            <a:r>
              <a:rPr lang="pl-PL" sz="20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[1]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pl-PL" sz="20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Język turecki"/>
              </a:rPr>
              <a:t>tr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Język turecki"/>
              </a:rPr>
              <a:t>.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20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Beyazidye</a:t>
            </a:r>
            <a:r>
              <a:rPr lang="pl-PL" sz="2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0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Camii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zwany również Meczetem Gołębi) – 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Meczet"/>
              </a:rPr>
              <a:t>meczet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 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Turcja"/>
              </a:rPr>
              <a:t>Turcji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znajdujący się w 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Stambuł"/>
              </a:rPr>
              <a:t>Stambule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 dystrykcie </a:t>
            </a:r>
            <a:r>
              <a:rPr lang="pl-PL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Fatih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leżący po wschodniej stronie 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Plac Bajazyda"/>
              </a:rPr>
              <a:t>placu </a:t>
            </a:r>
            <a:r>
              <a:rPr lang="pl-PL" sz="20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Plac Bajazyda"/>
              </a:rPr>
              <a:t>Bajazyda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Nie wiadomo dokładnie kiedy został wybudowany i przez kogo. W źródłach podaje się dwie daty: okres panowania </a:t>
            </a:r>
            <a:r>
              <a:rPr lang="pl-PL" sz="20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Bajazyd II"/>
              </a:rPr>
              <a:t>Bajazyda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Bajazyd II"/>
              </a:rPr>
              <a:t> II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1481-1512, lub </a:t>
            </a:r>
            <a:r>
              <a:rPr lang="pl-PL" sz="20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Barbarossa (admirał otomański)"/>
              </a:rPr>
              <a:t>Hayrettina</a:t>
            </a:r>
            <a:r>
              <a:rPr lang="pl-PL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Barbarossa (admirał otomański)"/>
              </a:rPr>
              <a:t> Paszy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1501-1506</a:t>
            </a:r>
            <a:r>
              <a:rPr lang="pl-PL" sz="20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1"/>
              </a:rPr>
              <a:t>[2]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natomiast za budowniczych uznaje się albo </a:t>
            </a:r>
            <a:r>
              <a:rPr lang="pl-PL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Hayreddina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albo budowniczego </a:t>
            </a:r>
            <a:r>
              <a:rPr lang="pl-PL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Yakupşah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bin </a:t>
            </a:r>
            <a:r>
              <a:rPr lang="pl-PL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Sultanşah</a:t>
            </a:r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pl-PL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dirty="0"/>
              <a:t>Obok znajduje się Wielki Bazar</a:t>
            </a:r>
            <a:br>
              <a:rPr lang="pl-PL" dirty="0"/>
            </a:br>
            <a:r>
              <a:rPr lang="pl-PL" sz="1800" dirty="0">
                <a:hlinkClick r:id="rId1"/>
              </a:rPr>
              <a:t>https://pl.wikipedia.org/wiki/Wielki_Bazar_w_Stambule</a:t>
            </a:r>
            <a:r>
              <a:rPr lang="pl-PL" sz="1800" dirty="0"/>
              <a:t> </a:t>
            </a:r>
            <a:endParaRPr lang="pl-PL" sz="1800" dirty="0"/>
          </a:p>
        </p:txBody>
      </p:sp>
      <p:pic>
        <p:nvPicPr>
          <p:cNvPr id="5" name="Symbol zastępczy zawartości 4" descr="Obraz zawierający kolaż, rynek, ubrania, plac targowy&#10;&#10;Opis wygenerowany automatycznie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r="1685" b="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577810"/>
            <a:ext cx="4316288" cy="5165724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pl-PL" sz="43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Wielki Bazar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albo </a:t>
            </a:r>
            <a:r>
              <a:rPr lang="pl-PL" sz="43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Kryty Bazar</a:t>
            </a:r>
            <a:r>
              <a:rPr lang="pl-PL" sz="43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[1]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pl-PL" sz="43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Język turecki"/>
              </a:rPr>
              <a:t>tr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pl-PL" sz="43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Kapalı</a:t>
            </a:r>
            <a:r>
              <a:rPr lang="pl-PL" sz="43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43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Çarşı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– miejsce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Handel"/>
              </a:rPr>
              <a:t>handlu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Stambuł"/>
              </a:rPr>
              <a:t>Stambule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Turcja"/>
              </a:rPr>
              <a:t>Turcji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Jest jednym z największych obiektów tego typu w Turcji. Bazar zajmuje powierzchnię 30 hektarów, ma 61 ulic z około 3500 sklepikami, 22 bramy, restauracje i kawiarnie, dwa meczety i cztery fontanny</a:t>
            </a:r>
            <a:r>
              <a:rPr lang="pl-PL" sz="43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/>
              </a:rPr>
              <a:t>[2]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Sprzedaje się tu między innymi przyprawy, biżuterię, wyroby garncarskie oraz dywany.</a:t>
            </a:r>
            <a:endParaRPr lang="pl-PL" sz="43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epoce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Cesarstwo Bizantyńskie"/>
              </a:rPr>
              <a:t>Bizancjum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znajdował się tutaj plac, na którym kupcy sprzedawali swoje towary. Po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Upadek Konstantynopola"/>
              </a:rPr>
              <a:t>zdobyciu miasta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przez Turków, na rozkaz sułtana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1" tooltip="Mehmed II Zdobywca"/>
              </a:rPr>
              <a:t>Mehmeda Zdobywcy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zbudowano w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2" tooltip="1464"/>
              </a:rPr>
              <a:t>1464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dwie hale dla jubilerów i antykwariuszy</a:t>
            </a:r>
            <a:r>
              <a:rPr lang="pl-PL" sz="43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3"/>
              </a:rPr>
              <a:t>[3]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Dookoła nich stopniowo zaczęły powstawać kolejne sklepiki. Po każdym zniszczeniu przez pożar czy trzęsienie ziemi bazar odnawiano i powiększano. Obecny kształt pochodzi z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4" tooltip="XIX wiek"/>
              </a:rPr>
              <a:t>XIX w.</a:t>
            </a:r>
            <a:endParaRPr lang="pl-PL" sz="43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Kryty Bazar był w przeszłości również miejscem, gdzie zawierano transakcje bankowe i giełdowe. Do </a:t>
            </a:r>
            <a:r>
              <a:rPr lang="pl-PL" sz="43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4" tooltip="XIX wiek"/>
              </a:rPr>
              <a:t>XIX w.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odbywał się tutaj również handel niewolnikami. Wraz z rozwojem turystyki tradycyjne wyroby zostały zastąpione pamiątkami dla turystów</a:t>
            </a:r>
            <a:r>
              <a:rPr lang="pl-PL" sz="43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/>
              </a:rPr>
              <a:t>[4]</a:t>
            </a:r>
            <a:r>
              <a:rPr lang="pl-PL" sz="4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43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pl-PL" dirty="0"/>
              <a:t>Ulica </a:t>
            </a:r>
            <a:endParaRPr lang="pl-PL" dirty="0"/>
          </a:p>
        </p:txBody>
      </p:sp>
      <p:pic>
        <p:nvPicPr>
          <p:cNvPr id="5" name="Symbol zastępczy zawartości 4" descr="Obraz zawierający na wolnym powietrzu, budynek, samochód, tekst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2862"/>
            <a:ext cx="5976664" cy="597666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Agenda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Informacje o kraju i uniwersytecie</a:t>
            </a:r>
            <a:endParaRPr lang="pl-PL" dirty="0"/>
          </a:p>
          <a:p>
            <a:r>
              <a:rPr lang="pl-PL" dirty="0"/>
              <a:t>Zabytki i historia miasta</a:t>
            </a: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85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Po przejściu paru uliczek Grand Bazar- szybka decyzja: </a:t>
            </a:r>
            <a:br>
              <a:rPr lang="pl-PL" sz="2800" dirty="0"/>
            </a:br>
            <a:r>
              <a:rPr lang="pl-PL" sz="2800" dirty="0"/>
              <a:t>pogoda dobra, wycieczka po zatoce BOSFOR, statki dostępne   ( luksusowe i mniej, za 20 euro 2 godziny oglądania miasta)</a:t>
            </a:r>
            <a:endParaRPr lang="pl-PL" sz="2800" dirty="0"/>
          </a:p>
        </p:txBody>
      </p:sp>
      <p:pic>
        <p:nvPicPr>
          <p:cNvPr id="5" name="Symbol zastępczy zawartości 4" descr="Obraz zawierający na wolnym powietrzu, woda, statek, kolaż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27632"/>
            <a:ext cx="5530626" cy="553062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360" y="127403"/>
            <a:ext cx="8435280" cy="1714202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>Stambuł leży na 7 wzgórzach, podzielony na stronę europejską i azjatycką. Obie części łączą mosty, najstarszy i najkrótszy GALATA, jeden z nowszych Europa-Azja, wszystkie „zakorkowane”. Można przemieszczać się statkami albo metrem( pod dnem </a:t>
            </a:r>
            <a:r>
              <a:rPr lang="pl-PL" sz="2400" dirty="0" err="1"/>
              <a:t>zatoki-szybko</a:t>
            </a:r>
            <a:r>
              <a:rPr lang="pl-PL" sz="2400" dirty="0"/>
              <a:t>,  8 minut)</a:t>
            </a:r>
            <a:endParaRPr lang="pl-PL" sz="2400" dirty="0"/>
          </a:p>
        </p:txBody>
      </p:sp>
      <p:pic>
        <p:nvPicPr>
          <p:cNvPr id="5" name="Symbol zastępczy zawartości 4" descr="Obraz zawierający na wolnym powietrzu, woda, człowiek, niebo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17440"/>
            <a:ext cx="5040560" cy="504056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/>
              <a:t>Po atrakcjach na statku( widoki, turyści zapatrzeni w smartfony, kawa, owoce ciasta-do wyboru), droga na piechotę do hotelu, chwila odpoczynku w małej cukierence przy kawie i ciasteczkach- </a:t>
            </a:r>
            <a:r>
              <a:rPr lang="pl-PL" sz="2400" dirty="0" err="1"/>
              <a:t>bahlava</a:t>
            </a:r>
            <a:r>
              <a:rPr lang="pl-PL" sz="2400" dirty="0"/>
              <a:t>)</a:t>
            </a:r>
            <a:endParaRPr lang="pl-PL" sz="2400" dirty="0"/>
          </a:p>
        </p:txBody>
      </p:sp>
      <p:pic>
        <p:nvPicPr>
          <p:cNvPr id="5" name="Symbol zastępczy zawartości 4" descr="Obraz zawierający Fast food, jedzenie, Przekąska, posiłek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983162" cy="498316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Wystawy sklepowe, restauracje, turyści i </a:t>
            </a:r>
            <a:r>
              <a:rPr lang="pl-PL" sz="2800" dirty="0" err="1"/>
              <a:t>lokalsi</a:t>
            </a:r>
            <a:r>
              <a:rPr lang="pl-PL" sz="2800" dirty="0"/>
              <a:t> na ulicach</a:t>
            </a:r>
            <a:endParaRPr lang="pl-PL" sz="2800" dirty="0"/>
          </a:p>
        </p:txBody>
      </p:sp>
      <p:pic>
        <p:nvPicPr>
          <p:cNvPr id="5" name="Symbol zastępczy zawartości 4" descr="Obraz zawierający kolaż, sztuka, Handel detaliczny, kolekcja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70" y="1362459"/>
            <a:ext cx="5240460" cy="524046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800" dirty="0"/>
              <a:t>Kolejny dzień- wizyta w AZJI. Oczywiście metrem, 2 stacje za 30 leja, czyli za ca. 10 PLN; dla krajowców nieco taniej, bilet rozliczają wg pokonanego dystansu. Obcokrajowcy płacą za każdy przejazd jak za całą linię. Wszystko przy pomocy czytników.</a:t>
            </a:r>
            <a:endParaRPr lang="pl-PL" sz="1800" dirty="0"/>
          </a:p>
        </p:txBody>
      </p:sp>
      <p:pic>
        <p:nvPicPr>
          <p:cNvPr id="5" name="Symbol zastępczy zawartości 4" descr="Obraz zawierający tekst, mapa, rower, na wolnym powietrzu&#10;&#10;Opis wygenerowany automatycznie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  <a:noFill/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Młody człowiek, student IT podprowadził mnie do głównej handlowej ulicy, przy której znajduje się budynek opery. Charakterystyczna jest rzeźba BYKA( odlew wykonany z mosiądzu). Część azjatycka jest nieco inna niż europejska, zwłaszcza dzielnica </a:t>
            </a:r>
            <a:r>
              <a:rPr lang="pl-PL" dirty="0" err="1"/>
              <a:t>Fatih</a:t>
            </a:r>
            <a:r>
              <a:rPr lang="pl-PL" dirty="0"/>
              <a:t>. Mniej turystów, mniej osób zna język angielski, rosyjski czy niemiecki.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400" dirty="0"/>
              <a:t>Kolejny dzień- wizyta w AZJI.</a:t>
            </a:r>
            <a:endParaRPr lang="en-US" dirty="0"/>
          </a:p>
        </p:txBody>
      </p:sp>
      <p:pic>
        <p:nvPicPr>
          <p:cNvPr id="5" name="Symbol zastępczy zawartości 4" descr="Obraz zawierający na wolnym powietrzu, budynek, miasto, kolaż&#10;&#10;Opis wygenerowany automatycznie"/>
          <p:cNvPicPr>
            <a:picLocks noGrp="1" noChangeAspect="1"/>
          </p:cNvPicPr>
          <p:nvPr>
            <p:ph sz="half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1" b="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pl-PL" dirty="0"/>
              <a:t>Ale wszędzie ludzie uprzejmi, zabiegani i zapracowani, czysto, zakupy można zrobić w takich sklepach , jak w Polsce ( mniej tzw. „</a:t>
            </a:r>
            <a:r>
              <a:rPr lang="pl-PL" dirty="0" err="1"/>
              <a:t>sieciówek</a:t>
            </a:r>
            <a:r>
              <a:rPr lang="pl-PL" dirty="0"/>
              <a:t>”). Drogo. Aktualna stopa inflacji ok. 80%.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dirty="0"/>
              <a:t>Kolejny dzień- wizyta w AZJI</a:t>
            </a:r>
            <a:endParaRPr lang="pl-PL" dirty="0"/>
          </a:p>
        </p:txBody>
      </p:sp>
      <p:pic>
        <p:nvPicPr>
          <p:cNvPr id="5" name="Symbol zastępczy zawartości 4" descr="Obraz zawierający na wolnym powietrzu, budynek, niebo, drzewo&#10;&#10;Opis wygenerowany automatycznie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  <a:noFill/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pl-PL" dirty="0"/>
              <a:t>Koniecznie chciano mi pokazać muzeum; miało być inne , ale trafiłam do muzeum ziemi- raczej dla młodzieży szkolnej, ale – bezpłatnie. </a:t>
            </a:r>
            <a:endParaRPr lang="pl-PL" dirty="0"/>
          </a:p>
          <a:p>
            <a:r>
              <a:rPr lang="pl-PL" dirty="0"/>
              <a:t>Interesujące wystawy.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dirty="0"/>
              <a:t>Kolejny dzień- wizyta w AZJI</a:t>
            </a:r>
            <a:endParaRPr lang="en-US" dirty="0"/>
          </a:p>
        </p:txBody>
      </p:sp>
      <p:pic>
        <p:nvPicPr>
          <p:cNvPr id="5" name="Symbol zastępczy zawartości 4" descr="Obraz zawierający na wolnym powietrzu, tekst, ulica, plac targowy&#10;&#10;Opis wygenerowany automatycznie"/>
          <p:cNvPicPr>
            <a:picLocks noGrp="1" noChangeAspect="1"/>
          </p:cNvPicPr>
          <p:nvPr>
            <p:ph sz="half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r="7725" b="1"/>
          <a:stretch>
            <a:fillRect/>
          </a:stretch>
        </p:blipFill>
        <p:spPr>
          <a:xfrm>
            <a:off x="755576" y="1417638"/>
            <a:ext cx="4762872" cy="5337637"/>
          </a:xfrm>
          <a:noFill/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56176" y="2924944"/>
            <a:ext cx="2530624" cy="3201219"/>
          </a:xfrm>
        </p:spPr>
        <p:txBody>
          <a:bodyPr/>
          <a:lstStyle/>
          <a:p>
            <a:r>
              <a:rPr lang="pl-PL" dirty="0"/>
              <a:t>To ulica i sklepy, </a:t>
            </a:r>
            <a:endParaRPr lang="pl-PL" dirty="0"/>
          </a:p>
          <a:p>
            <a:r>
              <a:rPr lang="pl-PL" dirty="0"/>
              <a:t>w dolnym prawym rogu-siedziba władz tej części miasta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700" dirty="0"/>
              <a:t>Dzisiaj zabytki: to AYIASOFYA- I KEBBIR CAMI-ISERIFI</a:t>
            </a:r>
            <a:br>
              <a:rPr lang="pl-PL" sz="3700" dirty="0"/>
            </a:br>
            <a:r>
              <a:rPr lang="pl-PL" sz="2000" dirty="0">
                <a:hlinkClick r:id="rId1"/>
              </a:rPr>
              <a:t>https://pl.wikipedia.org/wiki/Hagia_Sophia</a:t>
            </a:r>
            <a:r>
              <a:rPr lang="pl-PL" sz="2000" dirty="0"/>
              <a:t> </a:t>
            </a:r>
            <a:endParaRPr lang="pl-PL" sz="2000" dirty="0"/>
          </a:p>
        </p:txBody>
      </p:sp>
      <p:pic>
        <p:nvPicPr>
          <p:cNvPr id="5" name="Symbol zastępczy zawartości 4" descr="Obraz zawierający Ludzka twarz, okulary/szklanki, kolaż, na wolnym powietrzu&#10;&#10;Opis wygenerowany automatycznie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r="5549" b="1"/>
          <a:stretch>
            <a:fillRect/>
          </a:stretch>
        </p:blipFill>
        <p:spPr>
          <a:xfrm>
            <a:off x="457200" y="2186077"/>
            <a:ext cx="2278220" cy="2553147"/>
          </a:xfrm>
          <a:noFill/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735420" y="1628800"/>
            <a:ext cx="5951380" cy="475252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l-PL" sz="29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Hagia</a:t>
            </a:r>
            <a:r>
              <a:rPr lang="pl-PL" sz="29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9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Sophia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Język grecki"/>
              </a:rPr>
              <a:t>gr.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29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Ἁγί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α Σοφία, </a:t>
            </a:r>
            <a:r>
              <a:rPr lang="pl-PL" sz="29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Aja Sofia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Język turecki"/>
              </a:rPr>
              <a:t>tur.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29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Ayasofya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– meczet w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Stambuł"/>
              </a:rPr>
              <a:t>Stambule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w przeszłości kolejno świątynia chrześcijańska, meczet i muzeum. Uważana za najważniejsze dzieło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Architektura bizantyńska"/>
              </a:rPr>
              <a:t>architektury bizantyńskiej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29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Pierwotny budynek powstał jako </a:t>
            </a:r>
            <a:r>
              <a:rPr lang="pl-PL" sz="29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kościół Mądrości Bożej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(zwany też </a:t>
            </a:r>
            <a:r>
              <a:rPr lang="pl-PL" sz="29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Wielkim Kościołem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Była świątynią najwyższej rangi w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Cesarstwo Bizantyńskie"/>
              </a:rPr>
              <a:t>Cesarstwie Bizantyńskim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Patriarcha Konstantynopola"/>
              </a:rPr>
              <a:t>katedra patriarsza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oraz miejsce modłów i koronacji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Cesarze bizantyńscy"/>
              </a:rPr>
              <a:t>cesarzy bizantyńskich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na przestrzeni wieków niedościgniony wzór świątyni doskonałej i niemal symbol Kościoła bizantyńskiego</a:t>
            </a:r>
            <a:r>
              <a:rPr lang="pl-PL" sz="29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/>
              </a:rPr>
              <a:t>[1]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Ufundowana przez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1" tooltip="Justynian I Wielki"/>
              </a:rPr>
              <a:t>Justyniana I Wielkiego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 obecnym kształcie powstawała w okresie od 23 lutego 532 do 27 grudnia 537. Po zdobyciu Konstantynopola przez Turków w 1453 została zamieniona na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2" tooltip="Meczet"/>
              </a:rPr>
              <a:t>meczet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(wtedy dobudowano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3" tooltip="Minaret"/>
              </a:rPr>
              <a:t>minarety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Świątynię miał przyćmić wybudowany w XVII wieku 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4" tooltip="Błękitny Meczet"/>
              </a:rPr>
              <a:t>Błękitny Meczet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29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 1934 do lipca 2020 świątynia pełniła rolę muzeum. Po decyzji sądu administracyjnego Turcji unieważniającego dekret z 1934 i decyzji prezydenta </a:t>
            </a:r>
            <a:r>
              <a:rPr lang="pl-PL" sz="29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 tooltip="Recep Tayyip Erdoğan"/>
              </a:rPr>
              <a:t>Recepa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 tooltip="Recep Tayyip Erdoğan"/>
              </a:rPr>
              <a:t> </a:t>
            </a:r>
            <a:r>
              <a:rPr lang="pl-PL" sz="29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 tooltip="Recep Tayyip Erdoğan"/>
              </a:rPr>
              <a:t>Tayyipa</a:t>
            </a:r>
            <a:r>
              <a:rPr lang="pl-PL" sz="29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 tooltip="Recep Tayyip Erdoğan"/>
              </a:rPr>
              <a:t> </a:t>
            </a:r>
            <a:r>
              <a:rPr lang="pl-PL" sz="29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 tooltip="Recep Tayyip Erdoğan"/>
              </a:rPr>
              <a:t>Erdoğana</a:t>
            </a:r>
            <a:r>
              <a:rPr lang="pl-PL" sz="2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została ponownie zamieniona w meczet</a:t>
            </a:r>
            <a:endParaRPr lang="pl-PL" sz="29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95811"/>
            <a:ext cx="8229600" cy="85692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700"/>
              <a:t>Dzisiaj zabytki: to AYIASOFYA- I KEBBIR CAMI-ISERIFI</a:t>
            </a:r>
            <a:endParaRPr lang="pl-PL" sz="3700"/>
          </a:p>
        </p:txBody>
      </p:sp>
      <p:pic>
        <p:nvPicPr>
          <p:cNvPr id="1026" name="Picture 2" descr="Ilustracja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r="2" b="14194"/>
          <a:stretch>
            <a:fillRect/>
          </a:stretch>
        </p:blipFill>
        <p:spPr bwMode="auto">
          <a:xfrm>
            <a:off x="245262" y="1635348"/>
            <a:ext cx="2279760" cy="25548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Content Placeholder 3"/>
          <p:cNvSpPr>
            <a:spLocks noGrp="1"/>
          </p:cNvSpPr>
          <p:nvPr>
            <p:ph sz="half" idx="2"/>
          </p:nvPr>
        </p:nvSpPr>
        <p:spPr>
          <a:xfrm>
            <a:off x="3275856" y="1052736"/>
            <a:ext cx="5688632" cy="5073427"/>
          </a:xfrm>
        </p:spPr>
        <p:txBody>
          <a:bodyPr>
            <a:normAutofit/>
          </a:bodyPr>
          <a:lstStyle/>
          <a:p>
            <a:r>
              <a:rPr lang="en-US" sz="1100" dirty="0">
                <a:hlinkClick r:id="rId2"/>
              </a:rPr>
              <a:t>https://pl.wikipedia.org/wiki/Justynian_I_Wielki</a:t>
            </a:r>
            <a:r>
              <a:rPr lang="pl-PL" sz="1100" dirty="0"/>
              <a:t> </a:t>
            </a:r>
            <a:endParaRPr lang="en-US" sz="11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458754" y="1412776"/>
            <a:ext cx="543998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Justynian I Wielki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Iustinianus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(właśc. </a:t>
            </a:r>
            <a:r>
              <a:rPr lang="pl-PL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Flavius</a:t>
            </a:r>
            <a:r>
              <a:rPr lang="pl-PL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Petrus </a:t>
            </a:r>
            <a:r>
              <a:rPr lang="pl-PL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Sabbatius</a:t>
            </a:r>
            <a:r>
              <a:rPr lang="pl-PL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Iustinianus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ur.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11 maja"/>
              </a:rPr>
              <a:t>11 maja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483"/>
              </a:rPr>
              <a:t>483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 </a:t>
            </a:r>
            <a:r>
              <a:rPr lang="pl-PL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Tauresium"/>
              </a:rPr>
              <a:t>Tauresium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Iliria"/>
              </a:rPr>
              <a:t>Prowincja Iliria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zm.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14 listopada"/>
              </a:rPr>
              <a:t>14 listopada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565"/>
              </a:rPr>
              <a:t>565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Konstantynopol"/>
              </a:rPr>
              <a:t>Konstantynopolu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–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Cesarze bizantyńscy"/>
              </a:rPr>
              <a:t>cesarz bizantyński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od 1 sierpnia 527 do 13 listopada 565 z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1" tooltip="Dynastia justyniańska"/>
              </a:rPr>
              <a:t>dynastii justyniańskiej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święty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2" tooltip="Cerkiew prawosławna"/>
              </a:rPr>
              <a:t>Kościoła prawosławnego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Syn </a:t>
            </a:r>
            <a:r>
              <a:rPr lang="pl-PL" b="0" i="0" u="none" strike="noStrike" dirty="0" err="1">
                <a:solidFill>
                  <a:srgbClr val="DD3333"/>
                </a:solidFill>
                <a:effectLst/>
                <a:latin typeface="Arial" panose="020B0604020202020204" pitchFamily="34" charset="0"/>
                <a:hlinkClick r:id="rId13" tooltip="Wigilancja (matka Justyniana I) (strona nie istnieje)"/>
              </a:rPr>
              <a:t>Wigilancji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 tym samym siostrzeniec cesarza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4" tooltip="Justyn I"/>
              </a:rPr>
              <a:t>Justyna I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Za jego czasów </a:t>
            </a:r>
            <a:r>
              <a:rPr lang="pl-PL" b="0" i="0" u="sng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5"/>
              </a:rPr>
              <a:t>Cesarstwo Bizantyńskie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osiągnęło największą świetność w swych dziejach.</a:t>
            </a:r>
            <a:endParaRPr lang="pl-P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Zdolny, energiczny i dobrze wykształcony, zanim objął władzę, był oficerem konnej straży przybocznej cesarza, tzw. </a:t>
            </a:r>
            <a:r>
              <a:rPr lang="pl-PL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6" tooltip="Scholae Palatinae"/>
              </a:rPr>
              <a:t>Scholae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6" tooltip="Scholae Palatinae"/>
              </a:rPr>
              <a:t> </a:t>
            </a:r>
            <a:r>
              <a:rPr lang="pl-PL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6" tooltip="Scholae Palatinae"/>
              </a:rPr>
              <a:t>Palatinae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W 525 roku poślubił 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7" tooltip="Teodora (żona Justyniana I)"/>
              </a:rPr>
              <a:t>Teodorę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Został ogłoszony przez Justyna </a:t>
            </a:r>
            <a:r>
              <a:rPr lang="pl-PL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współcesarzem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 kwietnia 527, a koronowany razem z Teodorą przez patriarchę w </a:t>
            </a:r>
            <a:r>
              <a:rPr lang="pl-PL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8" tooltip="Hagia Sophia"/>
              </a:rPr>
              <a:t>Hagia</a:t>
            </a:r>
            <a:r>
              <a:rPr lang="pl-P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8" tooltip="Hagia Sophia"/>
              </a:rPr>
              <a:t> </a:t>
            </a:r>
            <a:r>
              <a:rPr lang="pl-PL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8" tooltip="Hagia Sophia"/>
              </a:rPr>
              <a:t>Sophia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cztery dni później. Od 1 sierpnia, kiedy zmarł Justyn, Justynian był jedynym władcą Konstantynopola.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507288" cy="1440160"/>
          </a:xfrm>
        </p:spPr>
        <p:txBody>
          <a:bodyPr>
            <a:normAutofit/>
          </a:bodyPr>
          <a:lstStyle/>
          <a:p>
            <a:r>
              <a:rPr lang="pl-PL" sz="2000" dirty="0"/>
              <a:t>Turcja</a:t>
            </a:r>
            <a:br>
              <a:rPr lang="pl-PL" sz="2000" dirty="0"/>
            </a:br>
            <a:r>
              <a:rPr lang="pl-PL" sz="2000" dirty="0"/>
              <a:t>https://www.google.pl/search?q=turcja&amp;sxsrf=APwXEddWNOhOkmXuiY5lM8RcJx3CTigJxg:1683525984958&amp;source=lnms&amp;tbm=isch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6044" y="1867233"/>
            <a:ext cx="8229600" cy="4525963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pl-PL" dirty="0"/>
              <a:t>Turcja</a:t>
            </a:r>
            <a:endParaRPr lang="pl-PL" dirty="0"/>
          </a:p>
          <a:p>
            <a:r>
              <a:rPr lang="pl-PL" dirty="0"/>
              <a:t>Kraj, Środkowy Wschód                           </a:t>
            </a:r>
            <a:endParaRPr lang="pl-PL" dirty="0"/>
          </a:p>
          <a:p>
            <a:r>
              <a:rPr lang="pl-PL" dirty="0"/>
              <a:t>Opis</a:t>
            </a:r>
            <a:endParaRPr lang="pl-PL" dirty="0"/>
          </a:p>
          <a:p>
            <a:r>
              <a:rPr lang="pl-PL" dirty="0"/>
              <a:t>Turcja, Republika Turcji – państwo położone w Azji Zachodniej na półwyspie Azja Mniejsza, a częściowo również w Europie Południowo-Wschodniej, ze stolicą w Ankarze. Graniczy w Europie z Bułgarią i Grecją, natomiast w Azji z Syrią, Irakiem, Iranem, Azerbejdżanem, Armenią i Gruzją.</a:t>
            </a:r>
            <a:endParaRPr lang="pl-PL" dirty="0"/>
          </a:p>
          <a:p>
            <a:r>
              <a:rPr lang="pl-PL" b="1" dirty="0">
                <a:hlinkClick r:id="rId1"/>
              </a:rPr>
              <a:t>Prezydent</a:t>
            </a:r>
            <a:r>
              <a:rPr lang="pl-PL" b="1" dirty="0"/>
              <a:t>: </a:t>
            </a:r>
            <a:r>
              <a:rPr lang="pl-PL" dirty="0" err="1">
                <a:hlinkClick r:id="rId2"/>
              </a:rPr>
              <a:t>Recep</a:t>
            </a:r>
            <a:r>
              <a:rPr lang="pl-PL" dirty="0">
                <a:hlinkClick r:id="rId2"/>
              </a:rPr>
              <a:t> </a:t>
            </a:r>
            <a:r>
              <a:rPr lang="pl-PL" dirty="0" err="1">
                <a:hlinkClick r:id="rId2"/>
              </a:rPr>
              <a:t>Tayyip</a:t>
            </a:r>
            <a:r>
              <a:rPr lang="pl-PL" dirty="0">
                <a:hlinkClick r:id="rId2"/>
              </a:rPr>
              <a:t> </a:t>
            </a:r>
            <a:r>
              <a:rPr lang="pl-PL" dirty="0" err="1">
                <a:hlinkClick r:id="rId2"/>
              </a:rPr>
              <a:t>Erdoğan</a:t>
            </a:r>
            <a:endParaRPr lang="pl-PL" dirty="0"/>
          </a:p>
          <a:p>
            <a:r>
              <a:rPr lang="pl-PL" b="1" dirty="0">
                <a:hlinkClick r:id="rId3"/>
              </a:rPr>
              <a:t>Stolica</a:t>
            </a:r>
            <a:r>
              <a:rPr lang="pl-PL" b="1" dirty="0"/>
              <a:t>: </a:t>
            </a:r>
            <a:r>
              <a:rPr lang="pl-PL" dirty="0">
                <a:hlinkClick r:id="rId4"/>
              </a:rPr>
              <a:t>Ankara</a:t>
            </a:r>
            <a:endParaRPr lang="pl-PL" dirty="0"/>
          </a:p>
          <a:p>
            <a:r>
              <a:rPr lang="pl-PL" b="1" dirty="0">
                <a:hlinkClick r:id="rId5"/>
              </a:rPr>
              <a:t>Powierzchnia</a:t>
            </a:r>
            <a:r>
              <a:rPr lang="pl-PL" b="1" dirty="0"/>
              <a:t>: </a:t>
            </a:r>
            <a:r>
              <a:rPr lang="pl-PL" dirty="0"/>
              <a:t>783 562 km²</a:t>
            </a:r>
            <a:endParaRPr lang="pl-PL" dirty="0"/>
          </a:p>
          <a:p>
            <a:r>
              <a:rPr lang="pl-PL" b="1" dirty="0">
                <a:hlinkClick r:id="rId6"/>
              </a:rPr>
              <a:t>Waluta</a:t>
            </a:r>
            <a:r>
              <a:rPr lang="pl-PL" b="1" dirty="0"/>
              <a:t>: </a:t>
            </a:r>
            <a:r>
              <a:rPr lang="pl-PL" dirty="0">
                <a:hlinkClick r:id="rId7"/>
              </a:rPr>
              <a:t>Lira turecka</a:t>
            </a:r>
            <a:endParaRPr lang="pl-PL" dirty="0"/>
          </a:p>
          <a:p>
            <a:r>
              <a:rPr lang="pl-PL" b="1" dirty="0">
                <a:hlinkClick r:id="rId8"/>
              </a:rPr>
              <a:t>Prowincje</a:t>
            </a:r>
            <a:r>
              <a:rPr lang="pl-PL" b="1" dirty="0"/>
              <a:t>: </a:t>
            </a:r>
            <a:r>
              <a:rPr lang="pl-PL" dirty="0">
                <a:hlinkClick r:id="rId9"/>
              </a:rPr>
              <a:t>Antalya</a:t>
            </a:r>
            <a:r>
              <a:rPr lang="pl-PL" dirty="0"/>
              <a:t>, </a:t>
            </a:r>
            <a:r>
              <a:rPr lang="pl-PL" dirty="0" err="1">
                <a:hlinkClick r:id="rId10"/>
              </a:rPr>
              <a:t>Muğla</a:t>
            </a:r>
            <a:r>
              <a:rPr lang="pl-PL" dirty="0"/>
              <a:t>, </a:t>
            </a:r>
            <a:r>
              <a:rPr lang="pl-PL" dirty="0">
                <a:hlinkClick r:id="rId11"/>
              </a:rPr>
              <a:t>Gaziantep</a:t>
            </a:r>
            <a:r>
              <a:rPr lang="pl-PL" dirty="0"/>
              <a:t>, </a:t>
            </a:r>
            <a:r>
              <a:rPr lang="pl-PL" dirty="0" err="1">
                <a:hlinkClick r:id="rId12"/>
              </a:rPr>
              <a:t>Kahramanmaraş</a:t>
            </a:r>
            <a:r>
              <a:rPr lang="pl-PL" dirty="0"/>
              <a:t>, </a:t>
            </a:r>
            <a:r>
              <a:rPr lang="pl-PL" dirty="0" err="1">
                <a:hlinkClick r:id="rId13"/>
              </a:rPr>
              <a:t>Adıyaman</a:t>
            </a:r>
            <a:r>
              <a:rPr lang="pl-PL" dirty="0"/>
              <a:t>,</a:t>
            </a:r>
            <a:endParaRPr lang="pl-PL" dirty="0"/>
          </a:p>
          <a:p>
            <a:endParaRPr lang="pl-PL" dirty="0"/>
          </a:p>
        </p:txBody>
      </p:sp>
      <p:pic>
        <p:nvPicPr>
          <p:cNvPr id="6146" name="Picture 2" descr="upload.wikimedia.org/wikipedia/commons/b/b4/Flag_o..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01403"/>
            <a:ext cx="17621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Dziękuję za uwagę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Zapraszam do wzięcia udziału w programie ERASMUS +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Istanbul University</a:t>
            </a:r>
            <a:br>
              <a:rPr lang="pl-PL" dirty="0"/>
            </a:br>
            <a:r>
              <a:rPr lang="pl-PL" dirty="0"/>
              <a:t>Uczelnia partnerska UR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l-PL" sz="8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Uniwersytet Stambulski </a:t>
            </a:r>
            <a:endParaRPr lang="pl-PL" sz="86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l-PL" sz="8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− Największy i cieszący się opinią najbardziej prestiżowego uniwersytetu Turcji, mieszczący się w Stambule, dawnej stolicy kraju. </a:t>
            </a:r>
            <a:endParaRPr lang="pl-PL" sz="86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l-PL" sz="8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  Obecnie posiada 17 wydziałów i skupia 70 tys. studentów oraz 6 tys. pracowników naukowych.</a:t>
            </a:r>
            <a:endParaRPr lang="pl-PL" sz="86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pl-PL" sz="86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8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1"/>
              </a:rPr>
              <a:t>Adres</a:t>
            </a:r>
            <a:r>
              <a:rPr lang="pl-PL" sz="8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86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Beyazıt</a:t>
            </a:r>
            <a:r>
              <a:rPr lang="pl-PL" sz="8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34452 </a:t>
            </a:r>
            <a:r>
              <a:rPr lang="pl-PL" sz="86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Fatih</a:t>
            </a:r>
            <a:r>
              <a:rPr lang="pl-PL" sz="8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/İstanbul, Turcja</a:t>
            </a:r>
            <a:endParaRPr lang="pl-PL" sz="8600" b="0" i="0" dirty="0">
              <a:solidFill>
                <a:srgbClr val="70757A"/>
              </a:solidFill>
              <a:effectLst/>
              <a:latin typeface="Arial" panose="020B0604020202020204" pitchFamily="34" charset="0"/>
            </a:endParaRPr>
          </a:p>
          <a:p>
            <a:pPr algn="r" fontAlgn="ctr"/>
            <a:b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b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endParaRPr lang="pl-PL" sz="44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5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2"/>
              </a:rPr>
              <a:t>Godziny</a:t>
            </a:r>
            <a:r>
              <a:rPr lang="pl-PL" sz="5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5600" b="0" i="0" u="none" strike="noStrike" dirty="0">
                <a:solidFill>
                  <a:srgbClr val="188038"/>
                </a:solidFill>
                <a:effectLst/>
                <a:latin typeface="Arial" panose="020B0604020202020204" pitchFamily="34" charset="0"/>
              </a:rPr>
              <a:t>Czynne całą dobę</a:t>
            </a:r>
            <a:endParaRPr lang="pl-PL" sz="5600" b="0" i="0" dirty="0">
              <a:solidFill>
                <a:srgbClr val="70757A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5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Produkty i usługi</a:t>
            </a:r>
            <a:r>
              <a:rPr lang="pl-PL" sz="5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5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istanbul.edu.tr</a:t>
            </a:r>
            <a:endParaRPr lang="pl-PL" sz="5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5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4"/>
              </a:rPr>
              <a:t>Telefon</a:t>
            </a:r>
            <a:r>
              <a:rPr lang="pl-PL" sz="5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5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+90 212 440 00 00</a:t>
            </a:r>
            <a:endParaRPr lang="pl-PL" sz="5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9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6"/>
              </a:rPr>
              <a:t>Założenie</a:t>
            </a:r>
            <a:r>
              <a:rPr lang="pl-PL" sz="9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9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1453</a:t>
            </a:r>
            <a:endParaRPr lang="pl-PL" sz="9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5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7"/>
              </a:rPr>
              <a:t>Podmioty zależne</a:t>
            </a:r>
            <a:r>
              <a:rPr lang="pl-PL" sz="5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5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Istanbul University </a:t>
            </a:r>
            <a:r>
              <a:rPr lang="pl-PL" sz="5600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Faculty</a:t>
            </a:r>
            <a:r>
              <a:rPr lang="pl-PL" sz="5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 of </a:t>
            </a:r>
            <a:r>
              <a:rPr lang="pl-PL" sz="5600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Medicine</a:t>
            </a:r>
            <a:r>
              <a:rPr lang="pl-PL" sz="5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</a:t>
            </a:r>
            <a:endParaRPr lang="pl-PL" sz="5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80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9"/>
              </a:rPr>
              <a:t>Założyciel</a:t>
            </a:r>
            <a:r>
              <a:rPr lang="pl-PL" sz="8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80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10"/>
              </a:rPr>
              <a:t>Mehmed II Zdobywca</a:t>
            </a:r>
            <a:endParaRPr lang="pl-PL" sz="80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5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11"/>
              </a:rPr>
              <a:t>Liczba studentów</a:t>
            </a:r>
            <a:r>
              <a:rPr lang="pl-PL" sz="5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5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88 500 (2013)</a:t>
            </a:r>
            <a:endParaRPr lang="pl-PL" sz="5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56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12"/>
              </a:rPr>
              <a:t>Barwy</a:t>
            </a:r>
            <a:r>
              <a:rPr lang="pl-PL" sz="5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pl-PL" sz="5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13"/>
              </a:rPr>
              <a:t>Barwa zielona</a:t>
            </a:r>
            <a:r>
              <a:rPr lang="pl-PL" sz="5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sz="5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14"/>
              </a:rPr>
              <a:t>Barwa żółta</a:t>
            </a:r>
            <a:endParaRPr lang="pl-PL" sz="5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282154"/>
          </a:xfrm>
        </p:spPr>
        <p:txBody>
          <a:bodyPr>
            <a:normAutofit fontScale="90000"/>
          </a:bodyPr>
          <a:lstStyle/>
          <a:p>
            <a:r>
              <a:rPr lang="pl-PL" dirty="0"/>
              <a:t>Istanbul University</a:t>
            </a:r>
            <a:br>
              <a:rPr lang="pl-PL" dirty="0"/>
            </a:br>
            <a:r>
              <a:rPr lang="pl-PL" dirty="0"/>
              <a:t>Uczelnia partnerska UR</a:t>
            </a:r>
            <a:br>
              <a:rPr lang="pl-PL" dirty="0"/>
            </a:br>
            <a:r>
              <a:rPr lang="pl-PL" sz="1600" dirty="0">
                <a:hlinkClick r:id="rId1"/>
              </a:rPr>
              <a:t>https://www.google.pl/search?q=istanbul+university&amp;sxsrf=APwXEdeCe5kHFTKtnAsKjArmXObu5HQ_-A%3A16854</a:t>
            </a:r>
            <a:r>
              <a:rPr lang="pl-PL" sz="1600" dirty="0"/>
              <a:t> </a:t>
            </a:r>
            <a:endParaRPr lang="pl-PL" sz="1600" dirty="0"/>
          </a:p>
        </p:txBody>
      </p:sp>
      <p:pic>
        <p:nvPicPr>
          <p:cNvPr id="1026" name="Picture 2" descr="Zdjęc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62077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dję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72907"/>
            <a:ext cx="3363838" cy="4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0309" y="3256458"/>
            <a:ext cx="6836702" cy="2875885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2050" name="Picture 2" descr="Zdjęci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4" y="1401690"/>
            <a:ext cx="7596336" cy="506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034950" y="207730"/>
            <a:ext cx="7787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Istanbul University</a:t>
            </a:r>
            <a:endParaRPr lang="pl-PL" sz="2800" dirty="0"/>
          </a:p>
          <a:p>
            <a:pPr algn="ctr"/>
            <a:r>
              <a:rPr lang="pl-PL" sz="2800" dirty="0"/>
              <a:t>Od przeszłości nie da się uciec…</a:t>
            </a:r>
            <a:endParaRPr lang="pl-PL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/>
              <a:t>Istanbul University</a:t>
            </a:r>
            <a:br>
              <a:rPr lang="pl-PL" sz="4400" dirty="0"/>
            </a:br>
            <a:endParaRPr lang="pl-PL" dirty="0"/>
          </a:p>
        </p:txBody>
      </p:sp>
      <p:pic>
        <p:nvPicPr>
          <p:cNvPr id="3074" name="Picture 2" descr="Zdjęcie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700808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dję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18" y="1529209"/>
            <a:ext cx="365187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MIASTO i ZWIEDZANIE</a:t>
            </a:r>
            <a:br>
              <a:rPr lang="pl-PL" dirty="0"/>
            </a:br>
            <a:r>
              <a:rPr lang="pl-PL" dirty="0"/>
              <a:t>(ACH…)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348706"/>
            <a:ext cx="52197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MIASTO i ZWIEDZANIE(ACH…)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00808"/>
            <a:ext cx="3754759" cy="47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243491" y="1417638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Stambuł – największe i najludniejsze miasto w Turcji oraz jej centrum kulturalne, handlowe i finansowe. Rozciąga się po obu stronach cieśniny morskiej Bosfor, od północnego wybrzeża morza Marmara do południowego wybrzeża Morza Czarnego.</a:t>
            </a:r>
            <a:endParaRPr lang="pl-P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Data założenia: 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660 r. p.n.e. (jako </a:t>
            </a:r>
            <a:r>
              <a:rPr lang="pl-PL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Bizancjum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), * 330 r. n.e. (jako </a:t>
            </a:r>
            <a:r>
              <a:rPr lang="pl-PL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Konstantynopol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</a:t>
            </a:r>
            <a:endParaRPr lang="pl-P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pl-P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pl-PL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Dzielnice: </a:t>
            </a:r>
            <a:r>
              <a:rPr lang="pl-PL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Anatolian</a:t>
            </a:r>
            <a:r>
              <a:rPr lang="pl-PL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 </a:t>
            </a:r>
            <a:r>
              <a:rPr lang="pl-PL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Side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European</a:t>
            </a:r>
            <a:r>
              <a:rPr lang="pl-PL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 </a:t>
            </a:r>
            <a:r>
              <a:rPr lang="pl-PL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Side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Taksim</a:t>
            </a:r>
            <a:r>
              <a:rPr lang="pl-PL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lang="pl-PL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Meydanı</a:t>
            </a:r>
            <a:r>
              <a:rPr lang="pl-PL" u="none" strike="noStrike" dirty="0">
                <a:solidFill>
                  <a:srgbClr val="202124"/>
                </a:solidFill>
                <a:latin typeface="Arial" panose="020B0604020202020204" pitchFamily="34" charset="0"/>
              </a:rPr>
              <a:t> I INNE</a:t>
            </a:r>
            <a:endParaRPr lang="pl-PL" u="none" strike="noStrike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/>
            <a:endParaRPr lang="pl-PL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Liczba ludności: 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15,46 miliona               (31 grudnia 2020)</a:t>
            </a:r>
            <a:endParaRPr lang="pl-PL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Powierzchnia: 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5 461 km²</a:t>
            </a:r>
            <a:endParaRPr lang="pl-PL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9388</Words>
  <Application>WPS Presentation</Application>
  <PresentationFormat>Pokaz na ekranie (4:3)</PresentationFormat>
  <Paragraphs>154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Microsoft YaHei</vt:lpstr>
      <vt:lpstr>Arial Unicode MS</vt:lpstr>
      <vt:lpstr>Motyw pakietu Office</vt:lpstr>
      <vt:lpstr>Istanbul University Erasmus+ 2023</vt:lpstr>
      <vt:lpstr>Agenda</vt:lpstr>
      <vt:lpstr>Turcja https://www.google.pl/search?q=turcja&amp;sxsrf=APwXEddWNOhOkmXuiY5lM8RcJx3CTigJxg:1683525984958&amp;source=lnms&amp;tbm=isch</vt:lpstr>
      <vt:lpstr>Istanbul University Uczelnia partnerska UR</vt:lpstr>
      <vt:lpstr>Istanbul University Uczelnia partnerska UR https://www.google.pl/search?q=istanbul+university&amp;sxsrf=APwXEdeCe5kHFTKtnAsKjArmXObu5HQ_-A%3A16854 </vt:lpstr>
      <vt:lpstr> </vt:lpstr>
      <vt:lpstr>Istanbul University </vt:lpstr>
      <vt:lpstr>MIASTO i ZWIEDZANIE (ACH…)</vt:lpstr>
      <vt:lpstr>MIASTO i ZWIEDZANIE(ACH…)</vt:lpstr>
      <vt:lpstr>Przylot i ranek-lotnisko, okolice hotelu YASMAK COMFORT, FATIH</vt:lpstr>
      <vt:lpstr>Jak kolorowo i smacznie okolice hotelu</vt:lpstr>
      <vt:lpstr>To gdzie ten hotel?</vt:lpstr>
      <vt:lpstr>W pierwszym dniu nie było możliwości, by wejść do kościoła –meczetu Hagia Sofia czy Pałacu Topkapi, miejsca te odwiedzane były przede wszystkim przez mieszkańców kraju </vt:lpstr>
      <vt:lpstr>W takim razie BASILICA CISTERNA</vt:lpstr>
      <vt:lpstr>W drodze powrotnej:  park, Hamam sułtanki HUREM( Roksolany), sklep z dywanami, a jakże</vt:lpstr>
      <vt:lpstr>Wizyta w Erasmus + Office, załatwianie formalności na Uczelni</vt:lpstr>
      <vt:lpstr>Obok – Meczet Sułtana Bayazyda… https://pl.wikipedia.org/wiki/Meczet_Bajazyda_II </vt:lpstr>
      <vt:lpstr>Obok znajduje się Wielki Bazar https://pl.wikipedia.org/wiki/Wielki_Bazar_w_Stambule </vt:lpstr>
      <vt:lpstr>Ulica </vt:lpstr>
      <vt:lpstr>Po przejściu paru uliczek Grand Bazar- szybka decyzja:  pogoda dobra, wycieczka po zatoce BOSFOR, statki dostępne   ( luksusowe i mniej, za 20 euro 2 godziny oglądania miasta)</vt:lpstr>
      <vt:lpstr>Stambuł leży na 7 wzgórzach, podzielony na stronę europejską i azjatycką. Obie części łączą mosty, najstarszy i najkrótszy GALATA, jeden z nowszych Europa-Azja, wszystkie „zakorkowane”. Można przemieszczać się statkami albo metrem( pod dnem zatoki-szybko,  8 minut)</vt:lpstr>
      <vt:lpstr>Po atrakcjach na statku( widoki, turyści zapatrzeni w smartfony, kawa, owoce ciasta-do wyboru), droga na piechotę do hotelu, chwila odpoczynku w małej cukierence przy kawie i ciasteczkach- bahlava)</vt:lpstr>
      <vt:lpstr>Wystawy sklepowe, restauracje, turyści i lokalsi na ulicach</vt:lpstr>
      <vt:lpstr>Kolejny dzień- wizyta w AZJI. Oczywiście metrem, 2 stacje za 30 leja, czyli za ca. 10 PLN; dla krajowców nieco taniej, bilet rozliczają wg pokonanego dystansu. Obcokrajowcy płacą za każdy przejazd jak za całą linię. Wszystko przy pomocy czytników.</vt:lpstr>
      <vt:lpstr>Kolejny dzień- wizyta w AZJI.</vt:lpstr>
      <vt:lpstr>Kolejny dzień- wizyta w AZJI</vt:lpstr>
      <vt:lpstr>Kolejny dzień- wizyta w AZJI</vt:lpstr>
      <vt:lpstr>Dzisiaj zabytki: to AYIASOFYA- I KEBBIR CAMI-ISERIFI https://pl.wikipedia.org/wiki/Hagia_Sophia </vt:lpstr>
      <vt:lpstr>Dzisiaj zabytki: to AYIASOFYA- I KEBBIR CAMI-ISERIFI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Istanbul University Erasmus+ 2023</dc:title>
  <dc:creator>Oem</dc:creator>
  <cp:lastModifiedBy>Oem</cp:lastModifiedBy>
  <cp:revision>16</cp:revision>
  <dcterms:created xsi:type="dcterms:W3CDTF">2023-05-08T06:01:00Z</dcterms:created>
  <dcterms:modified xsi:type="dcterms:W3CDTF">2024-03-11T06:26:03Z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4972133362274439BE8483BFC5546B04_12</vt:lpwstr>
  </property>
  <property fmtid="{D5CDD505-2E9C-101B-9397-08002B2CF9AE}" pid="3" name="KSOProductBuildVer">
    <vt:lpwstr>1045-12.2.0.13489</vt:lpwstr>
  </property>
</Properties>
</file>