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318" r:id="rId5"/>
    <p:sldId id="362" r:id="rId6"/>
    <p:sldId id="363" r:id="rId7"/>
    <p:sldId id="319" r:id="rId8"/>
    <p:sldId id="364" r:id="rId9"/>
    <p:sldId id="365" r:id="rId10"/>
    <p:sldId id="320" r:id="rId11"/>
    <p:sldId id="321" r:id="rId12"/>
    <p:sldId id="361" r:id="rId13"/>
    <p:sldId id="322" r:id="rId14"/>
    <p:sldId id="323" r:id="rId15"/>
    <p:sldId id="324" r:id="rId16"/>
    <p:sldId id="325" r:id="rId17"/>
    <p:sldId id="352" r:id="rId18"/>
    <p:sldId id="351" r:id="rId19"/>
    <p:sldId id="350" r:id="rId20"/>
    <p:sldId id="349" r:id="rId21"/>
    <p:sldId id="354" r:id="rId22"/>
    <p:sldId id="390" r:id="rId23"/>
    <p:sldId id="359" r:id="rId24"/>
    <p:sldId id="360" r:id="rId25"/>
    <p:sldId id="332" r:id="rId26"/>
    <p:sldId id="366" r:id="rId27"/>
    <p:sldId id="391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56" r:id="rId51"/>
    <p:sldId id="327" r:id="rId52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8124" autoAdjust="0"/>
  </p:normalViewPr>
  <p:slideViewPr>
    <p:cSldViewPr>
      <p:cViewPr>
        <p:scale>
          <a:sx n="59" d="100"/>
          <a:sy n="59" d="100"/>
        </p:scale>
        <p:origin x="-100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Obraz 33"/>
          <p:cNvPicPr/>
          <p:nvPr/>
        </p:nvPicPr>
        <p:blipFill>
          <a:blip r:embed="rId2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35" name="Obraz 34"/>
          <p:cNvPicPr/>
          <p:nvPr/>
        </p:nvPicPr>
        <p:blipFill>
          <a:blip r:embed="rId2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320" cy="680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Obraz 69"/>
          <p:cNvPicPr/>
          <p:nvPr/>
        </p:nvPicPr>
        <p:blipFill>
          <a:blip r:embed="rId2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71" name="Obraz 70"/>
          <p:cNvPicPr/>
          <p:nvPr/>
        </p:nvPicPr>
        <p:blipFill>
          <a:blip r:embed="rId2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320" cy="680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Maurowie" TargetMode="External"/><Relationship Id="rId2" Type="http://schemas.openxmlformats.org/officeDocument/2006/relationships/hyperlink" Target="https://pl.wikipedia.org/wiki/VIII_wiek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Karol_Wielki" TargetMode="External"/><Relationship Id="rId13" Type="http://schemas.openxmlformats.org/officeDocument/2006/relationships/hyperlink" Target="https://pl.wikipedia.org/wiki/Kastylia" TargetMode="External"/><Relationship Id="rId3" Type="http://schemas.openxmlformats.org/officeDocument/2006/relationships/hyperlink" Target="https://pl.wikipedia.org/wiki/Oktawian_August" TargetMode="External"/><Relationship Id="rId7" Type="http://schemas.openxmlformats.org/officeDocument/2006/relationships/hyperlink" Target="https://pl.wikipedia.org/wiki/Maurowie" TargetMode="External"/><Relationship Id="rId12" Type="http://schemas.openxmlformats.org/officeDocument/2006/relationships/hyperlink" Target="https://pl.wikipedia.org/wiki/Aragonia" TargetMode="External"/><Relationship Id="rId17" Type="http://schemas.openxmlformats.org/officeDocument/2006/relationships/hyperlink" Target="https://pl.wikipedia.org/wiki/Uniwersytet" TargetMode="External"/><Relationship Id="rId2" Type="http://schemas.openxmlformats.org/officeDocument/2006/relationships/hyperlink" Target="https://pl.wikipedia.org/wiki/Iberowie" TargetMode="External"/><Relationship Id="rId16" Type="http://schemas.openxmlformats.org/officeDocument/2006/relationships/hyperlink" Target="https://pl.wikipedia.org/wiki/1474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pl.wikipedia.org/wiki/Wizygoci" TargetMode="External"/><Relationship Id="rId11" Type="http://schemas.openxmlformats.org/officeDocument/2006/relationships/hyperlink" Target="https://pl.wikipedia.org/wiki/Alfons_I_Waleczny" TargetMode="External"/><Relationship Id="rId5" Type="http://schemas.openxmlformats.org/officeDocument/2006/relationships/hyperlink" Target="https://pl.wikipedia.org/wiki/Swebowie" TargetMode="External"/><Relationship Id="rId15" Type="http://schemas.openxmlformats.org/officeDocument/2006/relationships/hyperlink" Target="https://pl.wikipedia.org/wiki/Izabela_I_Katolicka" TargetMode="External"/><Relationship Id="rId10" Type="http://schemas.openxmlformats.org/officeDocument/2006/relationships/hyperlink" Target="https://pl.wikipedia.org/wiki/Cyd" TargetMode="External"/><Relationship Id="rId4" Type="http://schemas.openxmlformats.org/officeDocument/2006/relationships/hyperlink" Target="https://pl.wikipedia.org/wiki/Wandalowie" TargetMode="External"/><Relationship Id="rId9" Type="http://schemas.openxmlformats.org/officeDocument/2006/relationships/hyperlink" Target="https://pl.wikipedia.org/wiki/Podboje_arabskie" TargetMode="External"/><Relationship Id="rId14" Type="http://schemas.openxmlformats.org/officeDocument/2006/relationships/hyperlink" Target="https://pl.wikipedia.org/wiki/Ferdynand_Arago%C5%84ski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Tordesillas" TargetMode="External"/><Relationship Id="rId13" Type="http://schemas.openxmlformats.org/officeDocument/2006/relationships/hyperlink" Target="https://pl.wikipedia.org/wiki/Karol_VI_Habsburg" TargetMode="External"/><Relationship Id="rId18" Type="http://schemas.openxmlformats.org/officeDocument/2006/relationships/hyperlink" Target="https://pl.wikipedia.org/wiki/Brygada_im._Jaros%C5%82awa_D%C4%85browskiego" TargetMode="External"/><Relationship Id="rId3" Type="http://schemas.openxmlformats.org/officeDocument/2006/relationships/hyperlink" Target="https://pl.wikipedia.org/wiki/Uk%C5%82ad_z_Saragossy" TargetMode="External"/><Relationship Id="rId7" Type="http://schemas.openxmlformats.org/officeDocument/2006/relationships/hyperlink" Target="https://pl.wikipedia.org/wiki/1494" TargetMode="External"/><Relationship Id="rId12" Type="http://schemas.openxmlformats.org/officeDocument/2006/relationships/hyperlink" Target="https://pl.wikipedia.org/wiki/Madryt" TargetMode="External"/><Relationship Id="rId17" Type="http://schemas.openxmlformats.org/officeDocument/2006/relationships/hyperlink" Target="https://pl.wikipedia.org/wiki/Francisco_Franco" TargetMode="External"/><Relationship Id="rId2" Type="http://schemas.openxmlformats.org/officeDocument/2006/relationships/hyperlink" Target="https://pl.wikipedia.org/wiki/1529" TargetMode="External"/><Relationship Id="rId16" Type="http://schemas.openxmlformats.org/officeDocument/2006/relationships/hyperlink" Target="https://pl.wikipedia.org/wiki/Hiszpa%C5%84ska_wojna_domowa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l.wikipedia.org/wiki/Traktat_z_Tordesillas" TargetMode="External"/><Relationship Id="rId11" Type="http://schemas.openxmlformats.org/officeDocument/2006/relationships/hyperlink" Target="https://pl.wikipedia.org/wiki/Wojna_o_sukcesj%C4%99_hiszpa%C5%84sk%C4%85" TargetMode="External"/><Relationship Id="rId5" Type="http://schemas.openxmlformats.org/officeDocument/2006/relationships/hyperlink" Target="https://pl.wikipedia.org/wiki/Moluki" TargetMode="External"/><Relationship Id="rId15" Type="http://schemas.openxmlformats.org/officeDocument/2006/relationships/hyperlink" Target="https://pl.wikipedia.org/wiki/J%C3%B3zef_Ch%C5%82opicki" TargetMode="External"/><Relationship Id="rId10" Type="http://schemas.openxmlformats.org/officeDocument/2006/relationships/hyperlink" Target="https://pl.wikipedia.org/wiki/Bitwa_pod_Saragoss%C4%85" TargetMode="External"/><Relationship Id="rId4" Type="http://schemas.openxmlformats.org/officeDocument/2006/relationships/hyperlink" Target="https://pl.wikipedia.org/wiki/Filipiny" TargetMode="External"/><Relationship Id="rId9" Type="http://schemas.openxmlformats.org/officeDocument/2006/relationships/hyperlink" Target="https://pl.wikipedia.org/wiki/1710" TargetMode="External"/><Relationship Id="rId14" Type="http://schemas.openxmlformats.org/officeDocument/2006/relationships/hyperlink" Target="https://pl.wikipedia.org/wiki/Jos%C3%A9_de_Palafox_y_Melz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Matka_Bo%C5%BCa_z_Pilar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pl.wikipedia.org/wiki/Bazylika_Nuestra_Se%C3%B1ora_del_Pilar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l.wikipedia.org/wiki/Odkrycie_Ameryki" TargetMode="External"/><Relationship Id="rId5" Type="http://schemas.openxmlformats.org/officeDocument/2006/relationships/hyperlink" Target="https://pl.wikipedia.org/wiki/Francisco_Goya" TargetMode="External"/><Relationship Id="rId4" Type="http://schemas.openxmlformats.org/officeDocument/2006/relationships/hyperlink" Target="https://pl.wikipedia.org/wiki/Fres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Barok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s://pl.wikipedia.org/wiki/Gotyk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l.wikipedia.org/wiki/Stalle" TargetMode="External"/><Relationship Id="rId5" Type="http://schemas.openxmlformats.org/officeDocument/2006/relationships/hyperlink" Target="https://pl.wikipedia.org/wiki/Prezbiterium" TargetMode="External"/><Relationship Id="rId4" Type="http://schemas.openxmlformats.org/officeDocument/2006/relationships/hyperlink" Target="https://pl.wikipedia.org/wiki/Saragossa#cite_note-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Saragossa#cite_note-2" TargetMode="External"/><Relationship Id="rId2" Type="http://schemas.openxmlformats.org/officeDocument/2006/relationships/hyperlink" Target="https://pl.wikipedia.org/wiki/Relie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Alkazar" TargetMode="External"/><Relationship Id="rId2" Type="http://schemas.openxmlformats.org/officeDocument/2006/relationships/hyperlink" Target="https://pl.wikipedia.org/wiki/Aljaferia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hyperlink" Target="https://pl.wikipedia.org/wiki/Mecze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museodezaragoza.es/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museogoya.ibercaja.es/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zaragoza.es/sede/servicio/equipamiento/701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laitalianacafe.com/noticias/index/ver/tag/%20Lera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italianacafe.com/noticias/index/ver/tag/%20Ler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s.wikipedia.org/wiki/Pedro_Cerbun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s://es.wikipedia.org/wiki/Pedro_Arbu%C3%A9s" TargetMode="External"/><Relationship Id="rId2" Type="http://schemas.openxmlformats.org/officeDocument/2006/relationships/hyperlink" Target="https://www.unizar.es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s.wikipedia.org/wiki/Pedro_Cerbuna" TargetMode="External"/><Relationship Id="rId5" Type="http://schemas.openxmlformats.org/officeDocument/2006/relationships/hyperlink" Target="https://es.wikipedia.org/wiki/Carlos_I_de_Espa%C3%B1a" TargetMode="External"/><Relationship Id="rId4" Type="http://schemas.openxmlformats.org/officeDocument/2006/relationships/hyperlink" Target="https://es.wikipedia.org/wiki/1542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pl/search?sxsrf=APq-WBu_J_4pOddSoKu5IMqBWSdNc5T9TQ:1643473024372&amp;q=universidad+de+zaragoza+prowincja&amp;stick=H4sIAAAAAAAAAOPgE-LUz9U3SDLMyk3XkstOttLPyU9OLMnMz4MzrAqK8ssy85JTF7EqluZllqUWFWemJKYopKQqVCUWJabnVyUqAJWUA5VkJQIA7XcrLFEAAAA&amp;sa=X&amp;ved=2ahUKEwj2zMKOrtf1AhVnx4sKHak6CyEQ6BMoAHoECCMQAg" TargetMode="External"/><Relationship Id="rId3" Type="http://schemas.openxmlformats.org/officeDocument/2006/relationships/hyperlink" Target="https://www.google.pl/search?sxsrf=APq-WBu_J_4pOddSoKu5IMqBWSdNc5T9TQ:1643473024372&amp;q=universidad+de+zaragoza+adres&amp;ludocid=13969521800651706609&amp;sa=X&amp;ved=2ahUKEwj2zMKOrtf1AhVnx4sKHak6CyEQ6BN6BAgoEAI" TargetMode="External"/><Relationship Id="rId7" Type="http://schemas.openxmlformats.org/officeDocument/2006/relationships/hyperlink" Target="https://www.google.pl/search?sxsrf=APq-WBu_J_4pOddSoKu5IMqBWSdNc5T9TQ:1643473024372&amp;q=universidad+de+zaragoza+liczba+student%C3%B3w&amp;stick=H4sIAAAAAAAAAOPgE-LUz9U3SDLMyk3XMshOttJPTSlNTizJzM9DsBJz4jPziksyS0pBPKvUvKL8nJzc1LySRayapXmZZalFxZkpiSkKKakKVYlFien5VYkKOZnJVUmJCsUlpSlAhYc3lwMA4yBPrGsAAAA&amp;sa=X&amp;ved=2ahUKEwj2zMKOrtf1AhVnx4sKHak6CyEQ6BMoAHoECCAQAg" TargetMode="External"/><Relationship Id="rId2" Type="http://schemas.openxmlformats.org/officeDocument/2006/relationships/hyperlink" Target="https://www.unizar.es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ogle.pl/search?sxsrf=APq-WBu_J_4pOddSoKu5IMqBWSdNc5T9TQ:1643473024372&amp;q=universidad+de+zaragoza+za%C5%82o%C5%BCenie&amp;stick=H4sIAAAAAAAAAOPgE-LUz9U3SDLMyk3XUs1OttLPL0pPzMusSizJzM9D4Vil5ZfmpaSmLGJVLs3LLEstKs5MSUxRSElVqEosSkzPr0oEMo425R_dk5qXmQoARImUNVoAAAA&amp;sa=X&amp;ved=2ahUKEwj2zMKOrtf1AhVnx4sKHak6CyEQ6BMoAHoECB8QAg" TargetMode="External"/><Relationship Id="rId5" Type="http://schemas.openxmlformats.org/officeDocument/2006/relationships/hyperlink" Target="https://www.google.pl/search?q=universidad+zaragoza&amp;sxsrf=APq-WBufdJx5UOVwrJhrYeGKFwLnzMr1Zw:1643472946636&amp;source=hp&amp;ei=Mmj1YdrMJIbuUo6VhsgO&amp;iflsig=AHkkrS4AAAAAYfV2QhF2mDd5ckay9QG51fvvSsXEod2-&amp;gs_ssp=eJzj4tTP1TdIMszKTTdg9BIpzcssSy0qzkxJTFGoSixKTM-vSgQAtVsLjA&amp;oq=Universida++zara&amp;gs_lcp=Cgdnd3Mtd2l6EAEYADIECC4QDTIGCAAQFhAeMgYIABAWEB4yBggAEBYQHjIGCAAQFhAeMgYIABAWEB4yBggAEBYQHjIGCAAQFhAeMgYIABAWEB4yBggAEBYQHjoHCC4Q6gIQJzoHCCMQ6gIQJzoECC4QJzoECCMQJzoECAAQQzoKCC4QxwEQrwEQQzoECC4QQzoKCC4QsQMQgwEQQzoFCAAQsQM6CwguEIAEEMcBEK8BOgUIABCABDoHCC4QsQMQCjoHCAAQgAQQCjoNCC4QgAQQxwEQrwEQCjoICC4QsQMQgwE6BAguEAo6CAgAEIAEELEDOggILhCABBCxAzoFCC4QgAQ6CwgAEIAEELEDEIMBOgoIABCxAxCDARANOgQIABANOgYIABANEB5QoAtY1VBgkl9oAnAAeACAAZMBiAG7EJIBBDAuMTeYAQCgAQGwAQo&amp;sclient=gws-wiz" TargetMode="External"/><Relationship Id="rId10" Type="http://schemas.openxmlformats.org/officeDocument/2006/relationships/image" Target="../media/image25.jpeg"/><Relationship Id="rId4" Type="http://schemas.openxmlformats.org/officeDocument/2006/relationships/hyperlink" Target="https://www.google.pl/search?sxsrf=APq-WBu_J_4pOddSoKu5IMqBWSdNc5T9TQ:1643473024372&amp;q=universidad+de+zaragoza+telefon&amp;ludocid=13969521800651706609&amp;sa=X&amp;ved=2ahUKEwj2zMKOrtf1AhVnx4sKHak6CyEQ6BN6BAgsEAI" TargetMode="External"/><Relationship Id="rId9" Type="http://schemas.openxmlformats.org/officeDocument/2006/relationships/hyperlink" Target="https://www.google.pl/search?sxsrf=APq-WBu_J_4pOddSoKu5IMqBWSdNc5T9TQ:1643473024372&amp;q=Saragossa&amp;stick=H4sIAAAAAAAAAOPgE-LUz9U3SDLMyk1XAjMNjUzMjbTkspOt9HPykxNLMvPz4AyrgqL8ssy85NRFrJzBiUWJ6fnFxYk7WBkBxmzHQUcAAAA&amp;sa=X&amp;ved=2ahUKEwj2zMKOrtf1AhVnx4sKHak6CyEQmxMoAXoECCMQA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Zaragoza_-_Antigua_Facultad_de_Medicina_-_Fachada.JPG" TargetMode="External"/><Relationship Id="rId2" Type="http://schemas.openxmlformats.org/officeDocument/2006/relationships/hyperlink" Target="https://www.unizar.es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Facultad_de_Filosof%C3%ADa_y_Letras_(Universidad_de_Zaragoza)" TargetMode="External"/><Relationship Id="rId3" Type="http://schemas.openxmlformats.org/officeDocument/2006/relationships/hyperlink" Target="https://es.wikipedia.org/wiki/Facultad_universitaria" TargetMode="External"/><Relationship Id="rId7" Type="http://schemas.openxmlformats.org/officeDocument/2006/relationships/hyperlink" Target="https://es.wikipedia.org/w/index.php?title=Facultad_de_Derecho_(Universidad_de_Zaragoza)&amp;action=edit&amp;redlink=1" TargetMode="External"/><Relationship Id="rId12" Type="http://schemas.openxmlformats.org/officeDocument/2006/relationships/hyperlink" Target="https://es.wikipedia.org/wiki/Escuela_Polit%C3%A9cnica_Superior_de_Huesca" TargetMode="External"/><Relationship Id="rId2" Type="http://schemas.openxmlformats.org/officeDocument/2006/relationships/hyperlink" Target="https://www.unizar.es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s.wikipedia.org/w/index.php?title=Facultad_de_Ciencias_(Universidad_de_Zaragoza)&amp;action=edit&amp;redlink=1" TargetMode="External"/><Relationship Id="rId11" Type="http://schemas.openxmlformats.org/officeDocument/2006/relationships/hyperlink" Target="https://es.wikipedia.org/wiki/Escuela_de_Ingenier%C3%ADa_y_Arquitectura_de_la_Universidad_de_Zaragoza" TargetMode="External"/><Relationship Id="rId5" Type="http://schemas.openxmlformats.org/officeDocument/2006/relationships/hyperlink" Target="https://es.wikipedia.org/w/index.php?title=Escuela_de_Doctorado_(Universidad_de_Zaragoza)&amp;action=edit&amp;redlink=1" TargetMode="External"/><Relationship Id="rId10" Type="http://schemas.openxmlformats.org/officeDocument/2006/relationships/hyperlink" Target="https://es.wikipedia.org/wiki/Facultad_de_Veterinaria_(Universidad_de_Zaragoza)" TargetMode="External"/><Relationship Id="rId4" Type="http://schemas.openxmlformats.org/officeDocument/2006/relationships/hyperlink" Target="https://es.wikipedia.org/w/index.php?title=Facultad_de_Ciencias_de_la_Salud_(Universidad_de_Zaragoza)&amp;action=edit&amp;redlink=1" TargetMode="External"/><Relationship Id="rId9" Type="http://schemas.openxmlformats.org/officeDocument/2006/relationships/hyperlink" Target="https://es.wikipedia.org/w/index.php?title=Facultad_de_Medicina_(Universidad_de_Zaragoza)&amp;action=edit&amp;redlink=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Bazylika_Nuestra_Se%C3%B1ora_del_Pilar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pl.wikipedia.org/wiki/Hiszpania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Aljaferia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Aljaferia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Aljaferia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zar.es/" TargetMode="External"/><Relationship Id="rId7" Type="http://schemas.openxmlformats.org/officeDocument/2006/relationships/hyperlink" Target="http://www.museodezaragoza.es/" TargetMode="External"/><Relationship Id="rId2" Type="http://schemas.openxmlformats.org/officeDocument/2006/relationships/hyperlink" Target="https://www.laitalianacafe.com/noticias/index/ver/tag/%20Lera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l.wikipedia.org/wiki/Hiszpania" TargetMode="External"/><Relationship Id="rId5" Type="http://schemas.openxmlformats.org/officeDocument/2006/relationships/hyperlink" Target="https://es.wikipedia.org/wiki/Universidad_(Zaragoza)" TargetMode="External"/><Relationship Id="rId4" Type="http://schemas.openxmlformats.org/officeDocument/2006/relationships/hyperlink" Target="https://www.google.pl/search?q=universidad+zaragoza&amp;sxsrf=APq-WBu_J_4pOddSoKu5IMqBWSdNc5T9TQ:1643473024372&amp;tbm=isch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pl/search?sxsrf=APq-WBtIoaMnTs39PWXS83iawJXoLpWiDw:1643474474673&amp;q=hiszpania+waluta&amp;stick=H4sIAAAAAAAAAOPgE-LQz9U3MMvNztKSzU620s_JT04syczP00_OL80rKaq0Si4tKkrNS65cxCqQkVlcVZCYl5moUJ6YU1qSCACEZb7QPgAAAA&amp;sa=X&amp;ved=2ahUKEwi0horCs9f1AhXECRAIHeSABCgQ6BMoAHoECBMQAg" TargetMode="External"/><Relationship Id="rId3" Type="http://schemas.openxmlformats.org/officeDocument/2006/relationships/hyperlink" Target="https://www.google.pl/search?sxsrf=APq-WBtIoaMnTs39PWXS83iawJXoLpWiDw:1643474474673&amp;q=Madryt&amp;stick=H4sIAAAAAAAAAOPgE-LQz9U3MMvNzlICs0zN4iu1ZLKTrfRz8pMTSzLz8_ST80vzSooqrZITCzJLEnMWsbL5JqYUVZbsYGUEAKoy0NRAAAAA&amp;sa=X&amp;ved=2ahUKEwi0horCs9f1AhXECRAIHeSABCgQmxMoAXoECCAQAw" TargetMode="External"/><Relationship Id="rId7" Type="http://schemas.openxmlformats.org/officeDocument/2006/relationships/hyperlink" Target="https://www.google.pl/search?sxsrf=APq-WBtIoaMnTs39PWXS83iawJXoLpWiDw:1643474474673&amp;q=Filip+VI&amp;stick=H4sIAAAAAAAAAOPgE-LQz9U3MMvNzlICswos0yu1dLOTrfTT88tSi_JyU_NKkJiJOfFZpUWZxSmZySWZ-XlW2Zl56YtYOdwyczILFMI8d7AyAgCWOdnKUwAAAA&amp;sa=X&amp;ved=2ahUKEwi0horCs9f1AhXECRAIHeSABCgQmxMoAXoECBYQAw" TargetMode="External"/><Relationship Id="rId2" Type="http://schemas.openxmlformats.org/officeDocument/2006/relationships/hyperlink" Target="https://www.google.pl/search?sxsrf=APq-WBtIoaMnTs39PWXS83iawJXoLpWiDw:1643474474673&amp;q=hiszpania+stolica&amp;stick=H4sIAAAAAAAAAOPgE-LQz9U3MMvNztKSyU620s_JT04syczP00_OL80rKaq0Sk4syCxJzFnEKpiRWVxVkJiXmahQXJKfk5mcCAAkalX3PgAAAA&amp;sa=X&amp;ved=2ahUKEwi0horCs9f1AhXECRAIHeSABCgQ6BMoAHoECCAQAg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ogle.pl/search?sxsrf=APq-WBtIoaMnTs39PWXS83iawJXoLpWiDw:1643474474673&amp;q=hiszpania+kr%C3%B3l&amp;stick=H4sIAAAAAAAAAOPgE-LQz9U3MMvNztLSzU620k_PL0stystNzStBYibmxGeVFmUWp2Qml2Tm51llZ-alL2Llz8gsripIzMtMVMguOrw5BwD1hUDeTQAAAA&amp;sa=X&amp;ved=2ahUKEwi0horCs9f1AhXECRAIHeSABCgQ6BMoAHoECBYQAg" TargetMode="External"/><Relationship Id="rId5" Type="http://schemas.openxmlformats.org/officeDocument/2006/relationships/hyperlink" Target="http://datatopics.worldbank.org/world-development-indicators" TargetMode="External"/><Relationship Id="rId4" Type="http://schemas.openxmlformats.org/officeDocument/2006/relationships/hyperlink" Target="https://www.google.pl/search?sxsrf=APq-WBtIoaMnTs39PWXS83iawJXoLpWiDw:1643474474673&amp;q=hiszpania+liczba+ludno%C5%9Bci&amp;stick=H4sIAAAAAAAAAOPgE-LQz9U3MMvNztIyS0m20s9JTU9MroxPTixKscrJT04syczPiy8uAdLFJZnJiTnxRanpIKGC_ILSHLDsIlapjMziqoLEvMxEhZzM5KokIFWakpd_dHZyJgDuQLn8YQAAAA&amp;sa=X&amp;ved=2ahUKEwi0horCs9f1AhXECRAIHeSABCgQ6BMoAHoECB4QA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search?sxsrf=APq-WBtpg1kiclUrSGDBP851uFAgWMJarQ:1643547428700&amp;q=saragossa+liczba+ludno%C5%9Bci&amp;stick=H4sIAAAAAAAAAOPgE-LQz9U3yDDNNdcyS0m20s9JTU9MroxPTixKscrJT04syczPiy8uAdLFJZnJiTnxRanpIKGC_ILSHLDsIlap4sSixPT84uJEhZzM5KokIFWakpd_dHZyJgCCpXmqYQAAAA&amp;sa=X&amp;ved=2ahUKEwi1vaKlw9n1AhVCpYsKHcA3BZ4Q6BMoAHoECB0QAg" TargetMode="External"/><Relationship Id="rId2" Type="http://schemas.openxmlformats.org/officeDocument/2006/relationships/hyperlink" Target="https://www.google.pl/search?sxsrf=APq-WBtpg1kiclUrSGDBP851uFAgWMJarQ:1643547428700&amp;q=saragossa+powierzchnia&amp;stick=H4sIAAAAAAAAAOPgE-LQz9U3yDDNNdeSyk620s_JT04syczPgzOsEotSExexihUnFiWm5xcXJyoU5JdnphZVJWfkZSYCAFu917xBAAAA&amp;sa=X&amp;ved=2ahUKEwi1vaKlw9n1AhVCpYsKHcA3BZ4Q6BMoAHoECCAQA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648000" y="576000"/>
            <a:ext cx="7771320" cy="146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2411760" y="5085184"/>
            <a:ext cx="6624736" cy="1356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/>
            <a:endParaRPr lang="pl-PL" sz="1600" b="1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</a:pPr>
            <a:r>
              <a:rPr lang="pl-PL" sz="1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Dr Barbara </a:t>
            </a:r>
            <a:r>
              <a:rPr lang="pl-PL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Skoczyńska –</a:t>
            </a:r>
            <a:r>
              <a:rPr lang="pl-PL" sz="1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Prokopowicz</a:t>
            </a:r>
          </a:p>
          <a:p>
            <a:pPr algn="r">
              <a:lnSpc>
                <a:spcPct val="100000"/>
              </a:lnSpc>
            </a:pPr>
            <a:r>
              <a:rPr lang="pl-PL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Studium Języków Obcych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pl-PL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Uniwersytet Rzeszowski University of Rzeszów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403648" y="576000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PREZENTACJA POSTAŻOWA  2021</a:t>
            </a:r>
          </a:p>
        </p:txBody>
      </p:sp>
      <p:sp>
        <p:nvSpPr>
          <p:cNvPr id="3" name="Prostokąt 2"/>
          <p:cNvSpPr/>
          <p:nvPr/>
        </p:nvSpPr>
        <p:spPr>
          <a:xfrm>
            <a:off x="1799692" y="2044800"/>
            <a:ext cx="5400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 +</a:t>
            </a:r>
          </a:p>
          <a:p>
            <a:pPr algn="ctr"/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HISZPANIA</a:t>
            </a:r>
          </a:p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ZARAGOZA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1320" cy="1468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 smtClean="0"/>
              <a:t>PROGRAM ERASMUS +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INFORMACJE :  </a:t>
            </a:r>
            <a:r>
              <a:rPr lang="pl-PL" b="1" dirty="0" smtClean="0"/>
              <a:t>Saragossa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611560" y="1772816"/>
            <a:ext cx="8228880" cy="4336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Obecna </a:t>
            </a:r>
            <a:r>
              <a:rPr lang="pl-PL" dirty="0"/>
              <a:t>nazwa miasta pochodzi od łacińskiego </a:t>
            </a:r>
            <a:r>
              <a:rPr lang="pl-PL" i="1" dirty="0" err="1"/>
              <a:t>Caesaraugusta</a:t>
            </a:r>
            <a:r>
              <a:rPr lang="pl-PL" dirty="0"/>
              <a:t>;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po </a:t>
            </a:r>
            <a:r>
              <a:rPr lang="pl-PL" dirty="0"/>
              <a:t>zdobyciu miasta w </a:t>
            </a:r>
            <a:r>
              <a:rPr lang="pl-PL" u="sng" dirty="0">
                <a:hlinkClick r:id="rId2" tooltip="VIII wiek"/>
              </a:rPr>
              <a:t>VIII wieku</a:t>
            </a:r>
            <a:r>
              <a:rPr lang="pl-PL" dirty="0"/>
              <a:t> </a:t>
            </a:r>
            <a:r>
              <a:rPr lang="pl-PL" u="sng" dirty="0">
                <a:hlinkClick r:id="rId3" tooltip="Maurowie"/>
              </a:rPr>
              <a:t>Maurowie</a:t>
            </a:r>
            <a:r>
              <a:rPr lang="pl-PL" dirty="0"/>
              <a:t> przekształcili ją na </a:t>
            </a:r>
            <a:r>
              <a:rPr lang="pl-PL" i="1" dirty="0"/>
              <a:t>Medina </a:t>
            </a:r>
            <a:r>
              <a:rPr lang="pl-PL" i="1" dirty="0" err="1"/>
              <a:t>Albaida</a:t>
            </a:r>
            <a:r>
              <a:rPr lang="pl-PL" i="1" dirty="0"/>
              <a:t> </a:t>
            </a:r>
            <a:r>
              <a:rPr lang="pl-PL" i="1" dirty="0" err="1"/>
              <a:t>Sarakosta</a:t>
            </a:r>
            <a:r>
              <a:rPr lang="pl-PL" dirty="0"/>
              <a:t>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a </a:t>
            </a:r>
            <a:r>
              <a:rPr lang="pl-PL" dirty="0"/>
              <a:t>Hiszpanie po odbiciu miasta zmodyfikowali na </a:t>
            </a:r>
            <a:r>
              <a:rPr lang="pl-PL" i="1" dirty="0" err="1"/>
              <a:t>Zaragoza</a:t>
            </a:r>
            <a:r>
              <a:rPr lang="pl-PL" dirty="0"/>
              <a:t> (w języku kastylijskim i aragońskim).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Hiszpańska Saragossa: czy warto odwiedzić? – Masa Perłowa #podróż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4968552" cy="278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3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1320" cy="1468800"/>
          </a:xfrm>
        </p:spPr>
        <p:txBody>
          <a:bodyPr/>
          <a:lstStyle/>
          <a:p>
            <a:r>
              <a:rPr lang="pl-PL" dirty="0" smtClean="0"/>
              <a:t>Historia miasta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539552" y="1556792"/>
            <a:ext cx="8228880" cy="4480976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Osada założona przez </a:t>
            </a:r>
            <a:r>
              <a:rPr lang="pl-PL" u="sng" dirty="0">
                <a:hlinkClick r:id="rId2" tooltip="Iberowie"/>
              </a:rPr>
              <a:t>Iberów</a:t>
            </a:r>
            <a:r>
              <a:rPr lang="pl-PL" dirty="0"/>
              <a:t> </a:t>
            </a:r>
            <a:r>
              <a:rPr lang="pl-PL" dirty="0" err="1"/>
              <a:t>o.k</a:t>
            </a:r>
            <a:r>
              <a:rPr lang="pl-PL" dirty="0"/>
              <a:t>. 25 r. p.n.e. (</a:t>
            </a:r>
            <a:r>
              <a:rPr lang="pl-PL" i="1" dirty="0" err="1"/>
              <a:t>Salduba</a:t>
            </a:r>
            <a:r>
              <a:rPr lang="pl-PL" dirty="0"/>
              <a:t>), później kolonia rzymska (</a:t>
            </a:r>
            <a:r>
              <a:rPr lang="pl-PL" i="1" dirty="0" err="1"/>
              <a:t>Caesaraugusta</a:t>
            </a:r>
            <a:r>
              <a:rPr lang="pl-PL" dirty="0"/>
              <a:t>) nazwana na cześć Cezara </a:t>
            </a:r>
            <a:r>
              <a:rPr lang="pl-PL" u="sng" dirty="0">
                <a:hlinkClick r:id="rId3" tooltip="Oktawian August"/>
              </a:rPr>
              <a:t>Oktawiana Augusta</a:t>
            </a:r>
            <a:r>
              <a:rPr lang="pl-PL" dirty="0"/>
              <a:t> jego imieniem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Od V w. zajmowana kolejno przez </a:t>
            </a:r>
            <a:r>
              <a:rPr lang="pl-PL" u="sng" dirty="0">
                <a:hlinkClick r:id="rId4" tooltip="Wandalowie"/>
              </a:rPr>
              <a:t>Wandalów</a:t>
            </a:r>
            <a:r>
              <a:rPr lang="pl-PL" dirty="0"/>
              <a:t>, </a:t>
            </a:r>
            <a:r>
              <a:rPr lang="pl-PL" u="sng" dirty="0" err="1">
                <a:hlinkClick r:id="rId5" tooltip="Swebowie"/>
              </a:rPr>
              <a:t>Swewów</a:t>
            </a:r>
            <a:r>
              <a:rPr lang="pl-PL" dirty="0"/>
              <a:t> i </a:t>
            </a:r>
            <a:r>
              <a:rPr lang="pl-PL" u="sng" dirty="0" err="1">
                <a:hlinkClick r:id="rId6" tooltip="Wizygoci"/>
              </a:rPr>
              <a:t>Wizygotów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Od 714 w rękach </a:t>
            </a:r>
            <a:r>
              <a:rPr lang="pl-PL" u="sng" dirty="0">
                <a:hlinkClick r:id="rId7" tooltip="Maurowie"/>
              </a:rPr>
              <a:t>Maurów</a:t>
            </a:r>
            <a:r>
              <a:rPr lang="pl-PL" dirty="0"/>
              <a:t>, w 778 oblegana przez </a:t>
            </a:r>
            <a:r>
              <a:rPr lang="pl-PL" u="sng" dirty="0">
                <a:hlinkClick r:id="rId8" tooltip="Karol Wielki"/>
              </a:rPr>
              <a:t>Karola Wielkiego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Od 1039 stolica </a:t>
            </a:r>
            <a:r>
              <a:rPr lang="pl-PL" u="sng" dirty="0">
                <a:hlinkClick r:id="rId9" tooltip="Podboje arabskie"/>
              </a:rPr>
              <a:t>państwa muzułmańskiego</a:t>
            </a:r>
            <a:r>
              <a:rPr lang="pl-PL" dirty="0"/>
              <a:t>, którym władała dynastia </a:t>
            </a:r>
            <a:r>
              <a:rPr lang="pl-PL" dirty="0" err="1"/>
              <a:t>Beni-Kasim</a:t>
            </a:r>
            <a:r>
              <a:rPr lang="pl-PL" dirty="0"/>
              <a:t>. Miasto było wówczas przystanią naukowców i poetów. Chrześcijański bohater </a:t>
            </a:r>
            <a:r>
              <a:rPr lang="pl-PL" u="sng" dirty="0">
                <a:hlinkClick r:id="rId10" tooltip="Cyd"/>
              </a:rPr>
              <a:t>Cyd</a:t>
            </a:r>
            <a:r>
              <a:rPr lang="pl-PL" dirty="0"/>
              <a:t> (</a:t>
            </a:r>
            <a:r>
              <a:rPr lang="pl-PL" i="1" dirty="0"/>
              <a:t>El </a:t>
            </a:r>
            <a:r>
              <a:rPr lang="pl-PL" i="1" dirty="0" err="1"/>
              <a:t>Cid</a:t>
            </a:r>
            <a:r>
              <a:rPr lang="pl-PL" dirty="0"/>
              <a:t>) walczył od 1085 przez pięć lat, jako najemny dowódca wojsk mauretańskich, odnosząc wiele zwycięstw w wojnach przeciwko chrześcijanom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 1118 zdobyta przez </a:t>
            </a:r>
            <a:r>
              <a:rPr lang="pl-PL" u="sng" dirty="0">
                <a:hlinkClick r:id="rId11" tooltip="Alfons I Waleczny"/>
              </a:rPr>
              <a:t>Alfonsa I Walecznego</a:t>
            </a:r>
            <a:r>
              <a:rPr lang="pl-PL" dirty="0"/>
              <a:t> i ustanowiona stolicą </a:t>
            </a:r>
            <a:r>
              <a:rPr lang="pl-PL" u="sng" dirty="0">
                <a:hlinkClick r:id="rId12" tooltip="Aragonia"/>
              </a:rPr>
              <a:t>Aragonii</a:t>
            </a:r>
            <a:r>
              <a:rPr lang="pl-PL" dirty="0"/>
              <a:t> aż do zjednoczenia z </a:t>
            </a:r>
            <a:r>
              <a:rPr lang="pl-PL" u="sng" dirty="0">
                <a:hlinkClick r:id="rId13" tooltip="Kastylia"/>
              </a:rPr>
              <a:t>Kastylią</a:t>
            </a:r>
            <a:r>
              <a:rPr lang="pl-PL" dirty="0"/>
              <a:t> przez małżeństwo </a:t>
            </a:r>
            <a:r>
              <a:rPr lang="pl-PL" u="sng" dirty="0">
                <a:hlinkClick r:id="rId14" tooltip="Ferdynand Aragoński"/>
              </a:rPr>
              <a:t>Ferdynanda Aragońskiego</a:t>
            </a:r>
            <a:r>
              <a:rPr lang="pl-PL" dirty="0"/>
              <a:t> z </a:t>
            </a:r>
            <a:r>
              <a:rPr lang="pl-PL" u="sng" dirty="0">
                <a:hlinkClick r:id="rId15" tooltip="Izabela I Katolicka"/>
              </a:rPr>
              <a:t>Izabelą Kastylijską</a:t>
            </a:r>
            <a:r>
              <a:rPr lang="pl-PL" dirty="0"/>
              <a:t> w 1479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Od 1318 siedziba arcybiskupa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XIV–XVI wiek – ważny ośrodek handlowy i przyspieszony rozwój miasta</a:t>
            </a:r>
          </a:p>
          <a:p>
            <a:pPr lvl="0"/>
            <a:r>
              <a:rPr lang="pl-PL" dirty="0"/>
              <a:t>W </a:t>
            </a:r>
            <a:r>
              <a:rPr lang="pl-PL" u="sng" dirty="0">
                <a:hlinkClick r:id="rId16" tooltip="1474"/>
              </a:rPr>
              <a:t>1474</a:t>
            </a:r>
            <a:r>
              <a:rPr lang="pl-PL" dirty="0"/>
              <a:t> założenie </a:t>
            </a:r>
            <a:r>
              <a:rPr lang="pl-PL" u="sng" dirty="0" smtClean="0">
                <a:hlinkClick r:id="rId17" tooltip="Uniwersytet"/>
              </a:rPr>
              <a:t>uniwersytetu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234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699312" cy="864096"/>
          </a:xfrm>
        </p:spPr>
        <p:txBody>
          <a:bodyPr/>
          <a:lstStyle/>
          <a:p>
            <a:r>
              <a:rPr lang="pl-PL" dirty="0" smtClean="0"/>
              <a:t>Historia miasta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395536" y="1772816"/>
            <a:ext cx="8300888" cy="4408968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W</a:t>
            </a:r>
            <a:r>
              <a:rPr lang="pl-PL" dirty="0"/>
              <a:t> </a:t>
            </a:r>
            <a:r>
              <a:rPr lang="pl-PL" u="sng" dirty="0">
                <a:hlinkClick r:id="rId2" tooltip="1529"/>
              </a:rPr>
              <a:t>1529</a:t>
            </a:r>
            <a:r>
              <a:rPr lang="pl-PL" dirty="0"/>
              <a:t> </a:t>
            </a:r>
            <a:r>
              <a:rPr lang="pl-PL" u="sng" dirty="0">
                <a:hlinkClick r:id="rId3" tooltip="Układ z Saragossy"/>
              </a:rPr>
              <a:t>układ hiszpańsko-portugalski</a:t>
            </a:r>
            <a:r>
              <a:rPr lang="pl-PL" dirty="0"/>
              <a:t> o podziale stref wpływów na półkuli wschodniej (</a:t>
            </a:r>
            <a:r>
              <a:rPr lang="pl-PL" u="sng" dirty="0">
                <a:hlinkClick r:id="rId4" tooltip="Filipiny"/>
              </a:rPr>
              <a:t>Filipiny</a:t>
            </a:r>
            <a:r>
              <a:rPr lang="pl-PL" dirty="0"/>
              <a:t>/</a:t>
            </a:r>
            <a:r>
              <a:rPr lang="pl-PL" u="sng" dirty="0">
                <a:hlinkClick r:id="rId5" tooltip="Moluki"/>
              </a:rPr>
              <a:t>Moluki</a:t>
            </a:r>
            <a:r>
              <a:rPr lang="pl-PL" dirty="0"/>
              <a:t>) – dopełnienie </a:t>
            </a:r>
            <a:r>
              <a:rPr lang="pl-PL" u="sng" dirty="0">
                <a:hlinkClick r:id="rId6" tooltip="Traktat z Tordesillas"/>
              </a:rPr>
              <a:t>traktatu</a:t>
            </a:r>
            <a:r>
              <a:rPr lang="pl-PL" dirty="0"/>
              <a:t> z </a:t>
            </a:r>
            <a:r>
              <a:rPr lang="pl-PL" u="sng" dirty="0">
                <a:hlinkClick r:id="rId7" tooltip="1494"/>
              </a:rPr>
              <a:t>1494</a:t>
            </a:r>
            <a:r>
              <a:rPr lang="pl-PL" dirty="0"/>
              <a:t> z </a:t>
            </a:r>
            <a:r>
              <a:rPr lang="pl-PL" u="sng" dirty="0">
                <a:hlinkClick r:id="rId8" tooltip="Tordesillas"/>
              </a:rPr>
              <a:t>Tordesillas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u="sng" dirty="0">
                <a:hlinkClick r:id="rId9" tooltip="1710"/>
              </a:rPr>
              <a:t>1710</a:t>
            </a:r>
            <a:r>
              <a:rPr lang="pl-PL" dirty="0"/>
              <a:t> </a:t>
            </a:r>
            <a:r>
              <a:rPr lang="pl-PL" u="sng" dirty="0">
                <a:hlinkClick r:id="rId10" tooltip="Bitwa pod Saragossą"/>
              </a:rPr>
              <a:t>bitwa pod Saragossą</a:t>
            </a:r>
            <a:r>
              <a:rPr lang="pl-PL" dirty="0"/>
              <a:t> w trakcie </a:t>
            </a:r>
            <a:r>
              <a:rPr lang="pl-PL" u="sng" dirty="0">
                <a:hlinkClick r:id="rId11" tooltip="Wojna o sukcesję hiszpańską"/>
              </a:rPr>
              <a:t>hiszpańskiej wojny sukcesyjnej</a:t>
            </a:r>
            <a:r>
              <a:rPr lang="pl-PL" dirty="0"/>
              <a:t> – w jej wyniku możliwe było zajęcie opuszczonego </a:t>
            </a:r>
            <a:r>
              <a:rPr lang="pl-PL" u="sng" dirty="0">
                <a:hlinkClick r:id="rId12" tooltip="Madryt"/>
              </a:rPr>
              <a:t>Madrytu</a:t>
            </a:r>
            <a:r>
              <a:rPr lang="pl-PL" dirty="0"/>
              <a:t> przez arcyksięcia </a:t>
            </a:r>
            <a:r>
              <a:rPr lang="pl-PL" u="sng" dirty="0">
                <a:hlinkClick r:id="rId13" tooltip="Karol VI Habsburg"/>
              </a:rPr>
              <a:t>Karola VI Habsburga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 latach 1808 i 1809 dwukrotnie oblegana i po niezwykle zaciętej obronie pod dowództwem generała </a:t>
            </a:r>
            <a:r>
              <a:rPr lang="pl-PL" u="sng" dirty="0">
                <a:hlinkClick r:id="rId14" tooltip="José de Palafox y Melzi"/>
              </a:rPr>
              <a:t>José de </a:t>
            </a:r>
            <a:r>
              <a:rPr lang="pl-PL" u="sng" dirty="0" err="1">
                <a:hlinkClick r:id="rId14" tooltip="José de Palafox y Melzi"/>
              </a:rPr>
              <a:t>Palafoxa</a:t>
            </a:r>
            <a:r>
              <a:rPr lang="pl-PL" dirty="0"/>
              <a:t> zdobyta przez wojska napoleońskie. U boku Francuzów walczyły oddziały polskiej Legii Nadwiślańskiej pod dowództwem </a:t>
            </a:r>
            <a:r>
              <a:rPr lang="pl-PL" u="sng" dirty="0">
                <a:hlinkClick r:id="rId15" tooltip="Józef Chłopicki"/>
              </a:rPr>
              <a:t>J. Chłopickiego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 czasie </a:t>
            </a:r>
            <a:r>
              <a:rPr lang="pl-PL" u="sng" dirty="0">
                <a:hlinkClick r:id="rId16" tooltip="Hiszpańska wojna domowa"/>
              </a:rPr>
              <a:t>hiszpańskiej wojny domowej</a:t>
            </a:r>
            <a:r>
              <a:rPr lang="pl-PL" dirty="0"/>
              <a:t> 1936-39 opanowana przez wojska </a:t>
            </a:r>
            <a:r>
              <a:rPr lang="pl-PL" u="sng" dirty="0">
                <a:hlinkClick r:id="rId17" tooltip="Francisco Franco"/>
              </a:rPr>
              <a:t>generała Franco</a:t>
            </a:r>
            <a:r>
              <a:rPr lang="pl-PL" dirty="0"/>
              <a:t> (w sierpniu i wrześniu 1937 operacja zaczepna wojsk republikańskich, w której wyróżniła się polska </a:t>
            </a:r>
            <a:r>
              <a:rPr lang="pl-PL" u="sng" dirty="0">
                <a:hlinkClick r:id="rId18" tooltip="Brygada im. Jarosława Dąbrowskiego"/>
              </a:rPr>
              <a:t>XIII Brygada im. Jarosława Dąbrowskiego</a:t>
            </a:r>
            <a:r>
              <a:rPr lang="pl-PL" dirty="0"/>
              <a:t>; głównych celów, tj. zdobycia Saragossy i odciążenia Frontu Północnego, nie osiągnięto)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34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32567" cy="79208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Zabytki i muzea Saragossy (wybrane przykłady)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385552" y="908720"/>
            <a:ext cx="8372896" cy="4913024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 smtClean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 smtClean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 smtClean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 smtClean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 smtClean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 smtClean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 smtClean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 smtClean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u="sng" dirty="0">
              <a:hlinkClick r:id="rId2" tooltip="Bazylika Nuestra Señora del Pilar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b="1" u="sng" dirty="0" err="1" smtClean="0">
                <a:hlinkClick r:id="rId2" tooltip="Bazylika Nuestra Señora del Pilar"/>
              </a:rPr>
              <a:t>Nuestra</a:t>
            </a:r>
            <a:r>
              <a:rPr lang="pl-PL" b="1" u="sng" dirty="0" smtClean="0">
                <a:hlinkClick r:id="rId2" tooltip="Bazylika Nuestra Señora del Pilar"/>
              </a:rPr>
              <a:t> </a:t>
            </a:r>
            <a:r>
              <a:rPr lang="pl-PL" b="1" u="sng" dirty="0" err="1">
                <a:hlinkClick r:id="rId2" tooltip="Bazylika Nuestra Señora del Pilar"/>
              </a:rPr>
              <a:t>Señora</a:t>
            </a:r>
            <a:r>
              <a:rPr lang="pl-PL" b="1" u="sng" dirty="0">
                <a:hlinkClick r:id="rId2" tooltip="Bazylika Nuestra Señora del Pilar"/>
              </a:rPr>
              <a:t> del </a:t>
            </a:r>
            <a:r>
              <a:rPr lang="pl-PL" b="1" u="sng" dirty="0" err="1">
                <a:hlinkClick r:id="rId2" tooltip="Bazylika Nuestra Señora del Pilar"/>
              </a:rPr>
              <a:t>Pilar</a:t>
            </a:r>
            <a:r>
              <a:rPr lang="pl-PL" dirty="0"/>
              <a:t> – bazylika o czterech wieżach i jedenastu kopułach, zbudowana na przełomie XVII/XVIII w. We wnętrzu wspaniały ołtarz z ozdobną galeryjką. W kaplicy otoczona wielką czcią figura </a:t>
            </a:r>
            <a:r>
              <a:rPr lang="pl-PL" u="sng" dirty="0" err="1">
                <a:hlinkClick r:id="rId3" tooltip="Matka Boża z Pilar"/>
              </a:rPr>
              <a:t>Najśw</a:t>
            </a:r>
            <a:r>
              <a:rPr lang="pl-PL" u="sng" dirty="0">
                <a:hlinkClick r:id="rId3" tooltip="Matka Boża z Pilar"/>
              </a:rPr>
              <a:t>. Marii Panny na Kolumnie (El </a:t>
            </a:r>
            <a:r>
              <a:rPr lang="pl-PL" u="sng" dirty="0" err="1">
                <a:hlinkClick r:id="rId3" tooltip="Matka Boża z Pilar"/>
              </a:rPr>
              <a:t>Pilar</a:t>
            </a:r>
            <a:r>
              <a:rPr lang="pl-PL" u="sng" dirty="0">
                <a:hlinkClick r:id="rId3" tooltip="Matka Boża z Pilar"/>
              </a:rPr>
              <a:t>)</a:t>
            </a:r>
            <a:r>
              <a:rPr lang="pl-PL" dirty="0"/>
              <a:t>. Ukazała się podobno św. Jakubowi w 40 r. Na suficie </a:t>
            </a:r>
            <a:r>
              <a:rPr lang="pl-PL" u="sng" dirty="0">
                <a:hlinkClick r:id="rId4" tooltip="Fresk"/>
              </a:rPr>
              <a:t>freski</a:t>
            </a:r>
            <a:r>
              <a:rPr lang="pl-PL" dirty="0"/>
              <a:t> </a:t>
            </a:r>
            <a:r>
              <a:rPr lang="pl-PL" u="sng" dirty="0">
                <a:hlinkClick r:id="rId5" tooltip="Francisco Goya"/>
              </a:rPr>
              <a:t>Goi</a:t>
            </a:r>
            <a:r>
              <a:rPr lang="pl-PL" dirty="0"/>
              <a:t>. Katedra jest celem wielu pielgrzymek, szczególnie połączonych z </a:t>
            </a:r>
            <a:r>
              <a:rPr lang="pl-PL" b="1" i="1" dirty="0"/>
              <a:t>Fiesta de la </a:t>
            </a:r>
            <a:r>
              <a:rPr lang="pl-PL" b="1" i="1" dirty="0" err="1"/>
              <a:t>Raza</a:t>
            </a:r>
            <a:r>
              <a:rPr lang="pl-PL" b="1" dirty="0"/>
              <a:t>, </a:t>
            </a:r>
            <a:r>
              <a:rPr lang="pl-PL" dirty="0"/>
              <a:t>uroczystościami przypominającymi </a:t>
            </a:r>
            <a:r>
              <a:rPr lang="pl-PL" u="sng" dirty="0">
                <a:hlinkClick r:id="rId6" tooltip="Odkrycie Ameryki"/>
              </a:rPr>
              <a:t>odkrycie Ameryki</a:t>
            </a:r>
            <a:r>
              <a:rPr lang="pl-PL" dirty="0"/>
              <a:t> (12 października).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https://upload.wikimedia.org/wikipedia/commons/b/bd/0849_pilar_ebro_2004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5760720" cy="3536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7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3033"/>
            <a:ext cx="7915336" cy="122413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Zabytki i muzea Saragossy (wybrane przykłady)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395536" y="1052736"/>
            <a:ext cx="8300888" cy="5273064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b="1" dirty="0" smtClean="0"/>
              <a:t>La </a:t>
            </a:r>
            <a:r>
              <a:rPr lang="pl-PL" b="1" dirty="0" err="1"/>
              <a:t>Catedral</a:t>
            </a:r>
            <a:r>
              <a:rPr lang="pl-PL" b="1" dirty="0"/>
              <a:t> del Salvador</a:t>
            </a:r>
            <a:r>
              <a:rPr lang="pl-PL" dirty="0"/>
              <a:t> (</a:t>
            </a:r>
            <a:r>
              <a:rPr lang="pl-PL" i="1" dirty="0"/>
              <a:t>La </a:t>
            </a:r>
            <a:r>
              <a:rPr lang="pl-PL" i="1" dirty="0" err="1"/>
              <a:t>Seo</a:t>
            </a:r>
            <a:r>
              <a:rPr lang="pl-PL" dirty="0"/>
              <a:t>) – stara katedra, jej budowę rozpoczęto w XII w. a zakończono w XVII w. Wskutek długiego okresu budowy dostrzega się wiele stylów: od </a:t>
            </a:r>
            <a:r>
              <a:rPr lang="pl-PL" u="sng" dirty="0">
                <a:hlinkClick r:id="rId2" tooltip="Gotyk"/>
              </a:rPr>
              <a:t>gotyku</a:t>
            </a:r>
            <a:r>
              <a:rPr lang="pl-PL" dirty="0"/>
              <a:t> i mauretańskiego do </a:t>
            </a:r>
            <a:r>
              <a:rPr lang="pl-PL" u="sng" dirty="0">
                <a:hlinkClick r:id="rId3" tooltip="Barok"/>
              </a:rPr>
              <a:t>baroku</a:t>
            </a:r>
            <a:r>
              <a:rPr lang="pl-PL" u="sng" baseline="30000" dirty="0">
                <a:hlinkClick r:id="rId4"/>
              </a:rPr>
              <a:t>[1]</a:t>
            </a:r>
            <a:r>
              <a:rPr lang="pl-PL" dirty="0"/>
              <a:t>. We wnętrzu piękna krata w </a:t>
            </a:r>
            <a:r>
              <a:rPr lang="pl-PL" u="sng" dirty="0">
                <a:hlinkClick r:id="rId5" tooltip="Prezbiterium"/>
              </a:rPr>
              <a:t>prezbiterium</a:t>
            </a:r>
            <a:r>
              <a:rPr lang="pl-PL" dirty="0"/>
              <a:t> oraz gotyckie </a:t>
            </a:r>
            <a:r>
              <a:rPr lang="pl-PL" u="sng" dirty="0">
                <a:hlinkClick r:id="rId6" tooltip="Stalle"/>
              </a:rPr>
              <a:t>stalle</a:t>
            </a:r>
            <a:r>
              <a:rPr lang="pl-PL" dirty="0"/>
              <a:t>. Wśród rzeźb głównego ołtarza widnieją postacie Krzyżaków.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https://upload.wikimedia.org/wikipedia/commons/4/4c/La_Seo_de_noch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024336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5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627304" cy="10081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Zabytki i muzea Saragossy (wybrane przykłady)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395536" y="980728"/>
            <a:ext cx="8372896" cy="5112568"/>
          </a:xfrm>
        </p:spPr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b="1" dirty="0" smtClean="0"/>
              <a:t>La </a:t>
            </a:r>
            <a:r>
              <a:rPr lang="pl-PL" b="1" dirty="0" err="1"/>
              <a:t>Lonja</a:t>
            </a:r>
            <a:r>
              <a:rPr lang="pl-PL" dirty="0"/>
              <a:t> – giełda, renesansowa budowla z XVI w. Wewnątrz wspaniałe </a:t>
            </a:r>
            <a:r>
              <a:rPr lang="pl-PL" u="sng" dirty="0">
                <a:hlinkClick r:id="rId2" tooltip="Relief"/>
              </a:rPr>
              <a:t>reliefy</a:t>
            </a:r>
            <a:r>
              <a:rPr lang="pl-PL" dirty="0"/>
              <a:t> i ornamenty kamienne. W architekturze budynku widać wpływy florenckie</a:t>
            </a:r>
            <a:r>
              <a:rPr lang="pl-PL" u="sng" baseline="30000" dirty="0">
                <a:hlinkClick r:id="rId3"/>
              </a:rPr>
              <a:t>[2]</a:t>
            </a:r>
            <a:r>
              <a:rPr lang="pl-PL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WLM14ES - 02012006 120657 ZGZ 0879 - 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2377440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s://upload.wikimedia.org/wikipedia/commons/9/96/Lonjazaragoz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32069"/>
            <a:ext cx="4464536" cy="3072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2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57528" cy="86409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Zabytki i muzea Saragossy (wybrane przykłady)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467544" y="980728"/>
            <a:ext cx="8290544" cy="5688632"/>
          </a:xfrm>
        </p:spPr>
        <p:txBody>
          <a:bodyPr/>
          <a:lstStyle/>
          <a:p>
            <a:r>
              <a:rPr lang="pl-PL" dirty="0"/>
              <a:t> </a:t>
            </a:r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lvl="0"/>
            <a:r>
              <a:rPr lang="pl-PL" b="1" u="sng" dirty="0" err="1">
                <a:hlinkClick r:id="rId2" tooltip="Aljaferia"/>
              </a:rPr>
              <a:t>Aljafería</a:t>
            </a:r>
            <a:r>
              <a:rPr lang="pl-PL" dirty="0"/>
              <a:t> – </a:t>
            </a:r>
            <a:r>
              <a:rPr lang="pl-PL" u="sng" dirty="0">
                <a:hlinkClick r:id="rId3" tooltip="Alkazar"/>
              </a:rPr>
              <a:t>alkazar</a:t>
            </a:r>
            <a:r>
              <a:rPr lang="pl-PL" dirty="0"/>
              <a:t> z XI wieku, znacznie przebudowany w następnych stuleciach. Zachowały się mauretański dziedziniec, </a:t>
            </a:r>
            <a:r>
              <a:rPr lang="pl-PL" u="sng" dirty="0">
                <a:hlinkClick r:id="rId4" tooltip="Meczet"/>
              </a:rPr>
              <a:t>meczet</a:t>
            </a:r>
            <a:r>
              <a:rPr lang="pl-PL" dirty="0"/>
              <a:t>, pałac królów katolickich. Siedziba </a:t>
            </a:r>
            <a:r>
              <a:rPr lang="pl-PL" b="1" dirty="0"/>
              <a:t>Las </a:t>
            </a:r>
            <a:r>
              <a:rPr lang="pl-PL" b="1" dirty="0" err="1"/>
              <a:t>Cortes</a:t>
            </a:r>
            <a:r>
              <a:rPr lang="pl-PL" b="1" dirty="0"/>
              <a:t> de </a:t>
            </a:r>
            <a:r>
              <a:rPr lang="pl-PL" b="1" dirty="0" err="1"/>
              <a:t>Aragón</a:t>
            </a:r>
            <a:r>
              <a:rPr lang="pl-PL" b="1" dirty="0"/>
              <a:t> </a:t>
            </a:r>
            <a:r>
              <a:rPr lang="pl-PL" dirty="0"/>
              <a:t>- Kortezów Aragonii (</a:t>
            </a:r>
            <a:r>
              <a:rPr lang="pl-PL" b="1" dirty="0"/>
              <a:t>lokalny parlament). </a:t>
            </a:r>
            <a:r>
              <a:rPr lang="pl-PL" dirty="0"/>
              <a:t>Najokazalszy obiekt mauretański poza Andaluzją.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sz="1200" dirty="0" smtClean="0"/>
              <a:t>Projekt </a:t>
            </a:r>
            <a:r>
              <a:rPr lang="pl-PL" sz="1200" dirty="0"/>
              <a:t>Piaseczno, nowa inwestycja </a:t>
            </a:r>
            <a:r>
              <a:rPr lang="pl-PL" sz="1200" dirty="0" err="1"/>
              <a:t>mixed</a:t>
            </a:r>
            <a:r>
              <a:rPr lang="pl-PL" sz="1200" dirty="0"/>
              <a:t> </a:t>
            </a:r>
            <a:r>
              <a:rPr lang="pl-PL" sz="1200" dirty="0" err="1"/>
              <a:t>use</a:t>
            </a:r>
            <a:r>
              <a:rPr lang="pl-PL" sz="1200" dirty="0"/>
              <a:t> </a:t>
            </a:r>
            <a:r>
              <a:rPr lang="pl-PL" sz="1200" dirty="0" err="1"/>
              <a:t>Nhood</a:t>
            </a:r>
            <a:r>
              <a:rPr lang="pl-PL" sz="1200" dirty="0"/>
              <a:t>, </a:t>
            </a:r>
            <a:r>
              <a:rPr lang="pl-PL" sz="1200" dirty="0" err="1"/>
              <a:t>mat.pras</a:t>
            </a:r>
            <a:r>
              <a:rPr lang="pl-PL" sz="1200" dirty="0"/>
              <a:t>.</a:t>
            </a:r>
          </a:p>
          <a:p>
            <a:endParaRPr lang="pl-PL" dirty="0"/>
          </a:p>
        </p:txBody>
      </p:sp>
      <p:pic>
        <p:nvPicPr>
          <p:cNvPr id="5" name="Obraz 4" descr="https://upload.wikimedia.org/wikipedia/commons/1/12/La_Aljafer%C3%ADa_-_vista_fronta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5184616" cy="3672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2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85520" cy="79208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Zabytki i muzea Saragossy (wybrane przykłady)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467544" y="1052736"/>
            <a:ext cx="8218536" cy="4824536"/>
          </a:xfrm>
        </p:spPr>
        <p:txBody>
          <a:bodyPr/>
          <a:lstStyle/>
          <a:p>
            <a:endParaRPr lang="pl-PL" u="sng" dirty="0" smtClean="0"/>
          </a:p>
          <a:p>
            <a:endParaRPr lang="pl-PL" u="sng" dirty="0"/>
          </a:p>
          <a:p>
            <a:endParaRPr lang="pl-PL" u="sng" dirty="0" smtClean="0"/>
          </a:p>
          <a:p>
            <a:endParaRPr lang="pl-PL" u="sng" dirty="0"/>
          </a:p>
          <a:p>
            <a:endParaRPr lang="pl-PL" u="sng" dirty="0" smtClean="0"/>
          </a:p>
          <a:p>
            <a:endParaRPr lang="pl-PL" u="sng" dirty="0"/>
          </a:p>
          <a:p>
            <a:endParaRPr lang="pl-PL" u="sng" dirty="0" smtClean="0"/>
          </a:p>
          <a:p>
            <a:endParaRPr lang="pl-PL" u="sng" dirty="0"/>
          </a:p>
          <a:p>
            <a:endParaRPr lang="pl-PL" u="sng" dirty="0" smtClean="0"/>
          </a:p>
          <a:p>
            <a:endParaRPr lang="pl-PL" u="sng" dirty="0"/>
          </a:p>
          <a:p>
            <a:endParaRPr lang="pl-PL" u="sng" dirty="0" smtClean="0"/>
          </a:p>
          <a:p>
            <a:endParaRPr lang="pl-PL" u="sng" dirty="0"/>
          </a:p>
          <a:p>
            <a:endParaRPr lang="pl-PL" u="sng" dirty="0" smtClean="0"/>
          </a:p>
          <a:p>
            <a:endParaRPr lang="pl-PL" u="sng" dirty="0"/>
          </a:p>
          <a:p>
            <a:endParaRPr lang="pl-PL" u="sng" dirty="0" smtClean="0"/>
          </a:p>
          <a:p>
            <a:endParaRPr lang="pl-PL" u="sng" dirty="0"/>
          </a:p>
          <a:p>
            <a:endParaRPr lang="pl-PL" u="sng" dirty="0" smtClean="0"/>
          </a:p>
          <a:p>
            <a:endParaRPr lang="pl-PL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u="sng" dirty="0">
                <a:hlinkClick r:id="rId2"/>
              </a:rPr>
              <a:t>http://www.museodezaragoza.es/</a:t>
            </a:r>
            <a:r>
              <a:rPr lang="pl-PL" dirty="0"/>
              <a:t> Muzeum </a:t>
            </a:r>
            <a:r>
              <a:rPr lang="pl-PL" dirty="0" err="1"/>
              <a:t>Zaragoza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5" name="Obraz 4" descr="Ilustracj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168352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3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04856" cy="86409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Zabytki i muzea Saragossy (wybrane przykłady)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4139952" y="1340768"/>
            <a:ext cx="4546128" cy="48965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 smtClean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 smtClean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 smtClean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>
              <a:hlinkClick r:id="rId2"/>
            </a:endParaRPr>
          </a:p>
          <a:p>
            <a:r>
              <a:rPr lang="pl-PL" dirty="0"/>
              <a:t>Muzeum </a:t>
            </a:r>
          </a:p>
          <a:p>
            <a:r>
              <a:rPr lang="en-US" b="1" dirty="0" smtClean="0"/>
              <a:t>Francisco </a:t>
            </a:r>
            <a:r>
              <a:rPr lang="en-US" b="1" dirty="0"/>
              <a:t>José de Goya y </a:t>
            </a:r>
            <a:r>
              <a:rPr lang="en-US" b="1" dirty="0" err="1"/>
              <a:t>Lucientes</a:t>
            </a:r>
            <a:r>
              <a:rPr lang="en-US" dirty="0"/>
              <a:t> </a:t>
            </a:r>
            <a:endParaRPr lang="pl-PL" dirty="0" smtClean="0"/>
          </a:p>
          <a:p>
            <a:r>
              <a:rPr lang="en-US" dirty="0" smtClean="0"/>
              <a:t>(</a:t>
            </a:r>
            <a:r>
              <a:rPr lang="en-US" dirty="0" err="1">
                <a:solidFill>
                  <a:schemeClr val="tx1"/>
                </a:solidFill>
              </a:rPr>
              <a:t>ur</a:t>
            </a:r>
            <a:r>
              <a:rPr lang="en-US" dirty="0">
                <a:solidFill>
                  <a:schemeClr val="tx1"/>
                </a:solidFill>
              </a:rPr>
              <a:t>. </a:t>
            </a:r>
            <a:r>
              <a:rPr lang="pl-PL" dirty="0">
                <a:solidFill>
                  <a:schemeClr val="tx1"/>
                </a:solidFill>
              </a:rPr>
              <a:t>30 marca 1746 w </a:t>
            </a:r>
            <a:r>
              <a:rPr lang="pl-PL" dirty="0" err="1">
                <a:solidFill>
                  <a:schemeClr val="tx1"/>
                </a:solidFill>
              </a:rPr>
              <a:t>Fuendetodos</a:t>
            </a:r>
            <a:r>
              <a:rPr lang="pl-PL" dirty="0">
                <a:solidFill>
                  <a:schemeClr val="tx1"/>
                </a:solidFill>
              </a:rPr>
              <a:t>, zm. 16 kwietnia 1828 w Bordeaux) – hiszpański malarz, grafik i rysownik okresu </a:t>
            </a:r>
            <a:r>
              <a:rPr lang="pl-PL" dirty="0" smtClean="0">
                <a:solidFill>
                  <a:schemeClr val="tx1"/>
                </a:solidFill>
              </a:rPr>
              <a:t>romantyzmu,</a:t>
            </a:r>
            <a:r>
              <a:rPr lang="pl-PL" dirty="0">
                <a:solidFill>
                  <a:schemeClr val="tx1"/>
                </a:solidFill>
              </a:rPr>
              <a:t> </a:t>
            </a:r>
            <a:r>
              <a:rPr lang="pl-PL" dirty="0" smtClean="0">
                <a:solidFill>
                  <a:schemeClr val="tx1"/>
                </a:solidFill>
              </a:rPr>
              <a:t>nadworny malarz</a:t>
            </a:r>
            <a:r>
              <a:rPr lang="pl-PL" dirty="0">
                <a:solidFill>
                  <a:schemeClr val="tx1"/>
                </a:solidFill>
              </a:rPr>
              <a:t> Karola III </a:t>
            </a:r>
            <a:r>
              <a:rPr lang="pl-PL" dirty="0" smtClean="0">
                <a:solidFill>
                  <a:schemeClr val="tx1"/>
                </a:solidFill>
              </a:rPr>
              <a:t>Burbona,</a:t>
            </a:r>
            <a:r>
              <a:rPr lang="pl-PL" dirty="0">
                <a:solidFill>
                  <a:schemeClr val="tx1"/>
                </a:solidFill>
              </a:rPr>
              <a:t> Karola IV Burbona i Ferdynanda VII Burbona, portrecista i malarz scen rodzajowych. </a:t>
            </a:r>
            <a:endParaRPr lang="pl-PL" dirty="0" smtClean="0">
              <a:solidFill>
                <a:schemeClr val="tx1"/>
              </a:solidFill>
            </a:endParaRPr>
          </a:p>
          <a:p>
            <a:r>
              <a:rPr lang="pl-PL" dirty="0" smtClean="0"/>
              <a:t>Uznawany </a:t>
            </a:r>
            <a:r>
              <a:rPr lang="pl-PL" dirty="0"/>
              <a:t>za jednego z najwybitniejszych i najbardziej oryginalnych artystów przełomu XVIII i XIX </a:t>
            </a:r>
            <a:r>
              <a:rPr lang="pl-PL" dirty="0" smtClean="0"/>
              <a:t>wieku.</a:t>
            </a:r>
          </a:p>
          <a:p>
            <a:r>
              <a:rPr lang="pl-PL" dirty="0" smtClean="0"/>
              <a:t>KONIECZNIE TRZEBA ODWIEDZIĆ</a:t>
            </a:r>
          </a:p>
          <a:p>
            <a:r>
              <a:rPr lang="pl-PL" dirty="0" smtClean="0"/>
              <a:t>( do biletu dodana aplikacja , zwiedzamy z własnym przewodnikiem w słuchawce telefonu!)</a:t>
            </a:r>
            <a:endParaRPr lang="pl-P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 smtClean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u="sng" dirty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 smtClean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 smtClean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u="sng" dirty="0" smtClean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u="sng" dirty="0" smtClean="0">
                <a:hlinkClick r:id="rId2"/>
              </a:rPr>
              <a:t>https</a:t>
            </a:r>
            <a:r>
              <a:rPr lang="pl-PL" sz="2400" u="sng" dirty="0">
                <a:hlinkClick r:id="rId2"/>
              </a:rPr>
              <a:t>://museogoya.ibercaja.es/</a:t>
            </a:r>
            <a:r>
              <a:rPr lang="pl-PL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latin typeface="Calibri" panose="020F0502020204030204" pitchFamily="34" charset="0"/>
            </a:endParaRPr>
          </a:p>
        </p:txBody>
      </p:sp>
      <p:pic>
        <p:nvPicPr>
          <p:cNvPr id="4" name="Obraz 3" descr="Casa_de_los_Pardo-Museo_Camon_Aznar.jpg (1240×2559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2520280" cy="4544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4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90910" cy="79208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Zabytki i muzea Saragossy (wybrane przykłady)</a:t>
            </a:r>
            <a:r>
              <a:rPr lang="pl-PL" u="sng" dirty="0" smtClean="0"/>
              <a:t/>
            </a:r>
            <a:br>
              <a:rPr lang="pl-PL" u="sng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251520" y="836712"/>
            <a:ext cx="8496944" cy="5481587"/>
          </a:xfrm>
        </p:spPr>
        <p:txBody>
          <a:bodyPr/>
          <a:lstStyle/>
          <a:p>
            <a:endParaRPr lang="pl-PL" u="sng" dirty="0" smtClean="0">
              <a:hlinkClick r:id="rId2"/>
            </a:endParaRPr>
          </a:p>
          <a:p>
            <a:endParaRPr lang="pl-PL" u="sng" dirty="0">
              <a:hlinkClick r:id="rId2"/>
            </a:endParaRPr>
          </a:p>
          <a:p>
            <a:endParaRPr lang="pl-PL" u="sng" dirty="0" smtClean="0">
              <a:hlinkClick r:id="rId2"/>
            </a:endParaRPr>
          </a:p>
          <a:p>
            <a:endParaRPr lang="pl-PL" u="sng" dirty="0">
              <a:hlinkClick r:id="rId2"/>
            </a:endParaRPr>
          </a:p>
          <a:p>
            <a:endParaRPr lang="pl-PL" u="sng" dirty="0" smtClean="0">
              <a:hlinkClick r:id="rId2"/>
            </a:endParaRPr>
          </a:p>
          <a:p>
            <a:endParaRPr lang="pl-PL" u="sng" dirty="0">
              <a:hlinkClick r:id="rId2"/>
            </a:endParaRPr>
          </a:p>
          <a:p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 </a:t>
            </a:r>
            <a:r>
              <a:rPr lang="pl-PL" b="1" dirty="0" err="1"/>
              <a:t>Museo</a:t>
            </a:r>
            <a:r>
              <a:rPr lang="pl-PL" b="1" dirty="0"/>
              <a:t> del Foro de </a:t>
            </a:r>
            <a:r>
              <a:rPr lang="pl-PL" b="1" dirty="0" err="1" smtClean="0"/>
              <a:t>Caesaraugusta</a:t>
            </a:r>
            <a:endParaRPr lang="pl-PL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u="sng" dirty="0" smtClean="0">
                <a:hlinkClick r:id="rId2"/>
              </a:rPr>
              <a:t>Wykopaliska archeologiczne z okresu założenia miasta (1 w. </a:t>
            </a:r>
            <a:r>
              <a:rPr lang="pl-PL" b="1" u="sng" dirty="0" err="1" smtClean="0">
                <a:hlinkClick r:id="rId2"/>
              </a:rPr>
              <a:t>pne</a:t>
            </a:r>
            <a:r>
              <a:rPr lang="pl-PL" b="1" u="sng" dirty="0" smtClean="0">
                <a:hlinkClick r:id="rId2"/>
              </a:rPr>
              <a:t>), domostwa, wygląd ulic, wodociągi, elementy wyposażenia , struktura miasta- KONIECZNIE OBEJRZEĆ! Bilet łączony ze wstępem do innego muzeum</a:t>
            </a: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r>
              <a:rPr lang="pl-PL" u="sng" dirty="0" smtClean="0">
                <a:hlinkClick r:id="rId2"/>
              </a:rPr>
              <a:t>https</a:t>
            </a:r>
            <a:r>
              <a:rPr lang="pl-PL" u="sng" dirty="0">
                <a:hlinkClick r:id="rId2"/>
              </a:rPr>
              <a:t>://www.zaragoza.es/sede/servicio/equipamiento/701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Fachada exterior del Museo del Foro Romano de Caesaraugusta de Zaragoz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908720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0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AGENDA</a:t>
            </a:r>
            <a:endParaRPr lang="pl-PL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457200" y="1916832"/>
            <a:ext cx="8228520" cy="4208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965160" y="1556792"/>
            <a:ext cx="7207239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 smtClean="0"/>
              <a:t>Wstęp PROGRAM ERASMUS </a:t>
            </a:r>
            <a:r>
              <a:rPr lang="pl-PL" sz="2400" dirty="0" smtClean="0"/>
              <a:t>+2021</a:t>
            </a:r>
            <a:endParaRPr lang="pl-PL" sz="2400" dirty="0" smtClean="0"/>
          </a:p>
          <a:p>
            <a:endParaRPr lang="pl-PL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 smtClean="0"/>
              <a:t>PODSTAWOWE INFORMACJE </a:t>
            </a:r>
          </a:p>
          <a:p>
            <a:r>
              <a:rPr lang="pl-PL" sz="2400" dirty="0" smtClean="0"/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400" dirty="0" smtClean="0"/>
              <a:t>HISZPANIA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400" dirty="0" smtClean="0"/>
              <a:t>SARAGOSSA(ZARAGOZA)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400" dirty="0" smtClean="0"/>
              <a:t>UNIVERSIDAD DE ZARAGOZA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 smtClean="0"/>
              <a:t>Wizyta w </a:t>
            </a:r>
            <a:r>
              <a:rPr lang="pl-PL" sz="2400" dirty="0"/>
              <a:t>UNIVERSIDAD DE ZARAGOZA</a:t>
            </a:r>
          </a:p>
          <a:p>
            <a:r>
              <a:rPr lang="pl-PL" sz="2400" dirty="0" smtClean="0"/>
              <a:t> </a:t>
            </a:r>
            <a:r>
              <a:rPr lang="pl-PL" sz="2400" dirty="0" smtClean="0"/>
              <a:t>w dobie </a:t>
            </a:r>
            <a:r>
              <a:rPr lang="pl-PL" sz="2400" dirty="0" smtClean="0"/>
              <a:t>pandemii</a:t>
            </a:r>
          </a:p>
          <a:p>
            <a:r>
              <a:rPr lang="pl-PL" sz="2400" dirty="0" smtClean="0"/>
              <a:t>( </a:t>
            </a:r>
            <a:r>
              <a:rPr lang="pl-PL" sz="2400" dirty="0" smtClean="0"/>
              <a:t>przepisy sanitarne, prowadzenie zajęć, dyscyplina </a:t>
            </a:r>
            <a:r>
              <a:rPr lang="pl-PL" sz="2400" dirty="0" smtClean="0"/>
              <a:t>społeczna, zwiedzanie miasta)</a:t>
            </a:r>
            <a:endParaRPr lang="pl-PL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400" dirty="0" smtClean="0"/>
          </a:p>
          <a:p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smtClean="0"/>
              <a:t>Podsumowanie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smtClean="0"/>
              <a:t>Bibliografia</a:t>
            </a:r>
            <a:endParaRPr lang="pl-PL" sz="2400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71320" cy="93610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err="1"/>
              <a:t>Universidad</a:t>
            </a:r>
            <a:r>
              <a:rPr lang="pl-PL" b="1" dirty="0"/>
              <a:t> de </a:t>
            </a:r>
            <a:r>
              <a:rPr lang="pl-PL" b="1" dirty="0" err="1"/>
              <a:t>Zaragoza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611560" y="1052736"/>
            <a:ext cx="8084864" cy="54726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 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u="sng" dirty="0" smtClean="0">
                <a:hlinkClick r:id="rId2"/>
              </a:rPr>
              <a:t>https</a:t>
            </a:r>
            <a:r>
              <a:rPr lang="de-DE" u="sng" dirty="0">
                <a:hlinkClick r:id="rId2"/>
              </a:rPr>
              <a:t>://www.laitalianacafe.com/noticias/index/ver/tag/%20Lera</a:t>
            </a:r>
            <a:endParaRPr lang="pl-PL" dirty="0"/>
          </a:p>
        </p:txBody>
      </p:sp>
      <p:pic>
        <p:nvPicPr>
          <p:cNvPr id="4" name="Obraz 3" descr="LogoUZ.sv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4320480" cy="91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s://upload.wikimedia.org/wikipedia/commons/e/e4/Edificio_de_las_Antiguas_Facultades_de_Medicina_y_Ciencias_de_la_Universidad_de_Zaragoza_-_PC25149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68" y="2166462"/>
            <a:ext cx="4248512" cy="4018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s://upload.wikimedia.org/wikipedia/commons/5/56/Pedro_Cerbuna_del_Negr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2476500" cy="3230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611560" y="4643656"/>
            <a:ext cx="77048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Nicolás Ruiz de Valdivia</a:t>
            </a:r>
            <a:r>
              <a:rPr lang="de-DE" sz="1400" dirty="0"/>
              <a:t> (1829-1880) - </a:t>
            </a:r>
            <a:r>
              <a:rPr lang="de-DE" sz="1400" dirty="0">
                <a:hlinkClick r:id="rId3"/>
              </a:rPr>
              <a:t>https://www.laitalianacafe.com/noticias/index/ver/tag/%</a:t>
            </a:r>
            <a:r>
              <a:rPr lang="de-DE" sz="1400" dirty="0" smtClean="0">
                <a:hlinkClick r:id="rId3"/>
              </a:rPr>
              <a:t>20Lera</a:t>
            </a:r>
            <a:endParaRPr lang="pl-PL" sz="1400" dirty="0" smtClean="0"/>
          </a:p>
          <a:p>
            <a:endParaRPr lang="pl-PL" sz="1400" dirty="0"/>
          </a:p>
          <a:p>
            <a:r>
              <a:rPr lang="pl-PL" dirty="0"/>
              <a:t>El </a:t>
            </a:r>
            <a:r>
              <a:rPr lang="pl-PL" dirty="0" err="1"/>
              <a:t>obispo</a:t>
            </a:r>
            <a:r>
              <a:rPr lang="pl-PL" dirty="0"/>
              <a:t> </a:t>
            </a:r>
            <a:r>
              <a:rPr lang="pl-PL" u="sng" dirty="0">
                <a:hlinkClick r:id="rId4" tooltip="Pedro Cerbuna"/>
              </a:rPr>
              <a:t>Pedro </a:t>
            </a:r>
            <a:r>
              <a:rPr lang="pl-PL" u="sng" dirty="0" err="1">
                <a:hlinkClick r:id="rId4" tooltip="Pedro Cerbuna"/>
              </a:rPr>
              <a:t>Cerbuna</a:t>
            </a:r>
            <a:r>
              <a:rPr lang="pl-PL" u="sng" dirty="0">
                <a:hlinkClick r:id="rId4" tooltip="Pedro Cerbuna"/>
              </a:rPr>
              <a:t> del Negro</a:t>
            </a:r>
            <a:r>
              <a:rPr lang="pl-PL" dirty="0"/>
              <a:t>, </a:t>
            </a:r>
            <a:r>
              <a:rPr lang="pl-PL" dirty="0" err="1"/>
              <a:t>fundador</a:t>
            </a:r>
            <a:r>
              <a:rPr lang="pl-PL" dirty="0"/>
              <a:t> en 1583 de la </a:t>
            </a:r>
            <a:r>
              <a:rPr lang="pl-PL" dirty="0" err="1"/>
              <a:t>Universidad</a:t>
            </a:r>
            <a:r>
              <a:rPr lang="pl-PL" dirty="0"/>
              <a:t> de </a:t>
            </a:r>
            <a:r>
              <a:rPr lang="pl-PL" dirty="0" err="1" smtClean="0"/>
              <a:t>Zaragoza</a:t>
            </a:r>
            <a:r>
              <a:rPr lang="pl-PL" dirty="0" smtClean="0"/>
              <a:t>- fundator Uniwersytetu </a:t>
            </a:r>
            <a:r>
              <a:rPr lang="pl-PL" dirty="0" err="1" smtClean="0"/>
              <a:t>Zaragoza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27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0"/>
            <a:ext cx="7629536" cy="8367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err="1" smtClean="0"/>
              <a:t>Universidad</a:t>
            </a:r>
            <a:r>
              <a:rPr lang="pl-PL" b="1" dirty="0" smtClean="0"/>
              <a:t> de </a:t>
            </a:r>
            <a:r>
              <a:rPr lang="pl-PL" b="1" dirty="0" err="1" smtClean="0"/>
              <a:t>Zaragoza</a:t>
            </a:r>
            <a:r>
              <a:rPr lang="pl-PL" b="1" dirty="0"/>
              <a:t> </a:t>
            </a:r>
            <a:r>
              <a:rPr lang="pl-PL" b="1" dirty="0" smtClean="0"/>
              <a:t>     </a:t>
            </a:r>
            <a:r>
              <a:rPr lang="pl-PL" dirty="0" smtClean="0"/>
              <a:t> </a:t>
            </a:r>
            <a:r>
              <a:rPr lang="pl-PL" u="sng" dirty="0">
                <a:hlinkClick r:id="rId2"/>
              </a:rPr>
              <a:t>https://www.unizar.es/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539552" y="1052736"/>
            <a:ext cx="8146528" cy="5184576"/>
          </a:xfrm>
        </p:spPr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 descr="Inicio | Universidad de Zaragoz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39" y="1700808"/>
            <a:ext cx="5878295" cy="30243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982087"/>
              </p:ext>
            </p:extLst>
          </p:nvPr>
        </p:nvGraphicFramePr>
        <p:xfrm>
          <a:off x="2621804" y="16894496"/>
          <a:ext cx="2022204" cy="12230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8188"/>
                <a:gridCol w="144016"/>
              </a:tblGrid>
              <a:tr h="421230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Bef>
                          <a:spcPts val="600"/>
                        </a:spcBef>
                        <a:spcAft>
                          <a:spcPts val="840"/>
                        </a:spcAft>
                      </a:pPr>
                      <a:r>
                        <a:rPr lang="pl-PL" sz="950" dirty="0" err="1">
                          <a:effectLst/>
                        </a:rPr>
                        <a:t>Fundación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Bef>
                          <a:spcPts val="600"/>
                        </a:spcBef>
                        <a:spcAft>
                          <a:spcPts val="840"/>
                        </a:spcAft>
                      </a:pPr>
                      <a:r>
                        <a:rPr lang="pl-PL" sz="950" u="sng">
                          <a:effectLst/>
                          <a:hlinkClick r:id="rId4" tooltip="1542"/>
                        </a:rPr>
                        <a:t>1542</a:t>
                      </a:r>
                      <a:r>
                        <a:rPr lang="pl-PL" sz="950">
                          <a:effectLst/>
                        </a:rPr>
                        <a:t> por </a:t>
                      </a:r>
                      <a:r>
                        <a:rPr lang="pl-PL" sz="950" u="sng">
                          <a:effectLst/>
                          <a:hlinkClick r:id="rId5" tooltip="Carlos I de España"/>
                        </a:rPr>
                        <a:t>Carlos V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1150694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Bef>
                          <a:spcPts val="600"/>
                        </a:spcBef>
                        <a:spcAft>
                          <a:spcPts val="840"/>
                        </a:spcAft>
                      </a:pPr>
                      <a:r>
                        <a:rPr lang="pl-PL" sz="950">
                          <a:effectLst/>
                        </a:rPr>
                        <a:t>Fundador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Bef>
                          <a:spcPts val="600"/>
                        </a:spcBef>
                        <a:spcAft>
                          <a:spcPts val="840"/>
                        </a:spcAft>
                      </a:pPr>
                      <a:r>
                        <a:rPr lang="pl-PL" sz="950" u="sng" dirty="0">
                          <a:effectLst/>
                          <a:hlinkClick r:id="rId6" tooltip="Pedro Cerbuna"/>
                        </a:rPr>
                        <a:t>Pedro </a:t>
                      </a:r>
                      <a:r>
                        <a:rPr lang="pl-PL" sz="950" u="sng" dirty="0" err="1">
                          <a:effectLst/>
                          <a:hlinkClick r:id="rId6" tooltip="Pedro Cerbuna"/>
                        </a:rPr>
                        <a:t>Cerbuna</a:t>
                      </a:r>
                      <a:r>
                        <a:rPr lang="pl-PL" sz="950" dirty="0">
                          <a:effectLst/>
                        </a:rPr>
                        <a:t>, Pedro de la </a:t>
                      </a:r>
                      <a:r>
                        <a:rPr lang="pl-PL" sz="950" dirty="0" err="1">
                          <a:effectLst/>
                        </a:rPr>
                        <a:t>Cabra</a:t>
                      </a:r>
                      <a:r>
                        <a:rPr lang="pl-PL" sz="950" dirty="0">
                          <a:effectLst/>
                        </a:rPr>
                        <a:t> y </a:t>
                      </a:r>
                      <a:r>
                        <a:rPr lang="pl-PL" sz="950" u="sng" dirty="0">
                          <a:effectLst/>
                          <a:hlinkClick r:id="rId7" tooltip="Pedro Arbués"/>
                        </a:rPr>
                        <a:t>Pedro </a:t>
                      </a:r>
                      <a:r>
                        <a:rPr lang="pl-PL" sz="950" u="sng" dirty="0" err="1">
                          <a:effectLst/>
                          <a:hlinkClick r:id="rId7" tooltip="Pedro Arbués"/>
                        </a:rPr>
                        <a:t>Arbués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  <p:sp>
        <p:nvSpPr>
          <p:cNvPr id="6" name="Prostokąt 5"/>
          <p:cNvSpPr/>
          <p:nvPr/>
        </p:nvSpPr>
        <p:spPr>
          <a:xfrm>
            <a:off x="611560" y="4725144"/>
            <a:ext cx="76040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dirty="0" smtClean="0"/>
              <a:t>Uniwersytet posiada 3 kampusy w trzech miastach:</a:t>
            </a:r>
          </a:p>
          <a:p>
            <a:pPr lvl="0"/>
            <a:endParaRPr lang="pl-PL" b="1" dirty="0"/>
          </a:p>
          <a:p>
            <a:pPr lvl="0"/>
            <a:r>
              <a:rPr lang="en-US" b="1" dirty="0" smtClean="0"/>
              <a:t>Zaragoza</a:t>
            </a:r>
            <a:r>
              <a:rPr lang="en-US" b="1" dirty="0"/>
              <a:t>: </a:t>
            </a:r>
            <a:r>
              <a:rPr lang="en-US" dirty="0"/>
              <a:t>Campus Río Ebro, San Francisco, </a:t>
            </a:r>
            <a:r>
              <a:rPr lang="en-US" dirty="0" err="1"/>
              <a:t>Veterinaria</a:t>
            </a:r>
            <a:r>
              <a:rPr lang="en-US" dirty="0"/>
              <a:t>, Gran </a:t>
            </a:r>
            <a:r>
              <a:rPr lang="en-US" dirty="0" err="1"/>
              <a:t>Vía</a:t>
            </a:r>
            <a:r>
              <a:rPr lang="en-US" dirty="0"/>
              <a:t>.</a:t>
            </a:r>
            <a:endParaRPr lang="pl-PL" dirty="0"/>
          </a:p>
          <a:p>
            <a:pPr lvl="0"/>
            <a:r>
              <a:rPr lang="pl-PL" b="1" dirty="0" err="1"/>
              <a:t>Teruel</a:t>
            </a:r>
            <a:endParaRPr lang="pl-PL" b="1" dirty="0"/>
          </a:p>
          <a:p>
            <a:r>
              <a:rPr lang="en-US" b="1" dirty="0" err="1"/>
              <a:t>Huesca</a:t>
            </a:r>
            <a:r>
              <a:rPr lang="en-US" dirty="0"/>
              <a:t>: </a:t>
            </a:r>
            <a:r>
              <a:rPr lang="en-US" dirty="0" err="1"/>
              <a:t>Escuela</a:t>
            </a:r>
            <a:r>
              <a:rPr lang="en-US" dirty="0"/>
              <a:t> </a:t>
            </a:r>
            <a:r>
              <a:rPr lang="en-US" dirty="0" err="1"/>
              <a:t>Politécnica</a:t>
            </a:r>
            <a:r>
              <a:rPr lang="en-US" dirty="0"/>
              <a:t> Superior, </a:t>
            </a:r>
            <a:r>
              <a:rPr lang="en-US" dirty="0" err="1"/>
              <a:t>Jaca</a:t>
            </a:r>
            <a:r>
              <a:rPr lang="en-US" dirty="0"/>
              <a:t>, Campus </a:t>
            </a:r>
            <a:r>
              <a:rPr lang="en-US" dirty="0" err="1"/>
              <a:t>Huesca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95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0"/>
            <a:ext cx="7555296" cy="86409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err="1" smtClean="0"/>
              <a:t>Universidad</a:t>
            </a:r>
            <a:r>
              <a:rPr lang="pl-PL" b="1" dirty="0" smtClean="0"/>
              <a:t> de </a:t>
            </a:r>
            <a:r>
              <a:rPr lang="pl-PL" b="1" dirty="0" err="1" smtClean="0"/>
              <a:t>Zaragoza</a:t>
            </a:r>
            <a:r>
              <a:rPr lang="pl-PL" b="1" dirty="0" smtClean="0"/>
              <a:t>      </a:t>
            </a:r>
            <a:r>
              <a:rPr lang="pl-PL" dirty="0" smtClean="0"/>
              <a:t> </a:t>
            </a:r>
            <a:r>
              <a:rPr lang="pl-PL" u="sng" dirty="0" smtClean="0">
                <a:hlinkClick r:id="rId2"/>
              </a:rPr>
              <a:t>https://www.unizar.es/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467544" y="836712"/>
            <a:ext cx="8290544" cy="5616624"/>
          </a:xfrm>
        </p:spPr>
        <p:txBody>
          <a:bodyPr/>
          <a:lstStyle/>
          <a:p>
            <a:endParaRPr lang="pl-PL" b="1" dirty="0" smtClean="0">
              <a:hlinkClick r:id="rId3"/>
            </a:endParaRPr>
          </a:p>
          <a:p>
            <a:endParaRPr lang="pl-PL" b="1" dirty="0">
              <a:hlinkClick r:id="rId3"/>
            </a:endParaRPr>
          </a:p>
          <a:p>
            <a:endParaRPr lang="pl-PL" b="1" dirty="0" smtClean="0">
              <a:hlinkClick r:id="rId3"/>
            </a:endParaRPr>
          </a:p>
          <a:p>
            <a:endParaRPr lang="pl-PL" b="1" dirty="0">
              <a:hlinkClick r:id="rId3"/>
            </a:endParaRPr>
          </a:p>
          <a:p>
            <a:endParaRPr lang="pl-PL" b="1" dirty="0" smtClean="0">
              <a:hlinkClick r:id="rId3"/>
            </a:endParaRPr>
          </a:p>
          <a:p>
            <a:endParaRPr lang="pl-PL" b="1" dirty="0">
              <a:hlinkClick r:id="rId3"/>
            </a:endParaRPr>
          </a:p>
          <a:p>
            <a:endParaRPr lang="pl-PL" b="1" dirty="0" smtClean="0">
              <a:hlinkClick r:id="rId3"/>
            </a:endParaRPr>
          </a:p>
          <a:p>
            <a:endParaRPr lang="pl-PL" b="1" dirty="0">
              <a:hlinkClick r:id="rId3"/>
            </a:endParaRPr>
          </a:p>
          <a:p>
            <a:endParaRPr lang="pl-PL" b="1" dirty="0" smtClean="0">
              <a:hlinkClick r:id="rId3"/>
            </a:endParaRPr>
          </a:p>
          <a:p>
            <a:endParaRPr lang="pl-PL" b="1" dirty="0">
              <a:hlinkClick r:id="rId3"/>
            </a:endParaRPr>
          </a:p>
          <a:p>
            <a:endParaRPr lang="pl-PL" b="1" dirty="0" smtClean="0">
              <a:hlinkClick r:id="rId3"/>
            </a:endParaRPr>
          </a:p>
          <a:p>
            <a:endParaRPr lang="pl-PL" b="1" dirty="0">
              <a:hlinkClick r:id="rId3"/>
            </a:endParaRPr>
          </a:p>
          <a:p>
            <a:endParaRPr lang="pl-PL" b="1" dirty="0" smtClean="0">
              <a:hlinkClick r:id="rId3"/>
            </a:endParaRPr>
          </a:p>
          <a:p>
            <a:endParaRPr lang="pl-PL" b="1" dirty="0">
              <a:hlinkClick r:id="rId3"/>
            </a:endParaRPr>
          </a:p>
          <a:p>
            <a:r>
              <a:rPr lang="pl-PL" b="1" dirty="0" smtClean="0">
                <a:hlinkClick r:id="rId3"/>
              </a:rPr>
              <a:t>Adres</a:t>
            </a:r>
            <a:r>
              <a:rPr lang="pl-PL" b="1" dirty="0"/>
              <a:t>: </a:t>
            </a:r>
            <a:r>
              <a:rPr lang="pl-PL" dirty="0"/>
              <a:t>C. de Pedro </a:t>
            </a:r>
            <a:r>
              <a:rPr lang="pl-PL" dirty="0" err="1"/>
              <a:t>Cerbuna</a:t>
            </a:r>
            <a:r>
              <a:rPr lang="pl-PL" dirty="0"/>
              <a:t>, 12, 50009 </a:t>
            </a:r>
            <a:r>
              <a:rPr lang="pl-PL" dirty="0" err="1"/>
              <a:t>Zaragoza</a:t>
            </a:r>
            <a:r>
              <a:rPr lang="pl-PL" dirty="0"/>
              <a:t>, Hiszpania</a:t>
            </a:r>
          </a:p>
          <a:p>
            <a:r>
              <a:rPr lang="pl-PL" b="1" dirty="0">
                <a:hlinkClick r:id="rId4"/>
              </a:rPr>
              <a:t>Telefon</a:t>
            </a:r>
            <a:r>
              <a:rPr lang="pl-PL" b="1" dirty="0"/>
              <a:t>: </a:t>
            </a:r>
            <a:r>
              <a:rPr lang="pl-PL" dirty="0">
                <a:hlinkClick r:id="rId5"/>
              </a:rPr>
              <a:t>+34 976 76 10 00</a:t>
            </a:r>
            <a:endParaRPr lang="pl-PL" dirty="0"/>
          </a:p>
          <a:p>
            <a:r>
              <a:rPr lang="pl-PL" b="1" dirty="0">
                <a:hlinkClick r:id="rId6"/>
              </a:rPr>
              <a:t>Założenie</a:t>
            </a:r>
            <a:r>
              <a:rPr lang="pl-PL" b="1" dirty="0"/>
              <a:t>: </a:t>
            </a:r>
            <a:r>
              <a:rPr lang="pl-PL" dirty="0"/>
              <a:t>1542</a:t>
            </a:r>
          </a:p>
          <a:p>
            <a:r>
              <a:rPr lang="pl-PL" b="1" dirty="0">
                <a:hlinkClick r:id="rId7"/>
              </a:rPr>
              <a:t>Liczba studentów</a:t>
            </a:r>
            <a:r>
              <a:rPr lang="pl-PL" b="1" dirty="0"/>
              <a:t>: </a:t>
            </a:r>
            <a:r>
              <a:rPr lang="pl-PL" b="1" dirty="0" smtClean="0"/>
              <a:t> ok. </a:t>
            </a:r>
            <a:r>
              <a:rPr lang="pl-PL" dirty="0" smtClean="0"/>
              <a:t>34 </a:t>
            </a:r>
            <a:r>
              <a:rPr lang="pl-PL" dirty="0" err="1" smtClean="0"/>
              <a:t>ooo</a:t>
            </a:r>
            <a:endParaRPr lang="pl-PL" dirty="0"/>
          </a:p>
          <a:p>
            <a:r>
              <a:rPr lang="en-US" b="1" dirty="0" err="1">
                <a:hlinkClick r:id="rId8"/>
              </a:rPr>
              <a:t>Prowincja</a:t>
            </a:r>
            <a:r>
              <a:rPr lang="en-US" b="1" dirty="0"/>
              <a:t>: </a:t>
            </a:r>
            <a:r>
              <a:rPr lang="en-US" dirty="0">
                <a:hlinkClick r:id="rId9"/>
              </a:rPr>
              <a:t>Saragossa</a:t>
            </a:r>
            <a:endParaRPr lang="pl-PL" dirty="0"/>
          </a:p>
        </p:txBody>
      </p:sp>
      <p:pic>
        <p:nvPicPr>
          <p:cNvPr id="4" name="Obraz 3" descr="LA FUNDACIÓN DE LA UNIVERSIDAD DE ZARAGOZA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08720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2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3328" cy="72008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err="1" smtClean="0"/>
              <a:t>Universidad</a:t>
            </a:r>
            <a:r>
              <a:rPr lang="pl-PL" b="1" dirty="0" smtClean="0"/>
              <a:t> de </a:t>
            </a:r>
            <a:r>
              <a:rPr lang="pl-PL" b="1" dirty="0" err="1" smtClean="0"/>
              <a:t>Zaragoza</a:t>
            </a:r>
            <a:r>
              <a:rPr lang="pl-PL" b="1" dirty="0" smtClean="0"/>
              <a:t>      </a:t>
            </a:r>
            <a:r>
              <a:rPr lang="pl-PL" dirty="0" smtClean="0"/>
              <a:t> </a:t>
            </a:r>
            <a:r>
              <a:rPr lang="pl-PL" u="sng" dirty="0" smtClean="0">
                <a:hlinkClick r:id="rId2"/>
              </a:rPr>
              <a:t>https://www.unizar.es/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539552" y="836712"/>
            <a:ext cx="8352928" cy="633670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https://upload.wikimedia.org/wikipedia/commons/thumb/f/fb/Zaragoza_-_Antigua_Facultad_de_Medicina_-_Fachada.JPG/220px-Zaragoza_-_Antigua_Facultad_de_Medicina_-_Fachada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44894"/>
            <a:ext cx="2520280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539552" y="443711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Uniwersytet w Saragossie to publiczne centrum szkolnictwa wyższego rozmieszczone geograficznie między kampusami Saragossy, </a:t>
            </a:r>
            <a:r>
              <a:rPr lang="pl-PL" dirty="0" err="1"/>
              <a:t>Huesca</a:t>
            </a:r>
            <a:r>
              <a:rPr lang="pl-PL" dirty="0"/>
              <a:t>, </a:t>
            </a:r>
            <a:r>
              <a:rPr lang="pl-PL" dirty="0" err="1"/>
              <a:t>Jaca</a:t>
            </a:r>
            <a:r>
              <a:rPr lang="pl-PL" dirty="0"/>
              <a:t>, </a:t>
            </a:r>
            <a:r>
              <a:rPr lang="pl-PL" dirty="0" err="1"/>
              <a:t>Teruel</a:t>
            </a:r>
            <a:r>
              <a:rPr lang="pl-PL" dirty="0"/>
              <a:t> i La </a:t>
            </a:r>
            <a:r>
              <a:rPr lang="pl-PL" dirty="0" err="1"/>
              <a:t>Almunia</a:t>
            </a:r>
            <a:r>
              <a:rPr lang="pl-PL" dirty="0"/>
              <a:t> de </a:t>
            </a:r>
            <a:r>
              <a:rPr lang="pl-PL" dirty="0" err="1"/>
              <a:t>Doña</a:t>
            </a:r>
            <a:r>
              <a:rPr lang="pl-PL" dirty="0"/>
              <a:t> </a:t>
            </a:r>
            <a:r>
              <a:rPr lang="pl-PL" dirty="0" err="1"/>
              <a:t>Godina</a:t>
            </a:r>
            <a:r>
              <a:rPr lang="pl-PL" dirty="0"/>
              <a:t>, z których wszystkie znajdują się w autonomicznej wspólnocie Aragonii (Hiszpania). </a:t>
            </a:r>
            <a:endParaRPr lang="pl-PL" dirty="0" smtClean="0"/>
          </a:p>
          <a:p>
            <a:r>
              <a:rPr lang="pl-PL" dirty="0" smtClean="0"/>
              <a:t>Założony </a:t>
            </a:r>
            <a:r>
              <a:rPr lang="pl-PL" dirty="0"/>
              <a:t>w 1542 r., </a:t>
            </a:r>
            <a:r>
              <a:rPr lang="pl-PL" dirty="0" smtClean="0"/>
              <a:t>obecnie  </a:t>
            </a:r>
            <a:r>
              <a:rPr lang="pl-PL" dirty="0"/>
              <a:t>zrzesza ponad </a:t>
            </a:r>
            <a:r>
              <a:rPr lang="pl-PL" dirty="0" smtClean="0"/>
              <a:t>34 </a:t>
            </a:r>
            <a:r>
              <a:rPr lang="pl-PL" dirty="0"/>
              <a:t>000 studentów i 3 000 </a:t>
            </a:r>
            <a:r>
              <a:rPr lang="pl-PL" dirty="0" smtClean="0"/>
              <a:t>nauczycieli.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379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411280" cy="936104"/>
          </a:xfrm>
        </p:spPr>
        <p:txBody>
          <a:bodyPr/>
          <a:lstStyle/>
          <a:p>
            <a:pPr algn="ctr"/>
            <a:r>
              <a:rPr lang="pl-PL" b="1" dirty="0" err="1" smtClean="0"/>
              <a:t>Universidad</a:t>
            </a:r>
            <a:r>
              <a:rPr lang="pl-PL" b="1" dirty="0" smtClean="0"/>
              <a:t> de </a:t>
            </a:r>
            <a:r>
              <a:rPr lang="pl-PL" b="1" dirty="0" err="1" smtClean="0"/>
              <a:t>Zaragoza</a:t>
            </a:r>
            <a:r>
              <a:rPr lang="pl-PL" b="1" dirty="0" smtClean="0"/>
              <a:t>    </a:t>
            </a:r>
            <a:r>
              <a:rPr lang="pl-PL" b="1" dirty="0" smtClean="0"/>
              <a:t> </a:t>
            </a:r>
            <a:br>
              <a:rPr lang="pl-PL" b="1" dirty="0" smtClean="0"/>
            </a:br>
            <a:r>
              <a:rPr lang="pl-PL" b="1" dirty="0" smtClean="0"/>
              <a:t>WYDZIAŁY </a:t>
            </a:r>
            <a:br>
              <a:rPr lang="pl-PL" b="1" dirty="0" smtClean="0"/>
            </a:br>
            <a:r>
              <a:rPr lang="pl-PL" b="1" dirty="0" smtClean="0"/>
              <a:t>  </a:t>
            </a:r>
            <a:r>
              <a:rPr lang="pl-PL" dirty="0" smtClean="0"/>
              <a:t> </a:t>
            </a:r>
            <a:r>
              <a:rPr lang="pl-PL" u="sng" dirty="0" smtClean="0">
                <a:hlinkClick r:id="rId2"/>
              </a:rPr>
              <a:t>https://www.unizar.es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611560" y="1052736"/>
            <a:ext cx="8228880" cy="5400600"/>
          </a:xfrm>
        </p:spPr>
        <p:txBody>
          <a:bodyPr/>
          <a:lstStyle/>
          <a:p>
            <a:r>
              <a:rPr lang="en-US" dirty="0"/>
              <a:t>La Universidad de Zaragoza </a:t>
            </a:r>
            <a:r>
              <a:rPr lang="en-US" dirty="0" err="1"/>
              <a:t>tiene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escuelas</a:t>
            </a:r>
            <a:r>
              <a:rPr lang="en-US" dirty="0"/>
              <a:t> y </a:t>
            </a:r>
            <a:r>
              <a:rPr lang="en-US" u="sng" dirty="0" err="1">
                <a:hlinkClick r:id="rId3" tooltip="Facultad universitaria"/>
              </a:rPr>
              <a:t>facultades</a:t>
            </a:r>
            <a:r>
              <a:rPr lang="en-US" dirty="0"/>
              <a:t>:</a:t>
            </a:r>
            <a:endParaRPr lang="pl-PL" dirty="0"/>
          </a:p>
          <a:p>
            <a:r>
              <a:rPr lang="pl-PL" sz="1600" b="1" dirty="0" err="1" smtClean="0"/>
              <a:t>Zaragoza</a:t>
            </a:r>
            <a:endParaRPr lang="pl-PL" sz="1600" dirty="0"/>
          </a:p>
          <a:p>
            <a:pPr lvl="0"/>
            <a:r>
              <a:rPr lang="en-US" sz="1600" u="sng" dirty="0" err="1">
                <a:hlinkClick r:id="rId4" tooltip="Facultad de Ciencias de la Salud (Universidad de Zaragoza) (aún no redactado)"/>
              </a:rPr>
              <a:t>Facultad</a:t>
            </a:r>
            <a:r>
              <a:rPr lang="en-US" sz="1600" u="sng" dirty="0">
                <a:hlinkClick r:id="rId4" tooltip="Facultad de Ciencias de la Salud (Universidad de Zaragoza) (aún no redactado)"/>
              </a:rPr>
              <a:t> de </a:t>
            </a:r>
            <a:r>
              <a:rPr lang="en-US" sz="1600" u="sng" dirty="0" err="1">
                <a:hlinkClick r:id="rId4" tooltip="Facultad de Ciencias de la Salud (Universidad de Zaragoza) (aún no redactado)"/>
              </a:rPr>
              <a:t>Ciencias</a:t>
            </a:r>
            <a:r>
              <a:rPr lang="en-US" sz="1600" u="sng" dirty="0">
                <a:hlinkClick r:id="rId4" tooltip="Facultad de Ciencias de la Salud (Universidad de Zaragoza) (aún no redactado)"/>
              </a:rPr>
              <a:t> de la </a:t>
            </a:r>
            <a:r>
              <a:rPr lang="en-US" sz="1600" u="sng" dirty="0" err="1">
                <a:hlinkClick r:id="rId4" tooltip="Facultad de Ciencias de la Salud (Universidad de Zaragoza) (aún no redactado)"/>
              </a:rPr>
              <a:t>Salud</a:t>
            </a:r>
            <a:endParaRPr lang="pl-PL" sz="1600" dirty="0"/>
          </a:p>
          <a:p>
            <a:pPr lvl="0"/>
            <a:r>
              <a:rPr lang="pl-PL" sz="1600" u="sng" dirty="0" err="1">
                <a:hlinkClick r:id="rId5" tooltip="Escuela de Doctorado (Universidad de Zaragoza) (aún no redactado)"/>
              </a:rPr>
              <a:t>Escuela</a:t>
            </a:r>
            <a:r>
              <a:rPr lang="pl-PL" sz="1600" u="sng" dirty="0">
                <a:hlinkClick r:id="rId5" tooltip="Escuela de Doctorado (Universidad de Zaragoza) (aún no redactado)"/>
              </a:rPr>
              <a:t> de </a:t>
            </a:r>
            <a:r>
              <a:rPr lang="pl-PL" sz="1600" u="sng" dirty="0" err="1">
                <a:hlinkClick r:id="rId5" tooltip="Escuela de Doctorado (Universidad de Zaragoza) (aún no redactado)"/>
              </a:rPr>
              <a:t>Doctorado</a:t>
            </a:r>
            <a:endParaRPr lang="pl-PL" sz="1600" dirty="0"/>
          </a:p>
          <a:p>
            <a:pPr lvl="0"/>
            <a:r>
              <a:rPr lang="pl-PL" sz="1600" u="sng" dirty="0" err="1">
                <a:hlinkClick r:id="rId6" tooltip="Facultad de Ciencias (Universidad de Zaragoza) (aún no redactado)"/>
              </a:rPr>
              <a:t>Facultad</a:t>
            </a:r>
            <a:r>
              <a:rPr lang="pl-PL" sz="1600" u="sng" dirty="0">
                <a:hlinkClick r:id="rId6" tooltip="Facultad de Ciencias (Universidad de Zaragoza) (aún no redactado)"/>
              </a:rPr>
              <a:t> de </a:t>
            </a:r>
            <a:r>
              <a:rPr lang="pl-PL" sz="1600" u="sng" dirty="0" err="1">
                <a:hlinkClick r:id="rId6" tooltip="Facultad de Ciencias (Universidad de Zaragoza) (aún no redactado)"/>
              </a:rPr>
              <a:t>Ciencias</a:t>
            </a:r>
            <a:endParaRPr lang="pl-PL" sz="1600" dirty="0"/>
          </a:p>
          <a:p>
            <a:pPr lvl="0"/>
            <a:r>
              <a:rPr lang="pl-PL" sz="1600" u="sng" dirty="0" err="1">
                <a:hlinkClick r:id="rId7" tooltip="Facultad de Derecho (Universidad de Zaragoza) (aún no redactado)"/>
              </a:rPr>
              <a:t>Facultad</a:t>
            </a:r>
            <a:r>
              <a:rPr lang="pl-PL" sz="1600" u="sng" dirty="0">
                <a:hlinkClick r:id="rId7" tooltip="Facultad de Derecho (Universidad de Zaragoza) (aún no redactado)"/>
              </a:rPr>
              <a:t> de </a:t>
            </a:r>
            <a:r>
              <a:rPr lang="pl-PL" sz="1600" u="sng" dirty="0" err="1">
                <a:hlinkClick r:id="rId7" tooltip="Facultad de Derecho (Universidad de Zaragoza) (aún no redactado)"/>
              </a:rPr>
              <a:t>Derecho</a:t>
            </a:r>
            <a:endParaRPr lang="pl-PL" sz="1600" dirty="0"/>
          </a:p>
          <a:p>
            <a:pPr lvl="0"/>
            <a:r>
              <a:rPr lang="pl-PL" sz="1600" u="sng" dirty="0" err="1">
                <a:hlinkClick r:id="rId8" tooltip="Facultad de Filosofía y Letras (Universidad de Zaragoza)"/>
              </a:rPr>
              <a:t>Facultad</a:t>
            </a:r>
            <a:r>
              <a:rPr lang="pl-PL" sz="1600" u="sng" dirty="0">
                <a:hlinkClick r:id="rId8" tooltip="Facultad de Filosofía y Letras (Universidad de Zaragoza)"/>
              </a:rPr>
              <a:t> de </a:t>
            </a:r>
            <a:r>
              <a:rPr lang="pl-PL" sz="1600" u="sng" dirty="0" err="1">
                <a:hlinkClick r:id="rId8" tooltip="Facultad de Filosofía y Letras (Universidad de Zaragoza)"/>
              </a:rPr>
              <a:t>Filosofía</a:t>
            </a:r>
            <a:r>
              <a:rPr lang="pl-PL" sz="1600" u="sng" dirty="0">
                <a:hlinkClick r:id="rId8" tooltip="Facultad de Filosofía y Letras (Universidad de Zaragoza)"/>
              </a:rPr>
              <a:t> y </a:t>
            </a:r>
            <a:r>
              <a:rPr lang="pl-PL" sz="1600" u="sng" dirty="0" err="1">
                <a:hlinkClick r:id="rId8" tooltip="Facultad de Filosofía y Letras (Universidad de Zaragoza)"/>
              </a:rPr>
              <a:t>Letras</a:t>
            </a:r>
            <a:endParaRPr lang="pl-PL" sz="1600" dirty="0"/>
          </a:p>
          <a:p>
            <a:pPr lvl="0"/>
            <a:r>
              <a:rPr lang="pl-PL" sz="1600" u="sng" dirty="0" err="1">
                <a:hlinkClick r:id="rId9" tooltip="Facultad de Medicina (Universidad de Zaragoza) (aún no redactado)"/>
              </a:rPr>
              <a:t>Facultad</a:t>
            </a:r>
            <a:r>
              <a:rPr lang="pl-PL" sz="1600" u="sng" dirty="0">
                <a:hlinkClick r:id="rId9" tooltip="Facultad de Medicina (Universidad de Zaragoza) (aún no redactado)"/>
              </a:rPr>
              <a:t> de </a:t>
            </a:r>
            <a:r>
              <a:rPr lang="pl-PL" sz="1600" u="sng" dirty="0" err="1">
                <a:hlinkClick r:id="rId9" tooltip="Facultad de Medicina (Universidad de Zaragoza) (aún no redactado)"/>
              </a:rPr>
              <a:t>Medicina</a:t>
            </a:r>
            <a:endParaRPr lang="pl-PL" sz="1600" dirty="0"/>
          </a:p>
          <a:p>
            <a:pPr lvl="0"/>
            <a:r>
              <a:rPr lang="pl-PL" sz="1600" u="sng" dirty="0" err="1">
                <a:hlinkClick r:id="rId10" tooltip="Facultad de Veterinaria (Universidad de Zaragoza)"/>
              </a:rPr>
              <a:t>Facultad</a:t>
            </a:r>
            <a:r>
              <a:rPr lang="pl-PL" sz="1600" u="sng" dirty="0">
                <a:hlinkClick r:id="rId10" tooltip="Facultad de Veterinaria (Universidad de Zaragoza)"/>
              </a:rPr>
              <a:t> de </a:t>
            </a:r>
            <a:r>
              <a:rPr lang="pl-PL" sz="1600" u="sng" dirty="0" err="1">
                <a:hlinkClick r:id="rId10" tooltip="Facultad de Veterinaria (Universidad de Zaragoza)"/>
              </a:rPr>
              <a:t>Veterinaria</a:t>
            </a:r>
            <a:endParaRPr lang="pl-PL" sz="1600" dirty="0"/>
          </a:p>
          <a:p>
            <a:pPr lvl="0"/>
            <a:r>
              <a:rPr lang="pl-PL" sz="1600" dirty="0" err="1"/>
              <a:t>Facultad</a:t>
            </a:r>
            <a:r>
              <a:rPr lang="pl-PL" sz="1600" dirty="0"/>
              <a:t> de </a:t>
            </a:r>
            <a:r>
              <a:rPr lang="pl-PL" sz="1600" dirty="0" err="1"/>
              <a:t>Educación</a:t>
            </a:r>
            <a:endParaRPr lang="pl-PL" sz="1600" dirty="0"/>
          </a:p>
          <a:p>
            <a:pPr lvl="0"/>
            <a:r>
              <a:rPr lang="en-US" sz="1600" dirty="0" err="1"/>
              <a:t>Facultad</a:t>
            </a:r>
            <a:r>
              <a:rPr lang="en-US" sz="1600" dirty="0"/>
              <a:t> de </a:t>
            </a:r>
            <a:r>
              <a:rPr lang="en-US" sz="1600" dirty="0" err="1"/>
              <a:t>Ciencias</a:t>
            </a:r>
            <a:r>
              <a:rPr lang="en-US" sz="1600" dirty="0"/>
              <a:t> </a:t>
            </a:r>
            <a:r>
              <a:rPr lang="en-US" sz="1600" dirty="0" err="1"/>
              <a:t>Sociales</a:t>
            </a:r>
            <a:r>
              <a:rPr lang="en-US" sz="1600" dirty="0"/>
              <a:t> y del </a:t>
            </a:r>
            <a:r>
              <a:rPr lang="en-US" sz="1600" dirty="0" err="1"/>
              <a:t>Trabajo</a:t>
            </a:r>
            <a:endParaRPr lang="pl-PL" sz="1600" dirty="0"/>
          </a:p>
          <a:p>
            <a:pPr lvl="0"/>
            <a:r>
              <a:rPr lang="pl-PL" sz="1600" dirty="0" err="1"/>
              <a:t>Facultad</a:t>
            </a:r>
            <a:r>
              <a:rPr lang="pl-PL" sz="1600" dirty="0"/>
              <a:t> de </a:t>
            </a:r>
            <a:r>
              <a:rPr lang="pl-PL" sz="1600" dirty="0" err="1"/>
              <a:t>Economía</a:t>
            </a:r>
            <a:r>
              <a:rPr lang="pl-PL" sz="1600" dirty="0"/>
              <a:t> y </a:t>
            </a:r>
            <a:r>
              <a:rPr lang="pl-PL" sz="1600" dirty="0" err="1"/>
              <a:t>Empresa</a:t>
            </a:r>
            <a:endParaRPr lang="pl-PL" sz="1600" dirty="0"/>
          </a:p>
          <a:p>
            <a:pPr lvl="0"/>
            <a:r>
              <a:rPr lang="pl-PL" sz="1600" u="sng" dirty="0" err="1">
                <a:hlinkClick r:id="rId11" tooltip="Escuela de Ingeniería y Arquitectura de la Universidad de Zaragoza"/>
              </a:rPr>
              <a:t>Escuela</a:t>
            </a:r>
            <a:r>
              <a:rPr lang="pl-PL" sz="1600" u="sng" dirty="0">
                <a:hlinkClick r:id="rId11" tooltip="Escuela de Ingeniería y Arquitectura de la Universidad de Zaragoza"/>
              </a:rPr>
              <a:t> de </a:t>
            </a:r>
            <a:r>
              <a:rPr lang="pl-PL" sz="1600" u="sng" dirty="0" err="1">
                <a:hlinkClick r:id="rId11" tooltip="Escuela de Ingeniería y Arquitectura de la Universidad de Zaragoza"/>
              </a:rPr>
              <a:t>Ingeniería</a:t>
            </a:r>
            <a:r>
              <a:rPr lang="pl-PL" sz="1600" u="sng" dirty="0">
                <a:hlinkClick r:id="rId11" tooltip="Escuela de Ingeniería y Arquitectura de la Universidad de Zaragoza"/>
              </a:rPr>
              <a:t> y </a:t>
            </a:r>
            <a:r>
              <a:rPr lang="pl-PL" sz="1600" u="sng" dirty="0" err="1">
                <a:hlinkClick r:id="rId11" tooltip="Escuela de Ingeniería y Arquitectura de la Universidad de Zaragoza"/>
              </a:rPr>
              <a:t>Arquitectura</a:t>
            </a:r>
            <a:endParaRPr lang="pl-PL" sz="1600" dirty="0"/>
          </a:p>
          <a:p>
            <a:r>
              <a:rPr lang="pl-PL" sz="1600" b="1" dirty="0" err="1" smtClean="0"/>
              <a:t>Huesca</a:t>
            </a:r>
            <a:endParaRPr lang="pl-PL" sz="1600" dirty="0"/>
          </a:p>
          <a:p>
            <a:pPr lvl="0"/>
            <a:r>
              <a:rPr lang="pl-PL" sz="1600" u="sng" dirty="0" err="1">
                <a:hlinkClick r:id="rId12" tooltip="Escuela Politécnica Superior de Huesca"/>
              </a:rPr>
              <a:t>Escuela</a:t>
            </a:r>
            <a:r>
              <a:rPr lang="pl-PL" sz="1600" u="sng" dirty="0">
                <a:hlinkClick r:id="rId12" tooltip="Escuela Politécnica Superior de Huesca"/>
              </a:rPr>
              <a:t> </a:t>
            </a:r>
            <a:r>
              <a:rPr lang="pl-PL" sz="1600" u="sng" dirty="0" err="1">
                <a:hlinkClick r:id="rId12" tooltip="Escuela Politécnica Superior de Huesca"/>
              </a:rPr>
              <a:t>Politécnica</a:t>
            </a:r>
            <a:r>
              <a:rPr lang="pl-PL" sz="1600" u="sng" dirty="0">
                <a:hlinkClick r:id="rId12" tooltip="Escuela Politécnica Superior de Huesca"/>
              </a:rPr>
              <a:t> Superior</a:t>
            </a:r>
            <a:endParaRPr lang="pl-PL" sz="1600" dirty="0"/>
          </a:p>
          <a:p>
            <a:pPr lvl="0"/>
            <a:r>
              <a:rPr lang="en-US" sz="1600" dirty="0" err="1"/>
              <a:t>Facultad</a:t>
            </a:r>
            <a:r>
              <a:rPr lang="en-US" sz="1600" dirty="0"/>
              <a:t> de </a:t>
            </a:r>
            <a:r>
              <a:rPr lang="en-US" sz="1600" dirty="0" err="1"/>
              <a:t>Ciencias</a:t>
            </a:r>
            <a:r>
              <a:rPr lang="en-US" sz="1600" dirty="0"/>
              <a:t> </a:t>
            </a:r>
            <a:r>
              <a:rPr lang="en-US" sz="1600" dirty="0" err="1"/>
              <a:t>Humanas</a:t>
            </a:r>
            <a:r>
              <a:rPr lang="en-US" sz="1600" dirty="0"/>
              <a:t> y de la </a:t>
            </a:r>
            <a:r>
              <a:rPr lang="en-US" sz="1600" dirty="0" err="1"/>
              <a:t>Educación</a:t>
            </a:r>
            <a:endParaRPr lang="pl-PL" sz="1600" dirty="0"/>
          </a:p>
          <a:p>
            <a:pPr lvl="0"/>
            <a:r>
              <a:rPr lang="en-US" sz="1600" dirty="0" err="1"/>
              <a:t>Facultad</a:t>
            </a:r>
            <a:r>
              <a:rPr lang="en-US" sz="1600" dirty="0"/>
              <a:t> de </a:t>
            </a:r>
            <a:r>
              <a:rPr lang="en-US" sz="1600" dirty="0" err="1"/>
              <a:t>Empresa</a:t>
            </a:r>
            <a:r>
              <a:rPr lang="en-US" sz="1600" dirty="0"/>
              <a:t> y </a:t>
            </a:r>
            <a:r>
              <a:rPr lang="en-US" sz="1600" dirty="0" err="1"/>
              <a:t>Gestión</a:t>
            </a:r>
            <a:r>
              <a:rPr lang="en-US" sz="1600" dirty="0"/>
              <a:t> </a:t>
            </a:r>
            <a:r>
              <a:rPr lang="en-US" sz="1600" dirty="0" err="1"/>
              <a:t>Pública</a:t>
            </a:r>
            <a:endParaRPr lang="pl-PL" sz="1600" dirty="0"/>
          </a:p>
          <a:p>
            <a:r>
              <a:rPr lang="en-US" sz="1600" dirty="0" err="1"/>
              <a:t>Facultad</a:t>
            </a:r>
            <a:r>
              <a:rPr lang="en-US" sz="1600" dirty="0"/>
              <a:t> de </a:t>
            </a:r>
            <a:r>
              <a:rPr lang="en-US" sz="1600" dirty="0" err="1"/>
              <a:t>Ciencias</a:t>
            </a:r>
            <a:r>
              <a:rPr lang="en-US" sz="1600" dirty="0"/>
              <a:t> de la </a:t>
            </a:r>
            <a:r>
              <a:rPr lang="en-US" sz="1600" dirty="0" err="1"/>
              <a:t>Salud</a:t>
            </a:r>
            <a:r>
              <a:rPr lang="en-US" sz="1600" dirty="0"/>
              <a:t> y del </a:t>
            </a:r>
            <a:r>
              <a:rPr lang="en-US" sz="1600" dirty="0" err="1" smtClean="0"/>
              <a:t>Deporte</a:t>
            </a:r>
            <a:r>
              <a:rPr lang="pl-PL" sz="1600" b="1" dirty="0"/>
              <a:t> </a:t>
            </a:r>
            <a:endParaRPr lang="pl-PL" sz="1600" b="1" dirty="0" smtClean="0"/>
          </a:p>
          <a:p>
            <a:r>
              <a:rPr lang="pl-PL" sz="1600" b="1" dirty="0" err="1" smtClean="0"/>
              <a:t>Teruel</a:t>
            </a:r>
            <a:endParaRPr lang="pl-PL" sz="1600" dirty="0"/>
          </a:p>
          <a:p>
            <a:pPr lvl="0"/>
            <a:r>
              <a:rPr lang="en-US" sz="1600" dirty="0" err="1"/>
              <a:t>Facultad</a:t>
            </a:r>
            <a:r>
              <a:rPr lang="en-US" sz="1600" dirty="0"/>
              <a:t> de </a:t>
            </a:r>
            <a:r>
              <a:rPr lang="en-US" sz="1600" dirty="0" err="1"/>
              <a:t>Ciencias</a:t>
            </a:r>
            <a:r>
              <a:rPr lang="en-US" sz="1600" dirty="0"/>
              <a:t> </a:t>
            </a:r>
            <a:r>
              <a:rPr lang="en-US" sz="1600" dirty="0" err="1"/>
              <a:t>Sociales</a:t>
            </a:r>
            <a:r>
              <a:rPr lang="en-US" sz="1600" dirty="0"/>
              <a:t> y </a:t>
            </a:r>
            <a:r>
              <a:rPr lang="en-US" sz="1600" dirty="0" err="1"/>
              <a:t>Humanas</a:t>
            </a:r>
            <a:endParaRPr lang="pl-PL" sz="1600" dirty="0"/>
          </a:p>
          <a:p>
            <a:pPr lvl="0"/>
            <a:r>
              <a:rPr lang="pl-PL" sz="1600" dirty="0" err="1"/>
              <a:t>Escuela</a:t>
            </a:r>
            <a:r>
              <a:rPr lang="pl-PL" sz="1600" dirty="0"/>
              <a:t> </a:t>
            </a:r>
            <a:r>
              <a:rPr lang="pl-PL" sz="1600" dirty="0" err="1"/>
              <a:t>Universitaria</a:t>
            </a:r>
            <a:r>
              <a:rPr lang="pl-PL" sz="1600" dirty="0"/>
              <a:t> </a:t>
            </a:r>
            <a:r>
              <a:rPr lang="pl-PL" sz="1600" dirty="0" err="1"/>
              <a:t>Politécnica</a:t>
            </a:r>
            <a:endParaRPr lang="pl-PL" sz="1600" dirty="0"/>
          </a:p>
          <a:p>
            <a:pPr lvl="0"/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88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ragoss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408021" y="1401307"/>
            <a:ext cx="6719682" cy="396044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220072" y="548680"/>
            <a:ext cx="38164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Występ chóru Wydziału </a:t>
            </a:r>
          </a:p>
          <a:p>
            <a:pPr algn="ctr"/>
            <a:r>
              <a:rPr lang="pl-PL" dirty="0" smtClean="0"/>
              <a:t>Pedagogicznego</a:t>
            </a:r>
          </a:p>
          <a:p>
            <a:pPr algn="ctr"/>
            <a:endParaRPr lang="pl-PL" dirty="0"/>
          </a:p>
          <a:p>
            <a:r>
              <a:rPr lang="pl-PL" dirty="0" smtClean="0"/>
              <a:t>Ze względu na pandemię nie odbywają imprezy przeznaczone dla mieszkańców miasta.</a:t>
            </a:r>
          </a:p>
          <a:p>
            <a:r>
              <a:rPr lang="pl-PL" dirty="0" smtClean="0"/>
              <a:t>Ale Wydział Pedagogiczny przygotował event w przestrzeni otwartej: występ chóru ( studenci, w tym studenci z niepełnosprawnościami, kadra naukowo dydaktyczna)</a:t>
            </a:r>
          </a:p>
          <a:p>
            <a:r>
              <a:rPr lang="pl-PL" dirty="0" smtClean="0"/>
              <a:t>Śpiewają dla wszystkich, jednocześnie tłumaczą słowa pieśni na język migowy( wszyscy są ubrani na czarno, mają białe rękawiczki na rękach. Publiczność śpiewa razem z nimi)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90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3CZYDTHBROq6c_RwxcDi4FM6_SqTHPfRFCx4APUWcK9W5-sv1nymUUFRJskTGMGizSh3JQldI_03QiMcKxCiR4EB6EbDT0HEao9rCiV3DpET3K_A5EfIcuW458tKLhAlI1VS5xxWs508ljLY66tUQEd9Hkj4dSDmfltjVHoeDB-jjO8SjBTkc8mJNlt1ojUiST1t5Q5HrMjqNeTkViFXlvOESQfvKS7C2dV-Sk97QCYL9x9CKKRuFVx08tLIj72DgdVMfY0Arf6T1QgTtdiZpysnzXtQwbtDMnh3Zb-57iYHznGj2iQhOrWmYwHJiHxnlHN6t4dHhuErfcUeDzlER93v5ziaHbxRZOaeiEgrTJN6AaG4A9nFaIWoKloFjz8ACB4ZPjWye6i43fqzBO_0x_ezhlmQh8BjwwYmAlngOUe617fF1HYYIf-YDvjyq7eXqLBAOVcJCXjozS6wpNYoTVcVjNZqM3sChbaZDKYrNIiPxHbTrN7R5Nxl2SrBuGXvB7D9CGxy9rHN4-hTD88GJaJzziKAz1u2EjHa8NoYdiWQ5hSfF4INqnellzhpwKyLU3sYzEnZCDVOSPOMeRdXWb6mqZS-wcWAmXtYEYrnlGuTZWLVdVUnQIlbDAL9JrDKmYrkgD0g3xyVrOq1vLjHYciJR9g59awHRFQS1ZizPp2qXBoQh8ZSbkD5VVV156I0VwED8xpwArYidiIy4ltkY78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769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520564" y="2060848"/>
            <a:ext cx="34918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Przed </a:t>
            </a:r>
            <a:r>
              <a:rPr lang="pl-PL" dirty="0" smtClean="0"/>
              <a:t>Katedrą </a:t>
            </a:r>
            <a:r>
              <a:rPr lang="pl-PL" b="1" u="sng" dirty="0" err="1">
                <a:hlinkClick r:id="rId3" tooltip="Bazylika Nuestra Señora del Pilar"/>
              </a:rPr>
              <a:t>Nuestra</a:t>
            </a:r>
            <a:r>
              <a:rPr lang="pl-PL" b="1" u="sng" dirty="0">
                <a:hlinkClick r:id="rId3" tooltip="Bazylika Nuestra Señora del Pilar"/>
              </a:rPr>
              <a:t> </a:t>
            </a:r>
            <a:r>
              <a:rPr lang="pl-PL" b="1" u="sng" dirty="0" err="1">
                <a:hlinkClick r:id="rId3" tooltip="Bazylika Nuestra Señora del Pilar"/>
              </a:rPr>
              <a:t>Señora</a:t>
            </a:r>
            <a:r>
              <a:rPr lang="pl-PL" b="1" u="sng" dirty="0">
                <a:hlinkClick r:id="rId3" tooltip="Bazylika Nuestra Señora del Pilar"/>
              </a:rPr>
              <a:t> del </a:t>
            </a:r>
            <a:r>
              <a:rPr lang="pl-PL" b="1" u="sng" dirty="0" err="1">
                <a:hlinkClick r:id="rId3" tooltip="Bazylika Nuestra Señora del Pilar"/>
              </a:rPr>
              <a:t>Pilar</a:t>
            </a:r>
            <a:r>
              <a:rPr lang="pl-PL" dirty="0"/>
              <a:t> </a:t>
            </a:r>
            <a:r>
              <a:rPr lang="pl-PL" dirty="0" smtClean="0"/>
              <a:t>; </a:t>
            </a:r>
          </a:p>
          <a:p>
            <a:r>
              <a:rPr lang="pl-PL" dirty="0" smtClean="0"/>
              <a:t>po </a:t>
            </a:r>
            <a:r>
              <a:rPr lang="pl-PL" dirty="0"/>
              <a:t>święcie 12go października </a:t>
            </a:r>
            <a:endParaRPr lang="pl-PL" dirty="0" smtClean="0"/>
          </a:p>
          <a:p>
            <a:r>
              <a:rPr lang="pl-PL" dirty="0" smtClean="0"/>
              <a:t>( </a:t>
            </a:r>
            <a:r>
              <a:rPr lang="pl-PL" dirty="0"/>
              <a:t>pamiątka odkrycia Ameryki) kwiaty złożone przez poszczególne dzielnice prowincji i </a:t>
            </a:r>
            <a:r>
              <a:rPr lang="pl-PL" dirty="0" smtClean="0"/>
              <a:t>mieszkańców.</a:t>
            </a:r>
          </a:p>
          <a:p>
            <a:r>
              <a:rPr lang="pl-PL" dirty="0" smtClean="0"/>
              <a:t>Pozostaną tam jeszcze tydzień, potem- porządek i miejsce na inne wydarzenia kulturalne i artystyczne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53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3.googleusercontent.com/ac3Rc6N26BOKyWnJn1EO4amme5HMHUO-YCHULoPBIbbmA2u1UBnXfO3rFTjTffgHYYmm1z3NvotlNU3k3fZP40YCaEY78X4A_N5R0dOS_Rzp_yXJtMseBsZ04KECijVCc_dse8INtgijAURmulV7U9lOnCLwzevwJ0Hpg3NZtnUxjKN1NCFigQRsfxaFN5Vt0cH2H6Z-A9V3JMyc4HDAfZdnRv3BSxOFYU8uT0ftSVScmghAA_GPY3aJ8HOM5ebm3xaTQ0EiHpXhK1AgGR7ZYrRsvX-a9dYUVUS2frVdN3SPwAKdoYXPxIwm6ewyeP-PfAsr82T2tVxtGV0hFXLiK16rQBaj965oorkl0jT3GTDZBKnSLiawTSUlUXtyMCaGcOO02tWzQtEU74ObWc9jyTya8UsP-OvgPdfajspmdOeBS_Z9u3MWjrV1jPdQXiuID0AFRuisuEwUrQ-vsnZatxXBWdlGAR2ZFkw3VxKJEcZvaVxcB1YjCvvW3XNkv3Jm3Jqa-wHpdJ2bYmFw_escITkr6rTYgpoD4bIolwPbOBZaXos8FDsGi2w1lH2KcT5M9ntU2pvu06d3HAfMSWDyoz6IUPj2qYyq0LwFjEIsQ86PFrxB9orFUzIQrmylniKAcmG_NnIVMysKN3B4CMtb2o_9FVz5On_RtidpbN0P0daSBIOhwxYR_DHR0X1jkwTMYH10EQd_7OUk8g6WbhHO3GI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88" y="332656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364088" y="2581925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Widok na </a:t>
            </a:r>
            <a:r>
              <a:rPr lang="pl-PL" dirty="0" smtClean="0"/>
              <a:t>Katedrę</a:t>
            </a:r>
            <a:r>
              <a:rPr lang="pl-PL" dirty="0"/>
              <a:t>, przepięknie odbija się w nurcie rzeki </a:t>
            </a:r>
            <a:r>
              <a:rPr lang="pl-PL" dirty="0" smtClean="0"/>
              <a:t>EBRO( od  nazwy rzeki nazwa :Półwysep Iberyjski, Iberia)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78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TTsHxg-6CAuJMwha--mYNohxW0bPoERxSRnNvF_XTqwJYVoZ_AcmNvHkKtrVqQ6hgGP-Eh9yf3cvdS0ndtS5IT3-JWMSyMoC6mDcrrCrwlde5BDpXjhl5iezMzcd_3Ykme52-T7P3fDiJu-Ii3npTNQtkeHT8M2eIQZmme8pQVaG3seWjcccIszLB6-YwaQ_i5N40tTXIp1kW8__QFvMiL3xnLo6JLDStuSVBouaAlhL_jPXYyrSy5RV6W827JDfACKyxVzbPcB37-FybhhVURpyb1qEAK77LlOPOoQ3ol2btpAPBtnhOK0K30W5UjUA797ztfkNT2JQvxXKkkzpN3Ae1ebXDntVjzENJuheo17eOVO4pjXFpgrs494LI2fWuj-9HItRLBR7OEcSvlbUpx6TrXIElH6fGjrsHLXnE3KgvNDf2yHjV1E9GzFoZpusK8DP1JGb7kZ2wHBXw7g68XCispubo3DZLREdSrD9q8-NgiauXAkkUSAaMGak6HLtulCqzbmq1ZPgRidTpKXvfgAdNHrRo7jgMxVbpFbf0fa6p3C6TnISsaaw2X00CHN4Ct9GIITel_Unm4GBCOJaqybf33n0k8EdiEcpduBG8EwAXMCZzCqXcNn0MAVju5Y9cYcQKj9YPskuFCADUJaRsuQ9Vmgpeifcgh03Nvh9o9HAxj0iqu7e3ePY9d1uhrwSsf2dTe17SMwnLuBhibKQ9oM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796136" y="1556792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Dowód, że stażystka była tam naprawdę</a:t>
            </a:r>
          </a:p>
        </p:txBody>
      </p:sp>
    </p:spTree>
    <p:extLst>
      <p:ext uri="{BB962C8B-B14F-4D97-AF65-F5344CB8AC3E}">
        <p14:creationId xmlns:p14="http://schemas.microsoft.com/office/powerpoint/2010/main" val="24674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1320" cy="108012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Wstęp </a:t>
            </a:r>
            <a:r>
              <a:rPr lang="pl-PL" dirty="0" smtClean="0"/>
              <a:t> PROGRAM ERASMUS +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INFORMACJE 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467544" y="1412776"/>
            <a:ext cx="8208912" cy="4752528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 smtClean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u="sng" dirty="0">
              <a:hlinkClick r:id="rId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u="sng" dirty="0" smtClean="0">
                <a:hlinkClick r:id="rId2"/>
              </a:rPr>
              <a:t>https</a:t>
            </a:r>
            <a:r>
              <a:rPr lang="pl-PL" u="sng" dirty="0">
                <a:hlinkClick r:id="rId2"/>
              </a:rPr>
              <a:t>://pl.wikipedia.org/wiki/Hiszpania</a:t>
            </a:r>
            <a:r>
              <a:rPr lang="pl-PL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Flaga Hiszpani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1188720" cy="79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Położenie Hiszpani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16835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Mapa Hiszpani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41" y="2708920"/>
            <a:ext cx="3240360" cy="2951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6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3.googleusercontent.com/OLiHibiMK0lpc_3dfjL5t8NHRU7l7_He8JB2kTQda-mT-6Qe0JLQdi3lu_-3H_xG-MKaaYqUkwQagSRMbAjQbyYEWxNG15CmK5ONBO6sDEaZqCcmUGsAJFh-uoucJixmhJ0uMBPM3k9IVT5Gbv58jW_Bk9yCMfW5pUDDEamDYiOFVorBHRM13BLWIIaENzagqi7SDLjhqGLLlsk0HIhX6MiKG0imcz3pog3MG0_eVNmvMWIUtir8zPyQOtIOS9UfFA5QsPkUnSWdSFTCvUomhYrmiq0U2CA6_USUvogoA_mytDIpOOquOCMKkFwdslWxhcmZXy_xoDVQv1o4ZvF8riAYKXAjk65Z-oW0h3-A3qtH0MduLKr7ltLfNp4Q6YMWMHn0R-Wd9PAD-gPu_sFtL_JR2X1AsdMnuFSap--Plw1qKeh87CPOxzWxnE4qmIStUkKXflakqVjr6jzkhCPlFlOX976DW12Lk4mj53FgjZ9kVMlSPGqVH-kf0NoUSXurqtBCbM3TW8YOAKfx5UiXpDjH2fLNqewDL94XL5nQBwIPHGno_csdqF4zLp80bYqXjUA0rbqdDHXKQEJmHM4Tp67Tb8Xxh2zZKIQssnZdS1VMHIHJCc6ULJLsK32op0-QkGojeRESFIEB949dOOMuhMVUCdqu3edPgqlWqKNkh5T2eqFbuDLv5NwyM7QYNzvWSPFEoxnW90UQCI4rJazkbM8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0852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436096" y="2060848"/>
            <a:ext cx="345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Przepiękny Park Miejski, miejsce odpoczynku dla mieszkańców i turystów. </a:t>
            </a:r>
            <a:endParaRPr lang="pl-PL" dirty="0" smtClean="0"/>
          </a:p>
          <a:p>
            <a:r>
              <a:rPr lang="pl-PL" dirty="0" smtClean="0"/>
              <a:t>Można </a:t>
            </a:r>
            <a:r>
              <a:rPr lang="pl-PL" dirty="0"/>
              <a:t>spacerować, biegać </a:t>
            </a:r>
            <a:r>
              <a:rPr lang="pl-PL" dirty="0" smtClean="0"/>
              <a:t>, podziwiać przyrodę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9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3.googleusercontent.com/3gjhXNsNJUJNWydoooB7gx-exek1xXUOP-RXL2VmVzUzOLzHEcD2NUUU_ATn5RLrYiATBAlsa0HKtRcSNaW8k02REqC-upCy2xTBo0pZ-u7zqV0wi7dPFZKxAxrvXR6tTvWbGHC_O5S0p7gOx0RWzI4bHxySPsrTlcV5R0BgQbPbBuVRlLIJt0IK95vVDpvJUYR0xgSl5FS__s6O-GzCwRfk2bx8bi4eVWBM2hklQod514C2krYmxxfI7axZZSc3HoxbfpASvQMnitsb2u577Km52ue5G5SBe_YIJ-mfTgqtyOp19mXQlJ-ux9UIXQOu1fViFZkFmSkHjzQQTzlqemeXFSUXeq4X41QOzeWmVZbQxwp3iRs8ftuzvFE_s74mb4VbZxjzPu_Gy5TIIAOoEiX1YnOuxlnkChORXaVEVUTbi3Y1GUfsJOlIQ7racelolSUt6ZUy-kGdRLAp8Ka4JmYV3Ca6sbR44VbenAToAiVBZrn0brlR5AZZueezoYnH7WBH5LzE_eAT2Ct1YQOYcLePAH0Bt3MLTNvLSouioQDU8eLlFQwxBINrXE-5_TaaBuwDrDuHZSlx8VghVBW5Xm0z-MDawY5NnE5pAqQqVGz4bgGSr7-39e3iWE0_bbhBP5VS8Dl7xPg65jnD1UQUJFGHWvertLSJIEF27rXnJ4kTexb27VDZ_Hbp8bT3mIz_S98zCWVYtc4vdBcQdtdSPXc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868144" y="2132856"/>
            <a:ext cx="32758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Z </a:t>
            </a:r>
            <a:r>
              <a:rPr lang="pl-PL" dirty="0" err="1"/>
              <a:t>Profesoressą</a:t>
            </a:r>
            <a:r>
              <a:rPr lang="pl-PL" dirty="0"/>
              <a:t> </a:t>
            </a:r>
            <a:r>
              <a:rPr lang="pl-PL" dirty="0" err="1"/>
              <a:t>Rebecą</a:t>
            </a:r>
            <a:r>
              <a:rPr lang="pl-PL" dirty="0"/>
              <a:t> </a:t>
            </a:r>
            <a:r>
              <a:rPr lang="pl-PL" dirty="0" err="1"/>
              <a:t>Soler</a:t>
            </a:r>
            <a:r>
              <a:rPr lang="pl-PL" dirty="0"/>
              <a:t> </a:t>
            </a:r>
            <a:r>
              <a:rPr lang="pl-PL" dirty="0" smtClean="0"/>
              <a:t>Costa </a:t>
            </a:r>
            <a:r>
              <a:rPr lang="pl-PL" dirty="0"/>
              <a:t>Wydział Pedagogiczny UNIZAR</a:t>
            </a:r>
          </a:p>
          <a:p>
            <a:r>
              <a:rPr lang="pl-PL" dirty="0" smtClean="0"/>
              <a:t>w Parku Miejskim </a:t>
            </a:r>
          </a:p>
          <a:p>
            <a:endParaRPr lang="pl-PL" dirty="0"/>
          </a:p>
          <a:p>
            <a:r>
              <a:rPr lang="pl-PL" dirty="0" smtClean="0"/>
              <a:t>Poświęciła wiele czasu na pokazanie miasta, zorganizowała spotkania z profesorami w tym z Prorektorem ds. Nauki </a:t>
            </a:r>
          </a:p>
          <a:p>
            <a:r>
              <a:rPr lang="pl-PL" dirty="0" smtClean="0"/>
              <a:t>Pomagała oraz zaprosiła swoich przyjaciół na spotkanie ze mną . Świetnie!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63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3.googleusercontent.com/GAGSKBAFxG5vxqpNcLa29tpAabwofUK4zsN2MoZGW3ocMtA2b8bCDc0EUwN0cQc0UJHUHCrvLp1VzFuLyr72n3NaQahbB7hS3J5SUCUBTpdmYvz2h_Mm59UFROGyQdFLowmTu2ThACs_P7BiZs9pljQjVT5VwIECR0sCnt38dBY6-j2-k54kQtH4gIrtRTln_Uwj7njnSvMFnX9UXwE0UdvvBGQmtzLrdmVtyQ--lEu1GWsHzydqTO9fXgcYuNXAU7LPzmhIAhCl22Xz-lpKQH8zo_kIH2x_yBsh3Cubk_DsSY72vMgCQGhwfcH_YhoyFqprp3j_NIB3iBKMk2QkZuc7ckIntkIeyPCEivLmcCzJXrZQCCks5jGUekTl9qCip4jHiMIZ9QAhgJpHNEdnXJXFpsH57L2r9LN-Bb7D9w96DHQNmNgtYAJqtlOPPWEPl5x6ZVdjHCwGmv-G-kkkwbVB4qcU09Mvdwa3iurTjl_Hky6YfZsbkPDDxgJAztqwFLd94p8yeg5WW4GwRLh9W3eRK3faAXbfdcg1nAWah38tkaOoPhuNng2KZsGoKTGLIje5U5QTMBMM2Z4mOaDLmw90nQVFeCsRYFJRK3iyPBTtWKJIASoNYh2SGBZt8fdppwKPMMoZR9za8T3nrW_R7GO5EBq8iLgMYovOQVhhna8rR_LOSDWz8VUNLad3KVFTVVy4vVsKGKT1q4s4piTlsm0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3399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842823" y="3045646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Plac prze Katedrą; za chwilę zwiedzanie</a:t>
            </a:r>
          </a:p>
        </p:txBody>
      </p:sp>
    </p:spTree>
    <p:extLst>
      <p:ext uri="{BB962C8B-B14F-4D97-AF65-F5344CB8AC3E}">
        <p14:creationId xmlns:p14="http://schemas.microsoft.com/office/powerpoint/2010/main" val="15801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3.googleusercontent.com/lxguzgdaSeqR2K_VKd5dSv2pJ0okZ6Mi3Z-bSS9aJPPoKvedFSxpYFNQ7yZMAq1ZT_fIj-GZt_S9zO8LFCrtcSjnChHMUZvFnOi3q7hDGxUPJzHNGW1ewBusE-XjzMQmawchsfkVK1RjLlpx892mlRpzv72NYpXBExulDOXH_WDQPwPekJpnxi7aX1p-PQayHt578oDJyDUEGLPoFmGk_Twtg3Wcwhr8_edMFnZGJOgPAZA9u_OuDqw5uSL_5rGrHg6hvu8N6X6OzJ_WhY6Xb-EUjKgiWxaEm0vAJBQRsu2nm9ofe0qx9SeqqiSZOsOq7KTlghwINo6HZdUmsqtEbvp3AXGnHln4KJRgqNM1PSrGWMu5H5bz_ilD4BxN5ECWCcvw0X2FfAgggDPalqZaLnP7H3AMPuGKEOUhnjO6Bp3Ifhv-Q6aSHSv1IlgwZ71OfTADDKtt9aPMYAurYQKVHusMsy0GQD8j202erKeffY8aaQnq-fipXORWOmYybWqtN5kkIqS2BumARJl6QVTk3INPQxoxoayoZNiQIe0wvalS7fPvxUrcclG8KWgk1eKOpPbicYT-8IVKAyyH7nn2wWwVAmLQaEVUOzhkEF17gKBcrC7FMxGr5IdF5sbp7gBreFljTi_iXbWvKKsqBiRo2GxdZ38znW8mlp5zl_FaakrFnqY6TsFIs3k2zyth8hySEOFccLVHrUhmttnwtcyVrPs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2656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020272" y="2492896"/>
            <a:ext cx="2123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dirty="0" smtClean="0"/>
              <a:t>Zwiedzanie</a:t>
            </a:r>
          </a:p>
          <a:p>
            <a:r>
              <a:rPr lang="pl-PL" dirty="0" smtClean="0"/>
              <a:t>Przewodnik lub możliwość skorzystania z aplikacji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4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3.googleusercontent.com/AyyYFjn5zaXGQRFONjmCPjO6P3zpJiCeLh3M7_xBpDcijwH0-poTcPYFMXkNPgDKYS89UH6TZvjCEz2pOmLG9niHP-VhAidhgH1cfpyOfh49uUoUF-h8W4zgOYoa66HBWqqOAPuh_pPdTHJXak7wcyKTqdgulvrSGOS6KE00gJgBIVHgC8ReSqYG7TwOn2U0NVn-uPdynd0Cw1aAFqxq_MVrNS3g79gq9g4dqVz5c56ZOVKhqCtgiilxBKbhxpDeahwxxxOgoYVhyxrdMnHkQmN4FEoFcxW-J5d2F6zyDk2f9Aka_n-dVjogZLE6ioOOjvYVVB6AH7gJYlPu9Viv6G421rAr9-E5Lj6q38fGidaFZD4ondvBkoWP9cTixsSLcqsdr19uBp58KDrfFHXfU-UUfsI6GPpDtjWiriiowyQ5boI8v27B6qgNYnieQ68jiYoCGchbBZN0EVVUW3KB6PtB9m5VqG883SWjHjaGzxco0YHkJ-1DG136nhjV8mSQJgWUiPzgk-sdkC9iRsDEjP0p9WK_Zu90AjSRBivGfKRzO8vtIn9QYqzkkFH1dRbIo_MF_wjQ6LtO5Cy7_mU9M7IdzDtLfhUGRWE37LXrm1Htc78yahX5Apk_IYGAB_fQjycZB4owYWXqXjalCFGucoUzmtXdHdcp5v0EiLVEBFq89FM9asoQ2Mr3ew8h8suXQ1a9uSigPRe7iKCrP2bQcpo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278218" y="2509917"/>
            <a:ext cx="3973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Plac </a:t>
            </a:r>
            <a:r>
              <a:rPr lang="pl-PL" dirty="0" smtClean="0"/>
              <a:t>przed  </a:t>
            </a:r>
          </a:p>
          <a:p>
            <a:r>
              <a:rPr lang="pl-PL" dirty="0" smtClean="0"/>
              <a:t>MUZEUM </a:t>
            </a:r>
            <a:r>
              <a:rPr lang="pl-PL" dirty="0"/>
              <a:t>CEZARA AUGUSTA , widoczny </a:t>
            </a:r>
            <a:r>
              <a:rPr lang="pl-PL" dirty="0" err="1"/>
              <a:t>pomik</a:t>
            </a:r>
            <a:r>
              <a:rPr lang="pl-PL" dirty="0"/>
              <a:t> F. Goi</a:t>
            </a:r>
          </a:p>
        </p:txBody>
      </p:sp>
    </p:spTree>
    <p:extLst>
      <p:ext uri="{BB962C8B-B14F-4D97-AF65-F5344CB8AC3E}">
        <p14:creationId xmlns:p14="http://schemas.microsoft.com/office/powerpoint/2010/main" val="42729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3.googleusercontent.com/kVzrs5z2Jg3by-Hp9oa3XzKMZ0F3lEWiktkWrFbUm1ii_D1DiJifCOwTKYZMZu0N0cYTFyN8lqBQkIEcXzX9FPYTve-VdK8AWGAcizX6PCOinD5eeo2xFxtuMG-CaHO2vEk2v4Z3qgleQwH7wwJZNOBDtAO5l-M6OMRLjeRea4_zTAOmYwwEI22_EA-rrQNdNALe4IG-SVlgD_YKc9nk4tHdAb_5vymd80hwgBQdaMiVBou4gOIGZrSE8Y6aY8CZlAoTDsOXvtm9UqBIOuoTFDw64ADvZnu4183xUGICJC0qgx7sMVavhE7zpuW_TrCA_cHP-BbU9DbTWj1uCmQuVefptuOkFDZDda3p-cUbUjNoUDX7L5bXzljvPNhkjaPCiPLgFGKStk21JIEfgYjXrVscmbX6dYm4GjA-XdYGMZnQwBMOYDBga8scVcAQYm8pMRPneaqy0udFIgybY2oJyON1KU2R0yJLISGc4RZeeDlN5zXrmov9Tj_cjFmCe1rGQ_-Yrlf4BuZ-V9jV9sDBPhmmGKgGXusVffFmxx28p4OksdYXcqim3YoKmNIPeKxRRPFXSICI-A683_Wv4TDVvYo2Ey_FlnaH1Ku8UYM7Gl_LpeWR1Sm1ignYZRa-_7574nwcR92qknIP9HSW2zaENr0_7p_B9iip6g_mB0aIyQPK8KpXehdJbdwUctwg9aDh1rNSwXGyBBOu7jM0s59u-hc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1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652119" y="2636912"/>
            <a:ext cx="34785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Plac przed  </a:t>
            </a:r>
          </a:p>
          <a:p>
            <a:r>
              <a:rPr lang="pl-PL" dirty="0"/>
              <a:t>MUZEUM CEZARA AUGUSTA , </a:t>
            </a:r>
            <a:r>
              <a:rPr lang="pl-PL" dirty="0" smtClean="0"/>
              <a:t>widoczna Katedra LA SEO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98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lh3.googleusercontent.com/y0VPPuPZPwpUz7SMttPy1Y5bTaMo-jL71KSXJ5cl6pr4o9dySpZLt2WLBeBqNa1c8zDUAf7W7gV_D70jYzmMQIQC5chydLv2I3AOAzAY_F7RYfs58lP50VMk9BN9_BPkvvnC5TeE0iUsRTR4092Td2dXQEW8wwAgVFtgq_zUbtssVKNtcLZMxuZ2AKjZHuD7xjnD5b02QdVq9l0I2hDCsg7ZDKv2Jjn_Br85O2DtQzkepMpVJsmjamcrJB1HSKP4Hv8nhybOTsml1CQH3QOZaUDEJVDAhFhTEg1CPv7Yc9stuhuNEcyVeHJaCa7QZJKLfHWlxp57lijwpCrMBbqwiCx-cq29oaJknR3OzpXAfmK_poTa-Bxf_0EDjhWj3hqmxM4NAjM9MZKzdACJYzQTkIEH2YpJFAXvfVrSXCUUhvKZUwOf-WVl5S3ycl5pdbl8I8XuhBb09p7IUdRwVI7uiNTGrqiP_lPHg3ZlzGvTznnPd1Psy_oAuQxb3qrmQ7tEtsraHqpjKPShoZiqPXCI9X1X4Q-jOvsz0fhWjSvUKQeNDPzivIr_8h7d8atMeyaVfoHz-EK2UKLtwnS5-MUJP5yCM4yG23J3WLbYV3zENtlVa_M2jvyvqcvVXCYUiZXmfSV0IT8uGJxmYi6ewsMfzXYiBfCdFM5yXIl7vAe1YsLRoGHcIZma7dZ_m5ZkgOYqiygwI5uVnIdYOWP8LjlLrIU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539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300192" y="2060848"/>
            <a:ext cx="194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/>
              <a:t>Profesoressa</a:t>
            </a:r>
            <a:r>
              <a:rPr lang="pl-PL" dirty="0" smtClean="0"/>
              <a:t> </a:t>
            </a:r>
            <a:r>
              <a:rPr lang="pl-PL" dirty="0" err="1" smtClean="0"/>
              <a:t>Rebeca</a:t>
            </a:r>
            <a:r>
              <a:rPr lang="pl-PL" dirty="0" smtClean="0"/>
              <a:t> </a:t>
            </a:r>
            <a:r>
              <a:rPr lang="pl-PL" dirty="0" err="1"/>
              <a:t>Soler</a:t>
            </a:r>
            <a:r>
              <a:rPr lang="pl-PL" dirty="0"/>
              <a:t> Costa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21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lh3.googleusercontent.com/Np9Cz6YirZXnWTuPA9RBNEMfqJBUs5dR6Xh7ArqUtVXAz_A45we1wycx8OuExtWY4FJDrFc4EMeCGVbX0Xl6dVPwLvcKNYagDpgSySV_EgDP7N-_eozkRB7jh7-k72QfUNyhDZOh_bxW75I5dsC8Are-07sTumAO1KN1FT1RX3J_dAKoiVzQ8-Gzk8cbyFMSFatVa6pbBanYGZcpgmWUqF2TcrQGXZL4KQaV5SvgSQp0wYLHAzooWyJHvEaokXdmCs1U_KhcCHaw-UIC9OroxsbAWIfceD8uiMdsEgyoHtxHRHo2X-npmI1tAmJhWssCRY-JWQwGyz7OGoQfcr6En1cwdYqg4SZPUiiObpqHkHuMuGRLa1dTL_8ckUU3vCNKHwY_VBrzq-1lrS5nxf3IuVds_6XwB6FzNvvq4GOzU_R08kojq3XZnQVY1I9hdaFObSq7GsCHdU0Kp124r1owAu-gZjYx4rIVf4UjnMO46WMaJvFGKzkmd79QYy7HTwk3qV6JYMOGEV8rEymxdbHpCCi2aRgVEqccDuJSlK1BoaC4uMeQvOeAbrmAIaw5St4ETSOKQgxW_OKHwSyoxLnTgYGsYN87PZ-fD5lKzmaIq6Diswv6GLfTIISsmsEMcaL7JjHQ0CM27IjrfiIpr3mdLWJnf27sM0M-fHTvBChGv_zvOhYzZGzxMDX91HuFbN4ejPWwKrc9xWyqFQqMtYwujio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5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724128" y="1700808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Najnowszy pomnik malarza </a:t>
            </a:r>
            <a:r>
              <a:rPr lang="pl-PL" dirty="0" smtClean="0"/>
              <a:t>:</a:t>
            </a:r>
          </a:p>
          <a:p>
            <a:r>
              <a:rPr lang="pl-PL" dirty="0" smtClean="0"/>
              <a:t>Francesco GOYA </a:t>
            </a:r>
          </a:p>
          <a:p>
            <a:r>
              <a:rPr lang="pl-PL" dirty="0" smtClean="0"/>
              <a:t>w karykaturze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91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lh3.googleusercontent.com/k2scC6_Cy_YsQiDqo_NOyy1Y4KweZsE2dIcBjlxvKg4Kz0JsGtPP3uJ0SzRrFXBV5NKk-oTYtCmT1Y3fTnNorcQ--QHiqc2WKtHCUMqoJ8SzQQLU3E9hr7So2gqYvkzwm_xTlorkgT-6pPiblQtyt5A4zzRd_ztYbZYkL9mIwp6MXKM56kCWTh-XHO7U0WpLBJvl8lgRxUrdj_3hzKMkUI05Gr-53oblk_OJ-YJBwwjQWlbgEWu4SmMY-utdprNLsv9MHt2GVyJdODb4uF62Ju88pd2GDhy9ufZzckc-B7XnSC9VFyib8rTxhVzW7jRn9f4PIARVZifttT_KSC97RsnX-B5e_3_yBQBfXKX1aLNjoDK8Oeh8mNUSgoG2BYcKlaXh8b3PxJOwI32tqZ_0HCVjkr6mXKZwsyVxuVA_0eWmFpItFU2yOXEYucSx8jie4qF00zoleT2xk7KEa64Y1yiha1-IeTVPYvJ_sAQIxgooMOrjfxPy7ELm4rpj_X7ypB9Yid92vOH0rLfopzYoeUvDX28NnyMLQL9DndwCyTMfur1KGQbqAGSarnmFL9FRBvlHkuR7jP7xOV2Y9Nmz8t_6pprz3rJp_evNAvFaIqhegrMekXRsYMnJViSMhf7vJS7Lc3S42uF473aCwdqpbRbr9BAjhTTErBPn6nzjaKQgBtYrdodvnK0f8BqZzVjON7wwQQdGY6eeuwJVgxk1b4k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387008" y="2060848"/>
            <a:ext cx="375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ZAMEK</a:t>
            </a:r>
            <a:r>
              <a:rPr lang="pl-PL" b="1" u="sng" dirty="0">
                <a:hlinkClick r:id="rId3" tooltip="Aljaferia"/>
              </a:rPr>
              <a:t> </a:t>
            </a:r>
            <a:r>
              <a:rPr lang="pl-PL" b="1" u="sng" dirty="0" err="1">
                <a:hlinkClick r:id="rId3" tooltip="Aljaferia"/>
              </a:rPr>
              <a:t>Aljafería</a:t>
            </a:r>
            <a:r>
              <a:rPr lang="pl-PL" dirty="0" smtClean="0"/>
              <a:t> </a:t>
            </a:r>
            <a:r>
              <a:rPr lang="pl-PL" dirty="0"/>
              <a:t>, dzisiaj siedziba Parlamentu Aragonii</a:t>
            </a:r>
          </a:p>
        </p:txBody>
      </p:sp>
    </p:spTree>
    <p:extLst>
      <p:ext uri="{BB962C8B-B14F-4D97-AF65-F5344CB8AC3E}">
        <p14:creationId xmlns:p14="http://schemas.microsoft.com/office/powerpoint/2010/main" val="42010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lh3.googleusercontent.com/fkgIc89IJs8bCeLhU9OKDMF-46GYEQEimKt_bL6tzHK1gQJEyl7CJRV5wz1K-sv1m9tIjtikOXhkG2phbT1kzfDVvNsvSWZcMUbw-wSNy2uBjJRMDDTqA_rzT41SwUIjQ7olRPkWYi6mCGcqOrjpkgWv4_oE927TUqBodiI3Y9Y0XRp_V_FEQlf54bpJBlO7P6KKVtn0gSI_WAKnZC2Cuo1fIJfTwOuGwVHJQKdpUEg5lRlNXDuGiUwvxQMArKUOJ4CrDAFqClphDIthvYfzvIBDnKS2JmdWcTZMrIkoZ48b4LIYeRcTN76G4b2KLnqpe5oDQLl5sIvmxK_hva5VzT3qGCc0m2th8L-DTVgzVapsh7R4xdtZgC2uaXZx-MPguXAkWjNkkoobKTvmfrLf3Dg5QmtuYFLr3w4l1Npk3pEjtUGYdP4ID_JyS8zr-zyDJECip4Vr9kKrunSbJiF0EUWRcY-9yFyXOwjVI0WgPkhU3rBKJlTJXDDYUp7BTl_WD7A_TfBJMUXzuK-Ay3-eTjI8Yl5ClxODVAdN2U4TQyvYICTurII-PY7HgMwYoeXhMd3Oli-tt10NbyRakYjRPAOkf6YgBkLR79HHMcOhsu4kDwgUPfKbrF2VJNesWEg_LH_XpKs-9mtjwGj-27d0iV4rxCfBuFPH9jie5pKVt2xzLuHQHG2fmMGTFelzvg-7oK0Je790gu7ax5fA9FFJtbE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9740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588224" y="2604076"/>
            <a:ext cx="2160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>
                <a:hlinkClick r:id="rId3" tooltip="Aljaferia"/>
              </a:rPr>
              <a:t> </a:t>
            </a:r>
            <a:r>
              <a:rPr lang="pl-PL" b="1" u="sng" dirty="0" err="1" smtClean="0">
                <a:hlinkClick r:id="rId3" tooltip="Aljaferia"/>
              </a:rPr>
              <a:t>Aljafería</a:t>
            </a:r>
            <a:endParaRPr lang="pl-PL" b="1" u="sng" dirty="0" smtClean="0"/>
          </a:p>
          <a:p>
            <a:r>
              <a:rPr lang="pl-PL" b="1" u="sng" dirty="0" smtClean="0"/>
              <a:t>Dziedziniec i owocujące drzewa pomarańczowe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5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JAiyYSDcHqHFinXSFLga8JFoU8yP2asjahbRy0qdJd62SbZbyQFda-ojcxGJILLV4lf4JbcvalUC__pTrCecyGcvYsnY1AY10hH44agzNIaAIOUcfHR8ceU4wYt_G8sZ1JUhTsFnsyvAfZl4EatVNycCRXx3hASFr2Y0-GeHRYB9JEBCxbUuCPU_Q9_kjr0nejbD8smDqcMvCXcDmDv-1ZaokMFB1yuTDydhMT-tqqHySA38sCiXhjYf0MGge-PnEnOmnKIMs0Eid1KpN3SW96YagYSWF3gDlicJFNiDOKaQxVEk32X6DJzuNsTI03-sJ85OeuwTLb2C5hYVZRvNVbCQhqVOf_PMdJ-UFEq_rJ03g_1kPNzSRqNniO9e4zV2s7GHyEuPEBqZaXCZN-iUrAkg3GvoTaAR6q7TrVW5SSwjTQ6p18PI7aloh2xPrSvm9oiQJXrinqjMzHAASR_FC95IGA6V_f5mkm0UhVNa6nPxurpun6PXkQI-cjhUz5CDHJfI3TKn9VRGoCaKwjSxi1seQMokbc9CTeVb4woN4jS19CQx6ZvBOO09kLj9EoZlKBXgS29iOrEDkvYP8H3eQAsF5bSv3FC1w75UUL6uFLRJ4qXCG1yULWs_1-NeLU3_ypFxgFS1k9599YFW8VAI6khftH5VS3zBMtEle2I7xfsJARJaeV_2wxVxjyt896P8ZgIW-UXTGkO3-UoXQXUw-Po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951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868144" y="2420888"/>
            <a:ext cx="2736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Lot z warszawy; tu: nad Alpami. </a:t>
            </a:r>
            <a:endParaRPr lang="pl-PL" dirty="0" smtClean="0"/>
          </a:p>
          <a:p>
            <a:r>
              <a:rPr lang="pl-PL" dirty="0" smtClean="0"/>
              <a:t>Pogoda </a:t>
            </a:r>
            <a:r>
              <a:rPr lang="pl-PL" dirty="0"/>
              <a:t>wyśmienita, w oddali widać szczyt MONT </a:t>
            </a:r>
            <a:r>
              <a:rPr lang="pl-PL" dirty="0" smtClean="0"/>
              <a:t>BLANC, na co zwrócił uwagę kapitan samolotu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36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lh3.googleusercontent.com/7-VngpRLC98j9_lWVO--w-gdiN0kt4EZjPsxGTn0xzdj0hQ8fY3SD2BPJ35Qc1gDYoWevMBFWmjNtjKwp6GBapzuFezyXBV0VTFaJMUeKpxJC0atSEu7TYwrdqDTV_A-r2tYSB6a4IXHAkqCp9-RUOumTAmaRrou0PJUfhu_iCymWc69l1G2b9i8IvHxzmjp5P1dfkGUOJMjTla5ncIgJu44efsLlynysVzRjRxMSAsPHmjV8G6gsYcK6TDEIIRnrkmpC2n_AM6wloqvR6XRm4CpgIVvqmdAr-NSB26fLRHV-yG7_2eUEq-oN2ZNqML_oHc7L52gcSwbgDQJ3EMALVBwD75VJwWfvEk6cZrOg_BwNGAoakgjaK9I5_S84hMts2XTW_DYgJV7IQGZWFtnCJxna6Slh1Q5qs2cLEMzpkEohi2xWLqw0YPOezYlk3Wt-EhsJiRXPsW_FN4Bj_Aly0CbPdxj_N8UgRO9qsJRRrbBP3gf3e5PQhhAvGvva1QiDtdzJCxD5pw56e9YSsNQEH9kgxM8yAksWUQKVwkFXQoKsmSH5h84dTswOLYSg0FfsjSDb9j53cPdRT_5QHZM1l4pdt9SiToo_X6zQdl9M-MhF0T9gYmRp8qNPZrOBNirsw5Rk-xCKvmvijX_IdCpuBUYN2UvUvZYb7rMrebD1z9uDDPERe4mE3lPIdjmJRvDfVbrCq8u9ikwJiGLsYDuvEI=w457-h608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https://lh3.googleusercontent.com/7-VngpRLC98j9_lWVO--w-gdiN0kt4EZjPsxGTn0xzdj0hQ8fY3SD2BPJ35Qc1gDYoWevMBFWmjNtjKwp6GBapzuFezyXBV0VTFaJMUeKpxJC0atSEu7TYwrdqDTV_A-r2tYSB6a4IXHAkqCp9-RUOumTAmaRrou0PJUfhu_iCymWc69l1G2b9i8IvHxzmjp5P1dfkGUOJMjTla5ncIgJu44efsLlynysVzRjRxMSAsPHmjV8G6gsYcK6TDEIIRnrkmpC2n_AM6wloqvR6XRm4CpgIVvqmdAr-NSB26fLRHV-yG7_2eUEq-oN2ZNqML_oHc7L52gcSwbgDQJ3EMALVBwD75VJwWfvEk6cZrOg_BwNGAoakgjaK9I5_S84hMts2XTW_DYgJV7IQGZWFtnCJxna6Slh1Q5qs2cLEMzpkEohi2xWLqw0YPOezYlk3Wt-EhsJiRXPsW_FN4Bj_Aly0CbPdxj_N8UgRO9qsJRRrbBP3gf3e5PQhhAvGvva1QiDtdzJCxD5pw56e9YSsNQEH9kgxM8yAksWUQKVwkFXQoKsmSH5h84dTswOLYSg0FfsjSDb9j53cPdRT_5QHZM1l4pdt9SiToo_X6zQdl9M-MhF0T9gYmRp8qNPZrOBNirsw5Rk-xCKvmvijX_IdCpuBUYN2UvUvZYb7rMrebD1z9uDDPERe4mE3lPIdjmJRvDfVbrCq8u9ikwJiGLsYDuvEI=w457-h608-no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6" descr="https://lh3.googleusercontent.com/7-VngpRLC98j9_lWVO--w-gdiN0kt4EZjPsxGTn0xzdj0hQ8fY3SD2BPJ35Qc1gDYoWevMBFWmjNtjKwp6GBapzuFezyXBV0VTFaJMUeKpxJC0atSEu7TYwrdqDTV_A-r2tYSB6a4IXHAkqCp9-RUOumTAmaRrou0PJUfhu_iCymWc69l1G2b9i8IvHxzmjp5P1dfkGUOJMjTla5ncIgJu44efsLlynysVzRjRxMSAsPHmjV8G6gsYcK6TDEIIRnrkmpC2n_AM6wloqvR6XRm4CpgIVvqmdAr-NSB26fLRHV-yG7_2eUEq-oN2ZNqML_oHc7L52gcSwbgDQJ3EMALVBwD75VJwWfvEk6cZrOg_BwNGAoakgjaK9I5_S84hMts2XTW_DYgJV7IQGZWFtnCJxna6Slh1Q5qs2cLEMzpkEohi2xWLqw0YPOezYlk3Wt-EhsJiRXPsW_FN4Bj_Aly0CbPdxj_N8UgRO9qsJRRrbBP3gf3e5PQhhAvGvva1QiDtdzJCxD5pw56e9YSsNQEH9kgxM8yAksWUQKVwkFXQoKsmSH5h84dTswOLYSg0FfsjSDb9j53cPdRT_5QHZM1l4pdt9SiToo_X6zQdl9M-MhF0T9gYmRp8qNPZrOBNirsw5Rk-xCKvmvijX_IdCpuBUYN2UvUvZYb7rMrebD1z9uDDPERe4mE3lPIdjmJRvDfVbrCq8u9ikwJiGLsYDuvEI=w457-h608-no?authuser=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9464" name="Picture 8" descr="https://lh3.googleusercontent.com/EVdRztUfppcU-WPrtR0T4bmMdvl2-VauhMJ6LSRYl2Puse7wcD9Di5PnQgw-W2jkAvNDvxUm7npjTpgyVWXukyWD1an2AGiGnA_Qpx6zRbKXOXyThYUB2z_PLBKg21YDv8fXxQm6GSu-gOf1ymC-paQkxaemcJBQ8bhzY-EF644ErVpt0k6-REPqNzWASQVfUdNSz9LDihNMUs4RTzkhmbIw6dwrPDP-zClhEenfjCyVqs-UfR76pvXXOYaEUDViGXSf8Ecpv00BW_f8-tuWE71eCSkst-tVRoVR_lDEmf_1BYDm_TQtHdDv59Fcv1AvSvLeow4nnqr_Y83hgqjzhnds39QUl2wWyJT2H1Z2fONq1MdsSn8Nmhl3D1N0Yj_AhzcE4jGgvBdAwgTHwV7dTj9M8ItVTBrFxLOTB74nSvTs49ybAh7LdsLQq6vqlqkjsLD52URJkZvosX2he6HD3ojWdiMxB0Na94bhwmlZi0IDa7mWvishm6F1B250Pixeo-EoMfjVn5AEkSGVVWql1UgqtSroUcEslDSCLuBX8x3YiAnsbjATeu2-IvQ24ne0s6Eawp0C9-ELFbuns6MzlsM018x56sQwpxW-cecLKW_0bkkkkxgAT8mzFEIPc_CrCqbTKnSvPttxjiMa05wx9FAE97suvpWsmScFTqaAGB6HRr5R3sLEotW7K5h5ThvVYNgZuD9TYaGjWYo9tRQbG_w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3399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819056" y="1700808"/>
            <a:ext cx="2929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err="1" smtClean="0">
                <a:hlinkClick r:id="rId3" tooltip="Aljaferia"/>
              </a:rPr>
              <a:t>Aljafería</a:t>
            </a:r>
            <a:endParaRPr lang="pl-PL" b="1" u="sng" dirty="0" smtClean="0"/>
          </a:p>
          <a:p>
            <a:endParaRPr lang="pl-PL" b="1" u="sng" dirty="0"/>
          </a:p>
          <a:p>
            <a:endParaRPr lang="pl-PL" b="1" u="sng" dirty="0"/>
          </a:p>
          <a:p>
            <a:r>
              <a:rPr lang="pl-PL" b="1" u="sng" dirty="0"/>
              <a:t>Dziedziniec </a:t>
            </a:r>
            <a:r>
              <a:rPr lang="pl-PL" b="1" u="sng" dirty="0" smtClean="0"/>
              <a:t>– część dostępna tylko dla parlamentarzystów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82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lh3.googleusercontent.com/nPSukxEekZSi6X-muElgYR62FfBsASgFYYYDWZBb_AVX4RKTKACQErRb9QnLy2PkF4eylw-Dv0Hs1lEFuGyri167304tdW-DdLIrhnxXmV3yQw2llpSjOmbeEvE5BL-X18BKHB7DxO-HxzKcV0be0nbfbokycdcR6EujYD7JrE9WV74nN2CpGMUPgNiDNVvmSCJdM4EYv_-QdekwsiN59m3fMtRivKjOn1RlafrDw_v9vuxJyH1dmUUYyFfsc1hKiy9D68Y8reinusFGzsqcpFNHpJjJA9Vq25cnrH4pPh6IgCqXbB3Mb6FGWM59pLOLlEHaraqy4QvVehavZ2eyqje3ERHWe99e6JKt3ewFGf6OMAVhgZ7ru8GuYeyEAT0hDjKcBZw3Q_ba_LsluMp00JChcdPrch-uQz7L0_EkuRHnmm6jSNl_WdFkm_JaqVqQjnE5ESzE5oohfS8h-yrWQQnvUZDGi6rW2LoaqG3O9ZCSZ3Hdpj6GV-j6yOhG80Ie8NS58R94ihkh5T5TFUHtQ_X15TYFU5HW9OuA-VhXicqUwmZaZYSmnisUrdUMC-h49EAgtNEXhDdBTchTsMpLWcOg5uUSaiHYFea3tviIYK7t8aqaOHdmafBOiDfCUuBVB9RgWyFqV-SdYaRLLpcBJTz8c5SHK8EfMrmrn-7Di99_40DnlynBPYjqRzO93VKUf3XrA6q_gUODaVINqPusLj0=w810-h609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71525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lh3.googleusercontent.com/In8aMraNVv_6WNzeh3xxx0eaDvDjED5285MF2fgUATW2G5hVMmmjRbIY72vaUGBXc2oVopidPmHoaCnzK-75FUGo2mBJGKTig1XXsHcm8Oqeeea4oZDCdOk7OGdBhsoCJbUNpsceCppzbGuH0Na2eReAxIUcYhih7mbk0etLMkX4gCHot7SrgtS6xLVKLn8uWvt0LXThaRyapgL_2ST_7ukn0MvbSUrZdkIC676OK2iRocSWIuHQMiCkCy7XCWxdZkw8OdqJpgVQ9rx2mpE32N8W4FBqguiKVw54hm6Mmmmtoo6JKujBPEnhL6t1CLIb69w_IHPqLt3BstQsDwcI8jKq0cK6yAk9RjbFBR3rECtfQB1U0xm8faI5oheBH2D93qNY_LtoKmppMZ-g3rPT8NwHqOW_ES6YfIGwswM2kJliBMEylHoaYbcgxEzDe6DY_BpaBtpCmk7yEpIHUk1Fyimc-KjWTUvW0HD54ONjsLc7DwDXdqilTy2tfZycyYE5itiQwCQGBLmRfxHkxhU9vjvjc2TDKGrh7vrt-KTAiXZWd5AQJyPAT3aXuLvzs4Y87SPRfeUobh7ot3JzlU5y1WUYeJPRUCPyCSy1yWpxLUAzwq64nq2rTivMI8jvJERo8y4IfI1ZH1BWVCFUj9Rk0G9TcTyO6FbZB4DSDUtQdQXdYUmyMBtz-Eo_c20PrPWOSBut0QdDGWl_8dYwoOkswAM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3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220072" y="1772817"/>
            <a:ext cx="3672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 </a:t>
            </a:r>
          </a:p>
          <a:p>
            <a:r>
              <a:rPr lang="pl-PL" dirty="0"/>
              <a:t>Tak wygląda budynek REKTORATU wewnątrz;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tutaj </a:t>
            </a:r>
            <a:r>
              <a:rPr lang="pl-PL" dirty="0"/>
              <a:t>: sesja zdjęciowa dla telewizji po KONCERCIE </a:t>
            </a:r>
            <a:r>
              <a:rPr lang="pl-PL" dirty="0" smtClean="0"/>
              <a:t> CHÓRU WYDZIAŁU </a:t>
            </a:r>
            <a:r>
              <a:rPr lang="pl-PL" dirty="0"/>
              <a:t>PEDAGOGICZNEGO</a:t>
            </a:r>
          </a:p>
        </p:txBody>
      </p:sp>
    </p:spTree>
    <p:extLst>
      <p:ext uri="{BB962C8B-B14F-4D97-AF65-F5344CB8AC3E}">
        <p14:creationId xmlns:p14="http://schemas.microsoft.com/office/powerpoint/2010/main" val="6468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lh3.googleusercontent.com/jDJQ3ISC2q1JkXXRHLYwEwlEG6sXpdbFlvpJUxY6IFDlltsfRoVm7sEGBoAB9vvgNlTD-0Oy2MvduE4-cw2HAG6jn4ZCU2SmgRKI3cq7hIVZq10siMZEzCNBoMxGUcC-QRv9C-Qp8ycKKxqXWPFi4kC37TqbX1jWnimdrUzlT8fuUXX2oYEBYfKQr7gtPf0ApAD4j_MMHPNbssKXpumQo1oSVTYXXOIYqcHaLom3HBGQ7TqJV_PmULnFX3fLupaQ7RabYTa5Km2dUf9NbgxRoqTMSyMzA9xratD9ifa5GdBb6FZ5PVHz-P3UaomzpucJU-m1qWj12xOl8uELPPqHiVkCxDudQEBForvw9OctHtY3f185K29zKXONNQ6GcFu9YhjZoozHGP9YFSA09b8BXKpQeiBmx22F3mkwtz1GVm7h6hZpYt3iU5uqHpodakw4F0EXgOIHI3KLa6c0y5Ns_IYVtzU_BqAl8KmF1WiVupgx25RdOoUjKgxSxZ-S7pQZ6nPszuTsulZWnIYawKWLxpi7lZss91PxgzpcSGen39vW-iDBdTKmu52IPqZIQbJdF0sW7iu5jwSzR6yDPrvFXmiz5WV-MslffGGbsamyYvKnX00L7WCmW2MoDk7vZHaGJknVI_Z5D9YdSYZhoHzwDZd12BgdzIelTnJtxdhZdObMzvQlWyTp7TbHB215QLi0X6vx_R2Pl3nIrMM0C4RwkEA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652120" y="1988840"/>
            <a:ext cx="2952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Budynek REKTORATU: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zabytkowa </a:t>
            </a:r>
            <a:r>
              <a:rPr lang="pl-PL" dirty="0"/>
              <a:t>czytelnia i biblioteka </a:t>
            </a:r>
            <a:endParaRPr lang="pl-PL" dirty="0" smtClean="0"/>
          </a:p>
          <a:p>
            <a:r>
              <a:rPr lang="pl-PL" dirty="0" smtClean="0"/>
              <a:t>Wydziału </a:t>
            </a:r>
            <a:r>
              <a:rPr lang="pl-PL" dirty="0"/>
              <a:t>Medycznego.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Miał </a:t>
            </a:r>
            <a:r>
              <a:rPr lang="pl-PL" dirty="0"/>
              <a:t>tutaj wykład Albert </a:t>
            </a:r>
            <a:r>
              <a:rPr lang="pl-PL" dirty="0" err="1"/>
              <a:t>EInstein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71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lh3.googleusercontent.com/GZEWnPYes116VzOZBxrfmrV4ypPbRoTHuPGZMyNrhrcPZqQdg48olPQzBrD8RCaV7zoxZbo2vfIwgGvGkQjwJoHqFpuyWJURFhUq0S8llAkHFtW4p19KrEzmlMOd7JSmxXYEvmyp1C-DVouLNKJnIHoPoxCjW62vIzKa1JG9q4u8hYQJb_FqkqH_kp3uy0rKTPOrmdG3M1KVCx67Gkn71Ak5AKUVlun4nKRSmHCOkJeVvRFuesJW9pVWpc8zdPr9xalEruvHAU-mWmCVOlbjumBVd0b2e4WoMcNPmILSz2ExDGk2E7oyczZnepqcZ1fb8_Q1FTLrDaoX7NDjxWqsJ0rfzAKEhwbu0Qshxf_heeSXKn4eVWfkOErGcxkpNCbg9MA8R0tTX2Giu0A9nbg-awjpqLYAc6h85GfLpXIF2MolxI3qgedHUqoCQmnBkjaPgOVXNYSs58iCVu0Ifuc9ATan_z5sefCNF5sZ5bwN_In6bi4MAWNPs8oij4WBCw5qawUthcAcQAiRFJDuHoG2S8IXecNOT3OOq_rU0s-kpzbNsB7AhoDoj3LKsKc6WI0KCOmK00cltqL5mmIAeJkujX-exjrhRZlcagGoMSDDH2EcfOMRjcEcfIiTsGoAZ7KrfVpx0wNX5Y2bEtG3qd5nRKpHNX-AjLFnQU8dY04PY0IdJglceBSXUQnkrc5vAYPh4UfTtsvpBj_LGdE1d7UELOU=w457-h608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https://lh3.googleusercontent.com/GZEWnPYes116VzOZBxrfmrV4ypPbRoTHuPGZMyNrhrcPZqQdg48olPQzBrD8RCaV7zoxZbo2vfIwgGvGkQjwJoHqFpuyWJURFhUq0S8llAkHFtW4p19KrEzmlMOd7JSmxXYEvmyp1C-DVouLNKJnIHoPoxCjW62vIzKa1JG9q4u8hYQJb_FqkqH_kp3uy0rKTPOrmdG3M1KVCx67Gkn71Ak5AKUVlun4nKRSmHCOkJeVvRFuesJW9pVWpc8zdPr9xalEruvHAU-mWmCVOlbjumBVd0b2e4WoMcNPmILSz2ExDGk2E7oyczZnepqcZ1fb8_Q1FTLrDaoX7NDjxWqsJ0rfzAKEhwbu0Qshxf_heeSXKn4eVWfkOErGcxkpNCbg9MA8R0tTX2Giu0A9nbg-awjpqLYAc6h85GfLpXIF2MolxI3qgedHUqoCQmnBkjaPgOVXNYSs58iCVu0Ifuc9ATan_z5sefCNF5sZ5bwN_In6bi4MAWNPs8oij4WBCw5qawUthcAcQAiRFJDuHoG2S8IXecNOT3OOq_rU0s-kpzbNsB7AhoDoj3LKsKc6WI0KCOmK00cltqL5mmIAeJkujX-exjrhRZlcagGoMSDDH2EcfOMRjcEcfIiTsGoAZ7KrfVpx0wNX5Y2bEtG3qd5nRKpHNX-AjLFnQU8dY04PY0IdJglceBSXUQnkrc5vAYPh4UfTtsvpBj_LGdE1d7UELOU=w457-h608-no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3558" name="Picture 6" descr="https://lh3.googleusercontent.com/wFboorrlynNlYsUQv1cT9ViRxAoJTD8dFS63DbtTnDVW29P7FJcu5ZQayHsXko-RdZoZ-RKwpYrllJwSU9pEXr9LBh88Er-5fMMWhJlontufpGICsUUKOMQ_P7NxS_qyBMVDEMIgR4P1mPgSeZ7GNUbyVSp52S-DoA-J2Ux8RXWvR3dTYqQRQCi_Q-VCGlKyB4RMlvxurxNnjIrSDsL5p4NfDT2xbKnzC29Y4_Yj8gjW7V4uxsYQ09hlx3EfPOTnu4XMXLIjjliBEGWtlp4ob1JodfXtuf9zoC1VZ1wXtTJJ4sZdNdqzHKPigZ34M69shE5vNN9-8mVLioUz5wUdNrIZDJ7UJW9I5g1AdiOpcHP6LUbbVebB_cosFsjrVPW27iWCK_TmJfz1WSR-N1s98y0WlvS9hmhZXKC7Hn5sHEPvxpIg9fc6rn7TCalX2VNrb-1fgS9SzxUi34v8VveMSCAUV64NPsDlcUJ1ZoqVlg93XDtk2QKQhoaXy3gSVjxGjJzopbUdv60wkEryFcatCTo87coJPn96aTSBZ-lD-5I0VBwFW8UK7xFiOCqTjur6hUWPueqqzYifEkwK7lLY9H4x0TQAe_6GXEB8FqrvAXel5ajUjWP7dJII2XTDoZzCtZS7QP0YGaxNeyl_R2xgcpFy4QEW61B04tmCmsbpO88Fil22WqdleI8K_a00irBER5_6Xn7QkCzB73qi8aRySv8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2737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012160" y="2348880"/>
            <a:ext cx="2934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Centrum miasta: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pomnik cesarza rzymskiego </a:t>
            </a:r>
          </a:p>
          <a:p>
            <a:r>
              <a:rPr lang="pl-PL" dirty="0" smtClean="0"/>
              <a:t>Cezara </a:t>
            </a:r>
            <a:r>
              <a:rPr lang="pl-PL" dirty="0"/>
              <a:t>Augusta, od którego imienia powstała nazwa Saragossy</a:t>
            </a:r>
          </a:p>
        </p:txBody>
      </p:sp>
    </p:spTree>
    <p:extLst>
      <p:ext uri="{BB962C8B-B14F-4D97-AF65-F5344CB8AC3E}">
        <p14:creationId xmlns:p14="http://schemas.microsoft.com/office/powerpoint/2010/main" val="372137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lh3.googleusercontent.com/NVJ4pGreopadyli2iuUMkqcsB0fRkOEake9L6L2ADUpVIKLkEiHM1VmjQ5L0RFMSzoCWaLT6QkdMcSBTaCI2Hh_54BVhpGej4ngUIgdsBjjrR3KpqPGMTqW8rFx8J2h0TPqBXFkIk2uqZp8DaCusBgO5lx56cmKjLm7YHyUmqYEfF2klAyHRs3vD8AUYorSDMXZinIzfVXFSuXgGOldN7hEphOyEnjaHmdUlfOiU3D5SrVaqF4g82X5dBKHCgur2NYdMmOO0F_Vb1wWg7wcQyO0en9DzZxnzXPWQjmWLAEm-BKRAUQFWDYKJsignv5fgbsBt7aQcX4xl6HrXGnKEvzN_0YoMyQGgWD5nhdXFoNrFXthElUKrr98mKqRNEa3t32LSEnIBu2YU9u3DKCKog1RbT4fbgoE77oZHcf9_agsbKtSO7JI9rDcyDMUTArpBCDGpmnHbn1GASHmpxxy8BT4v6iUN9HqXzyGoQlOIM88utuAEmjxYw0OX1NoAmyqQFr3EPK_IxjrwLkRlItjMJcLr66KcTE4tFY4j5MHwCMIzDOHCfdINtYN-AsI3J_phPUxgZFc2BtixLfv2bJymwbGMK2-tsjK1RI43cUzqdbMlWoZ5fn0lXtkyfKl3cfO2v5ypbJ1KHw0ejFCQFLCxaqKe7xuyqSXsypSKd9-_lQ88_zZYVU6NdIRyLC10MuxVmjr68LFPumvCYirTQLcxVto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2" y="137693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48064" y="2848627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Kolejny piękny zabytkowy </a:t>
            </a:r>
            <a:r>
              <a:rPr lang="pl-PL" dirty="0" smtClean="0"/>
              <a:t>kościół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31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lh3.googleusercontent.com/7zYH9n-S0DwWzyVN7Foc22Asc3-MAw9eCSxKtfAa1Ux5KZWyNoOzS020AtCokig5SbItdgy_E2_RbW7WztMF_6Lpyc-XsP8qmSD4Nz0a3DHzmhnTPyLCjla8vpE4jqGVUVlOM52RWaMeZFfstmfR0G5CnodWmg1ILUdRBNW5aiQLoxN6GWZkeuznAM_1n1s2-4RxpRREc_eD2vc7NHRofkxaZZhGDiDACLzsVNxvA1hd-vPoM-uzPGDmj_njSejOHAGLXXJA_fLgngOZyR5QNPEL844_EnwUFiZ1L8A_z3JwobdQzXSrP-ttHpNvjImjoQB3v8DrRaaD500fH9x9PUyBeQEoQfPbkuPdmvIYaiFVP0btujgHeZjcM1Bv1-7AeHFnxgAaC9UpQ8gP9dlfmO96ndoUzNd8kpWI01yz7ANCYVSn9PTI_kzIeshVHF4KPovwkt9hGMHXoDaBl2lo0nt3fOISryD3Pu_P0-MV9KV3xn7sxiV79hUEWDeX8X-RCagb-i3W8-JvdbpzxMTwSzcRUYP47KaXPRO7V-_UNf0L3gU-zY_CeIR_ArrjGWKbd_EadYliVtJW982FZII87F18R9ZAG1qHBxim2FVCFuy8S634WrmijfthwZIHVMWd4TZQ5WkNt3mQDtDouX2jcRrDzna9KnrZom1wYGDXOjxW7ZLHkFDsfQq5yC769nksw009YEN5mqJTHPriWjWS0vc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51" y="595462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062151" y="2875002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Ulica Saragossy ok. 22-giej</a:t>
            </a:r>
          </a:p>
        </p:txBody>
      </p:sp>
    </p:spTree>
    <p:extLst>
      <p:ext uri="{BB962C8B-B14F-4D97-AF65-F5344CB8AC3E}">
        <p14:creationId xmlns:p14="http://schemas.microsoft.com/office/powerpoint/2010/main" val="14703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lh3.googleusercontent.com/imk32T3v3DJurFNhwv7vAK454DWM83qmh6csss1ot8tbVz3AyMNWj2yeGgrxCpENq8ow8BQywHgCS10o9JfUVze6cIes0gXXHPLHquNRF_DiRn0P85jBWeIhn9d6CkUbBCweRIcaUKGDhbF1C1NpCjziBm-gC-c7gR5sNJVPDwAJPRpnC49Osg_wBba0WVJHsVXvCFkb0MVnQsQAzURpzUpmYMH5dIe2xpIi_Rr7JagE-aff-m5ncBg66ZgnWGi8Q9C0hUP3dxk2J9t-e3SmLNrQpNQgrC-syZojenLxHtBDlIizVPoddJWwzvZENgMleVe7XZ8aHRXUK8RF2t3DazdiBTxAJU3Wkwc-gioETlL1R1NWk08vcKO71ZNPUU1zWCneL8zW36A6ETbqUc7og-_I4NgQ23-aZVHtEMbFDEwFJMb_uDNOw0cnxovTw-k0dqBhIXA-MlpQooyS9EcqN6c4Abvx8N9KGvt2S83loR_DDwdbCXVN_D_lUq-TmdLtKsQmwg3XtNvFpsI7-lAn6LOQZNrxjrzjpqC0BSFwG0v1jxbzqpGoeoXfmP-uLsro2uKPdq67gYJJ4c6zUO4fax9nwFZAkW4HMahiZYQVMfiGelOjLSxn5WP3o_yZ-Ssz819OhILOqaoDHKuQHcHJdJAaRDezGQYpUpcs-6lI7cafU6Bbe8br3xWamctrahBgeXDe5O3pgnX8g8V44itBPOw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20" y="543022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023620" y="2448942"/>
            <a:ext cx="29408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NA pożegnanie :</a:t>
            </a:r>
          </a:p>
          <a:p>
            <a:r>
              <a:rPr lang="pl-PL" dirty="0"/>
              <a:t>z</a:t>
            </a:r>
            <a:r>
              <a:rPr lang="pl-PL" dirty="0" smtClean="0"/>
              <a:t> </a:t>
            </a:r>
            <a:r>
              <a:rPr lang="pl-PL" dirty="0"/>
              <a:t>profesorem Juan Ramon </a:t>
            </a:r>
            <a:r>
              <a:rPr lang="pl-PL" dirty="0" err="1"/>
              <a:t>Soler</a:t>
            </a:r>
            <a:r>
              <a:rPr lang="pl-PL" dirty="0"/>
              <a:t> </a:t>
            </a:r>
            <a:r>
              <a:rPr lang="pl-PL" dirty="0" err="1"/>
              <a:t>Santaliestra</a:t>
            </a:r>
            <a:r>
              <a:rPr lang="pl-PL" dirty="0"/>
              <a:t> i jego małżonką </a:t>
            </a:r>
            <a:endParaRPr lang="pl-PL" dirty="0" smtClean="0"/>
          </a:p>
          <a:p>
            <a:r>
              <a:rPr lang="pl-PL" dirty="0" smtClean="0"/>
              <a:t>(prywatnie </a:t>
            </a:r>
            <a:r>
              <a:rPr lang="pl-PL" dirty="0"/>
              <a:t>rodzice prof. </a:t>
            </a:r>
            <a:r>
              <a:rPr lang="pl-PL" dirty="0" smtClean="0"/>
              <a:t>Rebeki </a:t>
            </a:r>
            <a:r>
              <a:rPr lang="pl-PL" dirty="0" err="1" smtClean="0"/>
              <a:t>Soler</a:t>
            </a:r>
            <a:r>
              <a:rPr lang="pl-PL" dirty="0" smtClean="0"/>
              <a:t> </a:t>
            </a:r>
            <a:r>
              <a:rPr lang="pl-PL" dirty="0"/>
              <a:t>Costa)</a:t>
            </a:r>
          </a:p>
        </p:txBody>
      </p:sp>
    </p:spTree>
    <p:extLst>
      <p:ext uri="{BB962C8B-B14F-4D97-AF65-F5344CB8AC3E}">
        <p14:creationId xmlns:p14="http://schemas.microsoft.com/office/powerpoint/2010/main" val="41697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lh3.googleusercontent.com/1GzBzVcqY0WmuCNXlA8whuAy4Ou-1cufu-j2AMz2Saum9FMctwvAQiBVK6tn24qBiyCZTCf9xP9P02fHuJve2EJMMqesWfjF-3tlrKMdtsTRObaHuheV_ytXrMtM5E0dk64VoaWGzcSDt3eHcX5QRX5Vj7L2vqK7HPhHyCHg7z0ijNK8hfayYzngg79ISfVd7gl_FG7DVhoWWA10Yy1jUbhTAzfh59izo1UrYb5cVkbmLcwJ2QzbYf4TIImsyLunKqxWpTyIoT4_ooqXENQTVaol87UFdK9QXM8gHqZqFFEqrNobITYvNqpUPcQZbAmB-5YSBZeB0_a2s5pIBDtoH1_FFZvnxC5dsrYBg_7aR-_NLQ0C1bhAk9wxvfZ4_kmgjd82i8din9lynEjhbXr_6G-ft68MYvFZXRWDOOVQ7etDCA7PH3oxKNC1VgxFSHZF5DejvApC3ZGG_qEZN3B4rOnIkWnyqLvrxIWHX4NMgu8gzx5e9qvJh8kVHvsVlhxF6NspSWklE5V7hlRkeO-8c5PS-R2k5y9_F2xyb7yOr31ZVTbO-erxSVr2gcik2pWRCKRNXaSO6D7qM7y1Wm0oU37oLlO-2zCLHc0srTq-7c9AyR3W6oVEfJdlyvvRfBHKuUTW5JBwLJ9eOaGMIZz0hAOQ6IkGJiFXNRfHL7V39TI-u0CrF8LCiy3q_Xyux_3c3vi4fLvj7Un96u4su3KsFuc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58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652120" y="2636912"/>
            <a:ext cx="2443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Za chwilę będziemy lądować w Rzeszowie</a:t>
            </a:r>
          </a:p>
        </p:txBody>
      </p:sp>
    </p:spTree>
    <p:extLst>
      <p:ext uri="{BB962C8B-B14F-4D97-AF65-F5344CB8AC3E}">
        <p14:creationId xmlns:p14="http://schemas.microsoft.com/office/powerpoint/2010/main" val="21802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DZIĘKUJĘ ZA UWAGĘ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77520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zswb26PHlnULaDHFpL6eAgfKkdY92llimDBsr16xlk9Ox76UAq5kbOdDBrcoKWxJUuFosdLliEDSmp1HkIDtC2LafPzSTJ5zoMCJ7FuIMH9GRKfONZqmAD5rFA522LGOxx3uMyXRCOb1pomogZCRy0eBgCPkxW_R-qLhm-d_723Ebc5fn1AQH3dKDCxVTXwJo8PIE8tS4fQBJK4jGV_SE4giB25_4MLy9bBRDuHCb8Gu9m7Yw6pMtpvZNnR-AHds02z3FfcKjXbqYYqlEG0j-4LAa2VAKQI6x2PvBXP_aV_cZNOJEb4s74azicGzvvVy7G7pZlweI8Da7Vmey5b6Horsd9j6IzF_JaOVrHgZMfD-F_OCwH_UivkLSu1_VcR9saY--PZSAveQt2Y6Xk3pTnjIyHqpcnCnlOWHaGh5vr6mfomuM5S3zW_yPbASJQzoKCF4uYD_KdeMq4SAzjgtgOFIbg-jSeIKwKjxbLpYEUHNX3xi9ZinbZmTjqCFdh8_ohwbtdr7vuXq-hZRo6Tw1XrUYoIxFCRDBRaDGsL3xtfL82d7brmFo8bn8U9YpYXV8nnBEmNCvS9woIKIBlOrd0Yib1G1lPBwxtQWAkD4z2gBhVU7lxET_dFC5aaAHjH4f6EA0ZIQ-I5hBtiQAxi85EMZ46R4scvvDiHrED5l0DjpsMgOMQjje_dXvMo_bs9W9IEryezNZbXdDVK55WGgJnM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580112" y="2060848"/>
            <a:ext cx="3563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Port morski w Barcelonie; kontenery na gaz i ropę naftową zajmują prawie cały teren magazynowy</a:t>
            </a:r>
          </a:p>
        </p:txBody>
      </p:sp>
    </p:spTree>
    <p:extLst>
      <p:ext uri="{BB962C8B-B14F-4D97-AF65-F5344CB8AC3E}">
        <p14:creationId xmlns:p14="http://schemas.microsoft.com/office/powerpoint/2010/main" val="9659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1320" cy="1468800"/>
          </a:xfrm>
        </p:spPr>
        <p:txBody>
          <a:bodyPr/>
          <a:lstStyle/>
          <a:p>
            <a:r>
              <a:rPr lang="pl-PL" b="1" dirty="0" smtClean="0"/>
              <a:t>Bibliografia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107504" y="1268760"/>
            <a:ext cx="8424936" cy="46805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 </a:t>
            </a:r>
            <a:r>
              <a:rPr lang="de-DE" u="sng" dirty="0">
                <a:solidFill>
                  <a:schemeClr val="tx1"/>
                </a:solidFill>
                <a:hlinkClick r:id="rId2"/>
              </a:rPr>
              <a:t>https://www.laitalianacafe.com/noticias/index/ver/tag/%</a:t>
            </a:r>
            <a:r>
              <a:rPr lang="de-DE" u="sng" dirty="0" smtClean="0">
                <a:solidFill>
                  <a:schemeClr val="tx1"/>
                </a:solidFill>
                <a:hlinkClick r:id="rId2"/>
              </a:rPr>
              <a:t>20Lera</a:t>
            </a:r>
            <a:endParaRPr lang="pl-PL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. </a:t>
            </a:r>
            <a:r>
              <a:rPr lang="pl-PL" u="sng" dirty="0">
                <a:solidFill>
                  <a:schemeClr val="tx1"/>
                </a:solidFill>
                <a:hlinkClick r:id="rId3"/>
              </a:rPr>
              <a:t>https://www.unizar.es</a:t>
            </a:r>
            <a:r>
              <a:rPr lang="pl-PL" u="sng" dirty="0" smtClean="0">
                <a:solidFill>
                  <a:schemeClr val="tx1"/>
                </a:solidFill>
                <a:hlinkClick r:id="rId3"/>
              </a:rPr>
              <a:t>/</a:t>
            </a:r>
            <a:endParaRPr lang="pl-PL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u="sng" dirty="0">
                <a:solidFill>
                  <a:schemeClr val="tx1"/>
                </a:solidFill>
                <a:hlinkClick r:id="rId4"/>
              </a:rPr>
              <a:t>https://www.google.pl/search?q=universidad+zaragoza&amp;sxsrf=APq-WBu_J_4pOddSoKu5IMqBWSdNc5T9TQ:1643473024372&amp;tbm=isch</a:t>
            </a: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u="sng" dirty="0">
                <a:solidFill>
                  <a:schemeClr val="tx1"/>
                </a:solidFill>
                <a:hlinkClick r:id="rId4"/>
              </a:rPr>
              <a:t>https://www.google.pl/search?q=universidad+zaragoza&amp;sxsrf=APq-WBu_J_4pOddSoKu5IMqBWSdNc5T9TQ:1643473024372&amp;tbm=isch</a:t>
            </a:r>
            <a:r>
              <a:rPr lang="de-DE" dirty="0">
                <a:solidFill>
                  <a:schemeClr val="tx1"/>
                </a:solidFill>
              </a:rPr>
              <a:t> </a:t>
            </a: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u="sng" dirty="0">
                <a:solidFill>
                  <a:schemeClr val="tx1"/>
                </a:solidFill>
                <a:hlinkClick r:id="rId5" tooltip="Universidad (Zaragoza)"/>
              </a:rPr>
              <a:t>Universidad (Zaragoza</a:t>
            </a:r>
            <a:r>
              <a:rPr lang="en-US" i="1" u="sng" dirty="0" smtClean="0">
                <a:solidFill>
                  <a:schemeClr val="tx1"/>
                </a:solidFill>
                <a:hlinkClick r:id="rId5" tooltip="Universidad (Zaragoza)"/>
              </a:rPr>
              <a:t>)</a:t>
            </a:r>
            <a:endParaRPr lang="pl-PL" i="1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u="sng" dirty="0">
                <a:solidFill>
                  <a:schemeClr val="tx1"/>
                </a:solidFill>
                <a:hlinkClick r:id="rId6"/>
              </a:rPr>
              <a:t>https://pl.wikipedia.org/wiki/Hiszpania</a:t>
            </a:r>
            <a:r>
              <a:rPr lang="pl-PL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u="sng" dirty="0">
                <a:solidFill>
                  <a:schemeClr val="tx1"/>
                </a:solidFill>
                <a:hlinkClick r:id="rId7"/>
              </a:rPr>
              <a:t>http://www.museodezaragoza.es/</a:t>
            </a:r>
            <a:r>
              <a:rPr lang="pl-PL" dirty="0">
                <a:solidFill>
                  <a:schemeClr val="tx1"/>
                </a:solidFill>
              </a:rPr>
              <a:t> </a:t>
            </a:r>
            <a:endParaRPr lang="pl-PL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m</a:t>
            </a:r>
            <a:r>
              <a:rPr lang="pl-PL" dirty="0" smtClean="0">
                <a:solidFill>
                  <a:schemeClr val="tx2"/>
                </a:solidFill>
              </a:rPr>
              <a:t>ateriały własne</a:t>
            </a:r>
          </a:p>
          <a:p>
            <a:pPr algn="just"/>
            <a:endParaRPr lang="pl-PL" sz="1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875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1320" cy="1468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 smtClean="0"/>
              <a:t>PROGRAM ERASMUS </a:t>
            </a:r>
            <a:r>
              <a:rPr lang="pl-PL" dirty="0" smtClean="0"/>
              <a:t>+ 2021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INFORMACJE :  </a:t>
            </a:r>
            <a:r>
              <a:rPr lang="pl-PL" b="1" dirty="0" smtClean="0"/>
              <a:t>HISZPANIA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467544" y="1844824"/>
            <a:ext cx="8228880" cy="4192944"/>
          </a:xfrm>
        </p:spPr>
        <p:txBody>
          <a:bodyPr/>
          <a:lstStyle/>
          <a:p>
            <a:pPr algn="ctr"/>
            <a:r>
              <a:rPr lang="pl-PL" dirty="0"/>
              <a:t>Hiszpania Królestwo Hiszpanii </a:t>
            </a:r>
            <a:endParaRPr lang="pl-PL" dirty="0" smtClean="0"/>
          </a:p>
          <a:p>
            <a:pPr algn="ctr"/>
            <a:endParaRPr lang="pl-PL" dirty="0" smtClean="0"/>
          </a:p>
          <a:p>
            <a:r>
              <a:rPr lang="pl-PL" dirty="0" smtClean="0"/>
              <a:t>– </a:t>
            </a:r>
            <a:r>
              <a:rPr lang="pl-PL" dirty="0"/>
              <a:t>państwo w zachodniej części Europy Południowej, położone głównie na Półwyspie Iberyjskim, obejmujące także Baleary na Morzu Śródziemnym, Wyspy Kanaryjskie na Oceanie Atlantyckim, mniejsze wysepki oraz tereny w północnej Afryce. </a:t>
            </a:r>
            <a:endParaRPr lang="pl-PL" dirty="0" smtClean="0"/>
          </a:p>
          <a:p>
            <a:r>
              <a:rPr lang="pl-PL" b="1" dirty="0" smtClean="0">
                <a:hlinkClick r:id="rId2"/>
              </a:rPr>
              <a:t>Stolica</a:t>
            </a:r>
            <a:r>
              <a:rPr lang="pl-PL" b="1" dirty="0"/>
              <a:t>: </a:t>
            </a:r>
            <a:r>
              <a:rPr lang="pl-PL" dirty="0" smtClean="0">
                <a:hlinkClick r:id="rId3"/>
              </a:rPr>
              <a:t>Madryt</a:t>
            </a:r>
            <a:endParaRPr lang="pl-PL" dirty="0" smtClean="0"/>
          </a:p>
          <a:p>
            <a:endParaRPr lang="pl-PL" dirty="0"/>
          </a:p>
          <a:p>
            <a:r>
              <a:rPr lang="pl-PL" b="1" dirty="0">
                <a:hlinkClick r:id="rId4"/>
              </a:rPr>
              <a:t>Liczba ludności</a:t>
            </a:r>
            <a:r>
              <a:rPr lang="pl-PL" b="1" dirty="0"/>
              <a:t>: </a:t>
            </a:r>
            <a:r>
              <a:rPr lang="pl-PL" dirty="0"/>
              <a:t>47,35 miliona (2020) </a:t>
            </a:r>
            <a:r>
              <a:rPr lang="pl-PL" dirty="0">
                <a:hlinkClick r:id="rId5"/>
              </a:rPr>
              <a:t>Bank </a:t>
            </a:r>
            <a:r>
              <a:rPr lang="pl-PL" dirty="0" smtClean="0">
                <a:hlinkClick r:id="rId5"/>
              </a:rPr>
              <a:t>Światowy</a:t>
            </a:r>
            <a:endParaRPr lang="pl-PL" dirty="0" smtClean="0"/>
          </a:p>
          <a:p>
            <a:endParaRPr lang="pl-PL" dirty="0"/>
          </a:p>
          <a:p>
            <a:r>
              <a:rPr lang="pl-PL" b="1" dirty="0">
                <a:hlinkClick r:id="rId6"/>
              </a:rPr>
              <a:t>Król</a:t>
            </a:r>
            <a:r>
              <a:rPr lang="pl-PL" b="1" dirty="0"/>
              <a:t>: </a:t>
            </a:r>
            <a:r>
              <a:rPr lang="pl-PL" dirty="0">
                <a:hlinkClick r:id="rId7"/>
              </a:rPr>
              <a:t>Filip </a:t>
            </a:r>
            <a:r>
              <a:rPr lang="pl-PL" dirty="0" smtClean="0">
                <a:hlinkClick r:id="rId7"/>
              </a:rPr>
              <a:t>VI</a:t>
            </a:r>
            <a:endParaRPr lang="pl-PL" dirty="0" smtClean="0"/>
          </a:p>
          <a:p>
            <a:endParaRPr lang="pl-PL" dirty="0"/>
          </a:p>
          <a:p>
            <a:r>
              <a:rPr lang="pl-PL" b="1" dirty="0">
                <a:hlinkClick r:id="rId8"/>
              </a:rPr>
              <a:t>Waluta</a:t>
            </a:r>
            <a:r>
              <a:rPr lang="pl-PL" b="1" dirty="0"/>
              <a:t>: </a:t>
            </a:r>
            <a:r>
              <a:rPr lang="pl-PL" dirty="0"/>
              <a:t>Euro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65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OYbbvrh7HqSQxUY2jfQ0jGmAWP2ooGI5uemvvABqw_v80AMlrU40ZDV5Qj6iFn0JktHba8JOuLKShYvDPL73ywmKUq62X6_XlyqUjB2z0GaBteeGyW18_7Fnncu3xL7hJiakFdmMCwBl1hky2kqun5l_67caHzpyjkAxofbOTZDbgVRvtFUYJPgSwkSopI8iB8H71OifOJoycFyEzz9I8Boyq9Wzo2rw8zEy4yQK6esjmoo6WbM5SSS4TSJsm6d639hGrhIcR_gWxGoiISpI7EIoYpsXzf3HOZ1JC69yVT5Z4O22PM68wYq551XU3L9XEbkx-xGNEu8UzCCrewE-e_CgfI0FTzC-_KGqQ2W1QYeScwWMgEBwk4DSApXp3vxgUvhnFAYCOlxsSJWzRjfdPWCUmqew53OGj7rnZRdPrt9qnkxkYYhbZtTg8ySvRcRZgz-1K_8rJ6N9HlWaCDGvvskj6AsE1_UX-jZ3EZTrmWbY7DGSwLbDjplNIsVLhqLjf5zJGuBeN1X8N5CuwfVPjRzcB3qgLUe8Y_yRDCOwao-MJKlJRXQBL7a6-AXG8ooaUw4QCdXGkUPKC985xuBn7QDqkhE4nDPnChwkqnWdXCmGy2HnIX0LAEN6aP22VhzSGhUKrgn3RX3kL4URGq6WElXZPF1ewbVRXjbJAW23dwd4znVqmzUEjwk55TxJY0tPR3I2QyIFQWpme1m2eeKrNjA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3399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818981" y="2060848"/>
            <a:ext cx="3289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pociągu podmiejskim </a:t>
            </a:r>
            <a:r>
              <a:rPr lang="pl-PL" dirty="0" smtClean="0"/>
              <a:t>z lotniska (3 stacje) </a:t>
            </a:r>
            <a:r>
              <a:rPr lang="pl-PL" dirty="0"/>
              <a:t>do stacji BARCELONA, z której odjeżdżają pociągi RENFE; wszyscy pasażerowie w maseczkach, dystans społeczny.</a:t>
            </a:r>
          </a:p>
        </p:txBody>
      </p:sp>
    </p:spTree>
    <p:extLst>
      <p:ext uri="{BB962C8B-B14F-4D97-AF65-F5344CB8AC3E}">
        <p14:creationId xmlns:p14="http://schemas.microsoft.com/office/powerpoint/2010/main" val="31254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3aB6SFCq5FiBITnIygQXgIa4nqINsHmZr3u9WMIa7eAhNX02-rDfDeL1ENuCb6ZltvezYsTQZoITBOsaN7ZkGGVkVgBshgGbd6KuI4PLn26V2blKhpESo2_pobS69zWn5iDtNac6BFS1anRabV1aSYwPF6o7zRy2RuDKR4hxASzqks88oXzQddWwL121PXv7Hn24OmgCtqHtutPaiOiozz-lc1YSzG4cr2507ndg8n_P63nlyVUoex9HgmBXMteqRVp0UUd2XNA9PI2MBNDH60SboSdEu59K_bcjlJ88IlBZKZ_t8okQae_JGjpsmCSj0bmAZbGUQ3ykr7CoJ-wG326kqsB2R7Aei92vz7uHPK8cth_1gXkG1G-UoYpcKpL4NVU7Y-aMAFChgLxSARqoHcnPZl1f0adrJkuADw1ZHttxWu0bzcHnF9-E9xSPasXQjq5SdJQhiK0MvivLDjJV8vbIMlHJm6SnL4hQx_UVjcxHLr9dqcv4aC6YbdIA4ucw5jINX_91ywHEQ3zNhKJnWte98cLWXmcHe4rhA1ZYbroCKqhD4wGZQz_0Bk4qX6IUhwqb9y6avrGqtVfsCJxPknEHt2g5difvH9yLoQnTIaD7DI3FxoQ9PyxAN2Rt-pUVZYSXGtWq6a-sm9eURrbtr1p_ZhHyTWmPXsmXPat_awZQSkmMV3H49goZWN3xGIo5_rnGnHEOMWoxAz8qmHTwTjY=w457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43434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364088" y="2636912"/>
            <a:ext cx="3779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Stacja BARCELONA, z której odjeżdżają pociągi RENFE;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kontrola </a:t>
            </a:r>
            <a:r>
              <a:rPr lang="pl-PL" dirty="0"/>
              <a:t>paszportów </a:t>
            </a:r>
            <a:r>
              <a:rPr lang="pl-PL" dirty="0" err="1"/>
              <a:t>covidowych</a:t>
            </a:r>
            <a:r>
              <a:rPr lang="pl-PL" dirty="0"/>
              <a:t>;</a:t>
            </a:r>
          </a:p>
          <a:p>
            <a:endParaRPr lang="pl-PL" dirty="0" smtClean="0"/>
          </a:p>
          <a:p>
            <a:r>
              <a:rPr lang="pl-PL" b="1" dirty="0" smtClean="0"/>
              <a:t>300 </a:t>
            </a:r>
            <a:r>
              <a:rPr lang="pl-PL" b="1" dirty="0"/>
              <a:t>km do SARAGOSSY  </a:t>
            </a:r>
            <a:endParaRPr lang="pl-PL" b="1" dirty="0" smtClean="0"/>
          </a:p>
          <a:p>
            <a:r>
              <a:rPr lang="pl-PL" dirty="0" smtClean="0"/>
              <a:t>w </a:t>
            </a:r>
            <a:r>
              <a:rPr lang="pl-PL" dirty="0"/>
              <a:t>półtorej </a:t>
            </a:r>
            <a:r>
              <a:rPr lang="pl-PL" dirty="0" smtClean="0"/>
              <a:t>godziny - HURRA</a:t>
            </a:r>
            <a:r>
              <a:rPr lang="pl-P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641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1320" cy="1468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 smtClean="0"/>
              <a:t>PROGRAM ERASMUS +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INFORMACJE :  </a:t>
            </a:r>
            <a:r>
              <a:rPr lang="pl-PL" b="1" dirty="0" smtClean="0"/>
              <a:t>Saragossa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467544" y="1844824"/>
            <a:ext cx="8352928" cy="4032448"/>
          </a:xfrm>
        </p:spPr>
        <p:txBody>
          <a:bodyPr/>
          <a:lstStyle/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Saragossa </a:t>
            </a:r>
            <a:r>
              <a:rPr lang="pl-PL" dirty="0"/>
              <a:t>– miasto w północno-wschodniej Hiszpanii, w środkowym biegu Ebro. Stolica Aragonii, znana z mauretańskiego pałacu i barokowej </a:t>
            </a:r>
            <a:r>
              <a:rPr lang="pl-PL" dirty="0" smtClean="0"/>
              <a:t>katedry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u="sng" dirty="0">
                <a:hlinkClick r:id="rId2"/>
              </a:rPr>
              <a:t>Powierzchnia</a:t>
            </a:r>
            <a:r>
              <a:rPr lang="pl-PL" b="1" dirty="0"/>
              <a:t>: </a:t>
            </a:r>
            <a:r>
              <a:rPr lang="pl-PL" b="1" dirty="0" smtClean="0"/>
              <a:t> </a:t>
            </a:r>
            <a:r>
              <a:rPr lang="pl-PL" dirty="0"/>
              <a:t>2295 km²,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u="sng" dirty="0">
                <a:hlinkClick r:id="rId3"/>
              </a:rPr>
              <a:t>Liczba ludności</a:t>
            </a:r>
            <a:r>
              <a:rPr lang="pl-PL" b="1" dirty="0" smtClean="0"/>
              <a:t>:  </a:t>
            </a:r>
            <a:r>
              <a:rPr lang="pl-PL" i="1" dirty="0"/>
              <a:t>Wielki Zespół Miejski</a:t>
            </a:r>
            <a:r>
              <a:rPr lang="pl-PL" dirty="0"/>
              <a:t> </a:t>
            </a:r>
            <a:r>
              <a:rPr lang="pl-PL" dirty="0" err="1"/>
              <a:t>Zaragozy</a:t>
            </a:r>
            <a:r>
              <a:rPr lang="pl-PL" dirty="0"/>
              <a:t> (hiszp. </a:t>
            </a:r>
            <a:r>
              <a:rPr lang="pl-PL" i="1" dirty="0"/>
              <a:t>Grande </a:t>
            </a:r>
            <a:r>
              <a:rPr lang="pl-PL" i="1" dirty="0" err="1"/>
              <a:t>Área</a:t>
            </a:r>
            <a:r>
              <a:rPr lang="pl-PL" i="1" dirty="0"/>
              <a:t> Urbana</a:t>
            </a:r>
            <a:r>
              <a:rPr lang="pl-PL" dirty="0"/>
              <a:t>) ma 746 152 </a:t>
            </a:r>
            <a:r>
              <a:rPr lang="pl-PL" dirty="0" smtClean="0"/>
              <a:t>mieszkańców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upload.wikimedia.org/wikipedia/commons/thumb/e/..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2286000" cy="171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3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2990</TotalTime>
  <Words>770</Words>
  <Application>Microsoft Office PowerPoint</Application>
  <PresentationFormat>Pokaz na ekranie (4:3)</PresentationFormat>
  <Paragraphs>423</Paragraphs>
  <Slides>50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50</vt:i4>
      </vt:variant>
    </vt:vector>
  </HeadingPairs>
  <TitlesOfParts>
    <vt:vector size="52" baseType="lpstr">
      <vt:lpstr>Office Theme</vt:lpstr>
      <vt:lpstr>Office Theme</vt:lpstr>
      <vt:lpstr>Prezentacja programu PowerPoint</vt:lpstr>
      <vt:lpstr>Prezentacja programu PowerPoint</vt:lpstr>
      <vt:lpstr>Wstęp  PROGRAM ERASMUS +  INFORMACJE : </vt:lpstr>
      <vt:lpstr>Prezentacja programu PowerPoint</vt:lpstr>
      <vt:lpstr>Prezentacja programu PowerPoint</vt:lpstr>
      <vt:lpstr>PROGRAM ERASMUS + 2021  INFORMACJE :  HISZPANIA</vt:lpstr>
      <vt:lpstr>Prezentacja programu PowerPoint</vt:lpstr>
      <vt:lpstr>Prezentacja programu PowerPoint</vt:lpstr>
      <vt:lpstr>PROGRAM ERASMUS +  INFORMACJE :  Saragossa</vt:lpstr>
      <vt:lpstr>PROGRAM ERASMUS +  INFORMACJE :  Saragossa</vt:lpstr>
      <vt:lpstr>Historia miasta</vt:lpstr>
      <vt:lpstr>Historia miasta</vt:lpstr>
      <vt:lpstr>Zabytki i muzea Saragossy (wybrane przykłady)</vt:lpstr>
      <vt:lpstr>Zabytki i muzea Saragossy (wybrane przykłady)</vt:lpstr>
      <vt:lpstr>Zabytki i muzea Saragossy (wybrane przykłady)</vt:lpstr>
      <vt:lpstr>Zabytki i muzea Saragossy (wybrane przykłady)</vt:lpstr>
      <vt:lpstr>Zabytki i muzea Saragossy (wybrane przykłady)</vt:lpstr>
      <vt:lpstr>Zabytki i muzea Saragossy (wybrane przykłady)</vt:lpstr>
      <vt:lpstr>Zabytki i muzea Saragossy (wybrane przykłady) </vt:lpstr>
      <vt:lpstr>Universidad de Zaragoza</vt:lpstr>
      <vt:lpstr>Prezentacja programu PowerPoint</vt:lpstr>
      <vt:lpstr>Universidad de Zaragoza       https://www.unizar.es/  </vt:lpstr>
      <vt:lpstr>Universidad de Zaragoza       https://www.unizar.es/</vt:lpstr>
      <vt:lpstr>Universidad de Zaragoza       https://www.unizar.es/ </vt:lpstr>
      <vt:lpstr>Universidad de Zaragoza      WYDZIAŁY     https://www.unizar.es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  <vt:lpstr>Bibliografia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CITIES KRAKÓW 2016 https://f.hypotheses.org/wp-content/blogs.dir/2850/files/2015/12/moving-cities_logotype.jpg</dc:title>
  <dc:creator>Oem</dc:creator>
  <cp:lastModifiedBy>Oem</cp:lastModifiedBy>
  <cp:revision>160</cp:revision>
  <dcterms:created xsi:type="dcterms:W3CDTF">2016-06-10T09:29:51Z</dcterms:created>
  <dcterms:modified xsi:type="dcterms:W3CDTF">2022-02-02T11:18:15Z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