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66" r:id="rId4"/>
    <p:sldId id="262" r:id="rId5"/>
    <p:sldId id="257" r:id="rId6"/>
    <p:sldId id="261" r:id="rId7"/>
    <p:sldId id="263" r:id="rId8"/>
    <p:sldId id="264" r:id="rId9"/>
    <p:sldId id="273" r:id="rId10"/>
    <p:sldId id="274" r:id="rId11"/>
    <p:sldId id="280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DB70A1-3FF2-4C83-B60E-F5B7B81DE3B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477C40A-EBCA-495F-B78C-A9D9FB37CF7C}">
      <dgm:prSet/>
      <dgm:spPr/>
      <dgm:t>
        <a:bodyPr/>
        <a:lstStyle/>
        <a:p>
          <a:r>
            <a:rPr lang="pl-PL"/>
            <a:t>Місто – miasto</a:t>
          </a:r>
          <a:endParaRPr lang="en-US"/>
        </a:p>
      </dgm:t>
    </dgm:pt>
    <dgm:pt modelId="{7C85710D-5BDD-4DB4-B0E5-E1D93EBA2E1C}" type="parTrans" cxnId="{AB624C53-A300-4F78-8770-7748423579A1}">
      <dgm:prSet/>
      <dgm:spPr/>
      <dgm:t>
        <a:bodyPr/>
        <a:lstStyle/>
        <a:p>
          <a:endParaRPr lang="en-US"/>
        </a:p>
      </dgm:t>
    </dgm:pt>
    <dgm:pt modelId="{BF920341-397E-4384-9E0C-7F6BB0209E1D}" type="sibTrans" cxnId="{AB624C53-A300-4F78-8770-7748423579A1}">
      <dgm:prSet/>
      <dgm:spPr/>
      <dgm:t>
        <a:bodyPr/>
        <a:lstStyle/>
        <a:p>
          <a:endParaRPr lang="en-US"/>
        </a:p>
      </dgm:t>
    </dgm:pt>
    <dgm:pt modelId="{20EC2066-C8D1-4C0D-976A-F75C72349097}">
      <dgm:prSet/>
      <dgm:spPr/>
      <dgm:t>
        <a:bodyPr/>
        <a:lstStyle/>
        <a:p>
          <a:r>
            <a:rPr lang="pl-PL"/>
            <a:t>Oбласть – obwód</a:t>
          </a:r>
          <a:endParaRPr lang="en-US"/>
        </a:p>
      </dgm:t>
    </dgm:pt>
    <dgm:pt modelId="{ACFF6C55-3B20-4800-A3D9-812AA71B4D85}" type="parTrans" cxnId="{80F3725D-42E7-4D19-AD5F-E8F50B60E80D}">
      <dgm:prSet/>
      <dgm:spPr/>
      <dgm:t>
        <a:bodyPr/>
        <a:lstStyle/>
        <a:p>
          <a:endParaRPr lang="en-US"/>
        </a:p>
      </dgm:t>
    </dgm:pt>
    <dgm:pt modelId="{D0EC1223-3B5D-4C1D-91DE-9EF4B7D97BE7}" type="sibTrans" cxnId="{80F3725D-42E7-4D19-AD5F-E8F50B60E80D}">
      <dgm:prSet/>
      <dgm:spPr/>
      <dgm:t>
        <a:bodyPr/>
        <a:lstStyle/>
        <a:p>
          <a:endParaRPr lang="en-US"/>
        </a:p>
      </dgm:t>
    </dgm:pt>
    <dgm:pt modelId="{3AF57D41-809F-4926-A656-FD35C4B7831E}">
      <dgm:prSet/>
      <dgm:spPr/>
      <dgm:t>
        <a:bodyPr/>
        <a:lstStyle/>
        <a:p>
          <a:r>
            <a:rPr lang="pl-PL"/>
            <a:t>Засоби пересування – środek transportu</a:t>
          </a:r>
          <a:endParaRPr lang="en-US"/>
        </a:p>
      </dgm:t>
    </dgm:pt>
    <dgm:pt modelId="{64AC3BAE-3A82-433E-93B9-5ADEFD84C124}" type="parTrans" cxnId="{41AEFF7E-796F-4446-B887-6A21DF3D2043}">
      <dgm:prSet/>
      <dgm:spPr/>
      <dgm:t>
        <a:bodyPr/>
        <a:lstStyle/>
        <a:p>
          <a:endParaRPr lang="en-US"/>
        </a:p>
      </dgm:t>
    </dgm:pt>
    <dgm:pt modelId="{A0C7FB99-CB04-46C9-BF38-84A9C2733856}" type="sibTrans" cxnId="{41AEFF7E-796F-4446-B887-6A21DF3D2043}">
      <dgm:prSet/>
      <dgm:spPr/>
      <dgm:t>
        <a:bodyPr/>
        <a:lstStyle/>
        <a:p>
          <a:endParaRPr lang="en-US"/>
        </a:p>
      </dgm:t>
    </dgm:pt>
    <dgm:pt modelId="{B7F022C2-24FF-44CC-B1DE-E0234EAE775E}">
      <dgm:prSet/>
      <dgm:spPr/>
      <dgm:t>
        <a:bodyPr/>
        <a:lstStyle/>
        <a:p>
          <a:r>
            <a:rPr lang="pl-PL"/>
            <a:t>Поїзд, потяг - pociąg</a:t>
          </a:r>
          <a:endParaRPr lang="en-US"/>
        </a:p>
      </dgm:t>
    </dgm:pt>
    <dgm:pt modelId="{2C3F41EE-1F7F-4E87-A2AF-AC6C7623D237}" type="parTrans" cxnId="{B06ACDB0-D466-4B19-B988-0815A80F723E}">
      <dgm:prSet/>
      <dgm:spPr/>
      <dgm:t>
        <a:bodyPr/>
        <a:lstStyle/>
        <a:p>
          <a:endParaRPr lang="en-US"/>
        </a:p>
      </dgm:t>
    </dgm:pt>
    <dgm:pt modelId="{6039C54E-0885-4E13-A193-BF83A9104FF9}" type="sibTrans" cxnId="{B06ACDB0-D466-4B19-B988-0815A80F723E}">
      <dgm:prSet/>
      <dgm:spPr/>
      <dgm:t>
        <a:bodyPr/>
        <a:lstStyle/>
        <a:p>
          <a:endParaRPr lang="en-US"/>
        </a:p>
      </dgm:t>
    </dgm:pt>
    <dgm:pt modelId="{6F4BE669-5499-499E-8BCC-A120D907C32D}">
      <dgm:prSet/>
      <dgm:spPr/>
      <dgm:t>
        <a:bodyPr/>
        <a:lstStyle/>
        <a:p>
          <a:r>
            <a:rPr lang="pl-PL"/>
            <a:t>Герб – herb</a:t>
          </a:r>
          <a:endParaRPr lang="en-US"/>
        </a:p>
      </dgm:t>
    </dgm:pt>
    <dgm:pt modelId="{F7E5FC18-08E5-450C-A332-83D390B47462}" type="parTrans" cxnId="{1077EEB8-3D26-4736-9975-9531B00CA3C0}">
      <dgm:prSet/>
      <dgm:spPr/>
      <dgm:t>
        <a:bodyPr/>
        <a:lstStyle/>
        <a:p>
          <a:endParaRPr lang="en-US"/>
        </a:p>
      </dgm:t>
    </dgm:pt>
    <dgm:pt modelId="{5910A061-B3D5-45F1-8618-C2099D41E210}" type="sibTrans" cxnId="{1077EEB8-3D26-4736-9975-9531B00CA3C0}">
      <dgm:prSet/>
      <dgm:spPr/>
      <dgm:t>
        <a:bodyPr/>
        <a:lstStyle/>
        <a:p>
          <a:endParaRPr lang="en-US"/>
        </a:p>
      </dgm:t>
    </dgm:pt>
    <dgm:pt modelId="{020C6BB6-6A07-46FA-86BD-D0E67BA43D9F}">
      <dgm:prSet/>
      <dgm:spPr/>
      <dgm:t>
        <a:bodyPr/>
        <a:lstStyle/>
        <a:p>
          <a:r>
            <a:rPr lang="pl-PL"/>
            <a:t>Університет – uniwersytet</a:t>
          </a:r>
          <a:endParaRPr lang="en-US"/>
        </a:p>
      </dgm:t>
    </dgm:pt>
    <dgm:pt modelId="{CCBFC882-F3F6-4572-9A71-28F67E98CF54}" type="parTrans" cxnId="{38AED0BA-30CD-452F-BF97-A4A95A5B9678}">
      <dgm:prSet/>
      <dgm:spPr/>
      <dgm:t>
        <a:bodyPr/>
        <a:lstStyle/>
        <a:p>
          <a:endParaRPr lang="en-US"/>
        </a:p>
      </dgm:t>
    </dgm:pt>
    <dgm:pt modelId="{0CB98C31-0692-4475-9BFD-E6DEF80A2F0D}" type="sibTrans" cxnId="{38AED0BA-30CD-452F-BF97-A4A95A5B9678}">
      <dgm:prSet/>
      <dgm:spPr/>
      <dgm:t>
        <a:bodyPr/>
        <a:lstStyle/>
        <a:p>
          <a:endParaRPr lang="en-US"/>
        </a:p>
      </dgm:t>
    </dgm:pt>
    <dgm:pt modelId="{D03140AA-296F-4B15-A87F-63EB271E1E8B}">
      <dgm:prSet/>
      <dgm:spPr/>
      <dgm:t>
        <a:bodyPr/>
        <a:lstStyle/>
        <a:p>
          <a:r>
            <a:rPr lang="pl-PL"/>
            <a:t>Спадщина – dziedzictwo</a:t>
          </a:r>
          <a:endParaRPr lang="en-US"/>
        </a:p>
      </dgm:t>
    </dgm:pt>
    <dgm:pt modelId="{5001D7A1-FE9A-40E0-B49C-A903C62E2CF5}" type="parTrans" cxnId="{D197C04C-5FEF-4F9A-8095-5909AA36BC27}">
      <dgm:prSet/>
      <dgm:spPr/>
      <dgm:t>
        <a:bodyPr/>
        <a:lstStyle/>
        <a:p>
          <a:endParaRPr lang="en-US"/>
        </a:p>
      </dgm:t>
    </dgm:pt>
    <dgm:pt modelId="{CB6B9EF9-9C60-49EF-87EE-C7E4EDE855CA}" type="sibTrans" cxnId="{D197C04C-5FEF-4F9A-8095-5909AA36BC27}">
      <dgm:prSet/>
      <dgm:spPr/>
      <dgm:t>
        <a:bodyPr/>
        <a:lstStyle/>
        <a:p>
          <a:endParaRPr lang="en-US"/>
        </a:p>
      </dgm:t>
    </dgm:pt>
    <dgm:pt modelId="{2FB0D3C0-480B-4B08-91E0-DCF3AA8898CF}">
      <dgm:prSet/>
      <dgm:spPr/>
      <dgm:t>
        <a:bodyPr/>
        <a:lstStyle/>
        <a:p>
          <a:r>
            <a:rPr lang="pl-PL"/>
            <a:t>Історія – historia</a:t>
          </a:r>
          <a:endParaRPr lang="en-US"/>
        </a:p>
      </dgm:t>
    </dgm:pt>
    <dgm:pt modelId="{970CBC25-E59A-4DA1-94B3-EB5231597D52}" type="parTrans" cxnId="{557D1504-2DD4-4FC9-8A2D-D6C876E5B3F5}">
      <dgm:prSet/>
      <dgm:spPr/>
      <dgm:t>
        <a:bodyPr/>
        <a:lstStyle/>
        <a:p>
          <a:endParaRPr lang="en-US"/>
        </a:p>
      </dgm:t>
    </dgm:pt>
    <dgm:pt modelId="{C6DB90E4-179C-4BFD-BE49-6BB93E2B27EA}" type="sibTrans" cxnId="{557D1504-2DD4-4FC9-8A2D-D6C876E5B3F5}">
      <dgm:prSet/>
      <dgm:spPr/>
      <dgm:t>
        <a:bodyPr/>
        <a:lstStyle/>
        <a:p>
          <a:endParaRPr lang="en-US"/>
        </a:p>
      </dgm:t>
    </dgm:pt>
    <dgm:pt modelId="{3FA97B58-7C3C-4C9E-BDE4-F08E103E2555}">
      <dgm:prSet/>
      <dgm:spPr/>
      <dgm:t>
        <a:bodyPr/>
        <a:lstStyle/>
        <a:p>
          <a:r>
            <a:rPr lang="pl-PL"/>
            <a:t>Соняшник - słonecznik</a:t>
          </a:r>
          <a:endParaRPr lang="en-US"/>
        </a:p>
      </dgm:t>
    </dgm:pt>
    <dgm:pt modelId="{12E35AFB-7859-40D0-BA88-D6E7591254E0}" type="parTrans" cxnId="{13E4D696-A33E-4BDE-87E7-511E64DB9C48}">
      <dgm:prSet/>
      <dgm:spPr/>
      <dgm:t>
        <a:bodyPr/>
        <a:lstStyle/>
        <a:p>
          <a:endParaRPr lang="en-US"/>
        </a:p>
      </dgm:t>
    </dgm:pt>
    <dgm:pt modelId="{E7E9AC18-E00B-4D63-9DB0-44E1B6C45254}" type="sibTrans" cxnId="{13E4D696-A33E-4BDE-87E7-511E64DB9C48}">
      <dgm:prSet/>
      <dgm:spPr/>
      <dgm:t>
        <a:bodyPr/>
        <a:lstStyle/>
        <a:p>
          <a:endParaRPr lang="en-US"/>
        </a:p>
      </dgm:t>
    </dgm:pt>
    <dgm:pt modelId="{3C669946-4257-4983-BE23-4C3F8A958788}" type="pres">
      <dgm:prSet presAssocID="{DFDB70A1-3FF2-4C83-B60E-F5B7B81DE3B9}" presName="linear" presStyleCnt="0">
        <dgm:presLayoutVars>
          <dgm:animLvl val="lvl"/>
          <dgm:resizeHandles val="exact"/>
        </dgm:presLayoutVars>
      </dgm:prSet>
      <dgm:spPr/>
    </dgm:pt>
    <dgm:pt modelId="{56F4EDCB-F915-4293-A2A0-BEB8A9665DC7}" type="pres">
      <dgm:prSet presAssocID="{8477C40A-EBCA-495F-B78C-A9D9FB37CF7C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221A4960-CB79-48FF-A7A1-88D3E051CB63}" type="pres">
      <dgm:prSet presAssocID="{BF920341-397E-4384-9E0C-7F6BB0209E1D}" presName="spacer" presStyleCnt="0"/>
      <dgm:spPr/>
    </dgm:pt>
    <dgm:pt modelId="{6E34C87F-617F-45B0-8AC0-0EEEF901C53D}" type="pres">
      <dgm:prSet presAssocID="{20EC2066-C8D1-4C0D-976A-F75C72349097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3DE11E1C-3C9B-4921-A088-F3EE673DF319}" type="pres">
      <dgm:prSet presAssocID="{D0EC1223-3B5D-4C1D-91DE-9EF4B7D97BE7}" presName="spacer" presStyleCnt="0"/>
      <dgm:spPr/>
    </dgm:pt>
    <dgm:pt modelId="{C571638F-F5E7-4379-91C0-9A1B17E8D441}" type="pres">
      <dgm:prSet presAssocID="{3AF57D41-809F-4926-A656-FD35C4B7831E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F28DF19-0502-4E47-94B2-537B8CEF0248}" type="pres">
      <dgm:prSet presAssocID="{A0C7FB99-CB04-46C9-BF38-84A9C2733856}" presName="spacer" presStyleCnt="0"/>
      <dgm:spPr/>
    </dgm:pt>
    <dgm:pt modelId="{102E77E2-31E0-4C25-AEF6-A6587CDA3B5A}" type="pres">
      <dgm:prSet presAssocID="{B7F022C2-24FF-44CC-B1DE-E0234EAE775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573C6A9-B1AD-4F9C-9092-0B5CC7FEC678}" type="pres">
      <dgm:prSet presAssocID="{6039C54E-0885-4E13-A193-BF83A9104FF9}" presName="spacer" presStyleCnt="0"/>
      <dgm:spPr/>
    </dgm:pt>
    <dgm:pt modelId="{7D0CAD2E-9960-423B-A901-BD90938399FE}" type="pres">
      <dgm:prSet presAssocID="{6F4BE669-5499-499E-8BCC-A120D907C32D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4A543469-CDC9-4AAA-8178-C6FDCA2BF16D}" type="pres">
      <dgm:prSet presAssocID="{5910A061-B3D5-45F1-8618-C2099D41E210}" presName="spacer" presStyleCnt="0"/>
      <dgm:spPr/>
    </dgm:pt>
    <dgm:pt modelId="{287AA628-90B3-45AE-AFBF-53B86C560031}" type="pres">
      <dgm:prSet presAssocID="{020C6BB6-6A07-46FA-86BD-D0E67BA43D9F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F78104FB-55B9-4E7D-841C-13F67C1094B1}" type="pres">
      <dgm:prSet presAssocID="{0CB98C31-0692-4475-9BFD-E6DEF80A2F0D}" presName="spacer" presStyleCnt="0"/>
      <dgm:spPr/>
    </dgm:pt>
    <dgm:pt modelId="{76C210BA-E36F-4097-9E72-A1321DE7C5BB}" type="pres">
      <dgm:prSet presAssocID="{D03140AA-296F-4B15-A87F-63EB271E1E8B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3C7D276-A71A-44E2-B865-1F13FAFC48C8}" type="pres">
      <dgm:prSet presAssocID="{CB6B9EF9-9C60-49EF-87EE-C7E4EDE855CA}" presName="spacer" presStyleCnt="0"/>
      <dgm:spPr/>
    </dgm:pt>
    <dgm:pt modelId="{BAFF09BD-C492-4A01-8DEE-29DFB3704EB4}" type="pres">
      <dgm:prSet presAssocID="{2FB0D3C0-480B-4B08-91E0-DCF3AA8898CF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48F393DA-D6C2-4D01-84CB-D8BEE67E6EC1}" type="pres">
      <dgm:prSet presAssocID="{C6DB90E4-179C-4BFD-BE49-6BB93E2B27EA}" presName="spacer" presStyleCnt="0"/>
      <dgm:spPr/>
    </dgm:pt>
    <dgm:pt modelId="{3C0A2032-DF9A-461D-AE62-314A35C7CDBA}" type="pres">
      <dgm:prSet presAssocID="{3FA97B58-7C3C-4C9E-BDE4-F08E103E2555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B7278803-83FB-4D32-8407-764F1F8B769A}" type="presOf" srcId="{D03140AA-296F-4B15-A87F-63EB271E1E8B}" destId="{76C210BA-E36F-4097-9E72-A1321DE7C5BB}" srcOrd="0" destOrd="0" presId="urn:microsoft.com/office/officeart/2005/8/layout/vList2"/>
    <dgm:cxn modelId="{557D1504-2DD4-4FC9-8A2D-D6C876E5B3F5}" srcId="{DFDB70A1-3FF2-4C83-B60E-F5B7B81DE3B9}" destId="{2FB0D3C0-480B-4B08-91E0-DCF3AA8898CF}" srcOrd="7" destOrd="0" parTransId="{970CBC25-E59A-4DA1-94B3-EB5231597D52}" sibTransId="{C6DB90E4-179C-4BFD-BE49-6BB93E2B27EA}"/>
    <dgm:cxn modelId="{80F3725D-42E7-4D19-AD5F-E8F50B60E80D}" srcId="{DFDB70A1-3FF2-4C83-B60E-F5B7B81DE3B9}" destId="{20EC2066-C8D1-4C0D-976A-F75C72349097}" srcOrd="1" destOrd="0" parTransId="{ACFF6C55-3B20-4800-A3D9-812AA71B4D85}" sibTransId="{D0EC1223-3B5D-4C1D-91DE-9EF4B7D97BE7}"/>
    <dgm:cxn modelId="{599DF25E-7ADD-4F02-A135-78FAC0866D84}" type="presOf" srcId="{2FB0D3C0-480B-4B08-91E0-DCF3AA8898CF}" destId="{BAFF09BD-C492-4A01-8DEE-29DFB3704EB4}" srcOrd="0" destOrd="0" presId="urn:microsoft.com/office/officeart/2005/8/layout/vList2"/>
    <dgm:cxn modelId="{C47E9960-7346-430A-9870-A8C2ECEE7BAE}" type="presOf" srcId="{3AF57D41-809F-4926-A656-FD35C4B7831E}" destId="{C571638F-F5E7-4379-91C0-9A1B17E8D441}" srcOrd="0" destOrd="0" presId="urn:microsoft.com/office/officeart/2005/8/layout/vList2"/>
    <dgm:cxn modelId="{9DA7F16B-6941-4124-89AD-3EED563E9E3A}" type="presOf" srcId="{8477C40A-EBCA-495F-B78C-A9D9FB37CF7C}" destId="{56F4EDCB-F915-4293-A2A0-BEB8A9665DC7}" srcOrd="0" destOrd="0" presId="urn:microsoft.com/office/officeart/2005/8/layout/vList2"/>
    <dgm:cxn modelId="{D197C04C-5FEF-4F9A-8095-5909AA36BC27}" srcId="{DFDB70A1-3FF2-4C83-B60E-F5B7B81DE3B9}" destId="{D03140AA-296F-4B15-A87F-63EB271E1E8B}" srcOrd="6" destOrd="0" parTransId="{5001D7A1-FE9A-40E0-B49C-A903C62E2CF5}" sibTransId="{CB6B9EF9-9C60-49EF-87EE-C7E4EDE855CA}"/>
    <dgm:cxn modelId="{AB624C53-A300-4F78-8770-7748423579A1}" srcId="{DFDB70A1-3FF2-4C83-B60E-F5B7B81DE3B9}" destId="{8477C40A-EBCA-495F-B78C-A9D9FB37CF7C}" srcOrd="0" destOrd="0" parTransId="{7C85710D-5BDD-4DB4-B0E5-E1D93EBA2E1C}" sibTransId="{BF920341-397E-4384-9E0C-7F6BB0209E1D}"/>
    <dgm:cxn modelId="{21D81374-D86D-49D2-A795-6A07B66B9545}" type="presOf" srcId="{20EC2066-C8D1-4C0D-976A-F75C72349097}" destId="{6E34C87F-617F-45B0-8AC0-0EEEF901C53D}" srcOrd="0" destOrd="0" presId="urn:microsoft.com/office/officeart/2005/8/layout/vList2"/>
    <dgm:cxn modelId="{41AEFF7E-796F-4446-B887-6A21DF3D2043}" srcId="{DFDB70A1-3FF2-4C83-B60E-F5B7B81DE3B9}" destId="{3AF57D41-809F-4926-A656-FD35C4B7831E}" srcOrd="2" destOrd="0" parTransId="{64AC3BAE-3A82-433E-93B9-5ADEFD84C124}" sibTransId="{A0C7FB99-CB04-46C9-BF38-84A9C2733856}"/>
    <dgm:cxn modelId="{1C3D8E82-7276-4412-B556-D2B4025A1085}" type="presOf" srcId="{DFDB70A1-3FF2-4C83-B60E-F5B7B81DE3B9}" destId="{3C669946-4257-4983-BE23-4C3F8A958788}" srcOrd="0" destOrd="0" presId="urn:microsoft.com/office/officeart/2005/8/layout/vList2"/>
    <dgm:cxn modelId="{25197988-52E0-4F3F-80E7-E11D801257DB}" type="presOf" srcId="{3FA97B58-7C3C-4C9E-BDE4-F08E103E2555}" destId="{3C0A2032-DF9A-461D-AE62-314A35C7CDBA}" srcOrd="0" destOrd="0" presId="urn:microsoft.com/office/officeart/2005/8/layout/vList2"/>
    <dgm:cxn modelId="{5892BC92-9629-4A1F-BB95-D960D79F6F83}" type="presOf" srcId="{6F4BE669-5499-499E-8BCC-A120D907C32D}" destId="{7D0CAD2E-9960-423B-A901-BD90938399FE}" srcOrd="0" destOrd="0" presId="urn:microsoft.com/office/officeart/2005/8/layout/vList2"/>
    <dgm:cxn modelId="{13E4D696-A33E-4BDE-87E7-511E64DB9C48}" srcId="{DFDB70A1-3FF2-4C83-B60E-F5B7B81DE3B9}" destId="{3FA97B58-7C3C-4C9E-BDE4-F08E103E2555}" srcOrd="8" destOrd="0" parTransId="{12E35AFB-7859-40D0-BA88-D6E7591254E0}" sibTransId="{E7E9AC18-E00B-4D63-9DB0-44E1B6C45254}"/>
    <dgm:cxn modelId="{E99A36AB-EDA1-4568-9A1A-E66D930AE32B}" type="presOf" srcId="{B7F022C2-24FF-44CC-B1DE-E0234EAE775E}" destId="{102E77E2-31E0-4C25-AEF6-A6587CDA3B5A}" srcOrd="0" destOrd="0" presId="urn:microsoft.com/office/officeart/2005/8/layout/vList2"/>
    <dgm:cxn modelId="{B06ACDB0-D466-4B19-B988-0815A80F723E}" srcId="{DFDB70A1-3FF2-4C83-B60E-F5B7B81DE3B9}" destId="{B7F022C2-24FF-44CC-B1DE-E0234EAE775E}" srcOrd="3" destOrd="0" parTransId="{2C3F41EE-1F7F-4E87-A2AF-AC6C7623D237}" sibTransId="{6039C54E-0885-4E13-A193-BF83A9104FF9}"/>
    <dgm:cxn modelId="{1077EEB8-3D26-4736-9975-9531B00CA3C0}" srcId="{DFDB70A1-3FF2-4C83-B60E-F5B7B81DE3B9}" destId="{6F4BE669-5499-499E-8BCC-A120D907C32D}" srcOrd="4" destOrd="0" parTransId="{F7E5FC18-08E5-450C-A332-83D390B47462}" sibTransId="{5910A061-B3D5-45F1-8618-C2099D41E210}"/>
    <dgm:cxn modelId="{38AED0BA-30CD-452F-BF97-A4A95A5B9678}" srcId="{DFDB70A1-3FF2-4C83-B60E-F5B7B81DE3B9}" destId="{020C6BB6-6A07-46FA-86BD-D0E67BA43D9F}" srcOrd="5" destOrd="0" parTransId="{CCBFC882-F3F6-4572-9A71-28F67E98CF54}" sibTransId="{0CB98C31-0692-4475-9BFD-E6DEF80A2F0D}"/>
    <dgm:cxn modelId="{0E53B9C6-B6D8-4690-9A63-A072EF138E43}" type="presOf" srcId="{020C6BB6-6A07-46FA-86BD-D0E67BA43D9F}" destId="{287AA628-90B3-45AE-AFBF-53B86C560031}" srcOrd="0" destOrd="0" presId="urn:microsoft.com/office/officeart/2005/8/layout/vList2"/>
    <dgm:cxn modelId="{7EE3FB82-0C3C-48FF-B5CE-20699B467B0C}" type="presParOf" srcId="{3C669946-4257-4983-BE23-4C3F8A958788}" destId="{56F4EDCB-F915-4293-A2A0-BEB8A9665DC7}" srcOrd="0" destOrd="0" presId="urn:microsoft.com/office/officeart/2005/8/layout/vList2"/>
    <dgm:cxn modelId="{076139C2-A221-48BD-9005-D1B6E685BA16}" type="presParOf" srcId="{3C669946-4257-4983-BE23-4C3F8A958788}" destId="{221A4960-CB79-48FF-A7A1-88D3E051CB63}" srcOrd="1" destOrd="0" presId="urn:microsoft.com/office/officeart/2005/8/layout/vList2"/>
    <dgm:cxn modelId="{1996C1E1-88B8-4B58-8888-C4BB666849CA}" type="presParOf" srcId="{3C669946-4257-4983-BE23-4C3F8A958788}" destId="{6E34C87F-617F-45B0-8AC0-0EEEF901C53D}" srcOrd="2" destOrd="0" presId="urn:microsoft.com/office/officeart/2005/8/layout/vList2"/>
    <dgm:cxn modelId="{9C3631A1-D6EA-467E-A337-F2659C1F7DF6}" type="presParOf" srcId="{3C669946-4257-4983-BE23-4C3F8A958788}" destId="{3DE11E1C-3C9B-4921-A088-F3EE673DF319}" srcOrd="3" destOrd="0" presId="urn:microsoft.com/office/officeart/2005/8/layout/vList2"/>
    <dgm:cxn modelId="{81C7F93E-355C-4A34-9C05-43DDA788CD4D}" type="presParOf" srcId="{3C669946-4257-4983-BE23-4C3F8A958788}" destId="{C571638F-F5E7-4379-91C0-9A1B17E8D441}" srcOrd="4" destOrd="0" presId="urn:microsoft.com/office/officeart/2005/8/layout/vList2"/>
    <dgm:cxn modelId="{C9E71CEF-B65D-4E56-B487-9CADE9F4AD7D}" type="presParOf" srcId="{3C669946-4257-4983-BE23-4C3F8A958788}" destId="{1F28DF19-0502-4E47-94B2-537B8CEF0248}" srcOrd="5" destOrd="0" presId="urn:microsoft.com/office/officeart/2005/8/layout/vList2"/>
    <dgm:cxn modelId="{AC504C31-3ED5-4CDF-86E4-94B4CAE569E5}" type="presParOf" srcId="{3C669946-4257-4983-BE23-4C3F8A958788}" destId="{102E77E2-31E0-4C25-AEF6-A6587CDA3B5A}" srcOrd="6" destOrd="0" presId="urn:microsoft.com/office/officeart/2005/8/layout/vList2"/>
    <dgm:cxn modelId="{9272DC1B-4DB1-4FE8-B4A1-2C10DDC6BFA8}" type="presParOf" srcId="{3C669946-4257-4983-BE23-4C3F8A958788}" destId="{3573C6A9-B1AD-4F9C-9092-0B5CC7FEC678}" srcOrd="7" destOrd="0" presId="urn:microsoft.com/office/officeart/2005/8/layout/vList2"/>
    <dgm:cxn modelId="{D05FFE35-FC45-4C0B-B0D0-C3957CBF81ED}" type="presParOf" srcId="{3C669946-4257-4983-BE23-4C3F8A958788}" destId="{7D0CAD2E-9960-423B-A901-BD90938399FE}" srcOrd="8" destOrd="0" presId="urn:microsoft.com/office/officeart/2005/8/layout/vList2"/>
    <dgm:cxn modelId="{D81F2668-0AC3-4090-8226-4031C80DD79B}" type="presParOf" srcId="{3C669946-4257-4983-BE23-4C3F8A958788}" destId="{4A543469-CDC9-4AAA-8178-C6FDCA2BF16D}" srcOrd="9" destOrd="0" presId="urn:microsoft.com/office/officeart/2005/8/layout/vList2"/>
    <dgm:cxn modelId="{BE65F309-7D4F-4DF5-9231-0BFAFD910CA2}" type="presParOf" srcId="{3C669946-4257-4983-BE23-4C3F8A958788}" destId="{287AA628-90B3-45AE-AFBF-53B86C560031}" srcOrd="10" destOrd="0" presId="urn:microsoft.com/office/officeart/2005/8/layout/vList2"/>
    <dgm:cxn modelId="{4AD96AA4-B102-4BA9-AF6B-62F7E31E126E}" type="presParOf" srcId="{3C669946-4257-4983-BE23-4C3F8A958788}" destId="{F78104FB-55B9-4E7D-841C-13F67C1094B1}" srcOrd="11" destOrd="0" presId="urn:microsoft.com/office/officeart/2005/8/layout/vList2"/>
    <dgm:cxn modelId="{4B3BD004-340B-4411-83B2-4AA9D3E42EAB}" type="presParOf" srcId="{3C669946-4257-4983-BE23-4C3F8A958788}" destId="{76C210BA-E36F-4097-9E72-A1321DE7C5BB}" srcOrd="12" destOrd="0" presId="urn:microsoft.com/office/officeart/2005/8/layout/vList2"/>
    <dgm:cxn modelId="{62F4DAA2-83B9-4399-9751-DF65C7CC7D25}" type="presParOf" srcId="{3C669946-4257-4983-BE23-4C3F8A958788}" destId="{63C7D276-A71A-44E2-B865-1F13FAFC48C8}" srcOrd="13" destOrd="0" presId="urn:microsoft.com/office/officeart/2005/8/layout/vList2"/>
    <dgm:cxn modelId="{8DF8B04B-DE56-488E-8B23-BA0AC5B61816}" type="presParOf" srcId="{3C669946-4257-4983-BE23-4C3F8A958788}" destId="{BAFF09BD-C492-4A01-8DEE-29DFB3704EB4}" srcOrd="14" destOrd="0" presId="urn:microsoft.com/office/officeart/2005/8/layout/vList2"/>
    <dgm:cxn modelId="{FB569ACC-F174-4130-82C2-9A9483D6C60D}" type="presParOf" srcId="{3C669946-4257-4983-BE23-4C3F8A958788}" destId="{48F393DA-D6C2-4D01-84CB-D8BEE67E6EC1}" srcOrd="15" destOrd="0" presId="urn:microsoft.com/office/officeart/2005/8/layout/vList2"/>
    <dgm:cxn modelId="{EF70997A-0BDB-4C38-AC4F-E7D6815D2C6A}" type="presParOf" srcId="{3C669946-4257-4983-BE23-4C3F8A958788}" destId="{3C0A2032-DF9A-461D-AE62-314A35C7CDBA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4EDCB-F915-4293-A2A0-BEB8A9665DC7}">
      <dsp:nvSpPr>
        <dsp:cNvPr id="0" name=""/>
        <dsp:cNvSpPr/>
      </dsp:nvSpPr>
      <dsp:spPr>
        <a:xfrm>
          <a:off x="0" y="3657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Місто – miasto</a:t>
          </a:r>
          <a:endParaRPr lang="en-US" sz="2100" kern="1200"/>
        </a:p>
      </dsp:txBody>
      <dsp:txXfrm>
        <a:off x="23988" y="60558"/>
        <a:ext cx="6580828" cy="443423"/>
      </dsp:txXfrm>
    </dsp:sp>
    <dsp:sp modelId="{6E34C87F-617F-45B0-8AC0-0EEEF901C53D}">
      <dsp:nvSpPr>
        <dsp:cNvPr id="0" name=""/>
        <dsp:cNvSpPr/>
      </dsp:nvSpPr>
      <dsp:spPr>
        <a:xfrm>
          <a:off x="0" y="58845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585190"/>
                <a:satOff val="-730"/>
                <a:lumOff val="172"/>
                <a:alphaOff val="0"/>
                <a:tint val="96000"/>
                <a:lumMod val="100000"/>
              </a:schemeClr>
            </a:gs>
            <a:gs pos="78000">
              <a:schemeClr val="accent2">
                <a:hueOff val="585190"/>
                <a:satOff val="-730"/>
                <a:lumOff val="17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Oбласть – obwód</a:t>
          </a:r>
          <a:endParaRPr lang="en-US" sz="2100" kern="1200"/>
        </a:p>
      </dsp:txBody>
      <dsp:txXfrm>
        <a:off x="23988" y="612438"/>
        <a:ext cx="6580828" cy="443423"/>
      </dsp:txXfrm>
    </dsp:sp>
    <dsp:sp modelId="{C571638F-F5E7-4379-91C0-9A1B17E8D441}">
      <dsp:nvSpPr>
        <dsp:cNvPr id="0" name=""/>
        <dsp:cNvSpPr/>
      </dsp:nvSpPr>
      <dsp:spPr>
        <a:xfrm>
          <a:off x="0" y="114033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96000"/>
                <a:lumMod val="100000"/>
              </a:schemeClr>
            </a:gs>
            <a:gs pos="78000">
              <a:schemeClr val="accent2">
                <a:hueOff val="1170380"/>
                <a:satOff val="-1460"/>
                <a:lumOff val="34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Засоби пересування – środek transportu</a:t>
          </a:r>
          <a:endParaRPr lang="en-US" sz="2100" kern="1200"/>
        </a:p>
      </dsp:txBody>
      <dsp:txXfrm>
        <a:off x="23988" y="1164318"/>
        <a:ext cx="6580828" cy="443423"/>
      </dsp:txXfrm>
    </dsp:sp>
    <dsp:sp modelId="{102E77E2-31E0-4C25-AEF6-A6587CDA3B5A}">
      <dsp:nvSpPr>
        <dsp:cNvPr id="0" name=""/>
        <dsp:cNvSpPr/>
      </dsp:nvSpPr>
      <dsp:spPr>
        <a:xfrm>
          <a:off x="0" y="169221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1755570"/>
                <a:satOff val="-2190"/>
                <a:lumOff val="515"/>
                <a:alphaOff val="0"/>
                <a:tint val="96000"/>
                <a:lumMod val="100000"/>
              </a:schemeClr>
            </a:gs>
            <a:gs pos="78000">
              <a:schemeClr val="accent2">
                <a:hueOff val="1755570"/>
                <a:satOff val="-2190"/>
                <a:lumOff val="51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Поїзд, потяг - pociąg</a:t>
          </a:r>
          <a:endParaRPr lang="en-US" sz="2100" kern="1200"/>
        </a:p>
      </dsp:txBody>
      <dsp:txXfrm>
        <a:off x="23988" y="1716198"/>
        <a:ext cx="6580828" cy="443423"/>
      </dsp:txXfrm>
    </dsp:sp>
    <dsp:sp modelId="{7D0CAD2E-9960-423B-A901-BD90938399FE}">
      <dsp:nvSpPr>
        <dsp:cNvPr id="0" name=""/>
        <dsp:cNvSpPr/>
      </dsp:nvSpPr>
      <dsp:spPr>
        <a:xfrm>
          <a:off x="0" y="224409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96000"/>
                <a:lumMod val="100000"/>
              </a:schemeClr>
            </a:gs>
            <a:gs pos="78000">
              <a:schemeClr val="accent2">
                <a:hueOff val="2340759"/>
                <a:satOff val="-2919"/>
                <a:lumOff val="68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Герб – herb</a:t>
          </a:r>
          <a:endParaRPr lang="en-US" sz="2100" kern="1200"/>
        </a:p>
      </dsp:txBody>
      <dsp:txXfrm>
        <a:off x="23988" y="2268078"/>
        <a:ext cx="6580828" cy="443423"/>
      </dsp:txXfrm>
    </dsp:sp>
    <dsp:sp modelId="{287AA628-90B3-45AE-AFBF-53B86C560031}">
      <dsp:nvSpPr>
        <dsp:cNvPr id="0" name=""/>
        <dsp:cNvSpPr/>
      </dsp:nvSpPr>
      <dsp:spPr>
        <a:xfrm>
          <a:off x="0" y="279597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2925949"/>
                <a:satOff val="-3649"/>
                <a:lumOff val="858"/>
                <a:alphaOff val="0"/>
                <a:tint val="96000"/>
                <a:lumMod val="100000"/>
              </a:schemeClr>
            </a:gs>
            <a:gs pos="78000">
              <a:schemeClr val="accent2">
                <a:hueOff val="2925949"/>
                <a:satOff val="-3649"/>
                <a:lumOff val="8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Університет – uniwersytet</a:t>
          </a:r>
          <a:endParaRPr lang="en-US" sz="2100" kern="1200"/>
        </a:p>
      </dsp:txBody>
      <dsp:txXfrm>
        <a:off x="23988" y="2819958"/>
        <a:ext cx="6580828" cy="443423"/>
      </dsp:txXfrm>
    </dsp:sp>
    <dsp:sp modelId="{76C210BA-E36F-4097-9E72-A1321DE7C5BB}">
      <dsp:nvSpPr>
        <dsp:cNvPr id="0" name=""/>
        <dsp:cNvSpPr/>
      </dsp:nvSpPr>
      <dsp:spPr>
        <a:xfrm>
          <a:off x="0" y="334785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96000"/>
                <a:lumMod val="100000"/>
              </a:schemeClr>
            </a:gs>
            <a:gs pos="78000">
              <a:schemeClr val="accent2">
                <a:hueOff val="3511139"/>
                <a:satOff val="-4379"/>
                <a:lumOff val="103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Спадщина – dziedzictwo</a:t>
          </a:r>
          <a:endParaRPr lang="en-US" sz="2100" kern="1200"/>
        </a:p>
      </dsp:txBody>
      <dsp:txXfrm>
        <a:off x="23988" y="3371838"/>
        <a:ext cx="6580828" cy="443423"/>
      </dsp:txXfrm>
    </dsp:sp>
    <dsp:sp modelId="{BAFF09BD-C492-4A01-8DEE-29DFB3704EB4}">
      <dsp:nvSpPr>
        <dsp:cNvPr id="0" name=""/>
        <dsp:cNvSpPr/>
      </dsp:nvSpPr>
      <dsp:spPr>
        <a:xfrm>
          <a:off x="0" y="389973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4096329"/>
                <a:satOff val="-5109"/>
                <a:lumOff val="1201"/>
                <a:alphaOff val="0"/>
                <a:tint val="96000"/>
                <a:lumMod val="100000"/>
              </a:schemeClr>
            </a:gs>
            <a:gs pos="78000">
              <a:schemeClr val="accent2">
                <a:hueOff val="4096329"/>
                <a:satOff val="-5109"/>
                <a:lumOff val="120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Історія – historia</a:t>
          </a:r>
          <a:endParaRPr lang="en-US" sz="2100" kern="1200"/>
        </a:p>
      </dsp:txBody>
      <dsp:txXfrm>
        <a:off x="23988" y="3923718"/>
        <a:ext cx="6580828" cy="443423"/>
      </dsp:txXfrm>
    </dsp:sp>
    <dsp:sp modelId="{3C0A2032-DF9A-461D-AE62-314A35C7CDBA}">
      <dsp:nvSpPr>
        <dsp:cNvPr id="0" name=""/>
        <dsp:cNvSpPr/>
      </dsp:nvSpPr>
      <dsp:spPr>
        <a:xfrm>
          <a:off x="0" y="4451610"/>
          <a:ext cx="6628804" cy="491399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96000"/>
                <a:lumMod val="100000"/>
              </a:schemeClr>
            </a:gs>
            <a:gs pos="78000">
              <a:schemeClr val="accent2">
                <a:hueOff val="4681519"/>
                <a:satOff val="-5839"/>
                <a:lumOff val="137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Соняшник - słonecznik</a:t>
          </a:r>
          <a:endParaRPr lang="en-US" sz="2100" kern="1200"/>
        </a:p>
      </dsp:txBody>
      <dsp:txXfrm>
        <a:off x="23988" y="4475598"/>
        <a:ext cx="6580828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10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66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9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24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250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310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659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41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84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83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35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01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68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44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7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06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DD0DB-C1ED-4FC4-944C-44CD857F6894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51491B5-43B7-435D-8923-394268D260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58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Kijowski_Uniwersytet_Narodowy_im._Tarasa_Szewczenki" TargetMode="External"/><Relationship Id="rId3" Type="http://schemas.openxmlformats.org/officeDocument/2006/relationships/hyperlink" Target="https://pl.wikipedia.org/wiki/Kategoria:Symbole_narodowe_Ukrainy" TargetMode="External"/><Relationship Id="rId7" Type="http://schemas.openxmlformats.org/officeDocument/2006/relationships/hyperlink" Target="https://pl.wikipedia.org/wiki/Borys_Paton" TargetMode="External"/><Relationship Id="rId2" Type="http://schemas.openxmlformats.org/officeDocument/2006/relationships/hyperlink" Target="https://world-in2-words.com/kijow-atrakcj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Lista_&#347;wiatowego_dziedzictwa_UNESCO_na_Ukrainie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https://pl.wikipedia.org/wiki/Obw&#243;d_kijowski" TargetMode="External"/><Relationship Id="rId10" Type="http://schemas.openxmlformats.org/officeDocument/2006/relationships/hyperlink" Target="https://pl.wikipedia.org/wiki/Metro_w_Kijowie" TargetMode="External"/><Relationship Id="rId4" Type="http://schemas.openxmlformats.org/officeDocument/2006/relationships/hyperlink" Target="https://best-market.pl/symbole-narodowe-ukrainy/" TargetMode="External"/><Relationship Id="rId9" Type="http://schemas.openxmlformats.org/officeDocument/2006/relationships/hyperlink" Target="https://akademiasmaku.pl/artykul/kuchnia-ukrainska-charakterystyka-i-przepisy,215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35AAF2-3ACD-661C-C2C5-FA2CC6D49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10" y="2309765"/>
            <a:ext cx="6654282" cy="630037"/>
          </a:xfrm>
        </p:spPr>
        <p:txBody>
          <a:bodyPr>
            <a:noAutofit/>
          </a:bodyPr>
          <a:lstStyle/>
          <a:p>
            <a:pPr algn="l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UNIWERSYTET RZESZOWSKI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JAKUB R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KULTUROZNAWSTWO II ROK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ANIMACJA SPOŁECZNOŚCI LOKALNYCH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az-Cyrl-A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 область</a:t>
            </a:r>
            <a:endParaRPr lang="pl-PL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55EAD26-C94B-513B-C0DE-23798DB53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649" y="4328130"/>
            <a:ext cx="7315200" cy="775494"/>
          </a:xfrm>
        </p:spPr>
        <p:txBody>
          <a:bodyPr>
            <a:noAutofit/>
          </a:bodyPr>
          <a:lstStyle/>
          <a:p>
            <a:pPr algn="l"/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Жешувський університет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Якуб Р.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Культурологія 2 курс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Анімація місцевих громад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8DA4E502-20B6-005C-7FB3-3D33F53F3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51" y="0"/>
            <a:ext cx="6153150" cy="11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44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32" name="Picture 8" descr="Історичний центр Одеси внесли до списку Всесвітньої спадщини ЮНЕСКО —  Тексти.org.ua">
            <a:extLst>
              <a:ext uri="{FF2B5EF4-FFF2-40B4-BE49-F238E27FC236}">
                <a16:creationId xmlns:a16="http://schemas.microsoft.com/office/drawing/2014/main" id="{E13822BA-44A5-5508-D00D-ECD5F5D07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r="19617"/>
          <a:stretch/>
        </p:blipFill>
        <p:spPr bwMode="auto"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norama Lwowa. Widok z góry przedstawia budynki, szare i czerwone dachy kamienic, w oddali wieża i kopuła. W tle widać porośnięte drzewami wzgórze i błękitne niebo.">
            <a:extLst>
              <a:ext uri="{FF2B5EF4-FFF2-40B4-BE49-F238E27FC236}">
                <a16:creationId xmlns:a16="http://schemas.microsoft.com/office/drawing/2014/main" id="{7E5A2BC0-D823-C28A-481B-D66B2BB2A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5807" b="-1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Freeform: Shape 1046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A9C48D-B472-F358-6D96-E6514B16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2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об’єктів Світової спадщини ЮНЕСКО в Україні </a:t>
            </a:r>
            <a:endParaRPr lang="pl-PL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9CDD1A-A5AC-CBEA-6904-C41FD1A6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Старого міста Львова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Оде́са</a:t>
            </a:r>
            <a:r>
              <a:rPr lang="pl-PL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pl-PL" sz="16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Історичний</a:t>
            </a:r>
            <a:r>
              <a:rPr lang="pl-PL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6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центр</a:t>
            </a:r>
            <a:r>
              <a:rPr lang="pl-PL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6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Одеси</a:t>
            </a:r>
            <a:r>
              <a:rPr lang="pl-PL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306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ubrania, tort urodzinowy, osoba, człowiek&#10;&#10;Opis wygenerowany automatycznie">
            <a:extLst>
              <a:ext uri="{FF2B5EF4-FFF2-40B4-BE49-F238E27FC236}">
                <a16:creationId xmlns:a16="http://schemas.microsoft.com/office/drawing/2014/main" id="{9C47618F-7140-5574-F29D-C3D6F550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2669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2FAEBCA-C49A-56F0-5AAF-7EC704B4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Відомі люди України у галузі культури, науки, спорту, історії</a:t>
            </a:r>
            <a:endParaRPr lang="pl-PL" sz="2800" dirty="0"/>
          </a:p>
        </p:txBody>
      </p:sp>
      <p:pic>
        <p:nvPicPr>
          <p:cNvPr id="5" name="Obraz 4" descr="Obraz zawierający Ludzka twarz, osoba, ubrania, uśmiech&#10;&#10;Opis wygenerowany automatycznie">
            <a:extLst>
              <a:ext uri="{FF2B5EF4-FFF2-40B4-BE49-F238E27FC236}">
                <a16:creationId xmlns:a16="http://schemas.microsoft.com/office/drawing/2014/main" id="{59E304C6-40AF-22C5-4AE6-8F44460C3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-1" b="-1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F12C3A-2666-832E-5FBB-E61D4D882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az-Cyrl-AZ" sz="1500"/>
          </a:p>
          <a:p>
            <a:pPr>
              <a:lnSpc>
                <a:spcPct val="90000"/>
              </a:lnSpc>
            </a:pPr>
            <a:r>
              <a:rPr lang="az-Cyrl-AZ" sz="1500"/>
              <a:t>Володимир Кличко - боксер-важковаговик, багаторазовий чемпіон світу, брат Віталія Кличка.</a:t>
            </a:r>
          </a:p>
          <a:p>
            <a:pPr>
              <a:lnSpc>
                <a:spcPct val="90000"/>
              </a:lnSpc>
            </a:pPr>
            <a:r>
              <a:rPr lang="az-Cyrl-AZ" sz="1500"/>
              <a:t>Ярослав Мудрий - великий князь київський.</a:t>
            </a:r>
          </a:p>
          <a:p>
            <a:pPr>
              <a:lnSpc>
                <a:spcPct val="90000"/>
              </a:lnSpc>
            </a:pPr>
            <a:r>
              <a:rPr lang="az-Cyrl-AZ" sz="1500"/>
              <a:t>Тарас Шевченко - один із найвидатніших українських поетів і письменників, а також художник. Вважається народним героєм України.</a:t>
            </a:r>
          </a:p>
          <a:p>
            <a:pPr>
              <a:lnSpc>
                <a:spcPct val="90000"/>
              </a:lnSpc>
            </a:pPr>
            <a:r>
              <a:rPr lang="az-Cyrl-AZ" sz="1500"/>
              <a:t>Сусана Алімівна Джамаладінова - українська співачка, актриса та автор пісень.</a:t>
            </a:r>
          </a:p>
          <a:p>
            <a:pPr>
              <a:lnSpc>
                <a:spcPct val="90000"/>
              </a:lnSpc>
            </a:pPr>
            <a:r>
              <a:rPr lang="az-Cyrl-AZ" sz="1500"/>
              <a:t>Георгій Богданович Кістяківський - Фізик і хімік українського походження, який працює над Манхеттенським проектом, пов’язаним з Гарвардським університетом.</a:t>
            </a:r>
            <a:endParaRPr lang="pl-PL" sz="1500"/>
          </a:p>
        </p:txBody>
      </p:sp>
    </p:spTree>
    <p:extLst>
      <p:ext uri="{BB962C8B-B14F-4D97-AF65-F5344CB8AC3E}">
        <p14:creationId xmlns:p14="http://schemas.microsoft.com/office/powerpoint/2010/main" val="35743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1DB941-085D-CFB3-2189-13E2589D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709" y="300183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Київська область на карті України</a:t>
            </a: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ymbol zastępczy zawartości 5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DD5DDA47-C875-DBB6-D6AB-DE7E155A6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09" y="1473204"/>
            <a:ext cx="7808582" cy="5254167"/>
          </a:xfrm>
        </p:spPr>
      </p:pic>
    </p:spTree>
    <p:extLst>
      <p:ext uri="{BB962C8B-B14F-4D97-AF65-F5344CB8AC3E}">
        <p14:creationId xmlns:p14="http://schemas.microsoft.com/office/powerpoint/2010/main" val="272745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amolot, niebo, transport, chmura&#10;&#10;Opis wygenerowany automatycznie">
            <a:extLst>
              <a:ext uri="{FF2B5EF4-FFF2-40B4-BE49-F238E27FC236}">
                <a16:creationId xmlns:a16="http://schemas.microsoft.com/office/drawing/2014/main" id="{74A24D53-F88C-786C-2315-EE37E12D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r="17153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C86885E-4C21-00A0-D27C-7E1B2D1A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На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якому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транспорті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можна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приїхати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в </a:t>
            </a:r>
            <a:r>
              <a:rPr lang="pl-PL" sz="2800" b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область</a:t>
            </a:r>
            <a:r>
              <a:rPr lang="pl-PL" sz="28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?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FD21F4-C9A5-EC0F-408D-DA085C856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089400" cy="45387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Літак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в Польщі: Варшава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у дорозі: приблизно 1,5-2 години.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Вартість: від 200 до 500 злотих.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Поїзд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в Польщі: Варшава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у дорозі: орієнтовно 14-18 годин.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Вартість: від 200 до 400 злотих.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Автобус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в Польщі: Варшава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у дорозі: приблизно 16-24 години.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Вартість: від 100 до 250 злотих.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7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1EDD51-D633-4F68-B671-B13A4162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Дані про Київську обл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72F37D-C3B3-2EE4-9DC9-12A3C59C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 область - Основна інформація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Столиця: Київ (проте сам Київ є окремим містом з правами області і не входить до складу Київської області)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Площа: приблизно 28 121 км²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заснування: 27 лютого 1932 року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Адміністративний поділ: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 область поділяється на 7 районів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chmura, na wolnym powietrzu, niebo, statua&#10;&#10;Opis wygenerowany automatycznie">
            <a:extLst>
              <a:ext uri="{FF2B5EF4-FFF2-40B4-BE49-F238E27FC236}">
                <a16:creationId xmlns:a16="http://schemas.microsoft.com/office/drawing/2014/main" id="{97393941-6C7B-C0B0-9AB8-BB973983C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r="2636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59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zima, śnieg, niebo&#10;&#10;Opis wygenerowany automatycznie">
            <a:extLst>
              <a:ext uri="{FF2B5EF4-FFF2-40B4-BE49-F238E27FC236}">
                <a16:creationId xmlns:a16="http://schemas.microsoft.com/office/drawing/2014/main" id="{4AA07E98-BE47-9F7C-2BFF-661019333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17430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0A476D-79ED-B35B-3530-031E5E11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київської області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AD6268-6257-9C19-1D83-998DCA038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 область була утворена 27 лютого 1932 року в рамках адміністративної реорганізації УРСР. Протягом багатьох років він зазнав численних змін на кордоні та адміністрації, особливо під час та після Другої світової війни. Нині Київська область оточує місто Київ, яке є столицею України та головним політичним, економічним і культурним центром країни.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24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054" name="Picture 6" descr="Ilustracja">
            <a:extLst>
              <a:ext uri="{FF2B5EF4-FFF2-40B4-BE49-F238E27FC236}">
                <a16:creationId xmlns:a16="http://schemas.microsoft.com/office/drawing/2014/main" id="{F4C5D183-3857-F749-5B51-94C26A295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12738"/>
          <a:stretch/>
        </p:blipFill>
        <p:spPr bwMode="auto"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няжа Україна-Русь і церква Спаса на Берестові. В історії храму замовчують  найголовніше">
            <a:extLst>
              <a:ext uri="{FF2B5EF4-FFF2-40B4-BE49-F238E27FC236}">
                <a16:creationId xmlns:a16="http://schemas.microsoft.com/office/drawing/2014/main" id="{783C7C6B-2AC3-9B80-A066-182B26D53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r="12887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Freeform: Shape 2065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E552CC-C28C-0917-B3A6-F319CC37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/>
              <a:t>Світова спадщина ЮНЕСКО в Київській області</a:t>
            </a:r>
            <a:endParaRPr lang="pl-PL" sz="2400"/>
          </a:p>
        </p:txBody>
      </p:sp>
      <p:sp>
        <p:nvSpPr>
          <p:cNvPr id="4" name="AutoShape 2" descr="Sobór Sofijski w Kijowie – Wikipedia, wolna encyklopedia">
            <a:extLst>
              <a:ext uri="{FF2B5EF4-FFF2-40B4-BE49-F238E27FC236}">
                <a16:creationId xmlns:a16="http://schemas.microsoft.com/office/drawing/2014/main" id="{A2FF9BBF-F427-4A81-54CC-D77B8B0CAD60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18064" y="2984423"/>
            <a:ext cx="4620544" cy="18733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az-Cyrl-AZ" sz="1600"/>
              <a:t>Софійський собор (Київ)</a:t>
            </a:r>
            <a:endParaRPr lang="pl-PL" sz="1600"/>
          </a:p>
          <a:p>
            <a:r>
              <a:rPr lang="az-Cyrl-AZ" sz="1600"/>
              <a:t>Церква Спаса на Берестові</a:t>
            </a:r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3667263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8" name="Group 308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82" name="Straight Connector 308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3" name="Straight Connector 308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0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02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04" name="Isosceles Triangle 308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06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0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1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12" name="Isosceles Triangle 308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14" name="Isosceles Triangle 309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pic>
        <p:nvPicPr>
          <p:cNvPr id="3074" name="Picture 2" descr="I Went To The Chernobyl Exclusion Zone - Travel Tramp">
            <a:extLst>
              <a:ext uri="{FF2B5EF4-FFF2-40B4-BE49-F238E27FC236}">
                <a16:creationId xmlns:a16="http://schemas.microsoft.com/office/drawing/2014/main" id="{3DBA7D62-107E-7D53-2776-43C946FBD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1" r="26972" b="-1"/>
          <a:stretch/>
        </p:blipFill>
        <p:spPr bwMode="auto"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5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076" name="Picture 4" descr="Chernobyl 'Exclusion Zone' Radiation Doses Reanalyzed | Scientific American">
            <a:extLst>
              <a:ext uri="{FF2B5EF4-FFF2-40B4-BE49-F238E27FC236}">
                <a16:creationId xmlns:a16="http://schemas.microsoft.com/office/drawing/2014/main" id="{F75F48F7-FF45-BCFA-6A54-B7DAF9A73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7" b="-1"/>
          <a:stretch/>
        </p:blipFill>
        <p:spPr bwMode="auto"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6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97" name="Straight Connector 3096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9" name="Straight Connector 3098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1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03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05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57141F-596C-7251-9B4C-E6EA1913D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100"/>
              <a:t>Популярні туристичні об'єкти Київської області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8CF4C8-7566-2F85-A083-DD7633BF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401" y="5597506"/>
            <a:ext cx="5181601" cy="390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600">
                <a:solidFill>
                  <a:srgbClr val="FFFFFF"/>
                </a:solidFill>
              </a:rPr>
              <a:t>Чорнобильська зона відчуження</a:t>
            </a:r>
          </a:p>
        </p:txBody>
      </p:sp>
      <p:sp>
        <p:nvSpPr>
          <p:cNvPr id="3107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09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11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13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6" name="Straight Connector 4105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7" name="Straight Connector 4106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8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09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0" name="Isosceles Triangle 4109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1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2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3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4" name="Isosceles Triangle 4113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15" name="Isosceles Triangle 4114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pic>
        <p:nvPicPr>
          <p:cNvPr id="4100" name="Picture 4" descr="Пам'ятки будівництва і архітектури - «Національний академічний театр опери  та балету України ім. Т. Г. Шевченка» - вул. Володимирська, 50, Київ">
            <a:extLst>
              <a:ext uri="{FF2B5EF4-FFF2-40B4-BE49-F238E27FC236}">
                <a16:creationId xmlns:a16="http://schemas.microsoft.com/office/drawing/2014/main" id="{87B5489D-C8F3-635A-A29D-0770F949F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r="16590" b="1"/>
          <a:stretch/>
        </p:blipFill>
        <p:spPr bwMode="auto"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4098" name="Picture 2" descr="Інтер'єр | Національна опера України">
            <a:extLst>
              <a:ext uri="{FF2B5EF4-FFF2-40B4-BE49-F238E27FC236}">
                <a16:creationId xmlns:a16="http://schemas.microsoft.com/office/drawing/2014/main" id="{F22037D1-669A-31C9-49C8-1B56C67E4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r="18148" b="-1"/>
          <a:stretch/>
        </p:blipFill>
        <p:spPr bwMode="auto"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3" name="Straight Connector 4122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5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127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129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49DE55-B28A-05F3-8BC6-A11B7DA2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 dirty="0" err="1"/>
              <a:t>Національна</a:t>
            </a:r>
            <a:r>
              <a:rPr lang="en-US" sz="4400" dirty="0"/>
              <a:t> </a:t>
            </a:r>
            <a:r>
              <a:rPr lang="en-US" sz="4400" dirty="0" err="1"/>
              <a:t>опера</a:t>
            </a:r>
            <a:r>
              <a:rPr lang="en-US" sz="4400" dirty="0"/>
              <a:t> </a:t>
            </a:r>
            <a:r>
              <a:rPr lang="en-US" sz="4400" dirty="0" err="1"/>
              <a:t>України</a:t>
            </a:r>
            <a:endParaRPr lang="en-US" sz="4400" dirty="0"/>
          </a:p>
        </p:txBody>
      </p:sp>
      <p:sp>
        <p:nvSpPr>
          <p:cNvPr id="4131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133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135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137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2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67F6C5-4A3A-32D3-8269-B1D8993F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Вищий навчальний заклад Київської області</a:t>
            </a:r>
            <a:endParaRPr lang="pl-PL" sz="28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7CE94B-976A-7AA9-961C-0B4A9564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ім Тарас Шевченко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університет, заснований у 1833 році, один із найбільших університетів України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Dziennik Kijowski - Przeczytaj">
            <a:extLst>
              <a:ext uri="{FF2B5EF4-FFF2-40B4-BE49-F238E27FC236}">
                <a16:creationId xmlns:a16="http://schemas.microsoft.com/office/drawing/2014/main" id="{856C8C5C-2772-5611-00E1-3515F2C9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r="26256" b="-1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Isosceles Triangle 512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652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D164F0-2E5C-28B8-46E3-6838A5FF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2" y="609600"/>
            <a:ext cx="5217540" cy="1320800"/>
          </a:xfrm>
        </p:spPr>
        <p:txBody>
          <a:bodyPr>
            <a:normAutofit/>
          </a:bodyPr>
          <a:lstStyle/>
          <a:p>
            <a:r>
              <a:rPr lang="pl-PL" b="1" i="0" u="none" strike="noStrike" cap="all" dirty="0" err="1">
                <a:effectLst/>
                <a:latin typeface="Times New Roman" panose="02020603050405020304" pitchFamily="18" charset="0"/>
              </a:rPr>
              <a:t>Україна</a:t>
            </a:r>
            <a:endParaRPr lang="pl-PL" dirty="0"/>
          </a:p>
        </p:txBody>
      </p:sp>
      <p:pic>
        <p:nvPicPr>
          <p:cNvPr id="6" name="Obraz 5" descr="Obraz zawierający koń, ilustracja, kreskówka&#10;&#10;Opis wygenerowany automatycznie">
            <a:extLst>
              <a:ext uri="{FF2B5EF4-FFF2-40B4-BE49-F238E27FC236}">
                <a16:creationId xmlns:a16="http://schemas.microsoft.com/office/drawing/2014/main" id="{13807748-7897-EF14-C059-2FE3FFF5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15" y="609600"/>
            <a:ext cx="2029362" cy="260174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BF32AD-BAD8-7010-45F2-B3DEF8151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948" y="1427585"/>
            <a:ext cx="5663054" cy="4613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герб Київської області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герб України — золотий тризуб на синьому щиті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az 9" descr="Obraz zawierający symbol, godło, logo, Znak towarowy&#10;&#10;Opis wygenerowany automatycznie">
            <a:extLst>
              <a:ext uri="{FF2B5EF4-FFF2-40B4-BE49-F238E27FC236}">
                <a16:creationId xmlns:a16="http://schemas.microsoft.com/office/drawing/2014/main" id="{1C4E8633-1B2E-38A8-20BE-060A0E063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61" y="3439020"/>
            <a:ext cx="1860673" cy="26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1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" name="Rectangle 6173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148" name="Picture 4" descr="50 lat temu założono Prypeć - dzisiaj miasto widmo - Podróże">
            <a:extLst>
              <a:ext uri="{FF2B5EF4-FFF2-40B4-BE49-F238E27FC236}">
                <a16:creationId xmlns:a16="http://schemas.microsoft.com/office/drawing/2014/main" id="{D45BF525-5F29-1DC4-34DF-9BDC9505B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6278"/>
          <a:stretch/>
        </p:blipFill>
        <p:spPr bwMode="auto"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Wyprawa fotograficzna do Czarnobyla i miasta widmo Prypeć »">
            <a:extLst>
              <a:ext uri="{FF2B5EF4-FFF2-40B4-BE49-F238E27FC236}">
                <a16:creationId xmlns:a16="http://schemas.microsoft.com/office/drawing/2014/main" id="{FC2C8213-A231-C79A-A871-1FA7A0847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3084" b="-1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6" name="Freeform: Shape 6175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31D0F9-B4D5-8553-1E4D-90C9DC19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200"/>
              <a:t>Місто, яке рекомендую відвідати в Київській області</a:t>
            </a:r>
            <a:endParaRPr lang="pl-PL" sz="2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CDC607-DDDA-F4D2-3F39-BF873EE80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>
            <a:normAutofit/>
          </a:bodyPr>
          <a:lstStyle/>
          <a:p>
            <a:r>
              <a:rPr lang="az-Cyrl-AZ" sz="1600"/>
              <a:t>Рекомендую відвідати Прип'ять, тому що це дуже цікаве місце з багатою історією та цікавими культурними місцями.</a:t>
            </a:r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839708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7180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174" name="Picture 6" descr="Київський торт — Вікіпедія">
            <a:extLst>
              <a:ext uri="{FF2B5EF4-FFF2-40B4-BE49-F238E27FC236}">
                <a16:creationId xmlns:a16="http://schemas.microsoft.com/office/drawing/2014/main" id="{7B05243C-E5AB-F1B6-1762-15F962D21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32450" b="-1"/>
          <a:stretch/>
        </p:blipFill>
        <p:spPr bwMode="auto"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Котлета по-київськи з курячого фаршу від Євгена Клопотенка">
            <a:extLst>
              <a:ext uri="{FF2B5EF4-FFF2-40B4-BE49-F238E27FC236}">
                <a16:creationId xmlns:a16="http://schemas.microsoft.com/office/drawing/2014/main" id="{0F208FD2-0831-6018-8FC3-E312131D0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7640" b="-1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Freeform: Shape 718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2FD01CF-4DF8-7A01-4C75-DDE01EC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az-Cyrl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Регіональна кухня Київської області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E88F61-3EFE-E178-AB68-EC1CFB99B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борщ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Кійовська котлета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торт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200" name="Picture 8" descr="To Borys Paton 103rd Anniversary | Igor Sikorsky Kyiv Polytechnic Institute">
            <a:extLst>
              <a:ext uri="{FF2B5EF4-FFF2-40B4-BE49-F238E27FC236}">
                <a16:creationId xmlns:a16="http://schemas.microsoft.com/office/drawing/2014/main" id="{B8AFE3BA-438F-B9E9-6524-5F1702B5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r="1219"/>
          <a:stretch/>
        </p:blipFill>
        <p:spPr bwMode="auto"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gor Iwanowicz Sikorski">
            <a:extLst>
              <a:ext uri="{FF2B5EF4-FFF2-40B4-BE49-F238E27FC236}">
                <a16:creationId xmlns:a16="http://schemas.microsoft.com/office/drawing/2014/main" id="{5C63BD5C-2C07-E9EA-BB60-75BCFB057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902"/>
          <a:stretch/>
        </p:blipFill>
        <p:spPr bwMode="auto"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DCB187-6FD6-B2F1-0955-C6F319BC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r>
              <a:rPr lang="ru-RU" sz="3200"/>
              <a:t>Відомі люди</a:t>
            </a:r>
            <a:r>
              <a:rPr lang="pl-PL" sz="3200"/>
              <a:t>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 області</a:t>
            </a:r>
            <a:r>
              <a:rPr lang="pl-PL" sz="3200"/>
              <a:t> </a:t>
            </a:r>
          </a:p>
        </p:txBody>
      </p:sp>
      <p:sp>
        <p:nvSpPr>
          <p:cNvPr id="8207" name="Isosceles Triangle 8206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365C2-02C3-6169-2E5D-25BD2C868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3749061" cy="3005289"/>
          </a:xfrm>
        </p:spPr>
        <p:txBody>
          <a:bodyPr>
            <a:normAutofit/>
          </a:bodyPr>
          <a:lstStyle/>
          <a:p>
            <a:r>
              <a:rPr lang="az-Cyrl-AZ" sz="1600"/>
              <a:t>борис патон - видатний інженер і металург, президент Академії наук України, народився в Києві.</a:t>
            </a:r>
          </a:p>
          <a:p>
            <a:r>
              <a:rPr lang="az-Cyrl-AZ" sz="1600"/>
              <a:t>Ігор Іванович Сікорський - російський і американський авіаконструктор</a:t>
            </a:r>
          </a:p>
          <a:p>
            <a:r>
              <a:rPr lang="az-Cyrl-AZ" sz="1600"/>
              <a:t>Булгаков Михайло Опанасович - російський письменник і драматург. Творець, серед інших, Майстер і Маргарита</a:t>
            </a:r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39006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8C23C8-D608-BA0E-0F33-C8671648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pl-PL" b="1" err="1">
                <a:ea typeface="+mj-lt"/>
                <a:cs typeface="+mj-lt"/>
              </a:rPr>
              <a:t>Новини</a:t>
            </a:r>
            <a:r>
              <a:rPr lang="pl-PL" b="1">
                <a:ea typeface="+mj-lt"/>
                <a:cs typeface="+mj-lt"/>
              </a:rPr>
              <a:t>, </a:t>
            </a:r>
            <a:r>
              <a:rPr lang="pl-PL" b="1" err="1">
                <a:ea typeface="+mj-lt"/>
                <a:cs typeface="+mj-lt"/>
              </a:rPr>
              <a:t>цікаві</a:t>
            </a:r>
            <a:r>
              <a:rPr lang="pl-PL" b="1">
                <a:ea typeface="+mj-lt"/>
                <a:cs typeface="+mj-lt"/>
              </a:rPr>
              <a:t> </a:t>
            </a:r>
            <a:r>
              <a:rPr lang="pl-PL" b="1" err="1">
                <a:ea typeface="+mj-lt"/>
                <a:cs typeface="+mj-lt"/>
              </a:rPr>
              <a:t>факти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026004-43CD-9B14-257F-EEAA934BC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ru-RU"/>
              <a:t>Цікавим фактом про Україну є те, що тут знаходиться найглибша станція метро у світі. Станція метро «Арсенальна» в Києві знаходиться приблизно на 105,5 метрів (346 футів) під землею.</a:t>
            </a:r>
            <a:endParaRPr lang="pl-PL"/>
          </a:p>
          <a:p>
            <a:endParaRPr lang="ru-RU"/>
          </a:p>
          <a:p>
            <a:endParaRPr lang="pl-PL" dirty="0"/>
          </a:p>
        </p:txBody>
      </p:sp>
      <p:pic>
        <p:nvPicPr>
          <p:cNvPr id="6" name="Obraz 5" descr="Obraz zawierający w pomieszczeniu, arkada, łuk, sufit&#10;&#10;Opis wygenerowany automatycznie">
            <a:extLst>
              <a:ext uri="{FF2B5EF4-FFF2-40B4-BE49-F238E27FC236}">
                <a16:creationId xmlns:a16="http://schemas.microsoft.com/office/drawing/2014/main" id="{A4A0B7DD-3049-1C50-FF14-188CF777A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r="237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182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D7138D-F2EA-450E-1C10-D5D53BBC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pl-PL" sz="4400" b="1">
                <a:ea typeface="+mj-lt"/>
                <a:cs typeface="+mj-lt"/>
              </a:rPr>
              <a:t>Словник українсько-польський</a:t>
            </a:r>
            <a:endParaRPr lang="pl-PL" sz="4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237C79A-C534-70CB-1E2C-46D319481C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170284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95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DFB7E2-8607-9601-6978-AB09156D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pl-PL" b="1" err="1">
                <a:ea typeface="+mj-lt"/>
                <a:cs typeface="+mj-lt"/>
              </a:rPr>
              <a:t>Netografia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6E38DA-4891-5CCB-9F4E-F6EC3440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151" y="1539551"/>
            <a:ext cx="5682343" cy="45018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hlinkClick r:id="rId2"/>
              </a:rPr>
              <a:t>https://world-in2-words.com/kijow-atrakcje/</a:t>
            </a:r>
            <a:endParaRPr lang="pl-PL" dirty="0"/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3"/>
              </a:rPr>
              <a:t>https://pl.wikipedia.org/wiki/Kategoria:Symbole_narodowe_Ukrainy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4"/>
              </a:rPr>
              <a:t>https://best-market.pl/symbole-narodowe-ukrainy/</a:t>
            </a:r>
            <a:endParaRPr lang="pl-PL" dirty="0"/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5"/>
              </a:rPr>
              <a:t>https://pl.wikipedia.org/wiki/Obwód_kijowski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6"/>
              </a:rPr>
              <a:t>https://pl.wikipedia.org/wiki/Lista_światowego_dziedzictwa_UNESCO_na_Ukrainie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7"/>
              </a:rPr>
              <a:t>https://pl.wikipedia.org/wiki/Borys_Paton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8"/>
              </a:rPr>
              <a:t>https://pl.wikipedia.org/wiki/Kijowski_Uniwersytet_Narodowy_im._Tarasa_Szewczenki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9"/>
              </a:rPr>
              <a:t>https://akademiasmaku.pl/artykul/kuchnia-ukrainska-charakterystyka-i-przepisy,215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pl-PL" dirty="0">
                <a:latin typeface="Calibri"/>
                <a:cs typeface="Calibri"/>
                <a:hlinkClick r:id="rId10"/>
              </a:rPr>
              <a:t>https://pl.wikipedia.org/wiki/Metro_w_Kijowie</a:t>
            </a:r>
            <a:endParaRPr lang="pl-PL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pl-PL" sz="1300" dirty="0">
              <a:latin typeface="Calibri"/>
              <a:cs typeface="Calibri"/>
            </a:endParaRPr>
          </a:p>
        </p:txBody>
      </p:sp>
      <p:pic>
        <p:nvPicPr>
          <p:cNvPr id="5" name="Picture 4" descr="Flaga lokalizatora na mapie miasta">
            <a:extLst>
              <a:ext uri="{FF2B5EF4-FFF2-40B4-BE49-F238E27FC236}">
                <a16:creationId xmlns:a16="http://schemas.microsoft.com/office/drawing/2014/main" id="{65217D87-D3C8-B584-B17C-8D04FBE15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08" r="45081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973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B8A5A16-7BE9-4AA1-9B5E-00FAFA5C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D27F9-7623-4A6E-89FF-87E6C4E0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645924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4BD4F35-1E3F-0DBA-97AC-05FB1371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8" y="2960812"/>
            <a:ext cx="2695921" cy="9279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 err="1">
                <a:solidFill>
                  <a:srgbClr val="FFFFFF"/>
                </a:solidFill>
              </a:rPr>
              <a:t>Дякую</a:t>
            </a:r>
            <a:r>
              <a:rPr lang="en-US" sz="5400" b="1" dirty="0">
                <a:solidFill>
                  <a:srgbClr val="FFFFFF"/>
                </a:solidFill>
              </a:rPr>
              <a:t>!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8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7664F2-E679-D89D-0CEE-03E05D288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326" y="609600"/>
            <a:ext cx="8596668" cy="1320800"/>
          </a:xfrm>
        </p:spPr>
        <p:txBody>
          <a:bodyPr/>
          <a:lstStyle/>
          <a:p>
            <a:r>
              <a:rPr lang="az-Cyrl-A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на карті світу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 descr="Obraz zawierający mapa, tekst&#10;&#10;Opis wygenerowany automatycznie">
            <a:extLst>
              <a:ext uri="{FF2B5EF4-FFF2-40B4-BE49-F238E27FC236}">
                <a16:creationId xmlns:a16="http://schemas.microsoft.com/office/drawing/2014/main" id="{05D6B6EF-5718-2889-A842-2BA6F22AF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74" y="1796695"/>
            <a:ext cx="7564651" cy="4538791"/>
          </a:xfrm>
        </p:spPr>
      </p:pic>
    </p:spTree>
    <p:extLst>
      <p:ext uri="{BB962C8B-B14F-4D97-AF65-F5344CB8AC3E}">
        <p14:creationId xmlns:p14="http://schemas.microsoft.com/office/powerpoint/2010/main" val="176164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6CCE9B-1390-D792-00CD-DCA07686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351" y="646638"/>
            <a:ext cx="9227943" cy="1578429"/>
          </a:xfrm>
        </p:spPr>
        <p:txBody>
          <a:bodyPr>
            <a:normAutofit/>
          </a:bodyPr>
          <a:lstStyle/>
          <a:p>
            <a:r>
              <a:rPr lang="uk-UA" sz="2800" b="1" i="0" u="none" strike="noStrike" cap="all" dirty="0">
                <a:solidFill>
                  <a:srgbClr val="191B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 НА КАРТІ Європи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322486B0-8DB7-3081-0F17-7CE005C8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7" y="1435853"/>
            <a:ext cx="8761445" cy="4599759"/>
          </a:xfrm>
        </p:spPr>
      </p:pic>
    </p:spTree>
    <p:extLst>
      <p:ext uri="{BB962C8B-B14F-4D97-AF65-F5344CB8AC3E}">
        <p14:creationId xmlns:p14="http://schemas.microsoft.com/office/powerpoint/2010/main" val="354450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26AF8E-A225-9779-045A-12B7E60B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>
            <a:normAutofit/>
          </a:bodyPr>
          <a:lstStyle/>
          <a:p>
            <a:r>
              <a:rPr lang="az-Cyrl-AZ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Загальна інформація</a:t>
            </a:r>
            <a:r>
              <a:rPr lang="az-Cyrl-AZ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D93E59-49F9-8C65-29C8-530958FEC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160589"/>
            <a:ext cx="5211607" cy="3880773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r>
              <a:rPr lang="pl-PL" sz="1700" b="1" i="0" u="none" strike="noStrike" dirty="0" err="1">
                <a:effectLst/>
                <a:latin typeface="Times New Roman" panose="02020603050405020304" pitchFamily="18" charset="0"/>
              </a:rPr>
              <a:t>Прапор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</a:rPr>
              <a:t>: </a:t>
            </a:r>
            <a:r>
              <a:rPr lang="pl-PL" sz="1700" b="0" i="0" dirty="0">
                <a:effectLst/>
                <a:latin typeface="Times New Roman" panose="02020603050405020304" pitchFamily="18" charset="0"/>
              </a:rPr>
              <a:t>​</a:t>
            </a:r>
            <a:endParaRPr lang="pl-PL" sz="1700" b="0" i="0" dirty="0">
              <a:effectLst/>
              <a:latin typeface="Arial" panose="020B0604020202020204" pitchFamily="34" charset="0"/>
            </a:endParaRPr>
          </a:p>
          <a:p>
            <a:pPr marL="0" indent="0" rtl="0" fontAlgn="base">
              <a:buNone/>
            </a:pPr>
            <a:endParaRPr lang="pl-PL" sz="17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pl-PL" sz="1700" b="0" i="0" dirty="0">
                <a:effectLst/>
                <a:latin typeface="Times New Roman" panose="02020603050405020304" pitchFamily="18" charset="0"/>
              </a:rPr>
              <a:t>​</a:t>
            </a:r>
            <a:endParaRPr lang="pl-PL" sz="1700" b="0" i="0" dirty="0">
              <a:effectLst/>
              <a:latin typeface="Arial" panose="020B0604020202020204" pitchFamily="34" charset="0"/>
            </a:endParaRPr>
          </a:p>
          <a:p>
            <a:pPr marL="0" indent="0" rtl="0" fontAlgn="base">
              <a:buNone/>
            </a:pPr>
            <a:r>
              <a:rPr lang="pl-PL" sz="17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держава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Східній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0" indent="0" rtl="0" fontAlgn="base">
              <a:buNone/>
            </a:pPr>
            <a:r>
              <a:rPr lang="pl-PL" sz="17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Столиця</a:t>
            </a:r>
            <a:r>
              <a:rPr lang="pl-PL" sz="17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7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0" indent="0" fontAlgn="base">
              <a:buNone/>
            </a:pPr>
            <a:r>
              <a:rPr lang="pl-PL" sz="1700" b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pl-PL" sz="1700" b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700" b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pl-PL" sz="1700" b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700" b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pl-PL" sz="1700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24 </a:t>
            </a:r>
            <a:r>
              <a:rPr lang="pl-PL" sz="1700" b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pl-PL" sz="1700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1991 </a:t>
            </a:r>
            <a:r>
              <a:rPr lang="pl-PL" sz="1700" b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pl-PL" sz="17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pl-PL" sz="17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pl-PL" sz="17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Олександрович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7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Зеленський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0" indent="0" rtl="0" fontAlgn="base">
              <a:buNone/>
            </a:pPr>
            <a:r>
              <a:rPr lang="pl-PL" sz="1700" b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Валюта</a:t>
            </a:r>
            <a:r>
              <a:rPr lang="pl-PL" sz="1700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az-Cyrl-AZ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гривні</a:t>
            </a:r>
            <a:r>
              <a:rPr lang="pl-PL" sz="17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0" indent="0">
              <a:buNone/>
            </a:pPr>
            <a:r>
              <a:rPr lang="pl-PL" sz="1700" dirty="0"/>
              <a:t>  </a:t>
            </a:r>
          </a:p>
        </p:txBody>
      </p:sp>
      <p:pic>
        <p:nvPicPr>
          <p:cNvPr id="11" name="Obraz 10" descr="Obraz zawierający tekst, Banknot, Ludzka twarz, Produkty papierowe&#10;&#10;Opis wygenerowany automatycznie">
            <a:extLst>
              <a:ext uri="{FF2B5EF4-FFF2-40B4-BE49-F238E27FC236}">
                <a16:creationId xmlns:a16="http://schemas.microsoft.com/office/drawing/2014/main" id="{70C75EE6-4786-EAE5-2470-EF86D0DA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r="-4" b="-4"/>
          <a:stretch/>
        </p:blipFill>
        <p:spPr>
          <a:xfrm>
            <a:off x="6293039" y="3597243"/>
            <a:ext cx="3145536" cy="1702963"/>
          </a:xfrm>
          <a:prstGeom prst="rect">
            <a:avLst/>
          </a:prstGeom>
        </p:spPr>
      </p:pic>
      <p:pic>
        <p:nvPicPr>
          <p:cNvPr id="7" name="Obraz 6" descr="Obraz zawierający żółty, Jaskrawoniebieski, niebieskie, niebo&#10;&#10;Opis wygenerowany automatycznie">
            <a:extLst>
              <a:ext uri="{FF2B5EF4-FFF2-40B4-BE49-F238E27FC236}">
                <a16:creationId xmlns:a16="http://schemas.microsoft.com/office/drawing/2014/main" id="{0A0E8EBE-E455-8C8E-CFA2-62E4BC1BE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r="15" b="8649"/>
          <a:stretch/>
        </p:blipFill>
        <p:spPr>
          <a:xfrm>
            <a:off x="6293039" y="1270000"/>
            <a:ext cx="3145536" cy="17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wiat, niebo, roślina, słonecznik&#10;&#10;Opis wygenerowany automatycznie">
            <a:extLst>
              <a:ext uri="{FF2B5EF4-FFF2-40B4-BE49-F238E27FC236}">
                <a16:creationId xmlns:a16="http://schemas.microsoft.com/office/drawing/2014/main" id="{9924189C-8949-68AF-5B81-12C4BD4D9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r="7793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26AACC4-D920-8735-B4B4-F5B48EB3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 інформація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E6CCE5-3C1D-98C2-EF25-035A60C3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має </a:t>
            </a:r>
            <a:r>
              <a:rPr lang="az-Cyrl-AZ" b="1">
                <a:latin typeface="Times New Roman" panose="02020603050405020304" pitchFamily="18" charset="0"/>
                <a:cs typeface="Times New Roman" panose="02020603050405020304" pitchFamily="18" charset="0"/>
              </a:rPr>
              <a:t>24 області</a:t>
            </a:r>
            <a:r>
              <a:rPr lang="az-Cyrl-AZ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az-Cyrl-AZ" b="1">
                <a:latin typeface="Times New Roman" panose="02020603050405020304" pitchFamily="18" charset="0"/>
                <a:cs typeface="Times New Roman" panose="02020603050405020304" pitchFamily="18" charset="0"/>
              </a:rPr>
              <a:t>Панівна релігія </a:t>
            </a:r>
            <a:r>
              <a:rPr lang="az-Cyrl-AZ"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православне християнство;</a:t>
            </a:r>
          </a:p>
          <a:p>
            <a:pPr marL="0" indent="0">
              <a:buNone/>
            </a:pPr>
            <a:r>
              <a:rPr lang="az-Cyrl-AZ">
                <a:latin typeface="Times New Roman" panose="02020603050405020304" pitchFamily="18" charset="0"/>
                <a:cs typeface="Times New Roman" panose="02020603050405020304" pitchFamily="18" charset="0"/>
              </a:rPr>
              <a:t>На сході та півночі межує з Російською Федерацією, з якою має понад 1,5 тис км сухопутного кордону. З іншими сусідами – Білоруссю, Польщею, Словаччиною, Угорщиною, Румунією та Молдовою;</a:t>
            </a:r>
            <a:endParaRPr lang="pl-P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77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E7ECB7-CAB9-AD75-5C87-151D7689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На якому транспорті можна приїхати в Україну?</a:t>
            </a:r>
            <a:endParaRPr lang="pl-PL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398E2C-E0C8-D497-1F38-2A793C53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В Україну можна дістатися поїздом, автобусом і автомобілем.</a:t>
            </a:r>
          </a:p>
          <a:p>
            <a:r>
              <a:rPr lang="ru-RU" dirty="0"/>
              <a:t>• Автобус з Варшави до Львова (сімдесят злотих)</a:t>
            </a:r>
          </a:p>
          <a:p>
            <a:r>
              <a:rPr lang="ru-RU" dirty="0"/>
              <a:t>Час у дорозі: сім годин.</a:t>
            </a:r>
          </a:p>
          <a:p>
            <a:r>
              <a:rPr lang="ru-RU" dirty="0"/>
              <a:t>• Потяг з Варшави до Львова (вісімдесят злотих)</a:t>
            </a:r>
          </a:p>
          <a:p>
            <a:r>
              <a:rPr lang="ru-RU" dirty="0"/>
              <a:t>Час у дорозі: дев'ять годин тридцять хвилин.</a:t>
            </a:r>
            <a:endParaRPr lang="pl-PL" dirty="0"/>
          </a:p>
        </p:txBody>
      </p:sp>
      <p:pic>
        <p:nvPicPr>
          <p:cNvPr id="6" name="Obraz 5" descr="Obraz zawierający pociąg, transport, transport publiczny, Kolej&#10;&#10;Opis wygenerowany automatycznie">
            <a:extLst>
              <a:ext uri="{FF2B5EF4-FFF2-40B4-BE49-F238E27FC236}">
                <a16:creationId xmlns:a16="http://schemas.microsoft.com/office/drawing/2014/main" id="{9D72CACE-DF71-D315-A4E9-3E4AE12BB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r="26559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26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6EAE13-0494-EC77-09E9-B255FD86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Неофіційна</a:t>
            </a:r>
            <a:r>
              <a:rPr lang="pl-PL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символіка</a:t>
            </a:r>
            <a:r>
              <a:rPr lang="pl-PL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DEF43-FEBC-04A0-48F4-06939BC9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932" y="1811045"/>
            <a:ext cx="10483680" cy="4838330"/>
          </a:xfrm>
        </p:spPr>
        <p:txBody>
          <a:bodyPr/>
          <a:lstStyle/>
          <a:p>
            <a:r>
              <a:rPr lang="pl-PL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Квітка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 </a:t>
            </a:r>
            <a:r>
              <a:rPr lang="pl-PL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Cоняшник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az-Cyrl-AZ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Ї</a:t>
            </a:r>
            <a:r>
              <a:rPr lang="pl-PL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жа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 </a:t>
            </a:r>
            <a:r>
              <a:rPr lang="pl-PL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Вареники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pl-PL" dirty="0"/>
          </a:p>
        </p:txBody>
      </p:sp>
      <p:pic>
        <p:nvPicPr>
          <p:cNvPr id="5" name="Obraz 4" descr="Obraz zawierający niebo, kwiat, roślina, słonecznik&#10;&#10;Opis wygenerowany automatycznie">
            <a:extLst>
              <a:ext uri="{FF2B5EF4-FFF2-40B4-BE49-F238E27FC236}">
                <a16:creationId xmlns:a16="http://schemas.microsoft.com/office/drawing/2014/main" id="{4A77DD1A-A701-073C-1AE5-95A575A19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77" y="1591371"/>
            <a:ext cx="3094277" cy="2027348"/>
          </a:xfrm>
          <a:prstGeom prst="rect">
            <a:avLst/>
          </a:prstGeom>
        </p:spPr>
      </p:pic>
      <p:pic>
        <p:nvPicPr>
          <p:cNvPr id="7" name="Obraz 6" descr="Obraz zawierający Kuchnia, danie, jedzenie, talerz&#10;&#10;Opis wygenerowany automatycznie">
            <a:extLst>
              <a:ext uri="{FF2B5EF4-FFF2-40B4-BE49-F238E27FC236}">
                <a16:creationId xmlns:a16="http://schemas.microsoft.com/office/drawing/2014/main" id="{07A70245-3EB4-6775-EB07-FE1E52FA7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41" y="4120373"/>
            <a:ext cx="3190350" cy="20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5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1A1158-931F-4682-A085-AF74D6204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541496-7A11-3A7F-FE9F-209698FF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600"/>
            <a:ext cx="3178002" cy="1922060"/>
          </a:xfrm>
        </p:spPr>
        <p:txBody>
          <a:bodyPr anchor="b">
            <a:normAutofit/>
          </a:bodyPr>
          <a:lstStyle/>
          <a:p>
            <a:r>
              <a:rPr lang="pl-PL" sz="3200" b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Національна кухня України</a:t>
            </a:r>
            <a:endParaRPr lang="pl-PL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jedzenie, danie, zupa, Sosy&#10;&#10;Opis wygenerowany automatycznie">
            <a:extLst>
              <a:ext uri="{FF2B5EF4-FFF2-40B4-BE49-F238E27FC236}">
                <a16:creationId xmlns:a16="http://schemas.microsoft.com/office/drawing/2014/main" id="{6B0F9132-436C-D8EA-B3AE-4159BD3E2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5" b="15003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8" name="Obraz 7" descr="Obraz zawierający jedzenie, danie, talerz, Kuchnia&#10;&#10;Opis wygenerowany automatycznie">
            <a:extLst>
              <a:ext uri="{FF2B5EF4-FFF2-40B4-BE49-F238E27FC236}">
                <a16:creationId xmlns:a16="http://schemas.microsoft.com/office/drawing/2014/main" id="{44CEC2B8-097E-7FEF-77F5-622436767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144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10" name="Obraz 9" descr="Obraz zawierający Wypieki, jedzenie, Słodycz, talerz&#10;&#10;Opis wygenerowany automatycznie">
            <a:extLst>
              <a:ext uri="{FF2B5EF4-FFF2-40B4-BE49-F238E27FC236}">
                <a16:creationId xmlns:a16="http://schemas.microsoft.com/office/drawing/2014/main" id="{5452105B-726B-E6E2-AE06-29626BFEBE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4875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F02045-32BA-D1B3-C74D-2870E9C1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10380"/>
            <a:ext cx="3178002" cy="3330982"/>
          </a:xfrm>
        </p:spPr>
        <p:txBody>
          <a:bodyPr>
            <a:normAutofit/>
          </a:bodyPr>
          <a:lstStyle/>
          <a:p>
            <a:r>
              <a:rPr lang="ru-RU" dirty="0"/>
              <a:t>Український борщ з буряком, </a:t>
            </a:r>
            <a:endParaRPr lang="pl-PL" dirty="0"/>
          </a:p>
          <a:p>
            <a:r>
              <a:rPr lang="ru-RU" dirty="0"/>
              <a:t>київський торт, </a:t>
            </a:r>
            <a:endParaRPr lang="pl-PL" dirty="0"/>
          </a:p>
          <a:p>
            <a:r>
              <a:rPr lang="ru-RU" dirty="0"/>
              <a:t>вареники</a:t>
            </a:r>
            <a:endParaRPr lang="pl-PL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CC4534-BAAC-4D5F-9F61-089745A3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868E2D-9742-407F-951A-CBC2D02B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60601E-0F58-44EA-8496-D4CCBA9DF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E7685DF3-C544-4461-BCFF-BFC22FD08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BF702000-D597-4B33-97F1-3EA2CA978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40EC63-7135-4958-A6DA-2B7B3F549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0EDEC1C3-D953-4DF1-914A-FE4A7DB6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8EFEF71-11D2-41FA-B797-4781045C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08B9320D-2631-415E-9956-83E6C6F1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6" name="Isosceles Triangle 25">
              <a:extLst>
                <a:ext uri="{FF2B5EF4-FFF2-40B4-BE49-F238E27FC236}">
                  <a16:creationId xmlns:a16="http://schemas.microsoft.com/office/drawing/2014/main" id="{164EAB87-65E0-4E1F-B08C-D636A9585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7" name="Isosceles Triangle 26">
              <a:extLst>
                <a:ext uri="{FF2B5EF4-FFF2-40B4-BE49-F238E27FC236}">
                  <a16:creationId xmlns:a16="http://schemas.microsoft.com/office/drawing/2014/main" id="{A3C46668-C714-4110-8DCB-DB0056366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55206021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Pakiet Office 2007–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452</TotalTime>
  <Words>855</Words>
  <Application>Microsoft Office PowerPoint</Application>
  <PresentationFormat>Panoramiczny</PresentationFormat>
  <Paragraphs>122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Faseta</vt:lpstr>
      <vt:lpstr>UNIWERSYTET RZESZOWSKI JAKUB R. KULTUROZNAWSTWO II ROK ANIMACJA SPOŁECZNOŚCI LOKALNYCH   Київська область</vt:lpstr>
      <vt:lpstr>Україна</vt:lpstr>
      <vt:lpstr>Україна на карті світу</vt:lpstr>
      <vt:lpstr>УКРАЇНА НА КАРТІ Європи</vt:lpstr>
      <vt:lpstr>Загальна інформація​</vt:lpstr>
      <vt:lpstr>Важлива інформація</vt:lpstr>
      <vt:lpstr>На якому транспорті можна приїхати в Україну?</vt:lpstr>
      <vt:lpstr>Неофіційна символіка України</vt:lpstr>
      <vt:lpstr>Національна кухня України</vt:lpstr>
      <vt:lpstr>Список об’єктів Світової спадщини ЮНЕСКО в Україні </vt:lpstr>
      <vt:lpstr>Відомі люди України у галузі культури, науки, спорту, історії</vt:lpstr>
      <vt:lpstr>Це Київська область на карті України</vt:lpstr>
      <vt:lpstr>На якому транспорті можна приїхати в область?</vt:lpstr>
      <vt:lpstr>Дані про Київську обл</vt:lpstr>
      <vt:lpstr>історія київської області </vt:lpstr>
      <vt:lpstr>Світова спадщина ЮНЕСКО в Київській області</vt:lpstr>
      <vt:lpstr>Популярні туристичні об'єкти Київської області</vt:lpstr>
      <vt:lpstr>Національна опера України</vt:lpstr>
      <vt:lpstr>Вищий навчальний заклад Київської області</vt:lpstr>
      <vt:lpstr>Місто, яке рекомендую відвідати в Київській області</vt:lpstr>
      <vt:lpstr>Регіональна кухня Київської області</vt:lpstr>
      <vt:lpstr>Відомі люди Київської області </vt:lpstr>
      <vt:lpstr>Новини, цікаві факти</vt:lpstr>
      <vt:lpstr>Словник українсько-польський</vt:lpstr>
      <vt:lpstr>Netografia</vt:lpstr>
      <vt:lpstr>Дякую!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UNIWERSYTET RZESZOWSKI JAKUB RACHWALSKI KULTUROZNAWSTWO II ROK ANIMACJA SPOŁECZNOŚCI LOKALNYCH</dc:title>
  <dc:creator>kuba rachwalski</dc:creator>
  <cp:lastModifiedBy>Nataliia Zhukovych-Dorodnykh</cp:lastModifiedBy>
  <cp:revision>14</cp:revision>
  <dcterms:created xsi:type="dcterms:W3CDTF">2024-03-04T10:23:55Z</dcterms:created>
  <dcterms:modified xsi:type="dcterms:W3CDTF">2024-07-09T15:41:07Z</dcterms:modified>
</cp:coreProperties>
</file>