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90" r:id="rId4"/>
    <p:sldId id="278" r:id="rId5"/>
    <p:sldId id="279" r:id="rId6"/>
    <p:sldId id="280" r:id="rId7"/>
    <p:sldId id="289" r:id="rId8"/>
    <p:sldId id="281" r:id="rId9"/>
    <p:sldId id="282" r:id="rId10"/>
    <p:sldId id="283" r:id="rId11"/>
    <p:sldId id="286" r:id="rId12"/>
    <p:sldId id="287" r:id="rId13"/>
    <p:sldId id="285" r:id="rId14"/>
    <p:sldId id="284" r:id="rId15"/>
    <p:sldId id="291" r:id="rId16"/>
    <p:sldId id="288" r:id="rId17"/>
    <p:sldId id="276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A5BA1E-A741-479C-8B1C-F864D9A9D530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91F200-E147-4B4E-BCCC-652DB3A5CABA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az-Cyrl-AZ" dirty="0"/>
              <a:t>ПРОБЛЕМЫ ЭКОНОМИЧЕСКОГО МЕЖДУНАРОДНОГО РЫНКА</a:t>
            </a:r>
            <a:endParaRPr lang="pl-P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365104"/>
            <a:ext cx="360914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pl-P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Cyrl-A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pl-P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ВООРУЖЕННЫЕ КОНФЛИКТЫ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2821" y="1844824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Различные типы конфликтов приводят к </a:t>
            </a:r>
            <a:r>
              <a:rPr lang="ru-RU" sz="2000" dirty="0" smtClean="0"/>
              <a:t>разрушению </a:t>
            </a:r>
            <a:r>
              <a:rPr lang="ru-RU" sz="2000" dirty="0" smtClean="0"/>
              <a:t>экономических систем в </a:t>
            </a:r>
            <a:r>
              <a:rPr lang="ru-RU" sz="2000" dirty="0" smtClean="0"/>
              <a:t>странах. </a:t>
            </a:r>
            <a:r>
              <a:rPr lang="ru-RU" sz="2000" dirty="0" smtClean="0"/>
              <a:t>Люди теряют свою жизнь и должны бежать из своих домов.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12" y="3116170"/>
            <a:ext cx="6591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6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24105" y="191683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Анализируя широкий фон социально - политического феномена международного терроризма </a:t>
            </a:r>
            <a:r>
              <a:rPr lang="ru-RU" dirty="0" smtClean="0"/>
              <a:t>нельзя игнорировать </a:t>
            </a:r>
            <a:r>
              <a:rPr lang="ru-RU" dirty="0" smtClean="0"/>
              <a:t>тот факт, что </a:t>
            </a:r>
            <a:r>
              <a:rPr lang="ru-RU" dirty="0" smtClean="0"/>
              <a:t>их большая </a:t>
            </a:r>
            <a:r>
              <a:rPr lang="ru-RU" dirty="0" smtClean="0"/>
              <a:t>часть </a:t>
            </a:r>
            <a:r>
              <a:rPr lang="ru-RU" dirty="0" smtClean="0"/>
              <a:t>относится </a:t>
            </a:r>
            <a:r>
              <a:rPr lang="ru-RU" dirty="0" smtClean="0"/>
              <a:t>к </a:t>
            </a:r>
            <a:r>
              <a:rPr lang="ru-RU" dirty="0" smtClean="0"/>
              <a:t>его целеустремленному  достижению конкретных политических целей.</a:t>
            </a:r>
            <a:endParaRPr lang="ru-RU" dirty="0" smtClean="0"/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МИГРАЦИОННЫЕ ДВИЖЕНИЯ </a:t>
            </a:r>
            <a:r>
              <a:rPr lang="pl-P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204631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</a:t>
            </a:r>
            <a:r>
              <a:rPr lang="ru-RU" dirty="0" smtClean="0"/>
              <a:t>время </a:t>
            </a:r>
            <a:r>
              <a:rPr lang="ru-RU" dirty="0" smtClean="0"/>
              <a:t>беженцы, спасающиеся из своих стран, которые хотят попасть в </a:t>
            </a:r>
            <a:r>
              <a:rPr lang="ru-RU" dirty="0" smtClean="0"/>
              <a:t>Европу, </a:t>
            </a:r>
            <a:r>
              <a:rPr lang="ru-RU" dirty="0" smtClean="0"/>
              <a:t>представляют собой серьезную угрозу для европейской и мировой экономики.</a:t>
            </a:r>
          </a:p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00480"/>
            <a:ext cx="4776762" cy="31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3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РИСКИ, СВЯЗАННЫЕ С РАЗВИТИЕМ НАУЧНО-ТЕХНИЧЕСКОГО ПРОГРЕССА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22396" y="195167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Неконтролируемое развитие до сих пор создает новые угрозы для окружающей </a:t>
            </a:r>
            <a:r>
              <a:rPr lang="ru-RU" dirty="0" smtClean="0"/>
              <a:t>среды, здоровья </a:t>
            </a:r>
            <a:r>
              <a:rPr lang="ru-RU" dirty="0" smtClean="0"/>
              <a:t>и безопасности человека. Основная проблема заключается в том, как использовать </a:t>
            </a:r>
            <a:r>
              <a:rPr lang="ru-RU" dirty="0" smtClean="0"/>
              <a:t>открытия </a:t>
            </a:r>
            <a:r>
              <a:rPr lang="ru-RU" dirty="0" smtClean="0"/>
              <a:t>и </a:t>
            </a:r>
            <a:r>
              <a:rPr lang="ru-RU" dirty="0" smtClean="0"/>
              <a:t>изобретения </a:t>
            </a:r>
            <a:r>
              <a:rPr lang="ru-RU" dirty="0" smtClean="0"/>
              <a:t>человека, например, </a:t>
            </a:r>
            <a:r>
              <a:rPr lang="ru-RU" dirty="0" smtClean="0"/>
              <a:t>атомного оружия.</a:t>
            </a:r>
            <a:endParaRPr lang="ru-RU" dirty="0" smtClean="0"/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09" y="3429000"/>
            <a:ext cx="5565998" cy="318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6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УХУДШЕНИЕ СОСТОЯНИЯ ОКРУЖАЮЩЕЙ СРЕДЫ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3568" y="2300679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Заражение пыли и газа приводят к развитию многих </a:t>
            </a:r>
            <a:r>
              <a:rPr lang="ru-RU" dirty="0" smtClean="0"/>
              <a:t>болезней, приносящих значительную </a:t>
            </a:r>
            <a:r>
              <a:rPr lang="ru-RU" dirty="0" smtClean="0"/>
              <a:t>угрозу для здоровья и жизни человека</a:t>
            </a:r>
            <a:r>
              <a:rPr lang="pl-PL" dirty="0" smtClean="0"/>
              <a:t>.</a:t>
            </a:r>
            <a:endParaRPr lang="ru-RU" dirty="0" smtClean="0"/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067944" cy="271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73696" y="321297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Загрязнение воздуха чаще всего </a:t>
            </a:r>
            <a:r>
              <a:rPr lang="ru-RU" dirty="0" smtClean="0"/>
              <a:t>происходит систематично, </a:t>
            </a:r>
            <a:r>
              <a:rPr lang="ru-RU" dirty="0" smtClean="0"/>
              <a:t>в малых дозах, </a:t>
            </a:r>
            <a:r>
              <a:rPr lang="ru-RU" dirty="0" smtClean="0"/>
              <a:t>вызывает </a:t>
            </a:r>
            <a:r>
              <a:rPr lang="ru-RU" dirty="0" smtClean="0"/>
              <a:t>хронические заболевания. Тем не менее, в особых случаях может вызвать острые симптомы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8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ИСТОЩЕНИЕ ПРИРОДНЫХ РЕСУРСОВ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27584" y="429309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Плохое использование и трата природных ресурсов приводит к их полному использованию. </a:t>
            </a:r>
            <a:r>
              <a:rPr lang="ru-RU" dirty="0" smtClean="0"/>
              <a:t>В  </a:t>
            </a:r>
            <a:r>
              <a:rPr lang="ru-RU" dirty="0" smtClean="0"/>
              <a:t>будущем </a:t>
            </a:r>
            <a:r>
              <a:rPr lang="ru-RU" dirty="0" smtClean="0"/>
              <a:t>есть угроза исчезновения </a:t>
            </a:r>
            <a:r>
              <a:rPr lang="ru-RU" dirty="0" err="1" smtClean="0"/>
              <a:t>невозобновляемых</a:t>
            </a:r>
            <a:r>
              <a:rPr lang="ru-RU" dirty="0" smtClean="0"/>
              <a:t> </a:t>
            </a:r>
            <a:r>
              <a:rPr lang="ru-RU" dirty="0" smtClean="0"/>
              <a:t>источников энергии.</a:t>
            </a:r>
          </a:p>
          <a:p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36" y="1556792"/>
            <a:ext cx="389086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БОЛЕЗНЬ ЦИВИЛИЗАЦИИ - ДЕПРЕССИЯ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5" y="5013176"/>
            <a:ext cx="7632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 больше и больше </a:t>
            </a:r>
            <a:r>
              <a:rPr lang="ru-RU" dirty="0" smtClean="0"/>
              <a:t>людей</a:t>
            </a:r>
            <a:r>
              <a:rPr lang="ru-RU" dirty="0"/>
              <a:t> </a:t>
            </a:r>
            <a:r>
              <a:rPr lang="ru-RU" dirty="0" smtClean="0"/>
              <a:t>в</a:t>
            </a:r>
            <a:r>
              <a:rPr lang="ru-RU" dirty="0" smtClean="0"/>
              <a:t>падает в </a:t>
            </a:r>
            <a:r>
              <a:rPr lang="ru-RU" dirty="0" smtClean="0"/>
              <a:t>депрессию. Причина </a:t>
            </a:r>
            <a:r>
              <a:rPr lang="ru-RU" dirty="0" smtClean="0"/>
              <a:t>в напряженном образе </a:t>
            </a:r>
            <a:r>
              <a:rPr lang="ru-RU" dirty="0" smtClean="0"/>
              <a:t>жизни, </a:t>
            </a:r>
            <a:r>
              <a:rPr lang="ru-RU" dirty="0" smtClean="0"/>
              <a:t>плохом питании, </a:t>
            </a:r>
            <a:r>
              <a:rPr lang="ru-RU" dirty="0" smtClean="0"/>
              <a:t>в погоне за успехом. При отсутствии </a:t>
            </a:r>
            <a:r>
              <a:rPr lang="ru-RU" dirty="0" smtClean="0"/>
              <a:t>лечения </a:t>
            </a:r>
            <a:r>
              <a:rPr lang="ru-RU" dirty="0" smtClean="0"/>
              <a:t>это приводит к самоубийству.</a:t>
            </a:r>
          </a:p>
          <a:p>
            <a:pPr algn="ctr"/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БИБЛИОГРАФИЯ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9593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Ekonomia w katalogu Open Directory Project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Philosophy of Economics, Stanford Encyclopedia of Philosophy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Harry </a:t>
            </a:r>
            <a:r>
              <a:rPr lang="pl-PL" dirty="0" err="1"/>
              <a:t>Landreth</a:t>
            </a:r>
            <a:r>
              <a:rPr lang="pl-PL" dirty="0"/>
              <a:t>, David Charles </a:t>
            </a:r>
            <a:r>
              <a:rPr lang="pl-PL" dirty="0" err="1"/>
              <a:t>Colander</a:t>
            </a:r>
            <a:r>
              <a:rPr lang="pl-PL" dirty="0"/>
              <a:t>: </a:t>
            </a:r>
            <a:r>
              <a:rPr lang="pl-PL" i="1" dirty="0"/>
              <a:t>Historia myśli ekonomicznej</a:t>
            </a:r>
            <a:r>
              <a:rPr lang="pl-PL" dirty="0"/>
              <a:t>. Adam </a:t>
            </a:r>
            <a:r>
              <a:rPr lang="pl-PL" dirty="0" err="1"/>
              <a:t>Szeworski</a:t>
            </a:r>
            <a:r>
              <a:rPr lang="pl-PL" dirty="0"/>
              <a:t> (tłum.). Wyd. 2 uzup. Warszawa: Wydawnictwo Naukowe PWN, </a:t>
            </a:r>
            <a:r>
              <a:rPr lang="pl-PL" dirty="0" smtClean="0"/>
              <a:t>2010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Jarosław Tomasiewicz, Zło w imię dobra. Zjawisko przemocy w polityce, Wydawnictwo Szkolne PWN, Warszawa – Bielsko-Biała 2009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Jeff Lewis: Language Wars: The Role of Media and Culture in Global Terror and Political Violence, Pluto Books, London, 2005.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Christian </a:t>
            </a:r>
            <a:r>
              <a:rPr lang="de-DE" dirty="0" err="1"/>
              <a:t>Buder</a:t>
            </a:r>
            <a:r>
              <a:rPr lang="de-DE" dirty="0"/>
              <a:t>: Die Todesstrafe, Tabu und Terror, VDM-Verlag, Saarbrücken 2008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397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ЗАДОЛЖЕННОСТЬ СТРАН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7467600" cy="187220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000" dirty="0"/>
              <a:t>Отдельные страны имеют платежные обязательства перед кредиторами (другие страны, коммерческие банки). Большая часть кредитов были взяты в 70-х годах XX в. </a:t>
            </a:r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3600400" cy="239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3568" y="2766521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Сумма увеличилась в несколько раз за счет начисления процентов и колебаний курса доллара США. Является наиболее задолженностью страны: Бразилия, Мексика, Индия, Индонезия, Китай, Россия.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08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ГИПЕРИНФЛЯЦИЯ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7" y="184482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Очень высокая инфляция, вызванная, как правило, от полного краха финансовой системы страны (и потеря доверия к национальной валюте) и огромный дефицит бюджета финансируется денег перепечатки.</a:t>
            </a:r>
          </a:p>
          <a:p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48" y="3429000"/>
            <a:ext cx="43624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0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БЕЗРАБОТИЦА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1600" y="2252231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 последние 20 лет значительно </a:t>
            </a:r>
            <a:r>
              <a:rPr lang="ru-RU" sz="2000" dirty="0" smtClean="0"/>
              <a:t>возросла </a:t>
            </a:r>
            <a:r>
              <a:rPr lang="ru-RU" sz="2000" dirty="0" smtClean="0"/>
              <a:t>Глобальная безработица. В большинстве стран </a:t>
            </a:r>
            <a:r>
              <a:rPr lang="ru-RU" sz="2000" dirty="0" smtClean="0"/>
              <a:t>она превысила </a:t>
            </a:r>
            <a:r>
              <a:rPr lang="ru-RU" sz="2000" dirty="0" smtClean="0"/>
              <a:t>10%, и есть страны, в которых </a:t>
            </a:r>
            <a:r>
              <a:rPr lang="ru-RU" sz="2000" dirty="0" smtClean="0"/>
              <a:t>безработица достигает </a:t>
            </a:r>
            <a:r>
              <a:rPr lang="ru-RU" sz="2000" dirty="0" smtClean="0"/>
              <a:t>60%</a:t>
            </a:r>
            <a:r>
              <a:rPr lang="pl-PL" sz="2000" dirty="0" smtClean="0"/>
              <a:t>.</a:t>
            </a:r>
            <a:endParaRPr lang="ru-RU" sz="2000" dirty="0" smtClean="0"/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632176" cy="335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8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ГОЛОД И НЕДОЕДАНИЕ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59632" y="1916832"/>
            <a:ext cx="626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Предполагается, что голодает около 10% от общей численности населения мира. Несмотря на то, как правило, </a:t>
            </a:r>
            <a:r>
              <a:rPr lang="ru-RU" dirty="0" smtClean="0"/>
              <a:t>производится достаточное количество </a:t>
            </a:r>
            <a:r>
              <a:rPr lang="ru-RU" dirty="0" smtClean="0"/>
              <a:t>пищи, большая часть приходится на страны "богатого Севера".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99300"/>
            <a:ext cx="4718298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</a:t>
            </a:r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860998"/>
            <a:ext cx="54005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 время кризиса речь идет о банкротстве многих компаний, в результате чего в </a:t>
            </a:r>
            <a:r>
              <a:rPr lang="ru-RU" sz="2000" dirty="0" smtClean="0"/>
              <a:t>последующем – увольнения и  потеря </a:t>
            </a:r>
            <a:r>
              <a:rPr lang="ru-RU" sz="2000" dirty="0" smtClean="0"/>
              <a:t>рабочих </a:t>
            </a:r>
            <a:r>
              <a:rPr lang="ru-RU" sz="2000" dirty="0" smtClean="0"/>
              <a:t>мест</a:t>
            </a:r>
            <a:endParaRPr lang="ru-RU" sz="2000" dirty="0" smtClean="0"/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09" y="3212976"/>
            <a:ext cx="2857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ЦИВИЛИЗАЦИОННАЯ ОТСТАЛОСТЬ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458112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отсутствие возможностей для развития, страны третьего мира подвергаются цивилизационной отсталостью. Самой большой проблемой является неграмотность и отсутствие </a:t>
            </a:r>
            <a:r>
              <a:rPr lang="ru-RU" dirty="0" smtClean="0"/>
              <a:t>возможности использования современных </a:t>
            </a:r>
            <a:r>
              <a:rPr lang="ru-RU" dirty="0" smtClean="0"/>
              <a:t>технологий.</a:t>
            </a:r>
          </a:p>
          <a:p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502274" cy="30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9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ДЕМОГРАФИЧЕСКИЕ </a:t>
            </a:r>
            <a:r>
              <a:rPr lang="az-Cyrl-A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9592" y="4581128"/>
            <a:ext cx="6840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 середины семнадцатого </a:t>
            </a:r>
            <a:r>
              <a:rPr lang="ru-RU" sz="2000" dirty="0" smtClean="0"/>
              <a:t>века ведется наблюдение </a:t>
            </a:r>
            <a:r>
              <a:rPr lang="ru-RU" sz="2000" dirty="0" smtClean="0"/>
              <a:t>за </a:t>
            </a:r>
            <a:r>
              <a:rPr lang="ru-RU" sz="2000" dirty="0" smtClean="0"/>
              <a:t>постоянным </a:t>
            </a:r>
            <a:r>
              <a:rPr lang="ru-RU" sz="2000" dirty="0" smtClean="0"/>
              <a:t>и все более </a:t>
            </a:r>
            <a:r>
              <a:rPr lang="ru-RU" sz="2000" dirty="0" smtClean="0"/>
              <a:t>быстрым увеличением </a:t>
            </a:r>
            <a:r>
              <a:rPr lang="ru-RU" sz="2000" dirty="0" smtClean="0"/>
              <a:t>числа людей, по темпам роста населения </a:t>
            </a:r>
            <a:r>
              <a:rPr lang="ru-RU" sz="2000" dirty="0" smtClean="0"/>
              <a:t>мира. Наиболее характеризуется в слаборазвитых </a:t>
            </a:r>
            <a:r>
              <a:rPr lang="ru-RU" sz="2000" dirty="0" smtClean="0"/>
              <a:t>странах.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782194" cy="283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6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Cyrl-A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ЦИВИЛИЗАЦИИ И КУЛЬТУРЫ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15616" y="1916832"/>
            <a:ext cx="62646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Цивилизационная отсталость и неграмотность в странах третьего мира является причиной низких темпов экономического роста и безработицы, а также препятствует борьбе с голодом и болезнями.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4824536" cy="272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2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</TotalTime>
  <Words>502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Franklin Gothic Book</vt:lpstr>
      <vt:lpstr>Wingdings</vt:lpstr>
      <vt:lpstr>Wingdings 2</vt:lpstr>
      <vt:lpstr>Techniczny</vt:lpstr>
      <vt:lpstr>ПРОБЛЕМЫ ЭКОНОМИЧЕСКОГО МЕЖДУНАРОДНОГО РЫНКА</vt:lpstr>
      <vt:lpstr>ЗАДОЛЖЕННОСТЬ СТРАН</vt:lpstr>
      <vt:lpstr>ГИПЕРИНФЛЯЦИЯ</vt:lpstr>
      <vt:lpstr>БЕЗРАБОТИЦА</vt:lpstr>
      <vt:lpstr>ГОЛОД И НЕДОЕДАНИЕ</vt:lpstr>
      <vt:lpstr>ЭКОНОМИЧЕСКИЙ КРИЗИС</vt:lpstr>
      <vt:lpstr>ЦИВИЛИЗАЦИОННАЯ ОТСТАЛОСТЬ</vt:lpstr>
      <vt:lpstr>ДЕМОГРАФИЧЕСКИЕ ПРОБЛЕМЫ </vt:lpstr>
      <vt:lpstr>ПРОБЛЕМЫ ЦИВИЛИЗАЦИИ И КУЛЬТУРЫ</vt:lpstr>
      <vt:lpstr>ВОЙНА  И  ВООРУЖЕННЫЕ КОНФЛИКТЫ</vt:lpstr>
      <vt:lpstr>ТЕРРОРИЗМ</vt:lpstr>
      <vt:lpstr>МИГРАЦИОННЫЕ ДВИЖЕНИЯ  В МИРЕ</vt:lpstr>
      <vt:lpstr>РИСКИ, СВЯЗАННЫЕ С РАЗВИТИЕМ НАУЧНО-ТЕХНИЧЕСКОГО ПРОГРЕССА</vt:lpstr>
      <vt:lpstr>УХУДШЕНИЕ СОСТОЯНИЯ ОКРУЖАЮЩЕЙ СРЕДЫ</vt:lpstr>
      <vt:lpstr>ИСТОЩЕНИЕ ПРИРОДНЫХ РЕСУРСОВ</vt:lpstr>
      <vt:lpstr>БОЛЕЗНЬ ЦИВИЛИЗАЦИИ - ДЕПРЕССИЯ</vt:lpstr>
      <vt:lpstr>БИБЛИОГРАФИЯ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ЭКОНОМИЧЕСКОГО МЕЖДУНАРОДНОГО РЫНКА</dc:title>
  <dc:creator>Kasia</dc:creator>
  <cp:lastModifiedBy>Жукович</cp:lastModifiedBy>
  <cp:revision>20</cp:revision>
  <dcterms:created xsi:type="dcterms:W3CDTF">2017-01-10T16:47:51Z</dcterms:created>
  <dcterms:modified xsi:type="dcterms:W3CDTF">2017-01-15T20:34:46Z</dcterms:modified>
</cp:coreProperties>
</file>