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9" r:id="rId15"/>
  </p:sldIdLst>
  <p:sldSz cx="14630400" cy="8229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ts val="27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72525"/>
        </a:solidFill>
        <a:effectLst/>
        <a:uFillTx/>
        <a:latin typeface="Gelasio"/>
        <a:ea typeface="Gelasio"/>
        <a:cs typeface="Gelasio"/>
        <a:sym typeface="Gelasio"/>
      </a:defRPr>
    </a:lvl1pPr>
    <a:lvl2pPr marL="0" marR="0" indent="457200" algn="l" defTabSz="914400" rtl="0" fontAlgn="auto" latinLnBrk="0" hangingPunct="0">
      <a:lnSpc>
        <a:spcPts val="27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72525"/>
        </a:solidFill>
        <a:effectLst/>
        <a:uFillTx/>
        <a:latin typeface="Gelasio"/>
        <a:ea typeface="Gelasio"/>
        <a:cs typeface="Gelasio"/>
        <a:sym typeface="Gelasio"/>
      </a:defRPr>
    </a:lvl2pPr>
    <a:lvl3pPr marL="0" marR="0" indent="914400" algn="l" defTabSz="914400" rtl="0" fontAlgn="auto" latinLnBrk="0" hangingPunct="0">
      <a:lnSpc>
        <a:spcPts val="27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72525"/>
        </a:solidFill>
        <a:effectLst/>
        <a:uFillTx/>
        <a:latin typeface="Gelasio"/>
        <a:ea typeface="Gelasio"/>
        <a:cs typeface="Gelasio"/>
        <a:sym typeface="Gelasio"/>
      </a:defRPr>
    </a:lvl3pPr>
    <a:lvl4pPr marL="0" marR="0" indent="1371600" algn="l" defTabSz="914400" rtl="0" fontAlgn="auto" latinLnBrk="0" hangingPunct="0">
      <a:lnSpc>
        <a:spcPts val="27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72525"/>
        </a:solidFill>
        <a:effectLst/>
        <a:uFillTx/>
        <a:latin typeface="Gelasio"/>
        <a:ea typeface="Gelasio"/>
        <a:cs typeface="Gelasio"/>
        <a:sym typeface="Gelasio"/>
      </a:defRPr>
    </a:lvl4pPr>
    <a:lvl5pPr marL="0" marR="0" indent="1828800" algn="l" defTabSz="914400" rtl="0" fontAlgn="auto" latinLnBrk="0" hangingPunct="0">
      <a:lnSpc>
        <a:spcPts val="27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72525"/>
        </a:solidFill>
        <a:effectLst/>
        <a:uFillTx/>
        <a:latin typeface="Gelasio"/>
        <a:ea typeface="Gelasio"/>
        <a:cs typeface="Gelasio"/>
        <a:sym typeface="Gelasio"/>
      </a:defRPr>
    </a:lvl5pPr>
    <a:lvl6pPr marL="0" marR="0" indent="2286000" algn="l" defTabSz="914400" rtl="0" fontAlgn="auto" latinLnBrk="0" hangingPunct="0">
      <a:lnSpc>
        <a:spcPts val="27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72525"/>
        </a:solidFill>
        <a:effectLst/>
        <a:uFillTx/>
        <a:latin typeface="Gelasio"/>
        <a:ea typeface="Gelasio"/>
        <a:cs typeface="Gelasio"/>
        <a:sym typeface="Gelasio"/>
      </a:defRPr>
    </a:lvl6pPr>
    <a:lvl7pPr marL="0" marR="0" indent="2743200" algn="l" defTabSz="914400" rtl="0" fontAlgn="auto" latinLnBrk="0" hangingPunct="0">
      <a:lnSpc>
        <a:spcPts val="27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72525"/>
        </a:solidFill>
        <a:effectLst/>
        <a:uFillTx/>
        <a:latin typeface="Gelasio"/>
        <a:ea typeface="Gelasio"/>
        <a:cs typeface="Gelasio"/>
        <a:sym typeface="Gelasio"/>
      </a:defRPr>
    </a:lvl7pPr>
    <a:lvl8pPr marL="0" marR="0" indent="3200400" algn="l" defTabSz="914400" rtl="0" fontAlgn="auto" latinLnBrk="0" hangingPunct="0">
      <a:lnSpc>
        <a:spcPts val="27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72525"/>
        </a:solidFill>
        <a:effectLst/>
        <a:uFillTx/>
        <a:latin typeface="Gelasio"/>
        <a:ea typeface="Gelasio"/>
        <a:cs typeface="Gelasio"/>
        <a:sym typeface="Gelasio"/>
      </a:defRPr>
    </a:lvl8pPr>
    <a:lvl9pPr marL="0" marR="0" indent="3657600" algn="l" defTabSz="914400" rtl="0" fontAlgn="auto" latinLnBrk="0" hangingPunct="0">
      <a:lnSpc>
        <a:spcPts val="27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272525"/>
        </a:solidFill>
        <a:effectLst/>
        <a:uFillTx/>
        <a:latin typeface="Gelasio"/>
        <a:ea typeface="Gelasio"/>
        <a:cs typeface="Gelasio"/>
        <a:sym typeface="Gelasi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978"/>
    <a:srgbClr val="8290D1"/>
    <a:srgbClr val="FF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196C4-941C-5430-25CA-DABF97A88F0F}" v="4" dt="2024-06-24T11:42:38.173"/>
    <p1510:client id="{FEF81AC2-F96E-BA9A-5069-4380BC3A94DE}" v="9" dt="2024-06-22T12:12:13.02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7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731519" y="110489"/>
            <a:ext cx="13167362" cy="180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731519" y="1920239"/>
            <a:ext cx="13167362" cy="6309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7071359" y="7408544"/>
            <a:ext cx="3413761" cy="43815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lnSpc>
                <a:spcPct val="100000"/>
              </a:lnSpc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9" Type="http://schemas.openxmlformats.org/officeDocument/2006/relationships/image" Target="../media/image122.png"/><Relationship Id="rId21" Type="http://schemas.openxmlformats.org/officeDocument/2006/relationships/image" Target="../media/image104.png"/><Relationship Id="rId34" Type="http://schemas.openxmlformats.org/officeDocument/2006/relationships/image" Target="../media/image117.png"/><Relationship Id="rId42" Type="http://schemas.openxmlformats.org/officeDocument/2006/relationships/image" Target="../media/image125.png"/><Relationship Id="rId47" Type="http://schemas.openxmlformats.org/officeDocument/2006/relationships/image" Target="../media/image130.png"/><Relationship Id="rId50" Type="http://schemas.openxmlformats.org/officeDocument/2006/relationships/image" Target="../media/image133.png"/><Relationship Id="rId55" Type="http://schemas.openxmlformats.org/officeDocument/2006/relationships/image" Target="../media/image138.png"/><Relationship Id="rId7" Type="http://schemas.openxmlformats.org/officeDocument/2006/relationships/image" Target="../media/image90.png"/><Relationship Id="rId2" Type="http://schemas.openxmlformats.org/officeDocument/2006/relationships/image" Target="../media/image1.png"/><Relationship Id="rId16" Type="http://schemas.openxmlformats.org/officeDocument/2006/relationships/image" Target="../media/image99.png"/><Relationship Id="rId29" Type="http://schemas.openxmlformats.org/officeDocument/2006/relationships/image" Target="../media/image112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20.png"/><Relationship Id="rId40" Type="http://schemas.openxmlformats.org/officeDocument/2006/relationships/image" Target="../media/image123.png"/><Relationship Id="rId45" Type="http://schemas.openxmlformats.org/officeDocument/2006/relationships/image" Target="../media/image128.png"/><Relationship Id="rId53" Type="http://schemas.openxmlformats.org/officeDocument/2006/relationships/image" Target="../media/image136.png"/><Relationship Id="rId58" Type="http://schemas.openxmlformats.org/officeDocument/2006/relationships/image" Target="../media/image141.png"/><Relationship Id="rId5" Type="http://schemas.openxmlformats.org/officeDocument/2006/relationships/image" Target="../media/image88.png"/><Relationship Id="rId61" Type="http://schemas.openxmlformats.org/officeDocument/2006/relationships/image" Target="../media/image144.png"/><Relationship Id="rId19" Type="http://schemas.openxmlformats.org/officeDocument/2006/relationships/image" Target="../media/image10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118.png"/><Relationship Id="rId43" Type="http://schemas.openxmlformats.org/officeDocument/2006/relationships/image" Target="../media/image126.png"/><Relationship Id="rId48" Type="http://schemas.openxmlformats.org/officeDocument/2006/relationships/image" Target="../media/image131.png"/><Relationship Id="rId56" Type="http://schemas.openxmlformats.org/officeDocument/2006/relationships/image" Target="../media/image139.png"/><Relationship Id="rId8" Type="http://schemas.openxmlformats.org/officeDocument/2006/relationships/image" Target="../media/image91.png"/><Relationship Id="rId51" Type="http://schemas.openxmlformats.org/officeDocument/2006/relationships/image" Target="../media/image134.png"/><Relationship Id="rId3" Type="http://schemas.openxmlformats.org/officeDocument/2006/relationships/image" Target="../media/image86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33" Type="http://schemas.openxmlformats.org/officeDocument/2006/relationships/image" Target="../media/image116.png"/><Relationship Id="rId38" Type="http://schemas.openxmlformats.org/officeDocument/2006/relationships/image" Target="../media/image121.png"/><Relationship Id="rId46" Type="http://schemas.openxmlformats.org/officeDocument/2006/relationships/image" Target="../media/image129.png"/><Relationship Id="rId59" Type="http://schemas.openxmlformats.org/officeDocument/2006/relationships/image" Target="../media/image142.png"/><Relationship Id="rId20" Type="http://schemas.openxmlformats.org/officeDocument/2006/relationships/image" Target="../media/image103.png"/><Relationship Id="rId41" Type="http://schemas.openxmlformats.org/officeDocument/2006/relationships/image" Target="../media/image124.png"/><Relationship Id="rId54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49" Type="http://schemas.openxmlformats.org/officeDocument/2006/relationships/image" Target="../media/image132.png"/><Relationship Id="rId57" Type="http://schemas.openxmlformats.org/officeDocument/2006/relationships/image" Target="../media/image140.png"/><Relationship Id="rId10" Type="http://schemas.openxmlformats.org/officeDocument/2006/relationships/image" Target="../media/image93.png"/><Relationship Id="rId31" Type="http://schemas.openxmlformats.org/officeDocument/2006/relationships/image" Target="../media/image114.png"/><Relationship Id="rId44" Type="http://schemas.openxmlformats.org/officeDocument/2006/relationships/image" Target="../media/image127.png"/><Relationship Id="rId52" Type="http://schemas.openxmlformats.org/officeDocument/2006/relationships/image" Target="../media/image135.png"/><Relationship Id="rId60" Type="http://schemas.openxmlformats.org/officeDocument/2006/relationships/image" Target="../media/image14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ssians_in_Greece" TargetMode="External"/><Relationship Id="rId2" Type="http://schemas.openxmlformats.org/officeDocument/2006/relationships/hyperlink" Target="https://www.khanacademy.org/humanities/ancient-art-civilizations/greek-art/beginners-guide-greece/a/olympic-game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65.png"/><Relationship Id="rId50" Type="http://schemas.openxmlformats.org/officeDocument/2006/relationships/image" Target="../media/image68.png"/><Relationship Id="rId55" Type="http://schemas.openxmlformats.org/officeDocument/2006/relationships/image" Target="../media/image73.png"/><Relationship Id="rId63" Type="http://schemas.openxmlformats.org/officeDocument/2006/relationships/image" Target="../media/image8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29" Type="http://schemas.openxmlformats.org/officeDocument/2006/relationships/image" Target="../media/image47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53" Type="http://schemas.openxmlformats.org/officeDocument/2006/relationships/image" Target="../media/image71.png"/><Relationship Id="rId58" Type="http://schemas.openxmlformats.org/officeDocument/2006/relationships/image" Target="../media/image76.png"/><Relationship Id="rId5" Type="http://schemas.openxmlformats.org/officeDocument/2006/relationships/image" Target="../media/image23.png"/><Relationship Id="rId61" Type="http://schemas.openxmlformats.org/officeDocument/2006/relationships/image" Target="../media/image79.png"/><Relationship Id="rId19" Type="http://schemas.openxmlformats.org/officeDocument/2006/relationships/image" Target="../media/image3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56" Type="http://schemas.openxmlformats.org/officeDocument/2006/relationships/image" Target="../media/image74.png"/><Relationship Id="rId8" Type="http://schemas.openxmlformats.org/officeDocument/2006/relationships/image" Target="../media/image26.png"/><Relationship Id="rId51" Type="http://schemas.openxmlformats.org/officeDocument/2006/relationships/image" Target="../media/image69.png"/><Relationship Id="rId3" Type="http://schemas.openxmlformats.org/officeDocument/2006/relationships/image" Target="../media/image21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59" Type="http://schemas.openxmlformats.org/officeDocument/2006/relationships/image" Target="../media/image77.png"/><Relationship Id="rId20" Type="http://schemas.openxmlformats.org/officeDocument/2006/relationships/image" Target="../media/image38.png"/><Relationship Id="rId41" Type="http://schemas.openxmlformats.org/officeDocument/2006/relationships/image" Target="../media/image59.png"/><Relationship Id="rId54" Type="http://schemas.openxmlformats.org/officeDocument/2006/relationships/image" Target="../media/image72.png"/><Relationship Id="rId6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png"/><Relationship Id="rId57" Type="http://schemas.openxmlformats.org/officeDocument/2006/relationships/image" Target="../media/image75.png"/><Relationship Id="rId10" Type="http://schemas.openxmlformats.org/officeDocument/2006/relationships/image" Target="../media/image28.png"/><Relationship Id="rId31" Type="http://schemas.openxmlformats.org/officeDocument/2006/relationships/image" Target="../media/image49.png"/><Relationship Id="rId44" Type="http://schemas.openxmlformats.org/officeDocument/2006/relationships/image" Target="../media/image62.png"/><Relationship Id="rId52" Type="http://schemas.openxmlformats.org/officeDocument/2006/relationships/image" Target="../media/image70.png"/><Relationship Id="rId60" Type="http://schemas.openxmlformats.org/officeDocument/2006/relationships/image" Target="../media/image7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2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xt 1"/>
          <p:cNvSpPr txBox="1"/>
          <p:nvPr/>
        </p:nvSpPr>
        <p:spPr>
          <a:xfrm>
            <a:off x="878919" y="2679025"/>
            <a:ext cx="4939812" cy="815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lnSpc>
                <a:spcPts val="6500"/>
              </a:lnSpc>
              <a:defRPr sz="5200">
                <a:solidFill>
                  <a:srgbClr val="312F2B"/>
                </a:solidFill>
              </a:defRPr>
            </a:lvl1pPr>
          </a:lstStyle>
          <a:p>
            <a:r>
              <a:rPr sz="3600" err="1">
                <a:latin typeface="Lato"/>
              </a:rPr>
              <a:t>Презентация</a:t>
            </a:r>
            <a:r>
              <a:rPr sz="3600">
                <a:latin typeface="Lato"/>
              </a:rPr>
              <a:t> о </a:t>
            </a:r>
            <a:r>
              <a:rPr sz="3600" b="1" err="1">
                <a:latin typeface="Lato"/>
              </a:rPr>
              <a:t>Греции</a:t>
            </a:r>
            <a:endParaRPr lang="pl-PL" sz="3600" b="1" err="1">
              <a:latin typeface="Lato"/>
            </a:endParaRPr>
          </a:p>
        </p:txBody>
      </p:sp>
      <p:sp>
        <p:nvSpPr>
          <p:cNvPr id="24" name="Text 2"/>
          <p:cNvSpPr txBox="1"/>
          <p:nvPr/>
        </p:nvSpPr>
        <p:spPr>
          <a:xfrm>
            <a:off x="878919" y="3500425"/>
            <a:ext cx="7386161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400" err="1">
                <a:latin typeface="Times New Roman"/>
              </a:rPr>
              <a:t>Добро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пожаловать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на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презентацию</a:t>
            </a:r>
            <a:r>
              <a:rPr sz="2400">
                <a:latin typeface="Times New Roman"/>
              </a:rPr>
              <a:t> о </a:t>
            </a:r>
            <a:r>
              <a:rPr sz="2400" err="1">
                <a:latin typeface="Times New Roman"/>
              </a:rPr>
              <a:t>великолепной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Греции</a:t>
            </a:r>
            <a:r>
              <a:rPr sz="2400">
                <a:latin typeface="Times New Roman"/>
              </a:rPr>
              <a:t>! В </a:t>
            </a:r>
            <a:r>
              <a:rPr sz="2400" err="1">
                <a:latin typeface="Times New Roman"/>
              </a:rPr>
              <a:t>этом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удивительном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государстве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вы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найдете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богатую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историю</a:t>
            </a:r>
            <a:r>
              <a:rPr sz="2400">
                <a:latin typeface="Times New Roman"/>
              </a:rPr>
              <a:t>, </a:t>
            </a:r>
            <a:r>
              <a:rPr sz="2400" err="1">
                <a:latin typeface="Times New Roman"/>
              </a:rPr>
              <a:t>красивые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пейзажи</a:t>
            </a:r>
            <a:r>
              <a:rPr sz="2400">
                <a:latin typeface="Times New Roman"/>
              </a:rPr>
              <a:t> и </a:t>
            </a:r>
            <a:r>
              <a:rPr sz="2400" err="1">
                <a:latin typeface="Times New Roman"/>
              </a:rPr>
              <a:t>изумительную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кухню</a:t>
            </a:r>
            <a:r>
              <a:rPr sz="2400">
                <a:latin typeface="Times New Roman"/>
              </a:rPr>
              <a:t>.</a:t>
            </a:r>
          </a:p>
        </p:txBody>
      </p:sp>
      <p:sp>
        <p:nvSpPr>
          <p:cNvPr id="25" name="Text 4"/>
          <p:cNvSpPr txBox="1"/>
          <p:nvPr/>
        </p:nvSpPr>
        <p:spPr>
          <a:xfrm>
            <a:off x="879579" y="5161598"/>
            <a:ext cx="6651763" cy="1592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lnSpc>
                <a:spcPts val="3000"/>
              </a:lnSpc>
              <a:defRPr b="1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b="0" dirty="0" err="1">
                <a:latin typeface="Times New Roman"/>
              </a:rPr>
              <a:t>Kajder</a:t>
            </a:r>
            <a:r>
              <a:rPr lang="pl-PL" b="0" dirty="0">
                <a:latin typeface="Times New Roman"/>
              </a:rPr>
              <a:t> H</a:t>
            </a:r>
            <a:r>
              <a:rPr lang="ru-RU" b="0" dirty="0">
                <a:latin typeface="Times New Roman"/>
              </a:rPr>
              <a:t>.</a:t>
            </a:r>
            <a:endParaRPr lang="pl-PL" b="0" dirty="0">
              <a:latin typeface="Times New Roman"/>
            </a:endParaRPr>
          </a:p>
          <a:p>
            <a:r>
              <a:rPr lang="pl-PL" b="0" dirty="0">
                <a:latin typeface="Times New Roman"/>
              </a:rPr>
              <a:t>Prezentacja o Grecji</a:t>
            </a:r>
          </a:p>
          <a:p>
            <a:r>
              <a:rPr lang="pl-PL" b="0" dirty="0">
                <a:latin typeface="Times New Roman"/>
              </a:rPr>
              <a:t>Filologia Angielska / specjalność nauczycielska</a:t>
            </a:r>
          </a:p>
          <a:p>
            <a:r>
              <a:rPr lang="pl-PL" b="0" dirty="0">
                <a:latin typeface="Times New Roman"/>
              </a:rPr>
              <a:t>Uniwersytet Rzeszowski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0694CAE-D425-EEDA-3F38-9147284A988E}"/>
              </a:ext>
            </a:extLst>
          </p:cNvPr>
          <p:cNvSpPr txBox="1"/>
          <p:nvPr/>
        </p:nvSpPr>
        <p:spPr>
          <a:xfrm>
            <a:off x="1337094" y="728932"/>
            <a:ext cx="8764437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b="1" err="1">
                <a:latin typeface="Times New Roman"/>
              </a:rPr>
              <a:t>Γειά</a:t>
            </a:r>
            <a:r>
              <a:rPr lang="en-US" sz="3500" b="1">
                <a:latin typeface="Times New Roman"/>
              </a:rPr>
              <a:t> σας!</a:t>
            </a:r>
            <a:r>
              <a:rPr lang="en-US" sz="3500">
                <a:latin typeface="Times New Roman"/>
              </a:rPr>
              <a:t> (</a:t>
            </a:r>
            <a:r>
              <a:rPr lang="en-US" sz="3500" err="1">
                <a:latin typeface="Times New Roman"/>
              </a:rPr>
              <a:t>Здравствуйте</a:t>
            </a:r>
            <a:r>
              <a:rPr lang="en-US" sz="3500">
                <a:latin typeface="Times New Roman"/>
              </a:rPr>
              <a:t>!)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0"/>
          <p:cNvSpPr/>
          <p:nvPr/>
        </p:nvSpPr>
        <p:spPr>
          <a:xfrm>
            <a:off x="94826" y="0"/>
            <a:ext cx="14630401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91" name="Text 1"/>
          <p:cNvSpPr txBox="1"/>
          <p:nvPr/>
        </p:nvSpPr>
        <p:spPr>
          <a:xfrm>
            <a:off x="2083712" y="1037273"/>
            <a:ext cx="5436743" cy="719877"/>
          </a:xfrm>
          <a:prstGeom prst="rect">
            <a:avLst/>
          </a:prstGeom>
          <a:gradFill>
            <a:gsLst>
              <a:gs pos="0">
                <a:srgbClr val="F8F9F8"/>
              </a:gs>
              <a:gs pos="100000">
                <a:srgbClr val="EBEBE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lnSpc>
                <a:spcPts val="5400"/>
              </a:lnSpc>
              <a:defRPr sz="4300">
                <a:solidFill>
                  <a:srgbClr val="312F2B"/>
                </a:solidFill>
              </a:defRPr>
            </a:lvl1pPr>
          </a:lstStyle>
          <a:p>
            <a:r>
              <a:rPr sz="3600" err="1">
                <a:latin typeface="Times New Roman"/>
              </a:rPr>
              <a:t>Наиболее</a:t>
            </a:r>
            <a:r>
              <a:rPr sz="3600">
                <a:latin typeface="Times New Roman"/>
              </a:rPr>
              <a:t> </a:t>
            </a:r>
            <a:r>
              <a:rPr sz="3600" err="1">
                <a:latin typeface="Times New Roman"/>
              </a:rPr>
              <a:t>известное</a:t>
            </a:r>
            <a:r>
              <a:rPr sz="3600">
                <a:latin typeface="Times New Roman"/>
              </a:rPr>
              <a:t> </a:t>
            </a:r>
            <a:r>
              <a:rPr sz="3600" err="1">
                <a:latin typeface="Times New Roman"/>
              </a:rPr>
              <a:t>блюдо</a:t>
            </a:r>
            <a:endParaRPr lang="pl-PL" sz="3600" err="1">
              <a:latin typeface="Times New Roman"/>
            </a:endParaRPr>
          </a:p>
        </p:txBody>
      </p:sp>
      <p:pic>
        <p:nvPicPr>
          <p:cNvPr id="292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175985"/>
            <a:ext cx="3295889" cy="2036922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Text 2"/>
          <p:cNvSpPr txBox="1"/>
          <p:nvPr/>
        </p:nvSpPr>
        <p:spPr>
          <a:xfrm>
            <a:off x="2083713" y="4490561"/>
            <a:ext cx="1334659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defRPr>
                <a:solidFill>
                  <a:srgbClr val="312F2B"/>
                </a:solidFill>
              </a:defRPr>
            </a:lvl1pPr>
          </a:lstStyle>
          <a:p>
            <a:r>
              <a:rPr sz="2800" b="1" err="1">
                <a:latin typeface="Times New Roman"/>
              </a:rPr>
              <a:t>Мусака</a:t>
            </a:r>
            <a:endParaRPr lang="pl-PL" b="1" err="1">
              <a:latin typeface="Lato"/>
            </a:endParaRPr>
          </a:p>
        </p:txBody>
      </p:sp>
      <p:sp>
        <p:nvSpPr>
          <p:cNvPr id="294" name="Text 3"/>
          <p:cNvSpPr txBox="1"/>
          <p:nvPr/>
        </p:nvSpPr>
        <p:spPr>
          <a:xfrm>
            <a:off x="2083713" y="5059917"/>
            <a:ext cx="3204449" cy="2143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000" err="1">
                <a:latin typeface="Times New Roman"/>
              </a:rPr>
              <a:t>Традиционное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греческое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блюдо</a:t>
            </a:r>
            <a:r>
              <a:rPr sz="2000">
                <a:latin typeface="Times New Roman"/>
              </a:rPr>
              <a:t> с </a:t>
            </a:r>
            <a:r>
              <a:rPr sz="2000" err="1">
                <a:latin typeface="Times New Roman"/>
              </a:rPr>
              <a:t>ароматными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слоями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баклажанов</a:t>
            </a:r>
            <a:r>
              <a:rPr sz="2000">
                <a:latin typeface="Times New Roman"/>
              </a:rPr>
              <a:t>, </a:t>
            </a:r>
            <a:r>
              <a:rPr sz="2000" err="1">
                <a:latin typeface="Times New Roman"/>
              </a:rPr>
              <a:t>картофеля</a:t>
            </a:r>
            <a:r>
              <a:rPr sz="2000">
                <a:latin typeface="Times New Roman"/>
              </a:rPr>
              <a:t> и </a:t>
            </a:r>
            <a:r>
              <a:rPr sz="2000" err="1">
                <a:latin typeface="Times New Roman"/>
              </a:rPr>
              <a:t>мясного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соуса</a:t>
            </a:r>
            <a:r>
              <a:rPr sz="2000">
                <a:latin typeface="Times New Roman"/>
              </a:rPr>
              <a:t>, </a:t>
            </a:r>
            <a:r>
              <a:rPr sz="2000" err="1">
                <a:latin typeface="Times New Roman"/>
              </a:rPr>
              <a:t>запеченных</a:t>
            </a:r>
            <a:r>
              <a:rPr sz="2000">
                <a:latin typeface="Times New Roman"/>
              </a:rPr>
              <a:t> в </a:t>
            </a:r>
            <a:r>
              <a:rPr sz="2000" err="1">
                <a:latin typeface="Times New Roman"/>
              </a:rPr>
              <a:t>пикантной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бешамельной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заправке</a:t>
            </a:r>
            <a:r>
              <a:rPr sz="2000">
                <a:latin typeface="Times New Roman"/>
              </a:rPr>
              <a:t>.</a:t>
            </a:r>
          </a:p>
        </p:txBody>
      </p:sp>
      <p:pic>
        <p:nvPicPr>
          <p:cNvPr id="295" name="Image 2" descr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175985"/>
            <a:ext cx="3296007" cy="2037041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Text 4"/>
          <p:cNvSpPr txBox="1"/>
          <p:nvPr/>
        </p:nvSpPr>
        <p:spPr>
          <a:xfrm>
            <a:off x="5712857" y="4490680"/>
            <a:ext cx="1520607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defRPr>
                <a:solidFill>
                  <a:srgbClr val="312F2B"/>
                </a:solidFill>
              </a:defRPr>
            </a:lvl1pPr>
          </a:lstStyle>
          <a:p>
            <a:r>
              <a:rPr sz="2800" b="1" err="1">
                <a:latin typeface="Times New Roman"/>
              </a:rPr>
              <a:t>Сувлаки</a:t>
            </a:r>
            <a:endParaRPr lang="pl-PL" sz="2800" b="1">
              <a:latin typeface="Times New Roman"/>
            </a:endParaRPr>
          </a:p>
        </p:txBody>
      </p:sp>
      <p:sp>
        <p:nvSpPr>
          <p:cNvPr id="297" name="Text 5"/>
          <p:cNvSpPr txBox="1"/>
          <p:nvPr/>
        </p:nvSpPr>
        <p:spPr>
          <a:xfrm>
            <a:off x="5712857" y="5060036"/>
            <a:ext cx="3204568" cy="1797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000" err="1">
                <a:latin typeface="Times New Roman"/>
              </a:rPr>
              <a:t>Изысканное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мясное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блюдо</a:t>
            </a:r>
            <a:r>
              <a:rPr sz="2000">
                <a:latin typeface="Times New Roman"/>
              </a:rPr>
              <a:t>, </a:t>
            </a:r>
            <a:r>
              <a:rPr sz="2000" err="1">
                <a:latin typeface="Times New Roman"/>
              </a:rPr>
              <a:t>состоящее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из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кусочков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мяса</a:t>
            </a:r>
            <a:r>
              <a:rPr sz="2000">
                <a:latin typeface="Times New Roman"/>
              </a:rPr>
              <a:t>, </a:t>
            </a:r>
            <a:r>
              <a:rPr sz="2000" err="1">
                <a:latin typeface="Times New Roman"/>
              </a:rPr>
              <a:t>обжаренных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на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гриле</a:t>
            </a:r>
            <a:r>
              <a:rPr sz="2000">
                <a:latin typeface="Times New Roman"/>
              </a:rPr>
              <a:t> и </a:t>
            </a:r>
            <a:r>
              <a:rPr sz="2000" err="1">
                <a:latin typeface="Times New Roman"/>
              </a:rPr>
              <a:t>обычно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подается</a:t>
            </a:r>
            <a:r>
              <a:rPr sz="2000">
                <a:latin typeface="Times New Roman"/>
              </a:rPr>
              <a:t> с </a:t>
            </a:r>
            <a:r>
              <a:rPr sz="2000" err="1">
                <a:latin typeface="Times New Roman"/>
              </a:rPr>
              <a:t>питой</a:t>
            </a:r>
            <a:r>
              <a:rPr sz="2000">
                <a:latin typeface="Times New Roman"/>
              </a:rPr>
              <a:t> и </a:t>
            </a:r>
            <a:r>
              <a:rPr sz="2000" err="1">
                <a:latin typeface="Times New Roman"/>
              </a:rPr>
              <a:t>соусом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цацики</a:t>
            </a:r>
            <a:r>
              <a:rPr sz="2000">
                <a:latin typeface="Times New Roman"/>
              </a:rPr>
              <a:t>.</a:t>
            </a:r>
          </a:p>
        </p:txBody>
      </p:sp>
      <p:pic>
        <p:nvPicPr>
          <p:cNvPr id="298" name="Image 3" descr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175985"/>
            <a:ext cx="3296007" cy="2037041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Text 6"/>
          <p:cNvSpPr txBox="1"/>
          <p:nvPr/>
        </p:nvSpPr>
        <p:spPr>
          <a:xfrm>
            <a:off x="9342119" y="4490680"/>
            <a:ext cx="1458089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defRPr>
                <a:solidFill>
                  <a:srgbClr val="312F2B"/>
                </a:solidFill>
              </a:defRPr>
            </a:lvl1pPr>
          </a:lstStyle>
          <a:p>
            <a:r>
              <a:rPr sz="2800" b="1" err="1">
                <a:latin typeface="Times New Roman"/>
              </a:rPr>
              <a:t>Баклава</a:t>
            </a:r>
            <a:endParaRPr lang="pl-PL" sz="2800" err="1">
              <a:latin typeface="Lato"/>
            </a:endParaRPr>
          </a:p>
        </p:txBody>
      </p:sp>
      <p:sp>
        <p:nvSpPr>
          <p:cNvPr id="300" name="Text 7"/>
          <p:cNvSpPr txBox="1"/>
          <p:nvPr/>
        </p:nvSpPr>
        <p:spPr>
          <a:xfrm>
            <a:off x="9342119" y="5060036"/>
            <a:ext cx="3204568" cy="1444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000" err="1">
                <a:latin typeface="Times New Roman"/>
              </a:rPr>
              <a:t>Восхитительный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слоеный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десерт</a:t>
            </a:r>
            <a:r>
              <a:rPr sz="2000">
                <a:latin typeface="Times New Roman"/>
              </a:rPr>
              <a:t>, </a:t>
            </a:r>
            <a:r>
              <a:rPr sz="2000" err="1">
                <a:latin typeface="Times New Roman"/>
              </a:rPr>
              <a:t>сделанный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из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фило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теста</a:t>
            </a:r>
            <a:r>
              <a:rPr sz="2000">
                <a:latin typeface="Times New Roman"/>
              </a:rPr>
              <a:t>, </a:t>
            </a:r>
            <a:r>
              <a:rPr sz="2000" err="1">
                <a:latin typeface="Times New Roman"/>
              </a:rPr>
              <a:t>грецких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орехов</a:t>
            </a:r>
            <a:r>
              <a:rPr sz="2000">
                <a:latin typeface="Times New Roman"/>
              </a:rPr>
              <a:t> и </a:t>
            </a:r>
            <a:r>
              <a:rPr sz="2000" err="1">
                <a:latin typeface="Times New Roman"/>
              </a:rPr>
              <a:t>сиропа</a:t>
            </a:r>
            <a:r>
              <a:rPr sz="2000">
                <a:latin typeface="Times New Roman"/>
              </a:rPr>
              <a:t>.</a:t>
            </a:r>
          </a:p>
        </p:txBody>
      </p:sp>
      <p:grpSp>
        <p:nvGrpSpPr>
          <p:cNvPr id="319" name="Rysunek"/>
          <p:cNvGrpSpPr/>
          <p:nvPr/>
        </p:nvGrpSpPr>
        <p:grpSpPr>
          <a:xfrm>
            <a:off x="378168" y="5531660"/>
            <a:ext cx="2745914" cy="2243664"/>
            <a:chOff x="-1913772" y="905175"/>
            <a:chExt cx="2745912" cy="2243662"/>
          </a:xfrm>
        </p:grpSpPr>
        <p:pic>
          <p:nvPicPr>
            <p:cNvPr id="301" name="Linia Kształt" descr="Linia Kształt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913773" y="905175"/>
              <a:ext cx="2745914" cy="2243664"/>
            </a:xfrm>
            <a:prstGeom prst="rect">
              <a:avLst/>
            </a:prstGeom>
            <a:effectLst/>
          </p:spPr>
        </p:pic>
        <p:pic>
          <p:nvPicPr>
            <p:cNvPr id="303" name="Linia Kształt" descr="Linia Kształt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855093" y="1689411"/>
              <a:ext cx="248747" cy="544543"/>
            </a:xfrm>
            <a:prstGeom prst="rect">
              <a:avLst/>
            </a:prstGeom>
            <a:effectLst/>
          </p:spPr>
        </p:pic>
        <p:pic>
          <p:nvPicPr>
            <p:cNvPr id="305" name="Linia Kształt" descr="Linia Kształt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799427" y="1486219"/>
              <a:ext cx="252165" cy="504617"/>
            </a:xfrm>
            <a:prstGeom prst="rect">
              <a:avLst/>
            </a:prstGeom>
            <a:effectLst/>
          </p:spPr>
        </p:pic>
        <p:pic>
          <p:nvPicPr>
            <p:cNvPr id="307" name="Linia Kształt" descr="Linia Kształt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741147" y="1453992"/>
              <a:ext cx="254760" cy="408244"/>
            </a:xfrm>
            <a:prstGeom prst="rect">
              <a:avLst/>
            </a:prstGeom>
            <a:effectLst/>
          </p:spPr>
        </p:pic>
        <p:pic>
          <p:nvPicPr>
            <p:cNvPr id="309" name="Linia Kształt" descr="Linia Kształt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763618" y="1355517"/>
              <a:ext cx="296926" cy="604882"/>
            </a:xfrm>
            <a:prstGeom prst="rect">
              <a:avLst/>
            </a:prstGeom>
            <a:effectLst/>
          </p:spPr>
        </p:pic>
        <p:pic>
          <p:nvPicPr>
            <p:cNvPr id="311" name="Linia Kształt" descr="Linia Kształt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444920" y="2577737"/>
              <a:ext cx="463437" cy="395586"/>
            </a:xfrm>
            <a:prstGeom prst="rect">
              <a:avLst/>
            </a:prstGeom>
            <a:effectLst/>
          </p:spPr>
        </p:pic>
        <p:pic>
          <p:nvPicPr>
            <p:cNvPr id="313" name="Linia Kształt" descr="Linia Kształt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02113" y="2770454"/>
              <a:ext cx="669945" cy="324487"/>
            </a:xfrm>
            <a:prstGeom prst="rect">
              <a:avLst/>
            </a:prstGeom>
            <a:effectLst/>
          </p:spPr>
        </p:pic>
        <p:pic>
          <p:nvPicPr>
            <p:cNvPr id="315" name="Linia Kształt" descr="Linia Kształt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10792" y="2940056"/>
              <a:ext cx="388253" cy="157272"/>
            </a:xfrm>
            <a:prstGeom prst="rect">
              <a:avLst/>
            </a:prstGeom>
            <a:effectLst/>
          </p:spPr>
        </p:pic>
        <p:pic>
          <p:nvPicPr>
            <p:cNvPr id="317" name="Linia Linia" descr="Linia Linia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241" y="2950799"/>
              <a:ext cx="228601" cy="114301"/>
            </a:xfrm>
            <a:prstGeom prst="rect">
              <a:avLst/>
            </a:prstGeom>
            <a:effectLst/>
          </p:spPr>
        </p:pic>
      </p:grpSp>
      <p:grpSp>
        <p:nvGrpSpPr>
          <p:cNvPr id="424" name="Rysunek"/>
          <p:cNvGrpSpPr/>
          <p:nvPr/>
        </p:nvGrpSpPr>
        <p:grpSpPr>
          <a:xfrm>
            <a:off x="10585449" y="431962"/>
            <a:ext cx="3282552" cy="5193380"/>
            <a:chOff x="1116964" y="-4255184"/>
            <a:chExt cx="3282550" cy="5193379"/>
          </a:xfrm>
        </p:grpSpPr>
        <p:pic>
          <p:nvPicPr>
            <p:cNvPr id="320" name="Linia Kształt" descr="Linia Kształt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216739" y="-4255185"/>
              <a:ext cx="3182777" cy="2878733"/>
            </a:xfrm>
            <a:prstGeom prst="rect">
              <a:avLst/>
            </a:prstGeom>
            <a:effectLst/>
          </p:spPr>
        </p:pic>
        <p:pic>
          <p:nvPicPr>
            <p:cNvPr id="322" name="Linia Linia" descr="Linia Linia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990778" y="821616"/>
              <a:ext cx="117135" cy="116580"/>
            </a:xfrm>
            <a:prstGeom prst="rect">
              <a:avLst/>
            </a:prstGeom>
            <a:effectLst/>
          </p:spPr>
        </p:pic>
        <p:pic>
          <p:nvPicPr>
            <p:cNvPr id="324" name="Linia Kształt" descr="Linia Kształt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269513" y="-3837223"/>
              <a:ext cx="272458" cy="292129"/>
            </a:xfrm>
            <a:prstGeom prst="rect">
              <a:avLst/>
            </a:prstGeom>
            <a:effectLst/>
          </p:spPr>
        </p:pic>
        <p:pic>
          <p:nvPicPr>
            <p:cNvPr id="326" name="Linia Kształt" descr="Linia Kształt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262563" y="-4154244"/>
              <a:ext cx="733819" cy="636548"/>
            </a:xfrm>
            <a:prstGeom prst="rect">
              <a:avLst/>
            </a:prstGeom>
            <a:effectLst/>
          </p:spPr>
        </p:pic>
        <p:pic>
          <p:nvPicPr>
            <p:cNvPr id="328" name="Linia Kształt" descr="Linia Kształt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730863" y="-4165989"/>
              <a:ext cx="322067" cy="221915"/>
            </a:xfrm>
            <a:prstGeom prst="rect">
              <a:avLst/>
            </a:prstGeom>
            <a:effectLst/>
          </p:spPr>
        </p:pic>
        <p:pic>
          <p:nvPicPr>
            <p:cNvPr id="330" name="Linia Kształt" descr="Linia Kształt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261265" y="-3988374"/>
              <a:ext cx="534635" cy="499878"/>
            </a:xfrm>
            <a:prstGeom prst="rect">
              <a:avLst/>
            </a:prstGeom>
            <a:effectLst/>
          </p:spPr>
        </p:pic>
        <p:pic>
          <p:nvPicPr>
            <p:cNvPr id="332" name="Linia Kształt" descr="Linia Kształt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288573" y="-4141859"/>
              <a:ext cx="758785" cy="623323"/>
            </a:xfrm>
            <a:prstGeom prst="rect">
              <a:avLst/>
            </a:prstGeom>
            <a:effectLst/>
          </p:spPr>
        </p:pic>
        <p:pic>
          <p:nvPicPr>
            <p:cNvPr id="334" name="Linia Kształt" descr="Linia Kształt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733704" y="-4053390"/>
              <a:ext cx="373733" cy="394317"/>
            </a:xfrm>
            <a:prstGeom prst="rect">
              <a:avLst/>
            </a:prstGeom>
            <a:effectLst/>
          </p:spPr>
        </p:pic>
        <p:pic>
          <p:nvPicPr>
            <p:cNvPr id="336" name="Linia Kształt" descr="Linia Kształt"/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19558" y="-4215091"/>
              <a:ext cx="195161" cy="501322"/>
            </a:xfrm>
            <a:prstGeom prst="rect">
              <a:avLst/>
            </a:prstGeom>
            <a:effectLst/>
          </p:spPr>
        </p:pic>
        <p:pic>
          <p:nvPicPr>
            <p:cNvPr id="338" name="Linia Linia" descr="Linia Linia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861375" y="-3809720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340" name="Linia Kształt" descr="Linia Kształt"/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918525" y="-3792086"/>
              <a:ext cx="198060" cy="195038"/>
            </a:xfrm>
            <a:prstGeom prst="rect">
              <a:avLst/>
            </a:prstGeom>
            <a:effectLst/>
          </p:spPr>
        </p:pic>
        <p:pic>
          <p:nvPicPr>
            <p:cNvPr id="342" name="Linia Linia" descr="Linia Linia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863579" y="-3776657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344" name="Linia Kształt" descr="Linia Kształt"/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885787" y="-3794972"/>
              <a:ext cx="434504" cy="235093"/>
            </a:xfrm>
            <a:prstGeom prst="rect">
              <a:avLst/>
            </a:prstGeom>
            <a:effectLst/>
          </p:spPr>
        </p:pic>
        <p:pic>
          <p:nvPicPr>
            <p:cNvPr id="346" name="Linia Kształt" descr="Linia Kształt"/>
            <p:cNvPicPr>
              <a:picLocks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042477" y="-3740997"/>
              <a:ext cx="388938" cy="183156"/>
            </a:xfrm>
            <a:prstGeom prst="rect">
              <a:avLst/>
            </a:prstGeom>
            <a:effectLst/>
          </p:spPr>
        </p:pic>
        <p:pic>
          <p:nvPicPr>
            <p:cNvPr id="348" name="Linia Kształt" descr="Linia Kształt"/>
            <p:cNvPicPr>
              <a:picLocks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282189" y="-3815610"/>
              <a:ext cx="217489" cy="217489"/>
            </a:xfrm>
            <a:prstGeom prst="rect">
              <a:avLst/>
            </a:prstGeom>
            <a:effectLst/>
          </p:spPr>
        </p:pic>
        <p:pic>
          <p:nvPicPr>
            <p:cNvPr id="350" name="Linia Kształt" descr="Linia Kształt"/>
            <p:cNvPicPr>
              <a:picLocks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342514" y="-3856885"/>
              <a:ext cx="187326" cy="228601"/>
            </a:xfrm>
            <a:prstGeom prst="rect">
              <a:avLst/>
            </a:prstGeom>
            <a:effectLst/>
          </p:spPr>
        </p:pic>
        <p:pic>
          <p:nvPicPr>
            <p:cNvPr id="352" name="Linia Kształt" descr="Linia Kształt"/>
            <p:cNvPicPr>
              <a:picLocks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409189" y="-3915622"/>
              <a:ext cx="161926" cy="219076"/>
            </a:xfrm>
            <a:prstGeom prst="rect">
              <a:avLst/>
            </a:prstGeom>
            <a:effectLst/>
          </p:spPr>
        </p:pic>
        <p:pic>
          <p:nvPicPr>
            <p:cNvPr id="354" name="Linia Kształt" descr="Linia Kształt"/>
            <p:cNvPicPr>
              <a:picLocks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158769" y="-3645747"/>
              <a:ext cx="256647" cy="273787"/>
            </a:xfrm>
            <a:prstGeom prst="rect">
              <a:avLst/>
            </a:prstGeom>
            <a:effectLst/>
          </p:spPr>
        </p:pic>
        <p:pic>
          <p:nvPicPr>
            <p:cNvPr id="356" name="Linia Linia" descr="Linia Linia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116964" y="-3569547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358" name="Linia Kształt" descr="Linia Kształt"/>
            <p:cNvPicPr>
              <a:picLocks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3048340" y="-4051038"/>
              <a:ext cx="203221" cy="516286"/>
            </a:xfrm>
            <a:prstGeom prst="rect">
              <a:avLst/>
            </a:prstGeom>
            <a:effectLst/>
          </p:spPr>
        </p:pic>
        <p:pic>
          <p:nvPicPr>
            <p:cNvPr id="360" name="Linia Kształt" descr="Linia Kształt"/>
            <p:cNvPicPr>
              <a:picLocks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3643714" y="-3458045"/>
              <a:ext cx="327662" cy="579627"/>
            </a:xfrm>
            <a:prstGeom prst="rect">
              <a:avLst/>
            </a:prstGeom>
            <a:effectLst/>
          </p:spPr>
        </p:pic>
        <p:pic>
          <p:nvPicPr>
            <p:cNvPr id="362" name="Linia Kształt" descr="Linia Kształt"/>
            <p:cNvPicPr>
              <a:picLocks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558673" y="-3503531"/>
              <a:ext cx="292814" cy="247162"/>
            </a:xfrm>
            <a:prstGeom prst="rect">
              <a:avLst/>
            </a:prstGeom>
            <a:effectLst/>
          </p:spPr>
        </p:pic>
        <p:pic>
          <p:nvPicPr>
            <p:cNvPr id="364" name="Linia Kształt" descr="Linia Kształt"/>
            <p:cNvPicPr>
              <a:picLocks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588851" y="-3466714"/>
              <a:ext cx="386588" cy="626904"/>
            </a:xfrm>
            <a:prstGeom prst="rect">
              <a:avLst/>
            </a:prstGeom>
            <a:effectLst/>
          </p:spPr>
        </p:pic>
        <p:pic>
          <p:nvPicPr>
            <p:cNvPr id="366" name="Linia Linia" descr="Linia Linia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781636" y="-2962239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368" name="Linia Kształt" descr="Linia Kształt"/>
            <p:cNvPicPr>
              <a:picLocks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802210" y="-2976463"/>
              <a:ext cx="140718" cy="274829"/>
            </a:xfrm>
            <a:prstGeom prst="rect">
              <a:avLst/>
            </a:prstGeom>
            <a:effectLst/>
          </p:spPr>
        </p:pic>
        <p:pic>
          <p:nvPicPr>
            <p:cNvPr id="370" name="Linia Kształt" descr="Linia Kształt"/>
            <p:cNvPicPr>
              <a:picLocks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4056210" y="-2257137"/>
              <a:ext cx="270947" cy="575563"/>
            </a:xfrm>
            <a:prstGeom prst="rect">
              <a:avLst/>
            </a:prstGeom>
            <a:effectLst/>
          </p:spPr>
        </p:pic>
        <p:pic>
          <p:nvPicPr>
            <p:cNvPr id="372" name="Linia Kształt" descr="Linia Kształt"/>
            <p:cNvPicPr>
              <a:picLocks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4009473" y="-2261201"/>
              <a:ext cx="276183" cy="679195"/>
            </a:xfrm>
            <a:prstGeom prst="rect">
              <a:avLst/>
            </a:prstGeom>
            <a:effectLst/>
          </p:spPr>
        </p:pic>
        <p:pic>
          <p:nvPicPr>
            <p:cNvPr id="374" name="Linia Linia" descr="Linia Linia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05139" y="-3599840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376" name="Linia Kształt" descr="Linia Kształt"/>
            <p:cNvPicPr>
              <a:picLocks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1246110" y="-3632156"/>
              <a:ext cx="238555" cy="255090"/>
            </a:xfrm>
            <a:prstGeom prst="rect">
              <a:avLst/>
            </a:prstGeom>
            <a:effectLst/>
          </p:spPr>
        </p:pic>
        <p:pic>
          <p:nvPicPr>
            <p:cNvPr id="378" name="Linia Kształt" descr="Linia Kształt"/>
            <p:cNvPicPr>
              <a:picLocks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1228170" y="-3638023"/>
              <a:ext cx="262113" cy="292757"/>
            </a:xfrm>
            <a:prstGeom prst="rect">
              <a:avLst/>
            </a:prstGeom>
            <a:effectLst/>
          </p:spPr>
        </p:pic>
        <p:pic>
          <p:nvPicPr>
            <p:cNvPr id="380" name="Linia Kształt" descr="Linia Kształt"/>
            <p:cNvPicPr>
              <a:picLocks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1284264" y="-3685308"/>
              <a:ext cx="287661" cy="270350"/>
            </a:xfrm>
            <a:prstGeom prst="rect">
              <a:avLst/>
            </a:prstGeom>
            <a:effectLst/>
          </p:spPr>
        </p:pic>
        <p:pic>
          <p:nvPicPr>
            <p:cNvPr id="382" name="Linia Kształt" descr="Linia Kształt"/>
            <p:cNvPicPr>
              <a:picLocks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360062" y="-3986654"/>
              <a:ext cx="591930" cy="516701"/>
            </a:xfrm>
            <a:prstGeom prst="rect">
              <a:avLst/>
            </a:prstGeom>
            <a:effectLst/>
          </p:spPr>
        </p:pic>
        <p:pic>
          <p:nvPicPr>
            <p:cNvPr id="384" name="Linia Kształt" descr="Linia Kształt"/>
            <p:cNvPicPr>
              <a:picLocks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1315531" y="-3978008"/>
              <a:ext cx="656978" cy="585857"/>
            </a:xfrm>
            <a:prstGeom prst="rect">
              <a:avLst/>
            </a:prstGeom>
            <a:effectLst/>
          </p:spPr>
        </p:pic>
        <p:pic>
          <p:nvPicPr>
            <p:cNvPr id="386" name="Linia Kształt" descr="Linia Kształt"/>
            <p:cNvPicPr>
              <a:picLocks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190843" y="-3675544"/>
              <a:ext cx="450513" cy="322114"/>
            </a:xfrm>
            <a:prstGeom prst="rect">
              <a:avLst/>
            </a:prstGeom>
            <a:effectLst/>
          </p:spPr>
        </p:pic>
        <p:pic>
          <p:nvPicPr>
            <p:cNvPr id="388" name="Linia Kształt" descr="Linia Kształt"/>
            <p:cNvPicPr>
              <a:picLocks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1818736" y="-3780193"/>
              <a:ext cx="641997" cy="257378"/>
            </a:xfrm>
            <a:prstGeom prst="rect">
              <a:avLst/>
            </a:prstGeom>
            <a:effectLst/>
          </p:spPr>
        </p:pic>
        <p:pic>
          <p:nvPicPr>
            <p:cNvPr id="390" name="Linia Kształt" descr="Linia Kształt"/>
            <p:cNvPicPr>
              <a:picLocks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2364064" y="-4033801"/>
              <a:ext cx="372782" cy="390175"/>
            </a:xfrm>
            <a:prstGeom prst="rect">
              <a:avLst/>
            </a:prstGeom>
            <a:effectLst/>
          </p:spPr>
        </p:pic>
        <p:pic>
          <p:nvPicPr>
            <p:cNvPr id="392" name="Linia Kształt" descr="Linia Kształt"/>
            <p:cNvPicPr>
              <a:picLocks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2442778" y="-4068904"/>
              <a:ext cx="471579" cy="330680"/>
            </a:xfrm>
            <a:prstGeom prst="rect">
              <a:avLst/>
            </a:prstGeom>
            <a:effectLst/>
          </p:spPr>
        </p:pic>
        <p:pic>
          <p:nvPicPr>
            <p:cNvPr id="394" name="Linia Kształt" descr="Linia Kształt"/>
            <p:cNvPicPr>
              <a:picLocks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2671511" y="-4068359"/>
              <a:ext cx="544631" cy="447741"/>
            </a:xfrm>
            <a:prstGeom prst="rect">
              <a:avLst/>
            </a:prstGeom>
            <a:effectLst/>
          </p:spPr>
        </p:pic>
        <p:pic>
          <p:nvPicPr>
            <p:cNvPr id="396" name="Linia Kształt" descr="Linia Kształt"/>
            <p:cNvPicPr>
              <a:picLocks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2376611" y="-4037393"/>
              <a:ext cx="749884" cy="469470"/>
            </a:xfrm>
            <a:prstGeom prst="rect">
              <a:avLst/>
            </a:prstGeom>
            <a:effectLst/>
          </p:spPr>
        </p:pic>
        <p:pic>
          <p:nvPicPr>
            <p:cNvPr id="398" name="Linia Kształt" descr="Linia Kształt"/>
            <p:cNvPicPr>
              <a:picLocks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2981747" y="-3780193"/>
              <a:ext cx="287231" cy="285747"/>
            </a:xfrm>
            <a:prstGeom prst="rect">
              <a:avLst/>
            </a:prstGeom>
            <a:effectLst/>
          </p:spPr>
        </p:pic>
        <p:pic>
          <p:nvPicPr>
            <p:cNvPr id="400" name="Linia Kształt" descr="Linia Kształt"/>
            <p:cNvPicPr>
              <a:picLocks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3934351" y="-2292393"/>
              <a:ext cx="216499" cy="362170"/>
            </a:xfrm>
            <a:prstGeom prst="rect">
              <a:avLst/>
            </a:prstGeom>
            <a:effectLst/>
          </p:spPr>
        </p:pic>
        <p:pic>
          <p:nvPicPr>
            <p:cNvPr id="402" name="Linia Kształt" descr="Linia Kształt"/>
            <p:cNvPicPr>
              <a:picLocks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3945509" y="-2249470"/>
              <a:ext cx="237844" cy="382420"/>
            </a:xfrm>
            <a:prstGeom prst="rect">
              <a:avLst/>
            </a:prstGeom>
            <a:effectLst/>
          </p:spPr>
        </p:pic>
        <p:pic>
          <p:nvPicPr>
            <p:cNvPr id="404" name="Linia Kształt" descr="Linia Kształt"/>
            <p:cNvPicPr>
              <a:picLocks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4004215" y="-2145582"/>
              <a:ext cx="228992" cy="484075"/>
            </a:xfrm>
            <a:prstGeom prst="rect">
              <a:avLst/>
            </a:prstGeom>
            <a:effectLst/>
          </p:spPr>
        </p:pic>
        <p:pic>
          <p:nvPicPr>
            <p:cNvPr id="406" name="Linia Kształt" descr="Linia Kształt"/>
            <p:cNvPicPr>
              <a:picLocks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4073376" y="-1978352"/>
              <a:ext cx="154988" cy="488274"/>
            </a:xfrm>
            <a:prstGeom prst="rect">
              <a:avLst/>
            </a:prstGeom>
            <a:effectLst/>
          </p:spPr>
        </p:pic>
        <p:pic>
          <p:nvPicPr>
            <p:cNvPr id="408" name="Linia Kształt" descr="Linia Kształt"/>
            <p:cNvPicPr>
              <a:picLocks/>
            </p:cNvPicPr>
            <p:nvPr/>
          </p:nvPicPr>
          <p:blipFill>
            <a:blip r:embed="rId55"/>
            <a:stretch>
              <a:fillRect/>
            </a:stretch>
          </p:blipFill>
          <p:spPr>
            <a:xfrm>
              <a:off x="4078764" y="-1865396"/>
              <a:ext cx="144127" cy="393485"/>
            </a:xfrm>
            <a:prstGeom prst="rect">
              <a:avLst/>
            </a:prstGeom>
            <a:effectLst/>
          </p:spPr>
        </p:pic>
        <p:pic>
          <p:nvPicPr>
            <p:cNvPr id="410" name="Linia Linia" descr="Linia Linia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04344" y="-1530282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412" name="Linia Kształt" descr="Linia Kształt"/>
            <p:cNvPicPr>
              <a:picLocks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3880330" y="-2348806"/>
              <a:ext cx="301222" cy="1004461"/>
            </a:xfrm>
            <a:prstGeom prst="rect">
              <a:avLst/>
            </a:prstGeom>
            <a:effectLst/>
          </p:spPr>
        </p:pic>
        <p:pic>
          <p:nvPicPr>
            <p:cNvPr id="414" name="Linia Kształt" descr="Linia Kształt"/>
            <p:cNvPicPr>
              <a:picLocks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3420059" y="-3481130"/>
              <a:ext cx="352566" cy="363832"/>
            </a:xfrm>
            <a:prstGeom prst="rect">
              <a:avLst/>
            </a:prstGeom>
            <a:effectLst/>
          </p:spPr>
        </p:pic>
        <p:pic>
          <p:nvPicPr>
            <p:cNvPr id="416" name="Linia Kształt" descr="Linia Kształt"/>
            <p:cNvPicPr>
              <a:picLocks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3582771" y="-3317007"/>
              <a:ext cx="255083" cy="300385"/>
            </a:xfrm>
            <a:prstGeom prst="rect">
              <a:avLst/>
            </a:prstGeom>
            <a:effectLst/>
          </p:spPr>
        </p:pic>
        <p:pic>
          <p:nvPicPr>
            <p:cNvPr id="418" name="Linia Kształt" descr="Linia Kształt"/>
            <p:cNvPicPr>
              <a:picLocks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3636972" y="-3305802"/>
              <a:ext cx="244054" cy="395453"/>
            </a:xfrm>
            <a:prstGeom prst="rect">
              <a:avLst/>
            </a:prstGeom>
            <a:effectLst/>
          </p:spPr>
        </p:pic>
        <p:pic>
          <p:nvPicPr>
            <p:cNvPr id="420" name="Linia Kształt" descr="Linia Kształt"/>
            <p:cNvPicPr>
              <a:picLocks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3692815" y="-3170828"/>
              <a:ext cx="207922" cy="375450"/>
            </a:xfrm>
            <a:prstGeom prst="rect">
              <a:avLst/>
            </a:prstGeom>
            <a:effectLst/>
          </p:spPr>
        </p:pic>
        <p:pic>
          <p:nvPicPr>
            <p:cNvPr id="422" name="Linia Kształt" descr="Linia Kształt"/>
            <p:cNvPicPr>
              <a:picLocks/>
            </p:cNvPicPr>
            <p:nvPr/>
          </p:nvPicPr>
          <p:blipFill>
            <a:blip r:embed="rId61"/>
            <a:stretch>
              <a:fillRect/>
            </a:stretch>
          </p:blipFill>
          <p:spPr>
            <a:xfrm>
              <a:off x="3806145" y="-2858763"/>
              <a:ext cx="145495" cy="31661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 advAuto="0"/>
      <p:bldP spid="293" grpId="0" animBg="1" advAuto="0"/>
      <p:bldP spid="294" grpId="0" animBg="1" advAuto="0"/>
      <p:bldP spid="295" grpId="0" animBg="1" advAuto="0"/>
      <p:bldP spid="296" grpId="0" animBg="1" advAuto="0"/>
      <p:bldP spid="297" grpId="0" animBg="1" advAuto="0"/>
      <p:bldP spid="298" grpId="0" animBg="1" advAuto="0"/>
      <p:bldP spid="299" grpId="0" animBg="1" advAuto="0"/>
      <p:bldP spid="300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97C9582-C036-BC27-3192-CDCF52462551}"/>
              </a:ext>
            </a:extLst>
          </p:cNvPr>
          <p:cNvSpPr txBox="1"/>
          <p:nvPr/>
        </p:nvSpPr>
        <p:spPr>
          <a:xfrm>
            <a:off x="5943600" y="3886200"/>
            <a:ext cx="2743200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332A4ED-901C-2E62-BA12-3903CB651CBD}"/>
              </a:ext>
            </a:extLst>
          </p:cNvPr>
          <p:cNvSpPr txBox="1"/>
          <p:nvPr/>
        </p:nvSpPr>
        <p:spPr>
          <a:xfrm>
            <a:off x="220588" y="703258"/>
            <a:ext cx="12148457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err="1">
                <a:latin typeface="Times New Roman"/>
              </a:rPr>
              <a:t>Мировое</a:t>
            </a:r>
            <a:r>
              <a:rPr lang="pl-PL" sz="3600">
                <a:latin typeface="Times New Roman"/>
              </a:rPr>
              <a:t> </a:t>
            </a:r>
            <a:r>
              <a:rPr lang="pl-PL" sz="3600" err="1">
                <a:latin typeface="Times New Roman"/>
              </a:rPr>
              <a:t>наследие</a:t>
            </a:r>
            <a:r>
              <a:rPr lang="pl-PL" sz="3600">
                <a:latin typeface="Times New Roman"/>
              </a:rPr>
              <a:t> </a:t>
            </a:r>
            <a:r>
              <a:rPr lang="pl-PL" sz="3600" b="1">
                <a:solidFill>
                  <a:srgbClr val="0070C0"/>
                </a:solidFill>
                <a:latin typeface="Times New Roman"/>
              </a:rPr>
              <a:t>ЮНЕСКО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69CE609-968F-4B51-7EE1-9C9CA640B939}"/>
              </a:ext>
            </a:extLst>
          </p:cNvPr>
          <p:cNvSpPr txBox="1"/>
          <p:nvPr/>
        </p:nvSpPr>
        <p:spPr>
          <a:xfrm>
            <a:off x="226340" y="1807029"/>
            <a:ext cx="4593771" cy="39010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pl-PL" sz="3000" err="1">
                <a:latin typeface="Times New Roman"/>
              </a:rPr>
              <a:t>Акрополь</a:t>
            </a:r>
            <a:r>
              <a:rPr lang="pl-PL" sz="3000">
                <a:latin typeface="Times New Roman"/>
              </a:rPr>
              <a:t> в </a:t>
            </a:r>
            <a:r>
              <a:rPr lang="pl-PL" sz="3000" err="1">
                <a:latin typeface="Times New Roman"/>
              </a:rPr>
              <a:t>Афинах</a:t>
            </a:r>
            <a:endParaRPr lang="pl-PL" sz="3000">
              <a:latin typeface="Times New Roman"/>
            </a:endParaRPr>
          </a:p>
          <a:p>
            <a:endParaRPr lang="pl-PL" sz="3000">
              <a:latin typeface="Times New Roman"/>
            </a:endParaRPr>
          </a:p>
          <a:p>
            <a:pPr>
              <a:buFont typeface="Arial"/>
              <a:buChar char="•"/>
            </a:pPr>
            <a:r>
              <a:rPr lang="pl-PL" sz="3000" err="1">
                <a:latin typeface="Times New Roman"/>
              </a:rPr>
              <a:t>Средневековый</a:t>
            </a:r>
            <a:r>
              <a:rPr lang="pl-PL" sz="3000">
                <a:latin typeface="Times New Roman"/>
              </a:rPr>
              <a:t> </a:t>
            </a:r>
          </a:p>
          <a:p>
            <a:r>
              <a:rPr lang="pl-PL" sz="3000" err="1">
                <a:latin typeface="Times New Roman"/>
              </a:rPr>
              <a:t>город</a:t>
            </a:r>
            <a:r>
              <a:rPr lang="pl-PL" sz="3000">
                <a:latin typeface="Times New Roman"/>
              </a:rPr>
              <a:t> </a:t>
            </a:r>
            <a:r>
              <a:rPr lang="pl-PL" sz="3000" err="1">
                <a:latin typeface="Times New Roman"/>
              </a:rPr>
              <a:t>Родос</a:t>
            </a:r>
            <a:endParaRPr lang="pl-PL" sz="3000">
              <a:latin typeface="Times New Roman"/>
            </a:endParaRPr>
          </a:p>
          <a:p>
            <a:endParaRPr lang="pl-PL" sz="3000">
              <a:latin typeface="Times New Roman"/>
            </a:endParaRPr>
          </a:p>
          <a:p>
            <a:pPr>
              <a:buFont typeface="Arial"/>
              <a:buChar char="•"/>
            </a:pPr>
            <a:r>
              <a:rPr lang="pl-PL" sz="3000" err="1">
                <a:latin typeface="Times New Roman"/>
              </a:rPr>
              <a:t>Метеоры</a:t>
            </a:r>
            <a:endParaRPr lang="pl-PL" sz="3000">
              <a:latin typeface="Times New Roman"/>
            </a:endParaRPr>
          </a:p>
          <a:p>
            <a:pPr>
              <a:buFont typeface="Arial"/>
              <a:buChar char="•"/>
            </a:pPr>
            <a:endParaRPr lang="pl-PL" sz="3000">
              <a:latin typeface="Times New Roman"/>
            </a:endParaRPr>
          </a:p>
          <a:p>
            <a:pPr>
              <a:buFont typeface="Arial"/>
              <a:buChar char="•"/>
            </a:pPr>
            <a:r>
              <a:rPr lang="pl-PL" sz="3000" err="1">
                <a:latin typeface="Times New Roman"/>
              </a:rPr>
              <a:t>Дельфийский</a:t>
            </a:r>
            <a:r>
              <a:rPr lang="pl-PL" sz="3000">
                <a:latin typeface="Times New Roman"/>
              </a:rPr>
              <a:t> </a:t>
            </a:r>
            <a:r>
              <a:rPr lang="pl-PL" sz="3000" err="1">
                <a:latin typeface="Times New Roman"/>
              </a:rPr>
              <a:t>археологический</a:t>
            </a:r>
            <a:r>
              <a:rPr lang="pl-PL" sz="3000">
                <a:latin typeface="Times New Roman"/>
              </a:rPr>
              <a:t> </a:t>
            </a:r>
          </a:p>
          <a:p>
            <a:r>
              <a:rPr lang="pl-PL" sz="3000" err="1">
                <a:latin typeface="Times New Roman"/>
              </a:rPr>
              <a:t>комплекс</a:t>
            </a:r>
          </a:p>
          <a:p>
            <a:pPr marL="342900" marR="0" indent="-342900" algn="l" defTabSz="91440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</a:pPr>
            <a:endParaRPr lang="pl-PL" sz="2100" b="0" i="0" u="none" strike="noStrike" cap="none" spc="0" normalizeH="0" baseline="0">
              <a:ln>
                <a:noFill/>
              </a:ln>
              <a:solidFill>
                <a:srgbClr val="272525"/>
              </a:solidFill>
              <a:effectLst/>
              <a:uFillTx/>
              <a:latin typeface="Gelasio"/>
              <a:ea typeface="Gelasio"/>
              <a:cs typeface="Gelasio"/>
            </a:endParaRPr>
          </a:p>
        </p:txBody>
      </p:sp>
      <p:pic>
        <p:nvPicPr>
          <p:cNvPr id="5" name="Obraz 4" descr="Старый город Родоса (Old Town) фото экскурсия что посмотреть">
            <a:extLst>
              <a:ext uri="{FF2B5EF4-FFF2-40B4-BE49-F238E27FC236}">
                <a16:creationId xmlns:a16="http://schemas.microsoft.com/office/drawing/2014/main" id="{9DBB416A-1266-342B-B0FC-D860253A5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831" y="118792"/>
            <a:ext cx="6834099" cy="3368256"/>
          </a:xfrm>
          <a:prstGeom prst="rect">
            <a:avLst/>
          </a:prstGeom>
        </p:spPr>
      </p:pic>
      <p:pic>
        <p:nvPicPr>
          <p:cNvPr id="6" name="Obraz 5" descr="Экскурсия Метеоры Греции: информация, фото, цены 2024">
            <a:extLst>
              <a:ext uri="{FF2B5EF4-FFF2-40B4-BE49-F238E27FC236}">
                <a16:creationId xmlns:a16="http://schemas.microsoft.com/office/drawing/2014/main" id="{F782D4C4-19DF-9958-64A7-DC8D280BA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907" y="3410914"/>
            <a:ext cx="6400799" cy="4599546"/>
          </a:xfrm>
          <a:prstGeom prst="rect">
            <a:avLst/>
          </a:prstGeom>
        </p:spPr>
      </p:pic>
      <p:pic>
        <p:nvPicPr>
          <p:cNvPr id="7" name="Obraz 6" descr="Античный город Дельфы :: Памятники архитектуры :: Туристический справочник  по Греции">
            <a:extLst>
              <a:ext uri="{FF2B5EF4-FFF2-40B4-BE49-F238E27FC236}">
                <a16:creationId xmlns:a16="http://schemas.microsoft.com/office/drawing/2014/main" id="{FF839E0E-E614-0B33-A27C-0D9D974F9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053" y="2999835"/>
            <a:ext cx="4830791" cy="36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lympic games (article) | Ancient Greece | Khan Academy">
            <a:extLst>
              <a:ext uri="{FF2B5EF4-FFF2-40B4-BE49-F238E27FC236}">
                <a16:creationId xmlns:a16="http://schemas.microsoft.com/office/drawing/2014/main" id="{4E4A881D-E1AA-7688-8B48-FEFD13E10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02"/>
          <a:stretch/>
        </p:blipFill>
        <p:spPr>
          <a:xfrm>
            <a:off x="1" y="10"/>
            <a:ext cx="11603570" cy="82295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50022" y="0"/>
            <a:ext cx="8480374" cy="82296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7C12E45-7846-B7BE-0FBF-63BCA0BBCE17}"/>
              </a:ext>
            </a:extLst>
          </p:cNvPr>
          <p:cNvSpPr txBox="1"/>
          <p:nvPr/>
        </p:nvSpPr>
        <p:spPr>
          <a:xfrm>
            <a:off x="9037932" y="6829"/>
            <a:ext cx="4586626" cy="22798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err="1">
                <a:solidFill>
                  <a:srgbClr val="FFFCFC"/>
                </a:solidFill>
                <a:latin typeface="Times New Roman"/>
                <a:ea typeface="+mj-ea"/>
                <a:cs typeface="+mj-cs"/>
              </a:rPr>
              <a:t>Интересные</a:t>
            </a:r>
            <a:r>
              <a:rPr lang="en-US" sz="3600" b="1" kern="1200">
                <a:solidFill>
                  <a:srgbClr val="FFFCFC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3600" b="1" kern="1200" err="1">
                <a:solidFill>
                  <a:srgbClr val="FFFCFC"/>
                </a:solidFill>
                <a:latin typeface="Times New Roman"/>
                <a:ea typeface="+mj-ea"/>
                <a:cs typeface="+mj-cs"/>
              </a:rPr>
              <a:t>факты</a:t>
            </a:r>
            <a:r>
              <a:rPr lang="en-US" sz="3600" b="1" kern="1200">
                <a:solidFill>
                  <a:srgbClr val="FFFCFC"/>
                </a:solidFill>
                <a:latin typeface="Times New Roman"/>
                <a:ea typeface="+mj-ea"/>
                <a:cs typeface="+mj-cs"/>
              </a:rPr>
              <a:t> о </a:t>
            </a:r>
            <a:r>
              <a:rPr lang="en-US" sz="3600" b="1" kern="1200" err="1">
                <a:solidFill>
                  <a:srgbClr val="FFFCFC"/>
                </a:solidFill>
                <a:latin typeface="Times New Roman"/>
                <a:ea typeface="+mj-ea"/>
                <a:cs typeface="+mj-cs"/>
              </a:rPr>
              <a:t>Греции</a:t>
            </a:r>
            <a:endParaRPr lang="en-US" sz="3600" b="1" kern="1200">
              <a:latin typeface="Times New Roman"/>
              <a:ea typeface="+mj-ea"/>
              <a:cs typeface="+mj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F7B5772-3704-C4B2-2D67-F33BDD8D2D41}"/>
              </a:ext>
            </a:extLst>
          </p:cNvPr>
          <p:cNvSpPr txBox="1"/>
          <p:nvPr/>
        </p:nvSpPr>
        <p:spPr>
          <a:xfrm>
            <a:off x="9037932" y="2058399"/>
            <a:ext cx="4586626" cy="44913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err="1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Древняя</a:t>
            </a:r>
            <a:r>
              <a:rPr lang="en-US" sz="2800" kern="1200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цивилизация</a:t>
            </a:r>
            <a:r>
              <a:rPr lang="en-US" sz="2800" kern="1200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 </a:t>
            </a:r>
          </a:p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200">
              <a:solidFill>
                <a:srgbClr val="FFFCFC"/>
              </a:solidFill>
              <a:latin typeface="Times New Roman"/>
              <a:ea typeface="+mn-ea"/>
              <a:cs typeface="+mn-cs"/>
            </a:endParaRPr>
          </a:p>
          <a:p>
            <a:pPr marL="457200"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err="1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Памятники</a:t>
            </a:r>
            <a:r>
              <a:rPr lang="en-US" sz="2800" kern="1200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 ЮНЕСКО </a:t>
            </a:r>
          </a:p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200">
              <a:solidFill>
                <a:srgbClr val="FFFCFC"/>
              </a:solidFill>
              <a:latin typeface="Times New Roman"/>
              <a:ea typeface="+mn-ea"/>
              <a:cs typeface="+mn-cs"/>
            </a:endParaRPr>
          </a:p>
          <a:p>
            <a:pPr marL="457200"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err="1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Острова</a:t>
            </a:r>
            <a:r>
              <a:rPr lang="en-US" sz="2800" kern="1200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Происхождение</a:t>
            </a:r>
            <a:r>
              <a:rPr lang="en-US" sz="2800" kern="1200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 </a:t>
            </a:r>
          </a:p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200">
              <a:solidFill>
                <a:srgbClr val="FFFCFC"/>
              </a:solidFill>
              <a:latin typeface="Times New Roman"/>
              <a:ea typeface="+mn-ea"/>
              <a:cs typeface="+mn-cs"/>
            </a:endParaRPr>
          </a:p>
          <a:p>
            <a:pPr marL="457200"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err="1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Олимпийских</a:t>
            </a:r>
            <a:r>
              <a:rPr lang="en-US" sz="2800" kern="1200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игр</a:t>
            </a:r>
            <a:r>
              <a:rPr lang="en-US" sz="2800" kern="1200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 </a:t>
            </a:r>
          </a:p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200">
              <a:solidFill>
                <a:srgbClr val="FFFCFC"/>
              </a:solidFill>
              <a:latin typeface="Times New Roman"/>
              <a:ea typeface="+mn-ea"/>
              <a:cs typeface="+mn-cs"/>
            </a:endParaRPr>
          </a:p>
          <a:p>
            <a:pPr marL="457200"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err="1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Самое</a:t>
            </a:r>
            <a:r>
              <a:rPr lang="en-US" sz="2800" kern="1200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длинное</a:t>
            </a:r>
            <a:r>
              <a:rPr lang="en-US" sz="2800" kern="1200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побережье</a:t>
            </a:r>
            <a:r>
              <a:rPr lang="en-US" sz="2800" kern="1200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 </a:t>
            </a:r>
          </a:p>
          <a:p>
            <a:pPr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200">
              <a:solidFill>
                <a:srgbClr val="FFFCFC"/>
              </a:solidFill>
              <a:latin typeface="Times New Roman"/>
              <a:ea typeface="+mn-ea"/>
              <a:cs typeface="+mn-cs"/>
            </a:endParaRPr>
          </a:p>
          <a:p>
            <a:pPr marL="457200" indent="-2286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err="1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Туризм</a:t>
            </a:r>
            <a:r>
              <a:rPr lang="en-US" sz="2800" kern="1200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Гора</a:t>
            </a:r>
            <a:r>
              <a:rPr lang="en-US" sz="2800" kern="1200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rgbClr val="FFFCFC"/>
                </a:solidFill>
                <a:latin typeface="Times New Roman"/>
                <a:ea typeface="+mn-ea"/>
                <a:cs typeface="+mn-cs"/>
              </a:rPr>
              <a:t>Олимп</a:t>
            </a:r>
            <a:endParaRPr lang="en-US" sz="2800" kern="1200">
              <a:solidFill>
                <a:srgbClr val="FFFCFC"/>
              </a:solid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12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B53D1DC-ED93-769E-BB4E-DCFCB2A40C6D}"/>
              </a:ext>
            </a:extLst>
          </p:cNvPr>
          <p:cNvSpPr txBox="1"/>
          <p:nvPr/>
        </p:nvSpPr>
        <p:spPr>
          <a:xfrm>
            <a:off x="802255" y="918713"/>
            <a:ext cx="13043138" cy="5286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800" b="1">
              <a:latin typeface="Lato"/>
            </a:endParaRPr>
          </a:p>
          <a:p>
            <a:r>
              <a:rPr lang="en-US" sz="4400" b="1" dirty="0" err="1">
                <a:latin typeface="Lato"/>
              </a:rPr>
              <a:t>Какая</a:t>
            </a:r>
            <a:r>
              <a:rPr lang="en-US" sz="4400" b="1" dirty="0">
                <a:latin typeface="Lato"/>
              </a:rPr>
              <a:t> </a:t>
            </a:r>
            <a:r>
              <a:rPr lang="en-US" sz="4400" b="1" dirty="0" err="1">
                <a:latin typeface="Lato"/>
              </a:rPr>
              <a:t>столица</a:t>
            </a:r>
            <a:r>
              <a:rPr lang="en-US" sz="4400" b="1" dirty="0">
                <a:latin typeface="Lato"/>
              </a:rPr>
              <a:t> </a:t>
            </a:r>
            <a:r>
              <a:rPr lang="en-US" sz="4400" b="1" dirty="0" err="1">
                <a:latin typeface="Lato"/>
              </a:rPr>
              <a:t>Греции</a:t>
            </a:r>
            <a:r>
              <a:rPr lang="en-US" sz="4400" b="1" dirty="0">
                <a:latin typeface="Lato"/>
              </a:rPr>
              <a:t>?</a:t>
            </a:r>
          </a:p>
          <a:p>
            <a:pPr marL="228600" indent="-228600">
              <a:buAutoNum type="arabicPeriod"/>
            </a:pPr>
            <a:endParaRPr lang="en-US" sz="4400">
              <a:latin typeface="Lato"/>
            </a:endParaRPr>
          </a:p>
          <a:p>
            <a:r>
              <a:rPr lang="en-US" sz="4400" dirty="0">
                <a:latin typeface="Lato"/>
              </a:rPr>
              <a:t>а) </a:t>
            </a:r>
            <a:r>
              <a:rPr lang="en-US" sz="4400" dirty="0" err="1">
                <a:latin typeface="Lato"/>
              </a:rPr>
              <a:t>Салоники</a:t>
            </a:r>
            <a:r>
              <a:rPr lang="en-US" sz="4400" dirty="0">
                <a:latin typeface="Lato"/>
              </a:rPr>
              <a:t> б) </a:t>
            </a:r>
            <a:r>
              <a:rPr lang="en-US" sz="4400" dirty="0" err="1">
                <a:latin typeface="Lato"/>
              </a:rPr>
              <a:t>Афины</a:t>
            </a:r>
            <a:r>
              <a:rPr lang="en-US" sz="4400" dirty="0">
                <a:latin typeface="Lato"/>
              </a:rPr>
              <a:t> в) </a:t>
            </a:r>
            <a:r>
              <a:rPr lang="en-US" sz="4400" dirty="0" err="1">
                <a:latin typeface="Lato"/>
              </a:rPr>
              <a:t>Патры</a:t>
            </a:r>
            <a:endParaRPr lang="en-US" sz="4400" dirty="0">
              <a:latin typeface="Lato"/>
            </a:endParaRPr>
          </a:p>
          <a:p>
            <a:pPr marL="228600" indent="-228600">
              <a:buFontTx/>
              <a:buAutoNum type="arabicPeriod"/>
            </a:pPr>
            <a:endParaRPr lang="en-US" sz="4400">
              <a:latin typeface="Lato"/>
            </a:endParaRPr>
          </a:p>
          <a:p>
            <a:endParaRPr lang="en-US" sz="4400">
              <a:latin typeface="Lato"/>
            </a:endParaRPr>
          </a:p>
          <a:p>
            <a:r>
              <a:rPr lang="en-US" sz="4400" b="1" dirty="0" err="1">
                <a:latin typeface="Lato"/>
              </a:rPr>
              <a:t>Какой</a:t>
            </a:r>
            <a:r>
              <a:rPr lang="en-US" sz="4400" b="1" dirty="0">
                <a:latin typeface="Lato"/>
              </a:rPr>
              <a:t> </a:t>
            </a:r>
            <a:r>
              <a:rPr lang="en-US" sz="4400" b="1" dirty="0" err="1">
                <a:latin typeface="Lato"/>
              </a:rPr>
              <a:t>самый</a:t>
            </a:r>
            <a:r>
              <a:rPr lang="en-US" sz="4400" b="1" dirty="0">
                <a:latin typeface="Lato"/>
              </a:rPr>
              <a:t> </a:t>
            </a:r>
            <a:r>
              <a:rPr lang="en-US" sz="4400" b="1" dirty="0" err="1">
                <a:latin typeface="Lato"/>
              </a:rPr>
              <a:t>быстрый</a:t>
            </a:r>
            <a:r>
              <a:rPr lang="en-US" sz="4400" b="1" dirty="0">
                <a:latin typeface="Lato"/>
              </a:rPr>
              <a:t> </a:t>
            </a:r>
            <a:r>
              <a:rPr lang="en-US" sz="4400" b="1" dirty="0" err="1">
                <a:latin typeface="Lato"/>
              </a:rPr>
              <a:t>способ</a:t>
            </a:r>
            <a:r>
              <a:rPr lang="en-US" sz="4400" b="1" dirty="0">
                <a:latin typeface="Lato"/>
              </a:rPr>
              <a:t> </a:t>
            </a:r>
            <a:r>
              <a:rPr lang="en-US" sz="4400" b="1" dirty="0" err="1">
                <a:latin typeface="Lato"/>
              </a:rPr>
              <a:t>добраться</a:t>
            </a:r>
            <a:r>
              <a:rPr lang="en-US" sz="4400" b="1" dirty="0">
                <a:latin typeface="Lato"/>
              </a:rPr>
              <a:t> </a:t>
            </a:r>
            <a:r>
              <a:rPr lang="en-US" sz="4400" b="1" dirty="0" err="1">
                <a:latin typeface="Lato"/>
              </a:rPr>
              <a:t>до</a:t>
            </a:r>
            <a:endParaRPr lang="en-US" sz="4400" b="1" dirty="0">
              <a:latin typeface="Lato"/>
            </a:endParaRPr>
          </a:p>
          <a:p>
            <a:endParaRPr lang="en-US" sz="4400" b="1">
              <a:latin typeface="Lato"/>
            </a:endParaRPr>
          </a:p>
          <a:p>
            <a:r>
              <a:rPr lang="en-US" sz="4400" b="1" dirty="0" err="1">
                <a:latin typeface="Lato"/>
              </a:rPr>
              <a:t>Греции</a:t>
            </a:r>
            <a:r>
              <a:rPr lang="en-US" sz="4400" b="1" dirty="0">
                <a:latin typeface="Lato"/>
              </a:rPr>
              <a:t> </a:t>
            </a:r>
            <a:r>
              <a:rPr lang="en-US" sz="4400" b="1" dirty="0" err="1">
                <a:latin typeface="Lato"/>
              </a:rPr>
              <a:t>из</a:t>
            </a:r>
            <a:r>
              <a:rPr lang="en-US" sz="4400" b="1" dirty="0">
                <a:latin typeface="Lato"/>
              </a:rPr>
              <a:t> </a:t>
            </a:r>
            <a:r>
              <a:rPr lang="en-US" sz="4400" b="1" dirty="0" err="1">
                <a:latin typeface="Lato"/>
              </a:rPr>
              <a:t>Польши</a:t>
            </a:r>
            <a:r>
              <a:rPr lang="en-US" sz="4400" b="1" dirty="0">
                <a:latin typeface="Lato"/>
              </a:rPr>
              <a:t>?</a:t>
            </a:r>
          </a:p>
          <a:p>
            <a:pPr marL="228600" indent="-228600">
              <a:buAutoNum type="arabicPeriod"/>
            </a:pPr>
            <a:endParaRPr lang="en-US" sz="4400">
              <a:latin typeface="Lato"/>
            </a:endParaRPr>
          </a:p>
          <a:p>
            <a:pPr marL="228600" indent="-228600">
              <a:buAutoNum type="arabicPeriod"/>
            </a:pPr>
            <a:endParaRPr lang="en-US" sz="4400">
              <a:latin typeface="Lato"/>
            </a:endParaRPr>
          </a:p>
          <a:p>
            <a:r>
              <a:rPr lang="en-US" sz="4400" dirty="0">
                <a:latin typeface="Lato"/>
              </a:rPr>
              <a:t>а) </a:t>
            </a:r>
            <a:r>
              <a:rPr lang="en-US" sz="4400" dirty="0" err="1">
                <a:latin typeface="Lato"/>
              </a:rPr>
              <a:t>Автобус</a:t>
            </a:r>
            <a:r>
              <a:rPr lang="en-US" sz="4400" dirty="0">
                <a:latin typeface="Lato"/>
              </a:rPr>
              <a:t> б) </a:t>
            </a:r>
            <a:r>
              <a:rPr lang="en-US" sz="4400" dirty="0" err="1">
                <a:latin typeface="Lato"/>
              </a:rPr>
              <a:t>Самолет</a:t>
            </a:r>
            <a:r>
              <a:rPr lang="en-US" sz="4400" dirty="0">
                <a:latin typeface="Lato"/>
              </a:rPr>
              <a:t> в) </a:t>
            </a:r>
            <a:r>
              <a:rPr lang="en-US" sz="4400" dirty="0" err="1">
                <a:latin typeface="Lato"/>
              </a:rPr>
              <a:t>Поезд</a:t>
            </a:r>
            <a:endParaRPr lang="en-US" sz="4400" dirty="0">
              <a:latin typeface="Lato"/>
            </a:endParaRPr>
          </a:p>
          <a:p>
            <a:endParaRPr lang="en-US" sz="4400">
              <a:latin typeface="Lato"/>
            </a:endParaRPr>
          </a:p>
          <a:p>
            <a:endParaRPr lang="en-US" sz="4400">
              <a:latin typeface="Lato"/>
            </a:endParaRPr>
          </a:p>
          <a:p>
            <a:endParaRPr lang="en-US" sz="440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4656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EBCA8CA-D324-4E14-E274-5E12A4402A46}"/>
              </a:ext>
            </a:extLst>
          </p:cNvPr>
          <p:cNvSpPr txBox="1"/>
          <p:nvPr/>
        </p:nvSpPr>
        <p:spPr>
          <a:xfrm>
            <a:off x="905774" y="349370"/>
            <a:ext cx="2743200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fontAlgn="auto" latinLnBrk="0" hangingPunc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err="1">
                <a:latin typeface="Times New Roman"/>
              </a:rPr>
              <a:t>Источники</a:t>
            </a:r>
            <a:endParaRPr lang="en-US" sz="3600">
              <a:latin typeface="Times New Roman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B94F50F-3B3F-9733-DE14-D8073885AE13}"/>
              </a:ext>
            </a:extLst>
          </p:cNvPr>
          <p:cNvSpPr txBox="1"/>
          <p:nvPr/>
        </p:nvSpPr>
        <p:spPr>
          <a:xfrm>
            <a:off x="301925" y="1004977"/>
            <a:ext cx="11593901" cy="1823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indent="-342900" defTabSz="914400" fontAlgn="auto" latinLnBrk="0" hangingPunc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>
                <a:hlinkClick r:id="rId2"/>
              </a:rPr>
              <a:t>https://www.khanacademy.org/humanities/ancient-art-civilizations/greek-art/beginners-guide-greece/a/olympic-games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/>
              <a:t>https://en.wikipedia.org/wiki/Greece–Russia_relations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>
                <a:hlinkClick r:id="rId3"/>
              </a:rPr>
              <a:t>https://en.wikipedia.org/wiki/Russians_in_Greece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/>
              <a:t>https://en.wikipedia.org/wiki/Greece</a:t>
            </a:r>
          </a:p>
        </p:txBody>
      </p:sp>
    </p:spTree>
    <p:extLst>
      <p:ext uri="{BB962C8B-B14F-4D97-AF65-F5344CB8AC3E}">
        <p14:creationId xmlns:p14="http://schemas.microsoft.com/office/powerpoint/2010/main" val="342193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528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ext 1"/>
          <p:cNvSpPr txBox="1"/>
          <p:nvPr/>
        </p:nvSpPr>
        <p:spPr>
          <a:xfrm>
            <a:off x="997006" y="321821"/>
            <a:ext cx="6922797" cy="1421671"/>
          </a:xfrm>
          <a:prstGeom prst="rect">
            <a:avLst/>
          </a:prstGeom>
          <a:gradFill>
            <a:gsLst>
              <a:gs pos="0">
                <a:srgbClr val="E3E4DE"/>
              </a:gs>
              <a:gs pos="100000">
                <a:srgbClr val="FAFAFA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lnSpc>
                <a:spcPts val="5400"/>
              </a:lnSpc>
              <a:defRPr sz="4300">
                <a:solidFill>
                  <a:srgbClr val="312F2B"/>
                </a:solidFill>
              </a:defRPr>
            </a:lvl1pPr>
          </a:lstStyle>
          <a:p>
            <a:r>
              <a:rPr lang="pl-PL" sz="3600" err="1">
                <a:latin typeface="Times New Roman"/>
              </a:rPr>
              <a:t>Соседи</a:t>
            </a:r>
            <a:r>
              <a:rPr lang="pl-PL" sz="3600">
                <a:latin typeface="Times New Roman"/>
              </a:rPr>
              <a:t> </a:t>
            </a:r>
            <a:r>
              <a:rPr lang="pl-PL" sz="3600" err="1">
                <a:latin typeface="Times New Roman"/>
              </a:rPr>
              <a:t>Греции</a:t>
            </a:r>
            <a:r>
              <a:rPr lang="pl-PL" sz="3600">
                <a:latin typeface="Times New Roman"/>
              </a:rPr>
              <a:t> </a:t>
            </a:r>
            <a:r>
              <a:rPr lang="pl-PL" sz="3600" err="1">
                <a:latin typeface="Times New Roman"/>
              </a:rPr>
              <a:t>на</a:t>
            </a:r>
            <a:r>
              <a:rPr lang="pl-PL" sz="3600">
                <a:latin typeface="Times New Roman"/>
              </a:rPr>
              <a:t> </a:t>
            </a:r>
            <a:r>
              <a:rPr lang="pl-PL" sz="3600" err="1">
                <a:latin typeface="Times New Roman"/>
              </a:rPr>
              <a:t>карте</a:t>
            </a:r>
            <a:endParaRPr lang="pl-PL" sz="3600">
              <a:latin typeface="Times New Roman"/>
            </a:endParaRPr>
          </a:p>
          <a:p>
            <a:endParaRPr lang="pl-PL">
              <a:latin typeface="Lato"/>
            </a:endParaRPr>
          </a:p>
        </p:txBody>
      </p:sp>
      <p:sp>
        <p:nvSpPr>
          <p:cNvPr id="29" name="Text 4"/>
          <p:cNvSpPr txBox="1"/>
          <p:nvPr/>
        </p:nvSpPr>
        <p:spPr>
          <a:xfrm>
            <a:off x="2078155" y="3568054"/>
            <a:ext cx="933908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600" err="1">
                <a:latin typeface="Times New Roman"/>
              </a:rPr>
              <a:t>Север</a:t>
            </a:r>
            <a:endParaRPr lang="pl-PL" sz="2600" err="1">
              <a:latin typeface="Times New Roman"/>
            </a:endParaRPr>
          </a:p>
        </p:txBody>
      </p:sp>
      <p:sp>
        <p:nvSpPr>
          <p:cNvPr id="30" name="Text 5"/>
          <p:cNvSpPr txBox="1"/>
          <p:nvPr/>
        </p:nvSpPr>
        <p:spPr>
          <a:xfrm>
            <a:off x="3356890" y="3568053"/>
            <a:ext cx="4566313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600" err="1">
                <a:latin typeface="Times New Roman"/>
              </a:rPr>
              <a:t>Албания</a:t>
            </a:r>
            <a:r>
              <a:rPr sz="2600">
                <a:latin typeface="Times New Roman"/>
              </a:rPr>
              <a:t>, </a:t>
            </a:r>
            <a:r>
              <a:rPr sz="2600" err="1">
                <a:latin typeface="Times New Roman"/>
              </a:rPr>
              <a:t>Македония</a:t>
            </a:r>
            <a:r>
              <a:rPr sz="2600">
                <a:latin typeface="Times New Roman"/>
              </a:rPr>
              <a:t>, </a:t>
            </a:r>
            <a:r>
              <a:rPr sz="2600" err="1">
                <a:latin typeface="Times New Roman"/>
              </a:rPr>
              <a:t>Болгария</a:t>
            </a:r>
            <a:endParaRPr lang="pl-PL" sz="2600">
              <a:latin typeface="Times New Roman"/>
            </a:endParaRPr>
          </a:p>
        </p:txBody>
      </p:sp>
      <p:sp>
        <p:nvSpPr>
          <p:cNvPr id="31" name="Shape 6"/>
          <p:cNvSpPr/>
          <p:nvPr/>
        </p:nvSpPr>
        <p:spPr>
          <a:xfrm>
            <a:off x="2051803" y="3996218"/>
            <a:ext cx="6315848" cy="577094"/>
          </a:xfrm>
          <a:prstGeom prst="rect">
            <a:avLst/>
          </a:prstGeom>
          <a:solidFill>
            <a:srgbClr val="000000">
              <a:alpha val="4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2" name="Text 7"/>
          <p:cNvSpPr txBox="1"/>
          <p:nvPr/>
        </p:nvSpPr>
        <p:spPr>
          <a:xfrm>
            <a:off x="2112661" y="4187904"/>
            <a:ext cx="1103826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pl-PL" sz="2600" err="1">
                <a:latin typeface="Times New Roman"/>
              </a:rPr>
              <a:t>Восток</a:t>
            </a:r>
            <a:endParaRPr lang="pl-PL" sz="2600">
              <a:latin typeface="Times New Roman"/>
            </a:endParaRPr>
          </a:p>
        </p:txBody>
      </p:sp>
      <p:sp>
        <p:nvSpPr>
          <p:cNvPr id="33" name="Text 8"/>
          <p:cNvSpPr txBox="1"/>
          <p:nvPr/>
        </p:nvSpPr>
        <p:spPr>
          <a:xfrm>
            <a:off x="3356245" y="4178815"/>
            <a:ext cx="113909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600" err="1">
                <a:latin typeface="Times New Roman"/>
              </a:rPr>
              <a:t>Турция</a:t>
            </a:r>
            <a:endParaRPr lang="pl-PL" sz="2600" err="1">
              <a:latin typeface="Times New Roman"/>
            </a:endParaRPr>
          </a:p>
        </p:txBody>
      </p:sp>
      <p:sp>
        <p:nvSpPr>
          <p:cNvPr id="34" name="Text 10"/>
          <p:cNvSpPr txBox="1"/>
          <p:nvPr/>
        </p:nvSpPr>
        <p:spPr>
          <a:xfrm>
            <a:off x="2078155" y="4825007"/>
            <a:ext cx="578041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600" err="1">
                <a:latin typeface="Times New Roman"/>
              </a:rPr>
              <a:t>Юг</a:t>
            </a:r>
            <a:endParaRPr lang="pl-PL" sz="2600" err="1">
              <a:latin typeface="Times New Roman"/>
            </a:endParaRPr>
          </a:p>
        </p:txBody>
      </p:sp>
      <p:sp>
        <p:nvSpPr>
          <p:cNvPr id="35" name="Text 11"/>
          <p:cNvSpPr txBox="1"/>
          <p:nvPr/>
        </p:nvSpPr>
        <p:spPr>
          <a:xfrm>
            <a:off x="3351273" y="4829507"/>
            <a:ext cx="1081384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600" err="1">
                <a:latin typeface="Times New Roman"/>
              </a:rPr>
              <a:t>Египет</a:t>
            </a:r>
            <a:endParaRPr lang="pl-PL" sz="2600" err="1">
              <a:latin typeface="Times New Roman"/>
            </a:endParaRPr>
          </a:p>
        </p:txBody>
      </p:sp>
      <p:sp>
        <p:nvSpPr>
          <p:cNvPr id="36" name="Shape 12"/>
          <p:cNvSpPr/>
          <p:nvPr/>
        </p:nvSpPr>
        <p:spPr>
          <a:xfrm>
            <a:off x="2051803" y="5321260"/>
            <a:ext cx="6315848" cy="672528"/>
          </a:xfrm>
          <a:prstGeom prst="rect">
            <a:avLst/>
          </a:prstGeom>
          <a:solidFill>
            <a:srgbClr val="000000">
              <a:alpha val="4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7" name="Text 13"/>
          <p:cNvSpPr txBox="1"/>
          <p:nvPr/>
        </p:nvSpPr>
        <p:spPr>
          <a:xfrm>
            <a:off x="2060902" y="5444858"/>
            <a:ext cx="1192793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600" err="1">
                <a:latin typeface="Times New Roman"/>
              </a:rPr>
              <a:t>Запад</a:t>
            </a:r>
            <a:endParaRPr lang="pl-PL" sz="2600">
              <a:latin typeface="Times New Roman"/>
            </a:endParaRPr>
          </a:p>
        </p:txBody>
      </p:sp>
      <p:sp>
        <p:nvSpPr>
          <p:cNvPr id="38" name="Text 14"/>
          <p:cNvSpPr txBox="1"/>
          <p:nvPr/>
        </p:nvSpPr>
        <p:spPr>
          <a:xfrm>
            <a:off x="3352162" y="5444857"/>
            <a:ext cx="4775563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600" err="1">
                <a:latin typeface="Times New Roman"/>
              </a:rPr>
              <a:t>Ионическое</a:t>
            </a:r>
            <a:r>
              <a:rPr sz="2600">
                <a:latin typeface="Times New Roman"/>
              </a:rPr>
              <a:t> и </a:t>
            </a:r>
            <a:r>
              <a:rPr sz="2600" err="1">
                <a:latin typeface="Times New Roman"/>
              </a:rPr>
              <a:t>Средиземное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море</a:t>
            </a:r>
            <a:endParaRPr lang="pl-PL" sz="2600">
              <a:latin typeface="Times New Roman"/>
            </a:endParaRPr>
          </a:p>
        </p:txBody>
      </p:sp>
      <p:pic>
        <p:nvPicPr>
          <p:cNvPr id="39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578" y="1445539"/>
            <a:ext cx="6330707" cy="56784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" name="Rysunek"/>
          <p:cNvGrpSpPr/>
          <p:nvPr/>
        </p:nvGrpSpPr>
        <p:grpSpPr>
          <a:xfrm>
            <a:off x="8707746" y="1357356"/>
            <a:ext cx="5587285" cy="2219785"/>
            <a:chOff x="-2768850" y="-120375"/>
            <a:chExt cx="5587283" cy="2219784"/>
          </a:xfrm>
        </p:grpSpPr>
        <p:pic>
          <p:nvPicPr>
            <p:cNvPr id="40" name="Linia Kształt" descr="Linia Kształt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52697" y="-120376"/>
              <a:ext cx="1385323" cy="435224"/>
            </a:xfrm>
            <a:prstGeom prst="rect">
              <a:avLst/>
            </a:prstGeom>
            <a:effectLst/>
          </p:spPr>
        </p:pic>
        <p:pic>
          <p:nvPicPr>
            <p:cNvPr id="42" name="Linia Kształt" descr="Linia Kształt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768851" y="-10315"/>
              <a:ext cx="1686879" cy="397035"/>
            </a:xfrm>
            <a:prstGeom prst="rect">
              <a:avLst/>
            </a:prstGeom>
            <a:effectLst/>
          </p:spPr>
        </p:pic>
        <p:pic>
          <p:nvPicPr>
            <p:cNvPr id="44" name="Linia Kształt" descr="Linia Kształt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3171" y="1664585"/>
              <a:ext cx="1325262" cy="43482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0" name="Text 1"/>
          <p:cNvSpPr txBox="1"/>
          <p:nvPr/>
        </p:nvSpPr>
        <p:spPr>
          <a:xfrm>
            <a:off x="933214" y="163222"/>
            <a:ext cx="5468803" cy="719877"/>
          </a:xfrm>
          <a:prstGeom prst="rect">
            <a:avLst/>
          </a:prstGeom>
          <a:gradFill>
            <a:gsLst>
              <a:gs pos="0">
                <a:srgbClr val="E7E7E7"/>
              </a:gs>
              <a:gs pos="100000">
                <a:srgbClr val="767E0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lnSpc>
                <a:spcPts val="5400"/>
              </a:lnSpc>
              <a:defRPr sz="4300">
                <a:solidFill>
                  <a:srgbClr val="312F2B"/>
                </a:solidFill>
              </a:defRPr>
            </a:lvl1pPr>
          </a:lstStyle>
          <a:p>
            <a:r>
              <a:rPr sz="3600" err="1">
                <a:latin typeface="Times New Roman"/>
              </a:rPr>
              <a:t>Местонахождение</a:t>
            </a:r>
            <a:r>
              <a:rPr sz="3600">
                <a:latin typeface="Times New Roman"/>
              </a:rPr>
              <a:t> </a:t>
            </a:r>
            <a:r>
              <a:rPr sz="3600" err="1">
                <a:latin typeface="Times New Roman"/>
              </a:rPr>
              <a:t>на</a:t>
            </a:r>
            <a:r>
              <a:rPr sz="3600">
                <a:latin typeface="Times New Roman"/>
              </a:rPr>
              <a:t> </a:t>
            </a:r>
            <a:r>
              <a:rPr sz="3600" err="1">
                <a:latin typeface="Times New Roman"/>
              </a:rPr>
              <a:t>карте</a:t>
            </a:r>
            <a:endParaRPr lang="pl-PL" sz="3600">
              <a:latin typeface="Times New Roman"/>
            </a:endParaRPr>
          </a:p>
        </p:txBody>
      </p:sp>
      <p:sp>
        <p:nvSpPr>
          <p:cNvPr id="51" name="Text 2"/>
          <p:cNvSpPr txBox="1"/>
          <p:nvPr/>
        </p:nvSpPr>
        <p:spPr>
          <a:xfrm>
            <a:off x="191041" y="1089386"/>
            <a:ext cx="5131980" cy="216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600" err="1">
                <a:latin typeface="Times New Roman"/>
              </a:rPr>
              <a:t>Греция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находится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на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юго-востоке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Европы</a:t>
            </a:r>
            <a:r>
              <a:rPr sz="2600">
                <a:latin typeface="Times New Roman"/>
              </a:rPr>
              <a:t> и </a:t>
            </a:r>
            <a:r>
              <a:rPr sz="2600" err="1">
                <a:latin typeface="Times New Roman"/>
              </a:rPr>
              <a:t>частично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на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южной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границе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Балканского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полуострова</a:t>
            </a:r>
            <a:r>
              <a:rPr sz="2600">
                <a:latin typeface="Times New Roman"/>
              </a:rPr>
              <a:t>. </a:t>
            </a:r>
            <a:r>
              <a:rPr sz="2600" err="1">
                <a:latin typeface="Times New Roman"/>
              </a:rPr>
              <a:t>Ее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прекрасное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расположение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делает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ее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привлекательным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туристическим</a:t>
            </a:r>
            <a:r>
              <a:rPr sz="2600">
                <a:latin typeface="Times New Roman"/>
              </a:rPr>
              <a:t> </a:t>
            </a:r>
            <a:r>
              <a:rPr sz="2600" err="1">
                <a:latin typeface="Times New Roman"/>
              </a:rPr>
              <a:t>направлением</a:t>
            </a:r>
            <a:r>
              <a:rPr sz="2600">
                <a:latin typeface="Times New Roman"/>
              </a:rPr>
              <a:t>.</a:t>
            </a:r>
          </a:p>
        </p:txBody>
      </p:sp>
      <p:pic>
        <p:nvPicPr>
          <p:cNvPr id="52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898" y="1084401"/>
            <a:ext cx="8772798" cy="6942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9" y="3411330"/>
            <a:ext cx="5263158" cy="4491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>
            <a:extLst>
              <a:ext uri="{FF2B5EF4-FFF2-40B4-BE49-F238E27FC236}">
                <a16:creationId xmlns:a16="http://schemas.microsoft.com/office/drawing/2014/main" id="{D74A2F8A-6C5B-253C-8753-B1A2C2C5A00F}"/>
              </a:ext>
            </a:extLst>
          </p:cNvPr>
          <p:cNvSpPr/>
          <p:nvPr/>
        </p:nvSpPr>
        <p:spPr>
          <a:xfrm>
            <a:off x="284672" y="1621766"/>
            <a:ext cx="5365629" cy="250166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9D71721-C462-3A60-8E95-6225C5F0ADF8}"/>
              </a:ext>
            </a:extLst>
          </p:cNvPr>
          <p:cNvSpPr txBox="1"/>
          <p:nvPr/>
        </p:nvSpPr>
        <p:spPr>
          <a:xfrm>
            <a:off x="284672" y="1350034"/>
            <a:ext cx="5124090" cy="25160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fontAlgn="auto" latinLnBrk="0" hangingPunc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600">
              <a:latin typeface="Times New Roman"/>
            </a:endParaRPr>
          </a:p>
          <a:p>
            <a:r>
              <a:rPr lang="en-US" sz="2600" err="1">
                <a:latin typeface="Times New Roman"/>
              </a:rPr>
              <a:t>По</a:t>
            </a:r>
            <a:r>
              <a:rPr lang="en-US" sz="2600">
                <a:latin typeface="Times New Roman"/>
              </a:rPr>
              <a:t> </a:t>
            </a:r>
            <a:r>
              <a:rPr lang="en-US" sz="2600" err="1">
                <a:latin typeface="Times New Roman"/>
              </a:rPr>
              <a:t>последним</a:t>
            </a:r>
            <a:r>
              <a:rPr lang="en-US" sz="2600">
                <a:latin typeface="Times New Roman"/>
              </a:rPr>
              <a:t> </a:t>
            </a:r>
            <a:r>
              <a:rPr lang="en-US" sz="2600" err="1">
                <a:latin typeface="Times New Roman"/>
              </a:rPr>
              <a:t>оценкам</a:t>
            </a:r>
            <a:r>
              <a:rPr lang="en-US" sz="2600">
                <a:latin typeface="Times New Roman"/>
              </a:rPr>
              <a:t>, в </a:t>
            </a:r>
            <a:r>
              <a:rPr lang="en-US" sz="2600" err="1">
                <a:latin typeface="Times New Roman"/>
              </a:rPr>
              <a:t>Греции</a:t>
            </a:r>
            <a:r>
              <a:rPr lang="en-US" sz="2600">
                <a:latin typeface="Times New Roman"/>
              </a:rPr>
              <a:t> </a:t>
            </a:r>
            <a:r>
              <a:rPr lang="en-US" sz="2600" err="1">
                <a:latin typeface="Times New Roman"/>
              </a:rPr>
              <a:t>проживает</a:t>
            </a:r>
            <a:r>
              <a:rPr lang="en-US" sz="2600">
                <a:latin typeface="Times New Roman"/>
              </a:rPr>
              <a:t> </a:t>
            </a:r>
            <a:r>
              <a:rPr lang="en-US" sz="2600" err="1">
                <a:latin typeface="Times New Roman"/>
              </a:rPr>
              <a:t>примерно</a:t>
            </a:r>
            <a:r>
              <a:rPr lang="en-US" sz="2600">
                <a:latin typeface="Times New Roman"/>
              </a:rPr>
              <a:t> </a:t>
            </a:r>
            <a:r>
              <a:rPr lang="en-US" sz="2600" err="1">
                <a:latin typeface="Times New Roman"/>
              </a:rPr>
              <a:t>от</a:t>
            </a:r>
            <a:r>
              <a:rPr lang="en-US" sz="2600">
                <a:latin typeface="Times New Roman"/>
              </a:rPr>
              <a:t> 30 000 </a:t>
            </a:r>
            <a:r>
              <a:rPr lang="en-US" sz="2600" err="1">
                <a:latin typeface="Times New Roman"/>
              </a:rPr>
              <a:t>до</a:t>
            </a:r>
            <a:r>
              <a:rPr lang="en-US" sz="2600">
                <a:latin typeface="Times New Roman"/>
              </a:rPr>
              <a:t> 50 000 </a:t>
            </a:r>
            <a:r>
              <a:rPr lang="en-US" sz="2600" err="1">
                <a:latin typeface="Times New Roman"/>
              </a:rPr>
              <a:t>россиян</a:t>
            </a:r>
            <a:r>
              <a:rPr lang="en-US" sz="2600">
                <a:latin typeface="Times New Roman"/>
              </a:rPr>
              <a:t>. </a:t>
            </a:r>
            <a:r>
              <a:rPr lang="en-US" sz="2600" err="1">
                <a:latin typeface="Times New Roman"/>
              </a:rPr>
              <a:t>Эта</a:t>
            </a:r>
            <a:r>
              <a:rPr lang="en-US" sz="2600">
                <a:latin typeface="Times New Roman"/>
              </a:rPr>
              <a:t> </a:t>
            </a:r>
            <a:r>
              <a:rPr lang="en-US" sz="2600" err="1">
                <a:latin typeface="Times New Roman"/>
              </a:rPr>
              <a:t>цифра</a:t>
            </a:r>
            <a:r>
              <a:rPr lang="en-US" sz="2600">
                <a:latin typeface="Times New Roman"/>
              </a:rPr>
              <a:t> </a:t>
            </a:r>
            <a:r>
              <a:rPr lang="en-US" sz="2600" err="1">
                <a:latin typeface="Times New Roman"/>
              </a:rPr>
              <a:t>включает</a:t>
            </a:r>
            <a:r>
              <a:rPr lang="en-US" sz="2600">
                <a:latin typeface="Times New Roman"/>
              </a:rPr>
              <a:t> </a:t>
            </a:r>
            <a:r>
              <a:rPr lang="en-US" sz="2600" err="1">
                <a:latin typeface="Times New Roman"/>
              </a:rPr>
              <a:t>как</a:t>
            </a:r>
            <a:r>
              <a:rPr lang="en-US" sz="2600">
                <a:latin typeface="Times New Roman"/>
              </a:rPr>
              <a:t> </a:t>
            </a:r>
            <a:r>
              <a:rPr lang="en-US" sz="2600" err="1">
                <a:latin typeface="Times New Roman"/>
              </a:rPr>
              <a:t>постоянных</a:t>
            </a:r>
            <a:r>
              <a:rPr lang="en-US" sz="2600">
                <a:latin typeface="Times New Roman"/>
              </a:rPr>
              <a:t> </a:t>
            </a:r>
            <a:r>
              <a:rPr lang="en-US" sz="2600" err="1">
                <a:latin typeface="Times New Roman"/>
              </a:rPr>
              <a:t>жителей</a:t>
            </a:r>
            <a:r>
              <a:rPr lang="en-US" sz="2600">
                <a:latin typeface="Times New Roman"/>
              </a:rPr>
              <a:t>, </a:t>
            </a:r>
            <a:r>
              <a:rPr lang="en-US" sz="2600" err="1">
                <a:latin typeface="Times New Roman"/>
              </a:rPr>
              <a:t>так</a:t>
            </a:r>
            <a:r>
              <a:rPr lang="en-US" sz="2600">
                <a:latin typeface="Times New Roman"/>
              </a:rPr>
              <a:t> и </a:t>
            </a:r>
            <a:r>
              <a:rPr lang="en-US" sz="2600" err="1">
                <a:latin typeface="Times New Roman"/>
              </a:rPr>
              <a:t>тех</a:t>
            </a:r>
            <a:r>
              <a:rPr lang="en-US" sz="2600">
                <a:latin typeface="Times New Roman"/>
              </a:rPr>
              <a:t>, </a:t>
            </a:r>
            <a:r>
              <a:rPr lang="en-US" sz="2600" err="1">
                <a:latin typeface="Times New Roman"/>
              </a:rPr>
              <a:t>кто</a:t>
            </a:r>
            <a:r>
              <a:rPr lang="en-US" sz="2600">
                <a:latin typeface="Times New Roman"/>
              </a:rPr>
              <a:t> </a:t>
            </a:r>
            <a:r>
              <a:rPr lang="en-US" sz="2600" err="1">
                <a:latin typeface="Times New Roman"/>
              </a:rPr>
              <a:t>находится</a:t>
            </a:r>
            <a:r>
              <a:rPr lang="en-US" sz="2600">
                <a:latin typeface="Times New Roman"/>
              </a:rPr>
              <a:t> в </a:t>
            </a:r>
            <a:r>
              <a:rPr lang="en-US" sz="2600" err="1">
                <a:latin typeface="Times New Roman"/>
              </a:rPr>
              <a:t>стране</a:t>
            </a:r>
            <a:r>
              <a:rPr lang="en-US" sz="2600">
                <a:latin typeface="Times New Roman"/>
              </a:rPr>
              <a:t> </a:t>
            </a:r>
            <a:r>
              <a:rPr lang="en-US" sz="2600" err="1">
                <a:latin typeface="Times New Roman"/>
              </a:rPr>
              <a:t>на</a:t>
            </a:r>
            <a:r>
              <a:rPr lang="en-US" sz="2600">
                <a:latin typeface="Times New Roman"/>
              </a:rPr>
              <a:t> </a:t>
            </a:r>
            <a:r>
              <a:rPr lang="en-US" sz="2600" err="1">
                <a:latin typeface="Times New Roman"/>
              </a:rPr>
              <a:t>временной</a:t>
            </a:r>
            <a:r>
              <a:rPr lang="en-US" sz="2600">
                <a:latin typeface="Times New Roman"/>
              </a:rPr>
              <a:t> </a:t>
            </a:r>
            <a:r>
              <a:rPr lang="en-US" sz="2600" err="1">
                <a:latin typeface="Times New Roman"/>
              </a:rPr>
              <a:t>основе</a:t>
            </a:r>
            <a:r>
              <a:rPr lang="en-US" sz="2600">
                <a:latin typeface="Times New Roman"/>
              </a:rPr>
              <a:t>.</a:t>
            </a:r>
          </a:p>
        </p:txBody>
      </p:sp>
      <p:pic>
        <p:nvPicPr>
          <p:cNvPr id="22" name="Obraz 21" descr="Explained: Why does Greece accuse Russia of meddling over FYR Macedonia? |  Euronews">
            <a:extLst>
              <a:ext uri="{FF2B5EF4-FFF2-40B4-BE49-F238E27FC236}">
                <a16:creationId xmlns:a16="http://schemas.microsoft.com/office/drawing/2014/main" id="{4E810F34-57D1-3F5F-DEE4-220BED927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215" y="237765"/>
            <a:ext cx="6469811" cy="3630642"/>
          </a:xfrm>
          <a:prstGeom prst="rect">
            <a:avLst/>
          </a:prstGeom>
        </p:spPr>
      </p:pic>
      <p:pic>
        <p:nvPicPr>
          <p:cNvPr id="23" name="Obraz 22" descr="GREEK AS A SECOND FOREIGN LANGUAGE IN RUSSIA - Greek Language lessons in  Athens, Thessaloniki and Chania - Learn Modern and Ancient Greek in Greece!">
            <a:extLst>
              <a:ext uri="{FF2B5EF4-FFF2-40B4-BE49-F238E27FC236}">
                <a16:creationId xmlns:a16="http://schemas.microsoft.com/office/drawing/2014/main" id="{91D022ED-14C0-487A-6E9E-25694E75E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40" y="3024931"/>
            <a:ext cx="7901794" cy="4526122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3CC9F3F-0B6A-E1FC-21E2-41618A65D420}"/>
              </a:ext>
            </a:extLst>
          </p:cNvPr>
          <p:cNvSpPr txBox="1"/>
          <p:nvPr/>
        </p:nvSpPr>
        <p:spPr>
          <a:xfrm>
            <a:off x="1147313" y="435634"/>
            <a:ext cx="6763109" cy="438580"/>
          </a:xfrm>
          <a:prstGeom prst="rect">
            <a:avLst/>
          </a:prstGeom>
          <a:solidFill>
            <a:srgbClr val="8290D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err="1">
                <a:latin typeface="Times New Roman"/>
              </a:rPr>
              <a:t>Русские</a:t>
            </a:r>
            <a:r>
              <a:rPr lang="en-US" sz="3600">
                <a:latin typeface="Times New Roman"/>
              </a:rPr>
              <a:t> в </a:t>
            </a:r>
            <a:r>
              <a:rPr lang="en-US" sz="3600" err="1">
                <a:latin typeface="Times New Roman"/>
              </a:rPr>
              <a:t>Греции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E6C4BA7-F347-B102-7556-0F96E6E76DAD}"/>
              </a:ext>
            </a:extLst>
          </p:cNvPr>
          <p:cNvSpPr txBox="1"/>
          <p:nvPr/>
        </p:nvSpPr>
        <p:spPr>
          <a:xfrm>
            <a:off x="267418" y="5042140"/>
            <a:ext cx="5934974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600" b="1">
              <a:highlight>
                <a:srgbClr val="C0C0C0"/>
              </a:highlight>
              <a:latin typeface="Times New Roman"/>
            </a:endParaRPr>
          </a:p>
          <a:p>
            <a:r>
              <a:rPr lang="en-US" sz="2600" b="1" err="1">
                <a:solidFill>
                  <a:srgbClr val="C00000"/>
                </a:solidFill>
                <a:latin typeface="Times New Roman"/>
              </a:rPr>
              <a:t>Русские</a:t>
            </a:r>
            <a:r>
              <a:rPr lang="en-US" sz="2600" b="1">
                <a:solidFill>
                  <a:srgbClr val="C00000"/>
                </a:solidFill>
                <a:latin typeface="Times New Roman"/>
              </a:rPr>
              <a:t> в </a:t>
            </a:r>
            <a:r>
              <a:rPr lang="en-US" sz="2600" b="1" err="1">
                <a:solidFill>
                  <a:srgbClr val="C00000"/>
                </a:solidFill>
                <a:latin typeface="Times New Roman"/>
              </a:rPr>
              <a:t>Греции</a:t>
            </a:r>
            <a:r>
              <a:rPr lang="en-US" sz="2600" b="1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600" b="1" err="1">
                <a:solidFill>
                  <a:srgbClr val="C00000"/>
                </a:solidFill>
                <a:latin typeface="Times New Roman"/>
              </a:rPr>
              <a:t>составляют</a:t>
            </a:r>
            <a:r>
              <a:rPr lang="en-US" sz="2600" b="1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600" b="1" err="1">
                <a:solidFill>
                  <a:srgbClr val="C00000"/>
                </a:solidFill>
                <a:latin typeface="Times New Roman"/>
              </a:rPr>
              <a:t>примерно</a:t>
            </a:r>
            <a:r>
              <a:rPr lang="en-US" sz="2600" b="1">
                <a:solidFill>
                  <a:srgbClr val="C00000"/>
                </a:solidFill>
                <a:latin typeface="Times New Roman"/>
              </a:rPr>
              <a:t> 0,3% - 0,5% </a:t>
            </a:r>
            <a:r>
              <a:rPr lang="en-US" sz="2600" b="1" err="1">
                <a:solidFill>
                  <a:srgbClr val="C00000"/>
                </a:solidFill>
                <a:latin typeface="Times New Roman"/>
              </a:rPr>
              <a:t>от</a:t>
            </a:r>
            <a:r>
              <a:rPr lang="en-US" sz="2600" b="1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600" b="1" err="1">
                <a:solidFill>
                  <a:srgbClr val="C00000"/>
                </a:solidFill>
                <a:latin typeface="Times New Roman"/>
              </a:rPr>
              <a:t>общего</a:t>
            </a:r>
            <a:r>
              <a:rPr lang="en-US" sz="2600" b="1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600" b="1" err="1">
                <a:solidFill>
                  <a:srgbClr val="C00000"/>
                </a:solidFill>
                <a:latin typeface="Times New Roman"/>
              </a:rPr>
              <a:t>населения</a:t>
            </a:r>
            <a:r>
              <a:rPr lang="en-US" sz="2600" b="1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600" b="1" err="1">
                <a:solidFill>
                  <a:srgbClr val="C00000"/>
                </a:solidFill>
                <a:latin typeface="Times New Roman"/>
              </a:rPr>
              <a:t>Греции</a:t>
            </a:r>
            <a:r>
              <a:rPr lang="en-US" sz="2600" b="1">
                <a:solidFill>
                  <a:srgbClr val="C00000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50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0"/>
          <p:cNvSpPr/>
          <p:nvPr/>
        </p:nvSpPr>
        <p:spPr>
          <a:xfrm>
            <a:off x="-6806" y="106871"/>
            <a:ext cx="14630401" cy="8229601"/>
          </a:xfrm>
          <a:prstGeom prst="rect">
            <a:avLst/>
          </a:prstGeom>
          <a:solidFill>
            <a:srgbClr val="FFFFFF">
              <a:alpha val="75000"/>
            </a:srgbClr>
          </a:solidFill>
          <a:ln w="13215">
            <a:solidFill>
              <a:srgbClr val="FFFFFF">
                <a:alpha val="64000"/>
              </a:srgbClr>
            </a:solidFill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57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Text 1"/>
          <p:cNvSpPr txBox="1"/>
          <p:nvPr/>
        </p:nvSpPr>
        <p:spPr>
          <a:xfrm>
            <a:off x="839985" y="727709"/>
            <a:ext cx="5321327" cy="700641"/>
          </a:xfrm>
          <a:prstGeom prst="rect">
            <a:avLst/>
          </a:prstGeom>
          <a:gradFill>
            <a:gsLst>
              <a:gs pos="0">
                <a:srgbClr val="FBFBFA"/>
              </a:gs>
              <a:gs pos="100000">
                <a:srgbClr val="75B9CC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lnSpc>
                <a:spcPts val="5200"/>
              </a:lnSpc>
              <a:defRPr sz="4100">
                <a:solidFill>
                  <a:srgbClr val="312F2B"/>
                </a:solidFill>
              </a:defRPr>
            </a:lvl1pPr>
          </a:lstStyle>
          <a:p>
            <a:r>
              <a:rPr sz="3600" err="1">
                <a:latin typeface="Times New Roman"/>
              </a:rPr>
              <a:t>Как</a:t>
            </a:r>
            <a:r>
              <a:rPr sz="3600">
                <a:latin typeface="Times New Roman"/>
              </a:rPr>
              <a:t> </a:t>
            </a:r>
            <a:r>
              <a:rPr sz="3600" err="1">
                <a:latin typeface="Times New Roman"/>
              </a:rPr>
              <a:t>добраться</a:t>
            </a:r>
            <a:r>
              <a:rPr sz="3600">
                <a:latin typeface="Times New Roman"/>
              </a:rPr>
              <a:t> </a:t>
            </a:r>
            <a:r>
              <a:rPr sz="3600" err="1">
                <a:latin typeface="Times New Roman"/>
              </a:rPr>
              <a:t>из</a:t>
            </a:r>
            <a:r>
              <a:rPr sz="3600">
                <a:latin typeface="Times New Roman"/>
              </a:rPr>
              <a:t> </a:t>
            </a:r>
            <a:r>
              <a:rPr sz="3600" b="1" err="1">
                <a:latin typeface="Times New Roman"/>
              </a:rPr>
              <a:t>Польши</a:t>
            </a:r>
            <a:endParaRPr lang="pl-PL" sz="3600" b="1" err="1">
              <a:latin typeface="Times New Roman"/>
            </a:endParaRPr>
          </a:p>
        </p:txBody>
      </p:sp>
      <p:sp>
        <p:nvSpPr>
          <p:cNvPr id="59" name="Shape 2"/>
          <p:cNvSpPr/>
          <p:nvPr/>
        </p:nvSpPr>
        <p:spPr>
          <a:xfrm>
            <a:off x="1090850" y="1707117"/>
            <a:ext cx="42268" cy="5794774"/>
          </a:xfrm>
          <a:prstGeom prst="rect">
            <a:avLst/>
          </a:prstGeom>
          <a:solidFill>
            <a:srgbClr val="D1D1C7"/>
          </a:solidFill>
          <a:ln w="12700">
            <a:miter lim="400000"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0" name="Shape 3"/>
          <p:cNvSpPr/>
          <p:nvPr/>
        </p:nvSpPr>
        <p:spPr>
          <a:xfrm>
            <a:off x="1350169" y="2089605"/>
            <a:ext cx="741284" cy="42268"/>
          </a:xfrm>
          <a:prstGeom prst="rect">
            <a:avLst/>
          </a:prstGeom>
          <a:solidFill>
            <a:srgbClr val="D1D1C7"/>
          </a:solidFill>
          <a:ln w="12700">
            <a:miter lim="400000"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1" name="Shape 4"/>
          <p:cNvSpPr/>
          <p:nvPr/>
        </p:nvSpPr>
        <p:spPr>
          <a:xfrm>
            <a:off x="873680" y="1872614"/>
            <a:ext cx="476489" cy="476489"/>
          </a:xfrm>
          <a:prstGeom prst="roundRect">
            <a:avLst>
              <a:gd name="adj" fmla="val 20003"/>
            </a:avLst>
          </a:prstGeom>
          <a:solidFill>
            <a:srgbClr val="E8E8E3"/>
          </a:solidFill>
          <a:ln w="13215">
            <a:solidFill>
              <a:srgbClr val="D1D1C7"/>
            </a:solidFill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2" name="Text 5"/>
          <p:cNvSpPr txBox="1"/>
          <p:nvPr/>
        </p:nvSpPr>
        <p:spPr>
          <a:xfrm>
            <a:off x="971565" y="1912262"/>
            <a:ext cx="280720" cy="479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3100"/>
              </a:lnSpc>
              <a:defRPr sz="2500" b="1"/>
            </a:lvl1pPr>
          </a:lstStyle>
          <a:p>
            <a:r>
              <a:t>1</a:t>
            </a:r>
          </a:p>
        </p:txBody>
      </p:sp>
      <p:sp>
        <p:nvSpPr>
          <p:cNvPr id="63" name="Text 6"/>
          <p:cNvSpPr txBox="1"/>
          <p:nvPr/>
        </p:nvSpPr>
        <p:spPr>
          <a:xfrm>
            <a:off x="2322551" y="1918810"/>
            <a:ext cx="1134283" cy="430887"/>
          </a:xfrm>
          <a:prstGeom prst="rect">
            <a:avLst/>
          </a:prstGeom>
          <a:gradFill>
            <a:gsLst>
              <a:gs pos="0">
                <a:schemeClr val="accent1">
                  <a:hueOff val="276587"/>
                  <a:satOff val="-4887"/>
                  <a:lumOff val="24576"/>
                </a:schemeClr>
              </a:gs>
              <a:gs pos="50000">
                <a:srgbClr val="98AAD9"/>
              </a:gs>
              <a:gs pos="100000">
                <a:schemeClr val="accent1">
                  <a:hueOff val="258141"/>
                  <a:satOff val="-1314"/>
                  <a:lumOff val="16637"/>
                </a:schemeClr>
              </a:gs>
            </a:gsLst>
            <a:lin ang="5400000"/>
          </a:gra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lnSpc>
                <a:spcPct val="100000"/>
              </a:lnSpc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b="1" err="1">
                <a:latin typeface="Times New Roman"/>
              </a:rPr>
              <a:t>Автобус</a:t>
            </a:r>
            <a:endParaRPr lang="pl-PL" b="1">
              <a:latin typeface="Times New Roman"/>
            </a:endParaRPr>
          </a:p>
        </p:txBody>
      </p:sp>
      <p:sp>
        <p:nvSpPr>
          <p:cNvPr id="64" name="Text 7"/>
          <p:cNvSpPr txBox="1"/>
          <p:nvPr/>
        </p:nvSpPr>
        <p:spPr>
          <a:xfrm>
            <a:off x="1977494" y="2311016"/>
            <a:ext cx="8655651" cy="75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lnSpc>
                <a:spcPts val="2600"/>
              </a:lnSpc>
              <a:defRPr sz="16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200" err="1">
                <a:latin typeface="Times New Roman"/>
              </a:rPr>
              <a:t>Множество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автобусных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компаний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предлагают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прямые</a:t>
            </a:r>
            <a:r>
              <a:rPr sz="2200">
                <a:latin typeface="Times New Roman"/>
              </a:rPr>
              <a:t> и </a:t>
            </a:r>
            <a:r>
              <a:rPr sz="2200" err="1">
                <a:latin typeface="Times New Roman"/>
              </a:rPr>
              <a:t>комфортабельные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маршруты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из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Польши</a:t>
            </a:r>
            <a:r>
              <a:rPr sz="2200">
                <a:latin typeface="Times New Roman"/>
              </a:rPr>
              <a:t> в </a:t>
            </a:r>
            <a:r>
              <a:rPr sz="2200" err="1">
                <a:latin typeface="Times New Roman"/>
              </a:rPr>
              <a:t>различные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города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Греции</a:t>
            </a:r>
            <a:r>
              <a:rPr sz="2200">
                <a:latin typeface="Times New Roman"/>
              </a:rPr>
              <a:t>.</a:t>
            </a:r>
          </a:p>
        </p:txBody>
      </p:sp>
      <p:sp>
        <p:nvSpPr>
          <p:cNvPr id="65" name="Shape 8"/>
          <p:cNvSpPr/>
          <p:nvPr/>
        </p:nvSpPr>
        <p:spPr>
          <a:xfrm>
            <a:off x="1350169" y="3995677"/>
            <a:ext cx="741284" cy="42268"/>
          </a:xfrm>
          <a:prstGeom prst="rect">
            <a:avLst/>
          </a:prstGeom>
          <a:solidFill>
            <a:srgbClr val="D1D1C7"/>
          </a:solidFill>
          <a:ln w="12700">
            <a:miter lim="400000"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6" name="Shape 9"/>
          <p:cNvSpPr/>
          <p:nvPr/>
        </p:nvSpPr>
        <p:spPr>
          <a:xfrm>
            <a:off x="873680" y="3778687"/>
            <a:ext cx="476489" cy="476489"/>
          </a:xfrm>
          <a:prstGeom prst="roundRect">
            <a:avLst>
              <a:gd name="adj" fmla="val 20003"/>
            </a:avLst>
          </a:prstGeom>
          <a:solidFill>
            <a:srgbClr val="E8E8E3"/>
          </a:solidFill>
          <a:ln w="13215">
            <a:solidFill>
              <a:srgbClr val="D1D1C7"/>
            </a:solidFill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7" name="Text 10"/>
          <p:cNvSpPr txBox="1"/>
          <p:nvPr/>
        </p:nvSpPr>
        <p:spPr>
          <a:xfrm>
            <a:off x="971565" y="3818333"/>
            <a:ext cx="280720" cy="479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3100"/>
              </a:lnSpc>
              <a:defRPr sz="2500" b="1"/>
            </a:lvl1pPr>
          </a:lstStyle>
          <a:p>
            <a:r>
              <a:t>2</a:t>
            </a:r>
          </a:p>
        </p:txBody>
      </p:sp>
      <p:sp>
        <p:nvSpPr>
          <p:cNvPr id="68" name="Text 11"/>
          <p:cNvSpPr txBox="1"/>
          <p:nvPr/>
        </p:nvSpPr>
        <p:spPr>
          <a:xfrm>
            <a:off x="2322551" y="3824882"/>
            <a:ext cx="1191991" cy="430887"/>
          </a:xfrm>
          <a:prstGeom prst="rect">
            <a:avLst/>
          </a:prstGeom>
          <a:gradFill>
            <a:gsLst>
              <a:gs pos="0">
                <a:schemeClr val="accent1">
                  <a:hueOff val="276587"/>
                  <a:satOff val="-4887"/>
                  <a:lumOff val="24576"/>
                </a:schemeClr>
              </a:gs>
              <a:gs pos="50000">
                <a:srgbClr val="98AAD9"/>
              </a:gs>
              <a:gs pos="100000">
                <a:schemeClr val="accent1">
                  <a:hueOff val="258141"/>
                  <a:satOff val="-1314"/>
                  <a:lumOff val="16637"/>
                </a:schemeClr>
              </a:gs>
            </a:gsLst>
            <a:lin ang="5400000"/>
          </a:gra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lnSpc>
                <a:spcPct val="100000"/>
              </a:lnSpc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b="1" err="1">
                <a:latin typeface="Times New Roman"/>
              </a:rPr>
              <a:t>Самолет</a:t>
            </a:r>
            <a:endParaRPr lang="pl-PL" b="1" err="1">
              <a:latin typeface="Times New Roman"/>
            </a:endParaRPr>
          </a:p>
        </p:txBody>
      </p:sp>
      <p:sp>
        <p:nvSpPr>
          <p:cNvPr id="69" name="Text 12"/>
          <p:cNvSpPr txBox="1"/>
          <p:nvPr/>
        </p:nvSpPr>
        <p:spPr>
          <a:xfrm>
            <a:off x="1977494" y="4255489"/>
            <a:ext cx="9000708" cy="75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lnSpc>
                <a:spcPts val="2600"/>
              </a:lnSpc>
              <a:defRPr sz="16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200" err="1">
                <a:latin typeface="Times New Roman"/>
              </a:rPr>
              <a:t>Самолет</a:t>
            </a:r>
            <a:r>
              <a:rPr sz="2200">
                <a:latin typeface="Times New Roman"/>
              </a:rPr>
              <a:t> - </a:t>
            </a:r>
            <a:r>
              <a:rPr sz="2200" err="1">
                <a:latin typeface="Times New Roman"/>
              </a:rPr>
              <a:t>самый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быстрый</a:t>
            </a:r>
            <a:r>
              <a:rPr sz="2200">
                <a:latin typeface="Times New Roman"/>
              </a:rPr>
              <a:t> и </a:t>
            </a:r>
            <a:r>
              <a:rPr sz="2200" err="1">
                <a:latin typeface="Times New Roman"/>
              </a:rPr>
              <a:t>удобный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способ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добраться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до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Греции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из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Польши</a:t>
            </a:r>
            <a:r>
              <a:rPr sz="2200">
                <a:latin typeface="Times New Roman"/>
              </a:rPr>
              <a:t>. </a:t>
            </a:r>
            <a:r>
              <a:rPr sz="2200" err="1">
                <a:latin typeface="Times New Roman"/>
              </a:rPr>
              <a:t>Есть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множество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прямых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рейсов</a:t>
            </a:r>
            <a:r>
              <a:rPr sz="2200">
                <a:latin typeface="Times New Roman"/>
              </a:rPr>
              <a:t> в </a:t>
            </a:r>
            <a:r>
              <a:rPr sz="2200" err="1">
                <a:latin typeface="Times New Roman"/>
              </a:rPr>
              <a:t>различные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аэропорты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Греции</a:t>
            </a:r>
            <a:r>
              <a:rPr sz="2200">
                <a:latin typeface="Times New Roman"/>
              </a:rPr>
              <a:t>.</a:t>
            </a:r>
          </a:p>
        </p:txBody>
      </p:sp>
      <p:sp>
        <p:nvSpPr>
          <p:cNvPr id="70" name="Shape 13"/>
          <p:cNvSpPr/>
          <p:nvPr/>
        </p:nvSpPr>
        <p:spPr>
          <a:xfrm>
            <a:off x="1350169" y="5901749"/>
            <a:ext cx="741284" cy="42268"/>
          </a:xfrm>
          <a:prstGeom prst="rect">
            <a:avLst/>
          </a:prstGeom>
          <a:solidFill>
            <a:srgbClr val="D1D1C7"/>
          </a:solidFill>
          <a:ln w="12700">
            <a:miter lim="400000"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1" name="Shape 14"/>
          <p:cNvSpPr/>
          <p:nvPr/>
        </p:nvSpPr>
        <p:spPr>
          <a:xfrm>
            <a:off x="873680" y="5684758"/>
            <a:ext cx="476489" cy="476489"/>
          </a:xfrm>
          <a:prstGeom prst="roundRect">
            <a:avLst>
              <a:gd name="adj" fmla="val 20003"/>
            </a:avLst>
          </a:prstGeom>
          <a:solidFill>
            <a:srgbClr val="E8E8E3"/>
          </a:solidFill>
          <a:ln w="13215">
            <a:solidFill>
              <a:srgbClr val="D1D1C7"/>
            </a:solidFill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2" name="Text 15"/>
          <p:cNvSpPr txBox="1"/>
          <p:nvPr/>
        </p:nvSpPr>
        <p:spPr>
          <a:xfrm>
            <a:off x="971565" y="5724406"/>
            <a:ext cx="280720" cy="479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3100"/>
              </a:lnSpc>
              <a:defRPr sz="2500" b="1"/>
            </a:lvl1pPr>
          </a:lstStyle>
          <a:p>
            <a:r>
              <a:t>3</a:t>
            </a:r>
          </a:p>
        </p:txBody>
      </p:sp>
      <p:sp>
        <p:nvSpPr>
          <p:cNvPr id="73" name="Text 16"/>
          <p:cNvSpPr txBox="1"/>
          <p:nvPr/>
        </p:nvSpPr>
        <p:spPr>
          <a:xfrm>
            <a:off x="2322551" y="5730954"/>
            <a:ext cx="848948" cy="430887"/>
          </a:xfrm>
          <a:prstGeom prst="rect">
            <a:avLst/>
          </a:prstGeom>
          <a:gradFill>
            <a:gsLst>
              <a:gs pos="0">
                <a:schemeClr val="accent1">
                  <a:hueOff val="276587"/>
                  <a:satOff val="-4887"/>
                  <a:lumOff val="24576"/>
                </a:schemeClr>
              </a:gs>
              <a:gs pos="50000">
                <a:srgbClr val="98AAD9"/>
              </a:gs>
              <a:gs pos="100000">
                <a:schemeClr val="accent1">
                  <a:hueOff val="258141"/>
                  <a:satOff val="-1314"/>
                  <a:lumOff val="16637"/>
                </a:schemeClr>
              </a:gs>
            </a:gsLst>
            <a:lin ang="5400000"/>
          </a:gra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lnSpc>
                <a:spcPct val="100000"/>
              </a:lnSpc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b="1" err="1">
                <a:latin typeface="Times New Roman"/>
              </a:rPr>
              <a:t>Поезд</a:t>
            </a:r>
            <a:endParaRPr lang="pl-PL" b="1" err="1">
              <a:latin typeface="Times New Roman"/>
            </a:endParaRPr>
          </a:p>
        </p:txBody>
      </p:sp>
      <p:sp>
        <p:nvSpPr>
          <p:cNvPr id="74" name="Text 17"/>
          <p:cNvSpPr txBox="1"/>
          <p:nvPr/>
        </p:nvSpPr>
        <p:spPr>
          <a:xfrm>
            <a:off x="1977494" y="6165458"/>
            <a:ext cx="7810263" cy="142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lnSpc>
                <a:spcPts val="2600"/>
              </a:lnSpc>
              <a:defRPr sz="16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200">
                <a:latin typeface="Times New Roman"/>
              </a:rPr>
              <a:t>В </a:t>
            </a:r>
            <a:r>
              <a:rPr sz="2200" err="1">
                <a:latin typeface="Times New Roman"/>
              </a:rPr>
              <a:t>настоящее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время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нет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прямых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железнодорожных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маршрутов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из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Польши</a:t>
            </a:r>
            <a:r>
              <a:rPr sz="2200">
                <a:latin typeface="Times New Roman"/>
              </a:rPr>
              <a:t> в </a:t>
            </a:r>
            <a:r>
              <a:rPr sz="2200" err="1">
                <a:latin typeface="Times New Roman"/>
              </a:rPr>
              <a:t>Грецию</a:t>
            </a:r>
            <a:r>
              <a:rPr sz="2200">
                <a:latin typeface="Times New Roman"/>
              </a:rPr>
              <a:t>, </a:t>
            </a:r>
            <a:r>
              <a:rPr sz="2200" err="1">
                <a:latin typeface="Times New Roman"/>
              </a:rPr>
              <a:t>но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вы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можете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воспользоваться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комбинированными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поездовыми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маршрутами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через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другие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европейские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страны</a:t>
            </a:r>
            <a:r>
              <a:rPr sz="2200">
                <a:latin typeface="Times New Roman"/>
              </a:rPr>
              <a:t>.</a:t>
            </a:r>
          </a:p>
        </p:txBody>
      </p:sp>
      <p:pic>
        <p:nvPicPr>
          <p:cNvPr id="75" name="IMG_0812.jpeg" descr="IMG_081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931" y="5197"/>
            <a:ext cx="3671338" cy="2937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0813.jpeg" descr="IMG_0813.jpeg"/>
          <p:cNvPicPr>
            <a:picLocks noChangeAspect="1"/>
          </p:cNvPicPr>
          <p:nvPr/>
        </p:nvPicPr>
        <p:blipFill rotWithShape="1">
          <a:blip r:embed="rId5"/>
          <a:srcRect l="-44" t="967" r="6428" b="3396"/>
          <a:stretch/>
        </p:blipFill>
        <p:spPr>
          <a:xfrm>
            <a:off x="10973938" y="2954954"/>
            <a:ext cx="3657419" cy="2490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G_0814.jpeg" descr="IMG_0814.jpeg"/>
          <p:cNvPicPr>
            <a:picLocks noChangeAspect="1"/>
          </p:cNvPicPr>
          <p:nvPr/>
        </p:nvPicPr>
        <p:blipFill rotWithShape="1">
          <a:blip r:embed="rId6"/>
          <a:srcRect l="-324" t="-3384" r="34892" b="34573"/>
          <a:stretch/>
        </p:blipFill>
        <p:spPr>
          <a:xfrm>
            <a:off x="10975026" y="5462111"/>
            <a:ext cx="3654677" cy="2564854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Билет на автобус в Грецию стоит около 400 злотых."/>
          <p:cNvSpPr txBox="1"/>
          <p:nvPr/>
        </p:nvSpPr>
        <p:spPr>
          <a:xfrm>
            <a:off x="2031267" y="3074399"/>
            <a:ext cx="6417781" cy="43088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/>
          <a:p>
            <a:pPr>
              <a:lnSpc>
                <a:spcPct val="100000"/>
              </a:lnSpc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err="1">
                <a:latin typeface="Times New Roman"/>
              </a:rPr>
              <a:t>Билет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на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автобус</a:t>
            </a:r>
            <a:r>
              <a:rPr>
                <a:latin typeface="Times New Roman"/>
              </a:rPr>
              <a:t> в </a:t>
            </a:r>
            <a:r>
              <a:rPr err="1">
                <a:latin typeface="Times New Roman"/>
              </a:rPr>
              <a:t>Грецию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стоит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около</a:t>
            </a:r>
            <a:r>
              <a:rPr>
                <a:latin typeface="Times New Roman"/>
              </a:rPr>
              <a:t> </a:t>
            </a:r>
            <a:r>
              <a:rPr b="1">
                <a:latin typeface="Times New Roman"/>
              </a:rPr>
              <a:t>400 </a:t>
            </a:r>
            <a:r>
              <a:rPr b="1" err="1">
                <a:latin typeface="Times New Roman"/>
              </a:rPr>
              <a:t>злотых</a:t>
            </a:r>
            <a:r>
              <a:rPr b="1"/>
              <a:t>.</a:t>
            </a:r>
          </a:p>
        </p:txBody>
      </p:sp>
      <p:sp>
        <p:nvSpPr>
          <p:cNvPr id="79" name="билет на самолет стоит около 550 злотых в одну сторону."/>
          <p:cNvSpPr txBox="1"/>
          <p:nvPr/>
        </p:nvSpPr>
        <p:spPr>
          <a:xfrm>
            <a:off x="2043498" y="5008781"/>
            <a:ext cx="7430031" cy="43088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custDash>
              <a:ds d="100000" sp="200000"/>
            </a:custDash>
            <a:miter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lnSpc>
                <a:spcPct val="100000"/>
              </a:lnSpc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err="1">
                <a:latin typeface="Times New Roman"/>
              </a:rPr>
              <a:t>билет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на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самолет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стоит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около</a:t>
            </a:r>
            <a:r>
              <a:rPr>
                <a:latin typeface="Times New Roman"/>
              </a:rPr>
              <a:t> </a:t>
            </a:r>
            <a:r>
              <a:rPr b="1">
                <a:latin typeface="Times New Roman"/>
              </a:rPr>
              <a:t>550 </a:t>
            </a:r>
            <a:r>
              <a:rPr b="1" err="1">
                <a:latin typeface="Times New Roman"/>
              </a:rPr>
              <a:t>злотых</a:t>
            </a:r>
            <a:r>
              <a:rPr>
                <a:latin typeface="Times New Roman"/>
              </a:rPr>
              <a:t> в </a:t>
            </a:r>
            <a:r>
              <a:rPr err="1">
                <a:latin typeface="Times New Roman"/>
              </a:rPr>
              <a:t>одну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сторону</a:t>
            </a:r>
            <a:r>
              <a:rPr>
                <a:latin typeface="Times New Roman"/>
              </a:rPr>
              <a:t>.</a:t>
            </a:r>
          </a:p>
        </p:txBody>
      </p:sp>
      <p:sp>
        <p:nvSpPr>
          <p:cNvPr id="80" name="поездка на автомобиле стоит около 1500 злотых в одну сторону"/>
          <p:cNvSpPr txBox="1"/>
          <p:nvPr/>
        </p:nvSpPr>
        <p:spPr>
          <a:xfrm>
            <a:off x="2038107" y="7589248"/>
            <a:ext cx="7855675" cy="43088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/>
          <a:p>
            <a:pPr>
              <a:lnSpc>
                <a:spcPct val="100000"/>
              </a:lnSpc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err="1">
                <a:latin typeface="Times New Roman"/>
              </a:rPr>
              <a:t>поездка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на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автомобиле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стоит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около</a:t>
            </a:r>
            <a:r>
              <a:rPr>
                <a:latin typeface="Times New Roman"/>
              </a:rPr>
              <a:t> </a:t>
            </a:r>
            <a:r>
              <a:rPr b="1">
                <a:latin typeface="Times New Roman"/>
              </a:rPr>
              <a:t>1500 </a:t>
            </a:r>
            <a:r>
              <a:rPr b="1" err="1">
                <a:latin typeface="Times New Roman"/>
              </a:rPr>
              <a:t>злотых</a:t>
            </a:r>
            <a:r>
              <a:rPr>
                <a:latin typeface="Times New Roman"/>
              </a:rPr>
              <a:t> в </a:t>
            </a:r>
            <a:r>
              <a:rPr err="1">
                <a:latin typeface="Times New Roman"/>
              </a:rPr>
              <a:t>одну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сторону</a:t>
            </a:r>
            <a:endParaRPr lang="pl-PL" err="1"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5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835" y="-290654"/>
            <a:ext cx="15258070" cy="8582665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ext 1"/>
          <p:cNvSpPr txBox="1"/>
          <p:nvPr/>
        </p:nvSpPr>
        <p:spPr>
          <a:xfrm>
            <a:off x="4448101" y="23379"/>
            <a:ext cx="4753863" cy="719877"/>
          </a:xfrm>
          <a:prstGeom prst="rect">
            <a:avLst/>
          </a:prstGeom>
          <a:gradFill>
            <a:gsLst>
              <a:gs pos="0">
                <a:srgbClr val="F8E4C9"/>
              </a:gs>
              <a:gs pos="100000">
                <a:srgbClr val="AACFC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lnSpc>
                <a:spcPts val="5400"/>
              </a:lnSpc>
              <a:defRPr sz="4300">
                <a:solidFill>
                  <a:srgbClr val="312F2B"/>
                </a:solidFill>
              </a:defRPr>
            </a:lvl1pPr>
          </a:lstStyle>
          <a:p>
            <a:r>
              <a:rPr sz="3600" b="1" err="1">
                <a:latin typeface="Times New Roman"/>
              </a:rPr>
              <a:t>Столица</a:t>
            </a:r>
            <a:r>
              <a:rPr sz="3600" b="1">
                <a:latin typeface="Times New Roman"/>
              </a:rPr>
              <a:t> и </a:t>
            </a:r>
            <a:r>
              <a:rPr sz="3600" b="1" err="1">
                <a:latin typeface="Times New Roman"/>
              </a:rPr>
              <a:t>памятники</a:t>
            </a:r>
            <a:endParaRPr lang="pl-PL" sz="3600" err="1">
              <a:latin typeface="Times New Roman"/>
            </a:endParaRPr>
          </a:p>
        </p:txBody>
      </p:sp>
      <p:sp>
        <p:nvSpPr>
          <p:cNvPr id="84" name="Shape 2"/>
          <p:cNvSpPr/>
          <p:nvPr/>
        </p:nvSpPr>
        <p:spPr>
          <a:xfrm>
            <a:off x="253006" y="1196230"/>
            <a:ext cx="5304931" cy="2344416"/>
          </a:xfrm>
          <a:prstGeom prst="roundRect">
            <a:avLst>
              <a:gd name="adj" fmla="val 4393"/>
            </a:avLst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85" name="Text 3"/>
          <p:cNvSpPr txBox="1"/>
          <p:nvPr/>
        </p:nvSpPr>
        <p:spPr>
          <a:xfrm>
            <a:off x="510439" y="1339399"/>
            <a:ext cx="1284965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defRPr b="1"/>
            </a:lvl1pPr>
          </a:lstStyle>
          <a:p>
            <a:r>
              <a:rPr sz="2800" err="1">
                <a:latin typeface="Times New Roman"/>
              </a:rPr>
              <a:t>Афины</a:t>
            </a:r>
            <a:endParaRPr lang="pl-PL" sz="2800" err="1">
              <a:latin typeface="Times New Roman"/>
            </a:endParaRPr>
          </a:p>
        </p:txBody>
      </p:sp>
      <p:sp>
        <p:nvSpPr>
          <p:cNvPr id="86" name="Text 4"/>
          <p:cNvSpPr txBox="1"/>
          <p:nvPr/>
        </p:nvSpPr>
        <p:spPr>
          <a:xfrm>
            <a:off x="375809" y="1683794"/>
            <a:ext cx="4765869" cy="1814126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lnSpc>
                <a:spcPct val="100000"/>
              </a:lnSpc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err="1">
                <a:latin typeface="Times New Roman"/>
              </a:rPr>
              <a:t>Столица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Греции</a:t>
            </a:r>
            <a:r>
              <a:rPr>
                <a:latin typeface="Times New Roman"/>
              </a:rPr>
              <a:t> и </a:t>
            </a:r>
            <a:r>
              <a:rPr err="1">
                <a:latin typeface="Times New Roman"/>
              </a:rPr>
              <a:t>один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из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старейших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городов</a:t>
            </a:r>
            <a:r>
              <a:rPr>
                <a:latin typeface="Times New Roman"/>
              </a:rPr>
              <a:t> в </a:t>
            </a:r>
            <a:r>
              <a:rPr err="1">
                <a:latin typeface="Times New Roman"/>
              </a:rPr>
              <a:t>мире</a:t>
            </a:r>
            <a:r>
              <a:rPr>
                <a:latin typeface="Times New Roman"/>
              </a:rPr>
              <a:t>. </a:t>
            </a:r>
            <a:r>
              <a:rPr err="1">
                <a:latin typeface="Times New Roman"/>
              </a:rPr>
              <a:t>Афины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славятся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своими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древними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руинами</a:t>
            </a:r>
            <a:r>
              <a:rPr>
                <a:latin typeface="Times New Roman"/>
              </a:rPr>
              <a:t>, </a:t>
            </a:r>
            <a:r>
              <a:rPr err="1">
                <a:latin typeface="Times New Roman"/>
              </a:rPr>
              <a:t>великолепными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музеями</a:t>
            </a:r>
            <a:r>
              <a:rPr>
                <a:latin typeface="Times New Roman"/>
              </a:rPr>
              <a:t> и </a:t>
            </a:r>
            <a:r>
              <a:rPr err="1">
                <a:latin typeface="Times New Roman"/>
              </a:rPr>
              <a:t>впечатляющей</a:t>
            </a:r>
            <a:r>
              <a:rPr>
                <a:latin typeface="Times New Roman"/>
              </a:rPr>
              <a:t> </a:t>
            </a:r>
            <a:r>
              <a:rPr err="1">
                <a:latin typeface="Times New Roman"/>
              </a:rPr>
              <a:t>историей</a:t>
            </a:r>
            <a:r>
              <a:rPr>
                <a:latin typeface="Times New Roman"/>
              </a:rPr>
              <a:t>.</a:t>
            </a:r>
          </a:p>
        </p:txBody>
      </p:sp>
      <p:pic>
        <p:nvPicPr>
          <p:cNvPr id="87" name="IMG_0822.jpeg" descr="IMG_082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785" y="3773494"/>
            <a:ext cx="4595148" cy="4595148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Парфенон"/>
          <p:cNvSpPr txBox="1"/>
          <p:nvPr/>
        </p:nvSpPr>
        <p:spPr>
          <a:xfrm>
            <a:off x="11250691" y="5415413"/>
            <a:ext cx="175143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lnSpc>
                <a:spcPct val="100000"/>
              </a:lnSpc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sz="2800" err="1">
                <a:latin typeface="Times New Roman"/>
              </a:rPr>
              <a:t>Парфенон</a:t>
            </a:r>
            <a:endParaRPr lang="pl-PL" sz="2800">
              <a:latin typeface="Times New Roman"/>
            </a:endParaRPr>
          </a:p>
        </p:txBody>
      </p:sp>
      <p:pic>
        <p:nvPicPr>
          <p:cNvPr id="89" name="IMG_0823.jpeg" descr="IMG_082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908" y="4847039"/>
            <a:ext cx="6193687" cy="4129124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Парфенон всегда считался одним из самых значимых и монументальных зданий Акрополя в Афинах. Храм был построен в честь богини Афины, покровительницы столицы Греции."/>
          <p:cNvSpPr txBox="1"/>
          <p:nvPr/>
        </p:nvSpPr>
        <p:spPr>
          <a:xfrm>
            <a:off x="10140479" y="5835415"/>
            <a:ext cx="3743171" cy="2462213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sz="2200" err="1">
                <a:latin typeface="Times New Roman"/>
              </a:rPr>
              <a:t>Парфенон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всегда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считался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одним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из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самых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значимых</a:t>
            </a:r>
            <a:r>
              <a:rPr sz="2200">
                <a:latin typeface="Times New Roman"/>
              </a:rPr>
              <a:t> и </a:t>
            </a:r>
            <a:r>
              <a:rPr sz="2200" err="1">
                <a:latin typeface="Times New Roman"/>
              </a:rPr>
              <a:t>монументальных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зданий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Акрополя</a:t>
            </a:r>
            <a:r>
              <a:rPr sz="2200">
                <a:latin typeface="Times New Roman"/>
              </a:rPr>
              <a:t> в </a:t>
            </a:r>
            <a:r>
              <a:rPr sz="2200" err="1">
                <a:latin typeface="Times New Roman"/>
              </a:rPr>
              <a:t>Афинах</a:t>
            </a:r>
            <a:r>
              <a:rPr sz="2200">
                <a:latin typeface="Times New Roman"/>
              </a:rPr>
              <a:t>. Храм </a:t>
            </a:r>
            <a:r>
              <a:rPr sz="2200" err="1">
                <a:latin typeface="Times New Roman"/>
              </a:rPr>
              <a:t>был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построен</a:t>
            </a:r>
            <a:r>
              <a:rPr sz="2200">
                <a:latin typeface="Times New Roman"/>
              </a:rPr>
              <a:t> в </a:t>
            </a:r>
            <a:r>
              <a:rPr sz="2200" err="1">
                <a:latin typeface="Times New Roman"/>
              </a:rPr>
              <a:t>честь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богини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Афины</a:t>
            </a:r>
            <a:r>
              <a:rPr sz="2200">
                <a:latin typeface="Times New Roman"/>
              </a:rPr>
              <a:t>, </a:t>
            </a:r>
            <a:r>
              <a:rPr sz="2200" err="1">
                <a:latin typeface="Times New Roman"/>
              </a:rPr>
              <a:t>покровительницы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столицы</a:t>
            </a:r>
            <a:r>
              <a:rPr sz="2200">
                <a:latin typeface="Times New Roman"/>
              </a:rPr>
              <a:t> </a:t>
            </a:r>
            <a:r>
              <a:rPr sz="2200" err="1">
                <a:latin typeface="Times New Roman"/>
              </a:rPr>
              <a:t>Греции</a:t>
            </a:r>
            <a:r>
              <a:rPr sz="2200">
                <a:latin typeface="Times New Roman"/>
              </a:rPr>
              <a:t>.</a:t>
            </a:r>
          </a:p>
        </p:txBody>
      </p:sp>
      <p:pic>
        <p:nvPicPr>
          <p:cNvPr id="91" name="IMG_0824.jpeg" descr="IMG_082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372" y="903364"/>
            <a:ext cx="4003193" cy="279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91" y="0"/>
                </a:moveTo>
                <a:lnTo>
                  <a:pt x="3114" y="144"/>
                </a:lnTo>
                <a:cubicBezTo>
                  <a:pt x="2928" y="497"/>
                  <a:pt x="2933" y="478"/>
                  <a:pt x="2912" y="1407"/>
                </a:cubicBezTo>
                <a:cubicBezTo>
                  <a:pt x="2902" y="1887"/>
                  <a:pt x="2880" y="2314"/>
                  <a:pt x="2865" y="2356"/>
                </a:cubicBezTo>
                <a:cubicBezTo>
                  <a:pt x="2826" y="2465"/>
                  <a:pt x="2914" y="2693"/>
                  <a:pt x="3017" y="2749"/>
                </a:cubicBezTo>
                <a:cubicBezTo>
                  <a:pt x="3134" y="2813"/>
                  <a:pt x="3240" y="2964"/>
                  <a:pt x="3240" y="3069"/>
                </a:cubicBezTo>
                <a:cubicBezTo>
                  <a:pt x="3240" y="3117"/>
                  <a:pt x="3262" y="3194"/>
                  <a:pt x="3289" y="3238"/>
                </a:cubicBezTo>
                <a:cubicBezTo>
                  <a:pt x="3323" y="3292"/>
                  <a:pt x="3344" y="3424"/>
                  <a:pt x="3351" y="3661"/>
                </a:cubicBezTo>
                <a:cubicBezTo>
                  <a:pt x="3365" y="4098"/>
                  <a:pt x="3383" y="4205"/>
                  <a:pt x="3443" y="4205"/>
                </a:cubicBezTo>
                <a:cubicBezTo>
                  <a:pt x="3512" y="4205"/>
                  <a:pt x="3469" y="4463"/>
                  <a:pt x="3383" y="4565"/>
                </a:cubicBezTo>
                <a:cubicBezTo>
                  <a:pt x="3328" y="4629"/>
                  <a:pt x="3323" y="4655"/>
                  <a:pt x="3353" y="4727"/>
                </a:cubicBezTo>
                <a:cubicBezTo>
                  <a:pt x="3374" y="4775"/>
                  <a:pt x="3381" y="4829"/>
                  <a:pt x="3371" y="4844"/>
                </a:cubicBezTo>
                <a:cubicBezTo>
                  <a:pt x="3360" y="4859"/>
                  <a:pt x="3335" y="4939"/>
                  <a:pt x="3315" y="5022"/>
                </a:cubicBezTo>
                <a:cubicBezTo>
                  <a:pt x="3285" y="5148"/>
                  <a:pt x="3288" y="5183"/>
                  <a:pt x="3328" y="5240"/>
                </a:cubicBezTo>
                <a:cubicBezTo>
                  <a:pt x="3359" y="5286"/>
                  <a:pt x="3373" y="5377"/>
                  <a:pt x="3368" y="5511"/>
                </a:cubicBezTo>
                <a:cubicBezTo>
                  <a:pt x="3362" y="5687"/>
                  <a:pt x="3370" y="5717"/>
                  <a:pt x="3439" y="5762"/>
                </a:cubicBezTo>
                <a:cubicBezTo>
                  <a:pt x="3482" y="5791"/>
                  <a:pt x="3518" y="5846"/>
                  <a:pt x="3518" y="5888"/>
                </a:cubicBezTo>
                <a:cubicBezTo>
                  <a:pt x="3518" y="5989"/>
                  <a:pt x="3681" y="6073"/>
                  <a:pt x="3773" y="6020"/>
                </a:cubicBezTo>
                <a:cubicBezTo>
                  <a:pt x="3811" y="5999"/>
                  <a:pt x="3888" y="5920"/>
                  <a:pt x="3944" y="5845"/>
                </a:cubicBezTo>
                <a:cubicBezTo>
                  <a:pt x="4037" y="5722"/>
                  <a:pt x="4042" y="5695"/>
                  <a:pt x="4021" y="5544"/>
                </a:cubicBezTo>
                <a:cubicBezTo>
                  <a:pt x="4009" y="5453"/>
                  <a:pt x="3998" y="5255"/>
                  <a:pt x="3998" y="5105"/>
                </a:cubicBezTo>
                <a:cubicBezTo>
                  <a:pt x="3997" y="4869"/>
                  <a:pt x="4009" y="4820"/>
                  <a:pt x="4075" y="4740"/>
                </a:cubicBezTo>
                <a:lnTo>
                  <a:pt x="4150" y="4647"/>
                </a:lnTo>
                <a:lnTo>
                  <a:pt x="4064" y="4546"/>
                </a:lnTo>
                <a:cubicBezTo>
                  <a:pt x="3973" y="4438"/>
                  <a:pt x="3965" y="4356"/>
                  <a:pt x="3985" y="3818"/>
                </a:cubicBezTo>
                <a:cubicBezTo>
                  <a:pt x="3992" y="3626"/>
                  <a:pt x="4004" y="3585"/>
                  <a:pt x="4051" y="3585"/>
                </a:cubicBezTo>
                <a:cubicBezTo>
                  <a:pt x="4083" y="3585"/>
                  <a:pt x="4137" y="3562"/>
                  <a:pt x="4171" y="3535"/>
                </a:cubicBezTo>
                <a:cubicBezTo>
                  <a:pt x="4208" y="3508"/>
                  <a:pt x="4290" y="3501"/>
                  <a:pt x="4364" y="3517"/>
                </a:cubicBezTo>
                <a:lnTo>
                  <a:pt x="4493" y="3545"/>
                </a:lnTo>
                <a:lnTo>
                  <a:pt x="4493" y="3818"/>
                </a:lnTo>
                <a:cubicBezTo>
                  <a:pt x="4492" y="3969"/>
                  <a:pt x="4494" y="4175"/>
                  <a:pt x="4497" y="4273"/>
                </a:cubicBezTo>
                <a:cubicBezTo>
                  <a:pt x="4500" y="4370"/>
                  <a:pt x="4498" y="4606"/>
                  <a:pt x="4493" y="4798"/>
                </a:cubicBezTo>
                <a:cubicBezTo>
                  <a:pt x="4485" y="5051"/>
                  <a:pt x="4498" y="5208"/>
                  <a:pt x="4538" y="5363"/>
                </a:cubicBezTo>
                <a:cubicBezTo>
                  <a:pt x="4568" y="5481"/>
                  <a:pt x="4579" y="5578"/>
                  <a:pt x="4563" y="5578"/>
                </a:cubicBezTo>
                <a:cubicBezTo>
                  <a:pt x="4522" y="5578"/>
                  <a:pt x="4528" y="5728"/>
                  <a:pt x="4572" y="5790"/>
                </a:cubicBezTo>
                <a:cubicBezTo>
                  <a:pt x="4600" y="5831"/>
                  <a:pt x="4598" y="5855"/>
                  <a:pt x="4555" y="5901"/>
                </a:cubicBezTo>
                <a:cubicBezTo>
                  <a:pt x="4501" y="5956"/>
                  <a:pt x="4501" y="5967"/>
                  <a:pt x="4561" y="6128"/>
                </a:cubicBezTo>
                <a:cubicBezTo>
                  <a:pt x="4596" y="6221"/>
                  <a:pt x="4652" y="6333"/>
                  <a:pt x="4687" y="6380"/>
                </a:cubicBezTo>
                <a:cubicBezTo>
                  <a:pt x="4763" y="6481"/>
                  <a:pt x="4768" y="6545"/>
                  <a:pt x="4705" y="6580"/>
                </a:cubicBezTo>
                <a:cubicBezTo>
                  <a:pt x="4624" y="6624"/>
                  <a:pt x="4652" y="6762"/>
                  <a:pt x="4747" y="6791"/>
                </a:cubicBezTo>
                <a:cubicBezTo>
                  <a:pt x="4810" y="6811"/>
                  <a:pt x="4833" y="6846"/>
                  <a:pt x="4831" y="6911"/>
                </a:cubicBezTo>
                <a:cubicBezTo>
                  <a:pt x="4829" y="6978"/>
                  <a:pt x="4859" y="7016"/>
                  <a:pt x="4938" y="7053"/>
                </a:cubicBezTo>
                <a:cubicBezTo>
                  <a:pt x="5013" y="7088"/>
                  <a:pt x="5049" y="7134"/>
                  <a:pt x="5056" y="7203"/>
                </a:cubicBezTo>
                <a:cubicBezTo>
                  <a:pt x="5070" y="7343"/>
                  <a:pt x="5155" y="7398"/>
                  <a:pt x="5248" y="7329"/>
                </a:cubicBezTo>
                <a:cubicBezTo>
                  <a:pt x="5315" y="7280"/>
                  <a:pt x="5333" y="7289"/>
                  <a:pt x="5418" y="7394"/>
                </a:cubicBezTo>
                <a:cubicBezTo>
                  <a:pt x="5497" y="7491"/>
                  <a:pt x="5555" y="7514"/>
                  <a:pt x="5747" y="7535"/>
                </a:cubicBezTo>
                <a:cubicBezTo>
                  <a:pt x="5904" y="7552"/>
                  <a:pt x="6086" y="7617"/>
                  <a:pt x="6306" y="7731"/>
                </a:cubicBezTo>
                <a:cubicBezTo>
                  <a:pt x="6596" y="7882"/>
                  <a:pt x="6638" y="7915"/>
                  <a:pt x="6668" y="8032"/>
                </a:cubicBezTo>
                <a:cubicBezTo>
                  <a:pt x="6708" y="8187"/>
                  <a:pt x="6747" y="8316"/>
                  <a:pt x="6784" y="8410"/>
                </a:cubicBezTo>
                <a:cubicBezTo>
                  <a:pt x="6798" y="8447"/>
                  <a:pt x="6833" y="8541"/>
                  <a:pt x="6861" y="8622"/>
                </a:cubicBezTo>
                <a:cubicBezTo>
                  <a:pt x="6912" y="8768"/>
                  <a:pt x="6910" y="8770"/>
                  <a:pt x="6842" y="8739"/>
                </a:cubicBezTo>
                <a:cubicBezTo>
                  <a:pt x="6804" y="8722"/>
                  <a:pt x="6735" y="8660"/>
                  <a:pt x="6687" y="8604"/>
                </a:cubicBezTo>
                <a:cubicBezTo>
                  <a:pt x="6640" y="8547"/>
                  <a:pt x="6549" y="8490"/>
                  <a:pt x="6486" y="8475"/>
                </a:cubicBezTo>
                <a:cubicBezTo>
                  <a:pt x="6423" y="8460"/>
                  <a:pt x="6273" y="8410"/>
                  <a:pt x="6152" y="8364"/>
                </a:cubicBezTo>
                <a:cubicBezTo>
                  <a:pt x="5891" y="8265"/>
                  <a:pt x="5738" y="8303"/>
                  <a:pt x="5653" y="8487"/>
                </a:cubicBezTo>
                <a:cubicBezTo>
                  <a:pt x="5590" y="8625"/>
                  <a:pt x="5528" y="9081"/>
                  <a:pt x="5525" y="9436"/>
                </a:cubicBezTo>
                <a:cubicBezTo>
                  <a:pt x="5523" y="9575"/>
                  <a:pt x="5512" y="9700"/>
                  <a:pt x="5497" y="9713"/>
                </a:cubicBezTo>
                <a:cubicBezTo>
                  <a:pt x="5482" y="9726"/>
                  <a:pt x="5462" y="9796"/>
                  <a:pt x="5452" y="9869"/>
                </a:cubicBezTo>
                <a:lnTo>
                  <a:pt x="5433" y="10004"/>
                </a:lnTo>
                <a:lnTo>
                  <a:pt x="5107" y="10004"/>
                </a:lnTo>
                <a:cubicBezTo>
                  <a:pt x="4803" y="10004"/>
                  <a:pt x="4768" y="9993"/>
                  <a:pt x="4589" y="9863"/>
                </a:cubicBezTo>
                <a:cubicBezTo>
                  <a:pt x="4483" y="9787"/>
                  <a:pt x="4356" y="9680"/>
                  <a:pt x="4304" y="9624"/>
                </a:cubicBezTo>
                <a:cubicBezTo>
                  <a:pt x="4150" y="9455"/>
                  <a:pt x="4019" y="9392"/>
                  <a:pt x="3893" y="9430"/>
                </a:cubicBezTo>
                <a:cubicBezTo>
                  <a:pt x="3831" y="9449"/>
                  <a:pt x="3613" y="9516"/>
                  <a:pt x="3409" y="9577"/>
                </a:cubicBezTo>
                <a:cubicBezTo>
                  <a:pt x="3205" y="9639"/>
                  <a:pt x="2858" y="9720"/>
                  <a:pt x="2638" y="9759"/>
                </a:cubicBezTo>
                <a:cubicBezTo>
                  <a:pt x="2418" y="9797"/>
                  <a:pt x="2149" y="9848"/>
                  <a:pt x="2041" y="9872"/>
                </a:cubicBezTo>
                <a:cubicBezTo>
                  <a:pt x="1818" y="9922"/>
                  <a:pt x="1809" y="9917"/>
                  <a:pt x="1458" y="9455"/>
                </a:cubicBezTo>
                <a:cubicBezTo>
                  <a:pt x="1214" y="9132"/>
                  <a:pt x="1026" y="9005"/>
                  <a:pt x="675" y="8917"/>
                </a:cubicBezTo>
                <a:cubicBezTo>
                  <a:pt x="420" y="8854"/>
                  <a:pt x="364" y="8850"/>
                  <a:pt x="289" y="8902"/>
                </a:cubicBezTo>
                <a:cubicBezTo>
                  <a:pt x="149" y="8998"/>
                  <a:pt x="117" y="9135"/>
                  <a:pt x="135" y="9556"/>
                </a:cubicBezTo>
                <a:cubicBezTo>
                  <a:pt x="151" y="9937"/>
                  <a:pt x="126" y="10090"/>
                  <a:pt x="45" y="10090"/>
                </a:cubicBezTo>
                <a:cubicBezTo>
                  <a:pt x="6" y="10090"/>
                  <a:pt x="0" y="10823"/>
                  <a:pt x="0" y="15847"/>
                </a:cubicBezTo>
                <a:lnTo>
                  <a:pt x="0" y="21600"/>
                </a:lnTo>
                <a:lnTo>
                  <a:pt x="1180" y="21600"/>
                </a:lnTo>
                <a:cubicBezTo>
                  <a:pt x="2113" y="21599"/>
                  <a:pt x="2416" y="21584"/>
                  <a:pt x="2623" y="21529"/>
                </a:cubicBezTo>
                <a:cubicBezTo>
                  <a:pt x="3307" y="21350"/>
                  <a:pt x="3308" y="21349"/>
                  <a:pt x="3433" y="21477"/>
                </a:cubicBezTo>
                <a:cubicBezTo>
                  <a:pt x="3476" y="21522"/>
                  <a:pt x="3500" y="21521"/>
                  <a:pt x="3553" y="21474"/>
                </a:cubicBezTo>
                <a:cubicBezTo>
                  <a:pt x="3595" y="21436"/>
                  <a:pt x="3658" y="21428"/>
                  <a:pt x="3735" y="21446"/>
                </a:cubicBezTo>
                <a:cubicBezTo>
                  <a:pt x="3904" y="21487"/>
                  <a:pt x="4179" y="21394"/>
                  <a:pt x="4263" y="21268"/>
                </a:cubicBezTo>
                <a:cubicBezTo>
                  <a:pt x="4328" y="21172"/>
                  <a:pt x="4340" y="21171"/>
                  <a:pt x="4418" y="21228"/>
                </a:cubicBezTo>
                <a:cubicBezTo>
                  <a:pt x="4509" y="21296"/>
                  <a:pt x="4642" y="21256"/>
                  <a:pt x="4666" y="21152"/>
                </a:cubicBezTo>
                <a:cubicBezTo>
                  <a:pt x="4685" y="21069"/>
                  <a:pt x="4920" y="21102"/>
                  <a:pt x="5041" y="21204"/>
                </a:cubicBezTo>
                <a:cubicBezTo>
                  <a:pt x="5164" y="21308"/>
                  <a:pt x="5471" y="21363"/>
                  <a:pt x="5563" y="21299"/>
                </a:cubicBezTo>
                <a:cubicBezTo>
                  <a:pt x="5638" y="21247"/>
                  <a:pt x="5756" y="21205"/>
                  <a:pt x="5932" y="21170"/>
                </a:cubicBezTo>
                <a:cubicBezTo>
                  <a:pt x="6046" y="21147"/>
                  <a:pt x="6094" y="21094"/>
                  <a:pt x="6154" y="20924"/>
                </a:cubicBezTo>
                <a:cubicBezTo>
                  <a:pt x="6172" y="20874"/>
                  <a:pt x="6208" y="20818"/>
                  <a:pt x="6234" y="20801"/>
                </a:cubicBezTo>
                <a:cubicBezTo>
                  <a:pt x="6444" y="20660"/>
                  <a:pt x="6510" y="20627"/>
                  <a:pt x="6610" y="20602"/>
                </a:cubicBezTo>
                <a:cubicBezTo>
                  <a:pt x="6674" y="20586"/>
                  <a:pt x="6758" y="20526"/>
                  <a:pt x="6797" y="20470"/>
                </a:cubicBezTo>
                <a:cubicBezTo>
                  <a:pt x="6862" y="20375"/>
                  <a:pt x="6874" y="20374"/>
                  <a:pt x="6966" y="20430"/>
                </a:cubicBezTo>
                <a:cubicBezTo>
                  <a:pt x="7021" y="20463"/>
                  <a:pt x="7067" y="20509"/>
                  <a:pt x="7067" y="20534"/>
                </a:cubicBezTo>
                <a:cubicBezTo>
                  <a:pt x="7067" y="20560"/>
                  <a:pt x="7100" y="20583"/>
                  <a:pt x="7144" y="20583"/>
                </a:cubicBezTo>
                <a:cubicBezTo>
                  <a:pt x="7187" y="20583"/>
                  <a:pt x="7260" y="20621"/>
                  <a:pt x="7306" y="20669"/>
                </a:cubicBezTo>
                <a:cubicBezTo>
                  <a:pt x="7425" y="20793"/>
                  <a:pt x="7628" y="20831"/>
                  <a:pt x="7681" y="20740"/>
                </a:cubicBezTo>
                <a:cubicBezTo>
                  <a:pt x="7704" y="20701"/>
                  <a:pt x="7746" y="20669"/>
                  <a:pt x="7775" y="20669"/>
                </a:cubicBezTo>
                <a:cubicBezTo>
                  <a:pt x="7805" y="20669"/>
                  <a:pt x="7846" y="20641"/>
                  <a:pt x="7867" y="20605"/>
                </a:cubicBezTo>
                <a:cubicBezTo>
                  <a:pt x="7889" y="20568"/>
                  <a:pt x="7924" y="20537"/>
                  <a:pt x="7944" y="20537"/>
                </a:cubicBezTo>
                <a:cubicBezTo>
                  <a:pt x="7965" y="20537"/>
                  <a:pt x="8020" y="20470"/>
                  <a:pt x="8069" y="20387"/>
                </a:cubicBezTo>
                <a:cubicBezTo>
                  <a:pt x="8169" y="20213"/>
                  <a:pt x="8278" y="20138"/>
                  <a:pt x="8619" y="20006"/>
                </a:cubicBezTo>
                <a:cubicBezTo>
                  <a:pt x="8752" y="19954"/>
                  <a:pt x="8953" y="19862"/>
                  <a:pt x="9067" y="19800"/>
                </a:cubicBezTo>
                <a:cubicBezTo>
                  <a:pt x="9263" y="19693"/>
                  <a:pt x="9292" y="19687"/>
                  <a:pt x="9692" y="19714"/>
                </a:cubicBezTo>
                <a:cubicBezTo>
                  <a:pt x="10074" y="19740"/>
                  <a:pt x="10170" y="19730"/>
                  <a:pt x="10482" y="19628"/>
                </a:cubicBezTo>
                <a:cubicBezTo>
                  <a:pt x="10520" y="19616"/>
                  <a:pt x="10602" y="19543"/>
                  <a:pt x="10664" y="19465"/>
                </a:cubicBezTo>
                <a:cubicBezTo>
                  <a:pt x="10759" y="19345"/>
                  <a:pt x="10804" y="19321"/>
                  <a:pt x="10951" y="19315"/>
                </a:cubicBezTo>
                <a:cubicBezTo>
                  <a:pt x="11046" y="19311"/>
                  <a:pt x="11304" y="19276"/>
                  <a:pt x="11525" y="19235"/>
                </a:cubicBezTo>
                <a:cubicBezTo>
                  <a:pt x="11745" y="19194"/>
                  <a:pt x="11980" y="19171"/>
                  <a:pt x="12047" y="19186"/>
                </a:cubicBezTo>
                <a:cubicBezTo>
                  <a:pt x="12114" y="19201"/>
                  <a:pt x="12267" y="19192"/>
                  <a:pt x="12388" y="19164"/>
                </a:cubicBezTo>
                <a:cubicBezTo>
                  <a:pt x="12551" y="19126"/>
                  <a:pt x="12656" y="19124"/>
                  <a:pt x="12805" y="19161"/>
                </a:cubicBezTo>
                <a:cubicBezTo>
                  <a:pt x="13076" y="19229"/>
                  <a:pt x="13311" y="19236"/>
                  <a:pt x="13947" y="19195"/>
                </a:cubicBezTo>
                <a:cubicBezTo>
                  <a:pt x="14328" y="19170"/>
                  <a:pt x="14554" y="19176"/>
                  <a:pt x="14718" y="19213"/>
                </a:cubicBezTo>
                <a:cubicBezTo>
                  <a:pt x="14845" y="19243"/>
                  <a:pt x="15213" y="19270"/>
                  <a:pt x="15536" y="19275"/>
                </a:cubicBezTo>
                <a:cubicBezTo>
                  <a:pt x="16077" y="19283"/>
                  <a:pt x="16130" y="19291"/>
                  <a:pt x="16229" y="19379"/>
                </a:cubicBezTo>
                <a:cubicBezTo>
                  <a:pt x="16375" y="19508"/>
                  <a:pt x="16582" y="19506"/>
                  <a:pt x="16758" y="19373"/>
                </a:cubicBezTo>
                <a:cubicBezTo>
                  <a:pt x="17089" y="19123"/>
                  <a:pt x="17522" y="19047"/>
                  <a:pt x="17958" y="19164"/>
                </a:cubicBezTo>
                <a:cubicBezTo>
                  <a:pt x="18212" y="19233"/>
                  <a:pt x="18453" y="19226"/>
                  <a:pt x="18668" y="19143"/>
                </a:cubicBezTo>
                <a:cubicBezTo>
                  <a:pt x="18908" y="19050"/>
                  <a:pt x="19296" y="19055"/>
                  <a:pt x="19399" y="19152"/>
                </a:cubicBezTo>
                <a:cubicBezTo>
                  <a:pt x="19463" y="19213"/>
                  <a:pt x="19542" y="19227"/>
                  <a:pt x="19803" y="19219"/>
                </a:cubicBezTo>
                <a:cubicBezTo>
                  <a:pt x="19982" y="19215"/>
                  <a:pt x="20134" y="19202"/>
                  <a:pt x="20142" y="19192"/>
                </a:cubicBezTo>
                <a:cubicBezTo>
                  <a:pt x="20149" y="19181"/>
                  <a:pt x="20210" y="19201"/>
                  <a:pt x="20277" y="19235"/>
                </a:cubicBezTo>
                <a:cubicBezTo>
                  <a:pt x="20362" y="19278"/>
                  <a:pt x="20420" y="19283"/>
                  <a:pt x="20476" y="19253"/>
                </a:cubicBezTo>
                <a:cubicBezTo>
                  <a:pt x="20519" y="19230"/>
                  <a:pt x="20609" y="19222"/>
                  <a:pt x="20677" y="19238"/>
                </a:cubicBezTo>
                <a:cubicBezTo>
                  <a:pt x="20752" y="19255"/>
                  <a:pt x="20829" y="19246"/>
                  <a:pt x="20872" y="19213"/>
                </a:cubicBezTo>
                <a:cubicBezTo>
                  <a:pt x="20922" y="19175"/>
                  <a:pt x="20986" y="19171"/>
                  <a:pt x="21101" y="19201"/>
                </a:cubicBezTo>
                <a:cubicBezTo>
                  <a:pt x="21219" y="19232"/>
                  <a:pt x="21274" y="19227"/>
                  <a:pt x="21313" y="19186"/>
                </a:cubicBezTo>
                <a:cubicBezTo>
                  <a:pt x="21342" y="19155"/>
                  <a:pt x="21383" y="19140"/>
                  <a:pt x="21405" y="19152"/>
                </a:cubicBezTo>
                <a:cubicBezTo>
                  <a:pt x="21427" y="19164"/>
                  <a:pt x="21481" y="19142"/>
                  <a:pt x="21523" y="19103"/>
                </a:cubicBezTo>
                <a:lnTo>
                  <a:pt x="21600" y="19032"/>
                </a:lnTo>
                <a:lnTo>
                  <a:pt x="21600" y="10972"/>
                </a:lnTo>
                <a:lnTo>
                  <a:pt x="21600" y="2912"/>
                </a:lnTo>
                <a:lnTo>
                  <a:pt x="21431" y="2943"/>
                </a:lnTo>
                <a:lnTo>
                  <a:pt x="21264" y="2970"/>
                </a:lnTo>
                <a:lnTo>
                  <a:pt x="21230" y="2801"/>
                </a:lnTo>
                <a:cubicBezTo>
                  <a:pt x="21189" y="2596"/>
                  <a:pt x="20986" y="2347"/>
                  <a:pt x="20861" y="2347"/>
                </a:cubicBezTo>
                <a:cubicBezTo>
                  <a:pt x="20815" y="2347"/>
                  <a:pt x="20720" y="2403"/>
                  <a:pt x="20654" y="2473"/>
                </a:cubicBezTo>
                <a:cubicBezTo>
                  <a:pt x="20587" y="2542"/>
                  <a:pt x="20482" y="2635"/>
                  <a:pt x="20418" y="2678"/>
                </a:cubicBezTo>
                <a:cubicBezTo>
                  <a:pt x="20354" y="2722"/>
                  <a:pt x="20286" y="2794"/>
                  <a:pt x="20268" y="2841"/>
                </a:cubicBezTo>
                <a:cubicBezTo>
                  <a:pt x="20250" y="2889"/>
                  <a:pt x="20193" y="2987"/>
                  <a:pt x="20140" y="3059"/>
                </a:cubicBezTo>
                <a:cubicBezTo>
                  <a:pt x="20033" y="3202"/>
                  <a:pt x="20078" y="3198"/>
                  <a:pt x="19564" y="3099"/>
                </a:cubicBezTo>
                <a:cubicBezTo>
                  <a:pt x="19405" y="3069"/>
                  <a:pt x="19200" y="2957"/>
                  <a:pt x="18895" y="2734"/>
                </a:cubicBezTo>
                <a:cubicBezTo>
                  <a:pt x="18775" y="2646"/>
                  <a:pt x="18754" y="2646"/>
                  <a:pt x="18534" y="2700"/>
                </a:cubicBezTo>
                <a:cubicBezTo>
                  <a:pt x="18372" y="2740"/>
                  <a:pt x="18203" y="2745"/>
                  <a:pt x="17983" y="2722"/>
                </a:cubicBezTo>
                <a:cubicBezTo>
                  <a:pt x="17493" y="2670"/>
                  <a:pt x="17366" y="2683"/>
                  <a:pt x="16786" y="2851"/>
                </a:cubicBezTo>
                <a:cubicBezTo>
                  <a:pt x="16253" y="3004"/>
                  <a:pt x="16230" y="3008"/>
                  <a:pt x="15073" y="3053"/>
                </a:cubicBezTo>
                <a:cubicBezTo>
                  <a:pt x="14428" y="3078"/>
                  <a:pt x="13741" y="3120"/>
                  <a:pt x="13546" y="3145"/>
                </a:cubicBezTo>
                <a:cubicBezTo>
                  <a:pt x="13027" y="3214"/>
                  <a:pt x="13018" y="3212"/>
                  <a:pt x="12497" y="3029"/>
                </a:cubicBezTo>
                <a:cubicBezTo>
                  <a:pt x="12162" y="2911"/>
                  <a:pt x="11997" y="2831"/>
                  <a:pt x="11942" y="2761"/>
                </a:cubicBezTo>
                <a:cubicBezTo>
                  <a:pt x="11787" y="2561"/>
                  <a:pt x="10866" y="2221"/>
                  <a:pt x="10268" y="2141"/>
                </a:cubicBezTo>
                <a:cubicBezTo>
                  <a:pt x="10092" y="2118"/>
                  <a:pt x="10033" y="2090"/>
                  <a:pt x="9979" y="2006"/>
                </a:cubicBezTo>
                <a:cubicBezTo>
                  <a:pt x="9906" y="1894"/>
                  <a:pt x="9675" y="1804"/>
                  <a:pt x="9257" y="1723"/>
                </a:cubicBezTo>
                <a:cubicBezTo>
                  <a:pt x="9130" y="1699"/>
                  <a:pt x="8907" y="1620"/>
                  <a:pt x="8762" y="1551"/>
                </a:cubicBezTo>
                <a:cubicBezTo>
                  <a:pt x="8618" y="1482"/>
                  <a:pt x="8401" y="1382"/>
                  <a:pt x="8279" y="1330"/>
                </a:cubicBezTo>
                <a:cubicBezTo>
                  <a:pt x="8100" y="1254"/>
                  <a:pt x="8040" y="1207"/>
                  <a:pt x="7974" y="1084"/>
                </a:cubicBezTo>
                <a:cubicBezTo>
                  <a:pt x="7906" y="955"/>
                  <a:pt x="7872" y="931"/>
                  <a:pt x="7769" y="931"/>
                </a:cubicBezTo>
                <a:cubicBezTo>
                  <a:pt x="7692" y="931"/>
                  <a:pt x="7595" y="886"/>
                  <a:pt x="7506" y="811"/>
                </a:cubicBezTo>
                <a:lnTo>
                  <a:pt x="7364" y="691"/>
                </a:lnTo>
                <a:lnTo>
                  <a:pt x="6944" y="771"/>
                </a:lnTo>
                <a:cubicBezTo>
                  <a:pt x="6714" y="816"/>
                  <a:pt x="6477" y="862"/>
                  <a:pt x="6418" y="872"/>
                </a:cubicBezTo>
                <a:cubicBezTo>
                  <a:pt x="6326" y="889"/>
                  <a:pt x="6286" y="863"/>
                  <a:pt x="6150" y="700"/>
                </a:cubicBezTo>
                <a:cubicBezTo>
                  <a:pt x="5661" y="114"/>
                  <a:pt x="5603" y="67"/>
                  <a:pt x="5437" y="111"/>
                </a:cubicBezTo>
                <a:cubicBezTo>
                  <a:pt x="5374" y="127"/>
                  <a:pt x="5257" y="199"/>
                  <a:pt x="5176" y="273"/>
                </a:cubicBezTo>
                <a:lnTo>
                  <a:pt x="5028" y="409"/>
                </a:lnTo>
                <a:lnTo>
                  <a:pt x="4902" y="329"/>
                </a:lnTo>
                <a:cubicBezTo>
                  <a:pt x="4833" y="284"/>
                  <a:pt x="4734" y="191"/>
                  <a:pt x="4683" y="123"/>
                </a:cubicBezTo>
                <a:lnTo>
                  <a:pt x="4591" y="0"/>
                </a:lnTo>
                <a:lnTo>
                  <a:pt x="3891" y="0"/>
                </a:lnTo>
                <a:lnTo>
                  <a:pt x="31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2" name="IMG_0825.jpeg" descr="IMG_082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2093" y="2582172"/>
            <a:ext cx="4318156" cy="2698848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Воротами Акрополя являются знаменитые Пропилеи (Термин “Пропилей” обозначал в древнегреческом языке понятие единственных ворот, а “Пропилеи”- целый мемориальный вход с несколькими воротами и колонами)."/>
          <p:cNvSpPr txBox="1"/>
          <p:nvPr/>
        </p:nvSpPr>
        <p:spPr>
          <a:xfrm>
            <a:off x="8435923" y="873962"/>
            <a:ext cx="6680961" cy="1938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2400" err="1">
                <a:latin typeface="Times New Roman"/>
              </a:rPr>
              <a:t>Воротами</a:t>
            </a:r>
            <a:r>
              <a:rPr sz="2400">
                <a:latin typeface="Times New Roman"/>
              </a:rPr>
              <a:t> </a:t>
            </a:r>
            <a:r>
              <a:rPr sz="2400" b="1" err="1">
                <a:solidFill>
                  <a:srgbClr val="0098D3"/>
                </a:solidFill>
                <a:latin typeface="Times New Roman"/>
              </a:rPr>
              <a:t>Акрополя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являются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знаменитые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Пропилеи</a:t>
            </a:r>
            <a:r>
              <a:rPr sz="2400">
                <a:latin typeface="Times New Roman"/>
              </a:rPr>
              <a:t> (</a:t>
            </a:r>
            <a:r>
              <a:rPr sz="2400" err="1">
                <a:latin typeface="Times New Roman"/>
              </a:rPr>
              <a:t>Термин</a:t>
            </a:r>
            <a:r>
              <a:rPr sz="2400">
                <a:latin typeface="Times New Roman"/>
              </a:rPr>
              <a:t> “</a:t>
            </a:r>
            <a:r>
              <a:rPr sz="2400" err="1">
                <a:latin typeface="Times New Roman"/>
              </a:rPr>
              <a:t>Пропилей</a:t>
            </a:r>
            <a:r>
              <a:rPr sz="2400">
                <a:latin typeface="Times New Roman"/>
              </a:rPr>
              <a:t>” </a:t>
            </a:r>
            <a:r>
              <a:rPr sz="2400" err="1">
                <a:latin typeface="Times New Roman"/>
              </a:rPr>
              <a:t>обозначал</a:t>
            </a:r>
            <a:r>
              <a:rPr sz="2400">
                <a:latin typeface="Times New Roman"/>
              </a:rPr>
              <a:t> в </a:t>
            </a:r>
            <a:r>
              <a:rPr sz="2400" err="1">
                <a:latin typeface="Times New Roman"/>
              </a:rPr>
              <a:t>древнегреческом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языке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понятие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единственных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ворот</a:t>
            </a:r>
            <a:r>
              <a:rPr sz="2400">
                <a:latin typeface="Times New Roman"/>
              </a:rPr>
              <a:t>, а “</a:t>
            </a:r>
            <a:r>
              <a:rPr sz="2400" err="1">
                <a:latin typeface="Times New Roman"/>
              </a:rPr>
              <a:t>Пропилеи</a:t>
            </a:r>
            <a:r>
              <a:rPr sz="2400">
                <a:latin typeface="Times New Roman"/>
              </a:rPr>
              <a:t>”- </a:t>
            </a:r>
            <a:r>
              <a:rPr sz="2400" err="1">
                <a:latin typeface="Times New Roman"/>
              </a:rPr>
              <a:t>целый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мемориальный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вход</a:t>
            </a:r>
            <a:r>
              <a:rPr sz="2400">
                <a:latin typeface="Times New Roman"/>
              </a:rPr>
              <a:t> с </a:t>
            </a:r>
            <a:r>
              <a:rPr sz="2400" err="1">
                <a:latin typeface="Times New Roman"/>
              </a:rPr>
              <a:t>несколькими</a:t>
            </a:r>
            <a:r>
              <a:rPr sz="2400">
                <a:latin typeface="Times New Roman"/>
              </a:rPr>
              <a:t> </a:t>
            </a:r>
            <a:r>
              <a:rPr sz="2400" err="1">
                <a:latin typeface="Times New Roman"/>
              </a:rPr>
              <a:t>воротами</a:t>
            </a:r>
            <a:r>
              <a:rPr sz="2400">
                <a:latin typeface="Times New Roman"/>
              </a:rPr>
              <a:t> и </a:t>
            </a:r>
            <a:r>
              <a:rPr sz="2400" err="1">
                <a:latin typeface="Times New Roman"/>
              </a:rPr>
              <a:t>колонами</a:t>
            </a:r>
            <a:r>
              <a:rPr sz="2400">
                <a:latin typeface="Times New Roman"/>
              </a:rPr>
              <a:t>).</a:t>
            </a:r>
          </a:p>
        </p:txBody>
      </p:sp>
      <p:sp>
        <p:nvSpPr>
          <p:cNvPr id="94" name="Пропилеи"/>
          <p:cNvSpPr txBox="1"/>
          <p:nvPr/>
        </p:nvSpPr>
        <p:spPr>
          <a:xfrm>
            <a:off x="11493458" y="334248"/>
            <a:ext cx="187710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ct val="100000"/>
              </a:lnSpc>
              <a:defRPr sz="2800" b="1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Пропилеи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98" name="IMG_0809.jpeg" descr="IMG_080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61" y="794239"/>
            <a:ext cx="9847181" cy="6641122"/>
          </a:xfrm>
          <a:prstGeom prst="rect">
            <a:avLst/>
          </a:prstGeom>
          <a:ln w="12700">
            <a:miter lim="400000"/>
          </a:ln>
          <a:effectLst>
            <a:reflection stA="43607" endPos="40000" dir="5400000" sy="-100000" algn="bl" rotWithShape="0"/>
          </a:effectLst>
        </p:spPr>
      </p:pic>
      <p:sp>
        <p:nvSpPr>
          <p:cNvPr id="99" name="Dymek"/>
          <p:cNvSpPr/>
          <p:nvPr/>
        </p:nvSpPr>
        <p:spPr>
          <a:xfrm>
            <a:off x="9108956" y="1228526"/>
            <a:ext cx="4137820" cy="3760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26" y="0"/>
                </a:moveTo>
                <a:cubicBezTo>
                  <a:pt x="2511" y="0"/>
                  <a:pt x="2337" y="192"/>
                  <a:pt x="2337" y="429"/>
                </a:cubicBezTo>
                <a:lnTo>
                  <a:pt x="2337" y="5141"/>
                </a:lnTo>
                <a:lnTo>
                  <a:pt x="0" y="6426"/>
                </a:lnTo>
                <a:lnTo>
                  <a:pt x="2337" y="7712"/>
                </a:lnTo>
                <a:lnTo>
                  <a:pt x="2337" y="21171"/>
                </a:lnTo>
                <a:cubicBezTo>
                  <a:pt x="2337" y="21408"/>
                  <a:pt x="2511" y="21600"/>
                  <a:pt x="2726" y="21600"/>
                </a:cubicBezTo>
                <a:lnTo>
                  <a:pt x="21211" y="21600"/>
                </a:lnTo>
                <a:cubicBezTo>
                  <a:pt x="21426" y="21600"/>
                  <a:pt x="21600" y="21408"/>
                  <a:pt x="21600" y="21171"/>
                </a:cubicBezTo>
                <a:lnTo>
                  <a:pt x="21600" y="429"/>
                </a:lnTo>
                <a:cubicBezTo>
                  <a:pt x="21600" y="192"/>
                  <a:pt x="21426" y="0"/>
                  <a:pt x="21211" y="0"/>
                </a:cubicBezTo>
                <a:lnTo>
                  <a:pt x="2726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12F7B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0" name="Флаг Греции состоит из девяти горизонтальных полос: пяти синих и четырех белых. В верхнем левом углу находится кантон с символом, известным как &quot;греческий крест&quot;."/>
          <p:cNvSpPr txBox="1"/>
          <p:nvPr/>
        </p:nvSpPr>
        <p:spPr>
          <a:xfrm>
            <a:off x="9666211" y="1221063"/>
            <a:ext cx="3416308" cy="356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r>
              <a:rPr sz="2800" err="1">
                <a:latin typeface="Times New Roman"/>
              </a:rPr>
              <a:t>Флаг</a:t>
            </a:r>
            <a:r>
              <a:rPr sz="2800">
                <a:latin typeface="Times New Roman"/>
              </a:rPr>
              <a:t> </a:t>
            </a:r>
            <a:r>
              <a:rPr sz="3200" err="1">
                <a:latin typeface="Times New Roman"/>
              </a:rPr>
              <a:t>Греции</a:t>
            </a:r>
            <a:r>
              <a:rPr sz="3200">
                <a:latin typeface="Times New Roman"/>
              </a:rPr>
              <a:t> </a:t>
            </a:r>
            <a:r>
              <a:rPr sz="2800" err="1">
                <a:latin typeface="Times New Roman"/>
              </a:rPr>
              <a:t>состоит</a:t>
            </a:r>
            <a:r>
              <a:rPr sz="2800">
                <a:latin typeface="Times New Roman"/>
              </a:rPr>
              <a:t> </a:t>
            </a:r>
            <a:r>
              <a:rPr sz="2800" err="1">
                <a:latin typeface="Times New Roman"/>
              </a:rPr>
              <a:t>из</a:t>
            </a:r>
            <a:r>
              <a:rPr sz="2800">
                <a:latin typeface="Times New Roman"/>
              </a:rPr>
              <a:t> </a:t>
            </a:r>
            <a:r>
              <a:rPr sz="2800" err="1">
                <a:latin typeface="Times New Roman"/>
              </a:rPr>
              <a:t>девяти</a:t>
            </a:r>
            <a:r>
              <a:rPr sz="2800">
                <a:latin typeface="Times New Roman"/>
              </a:rPr>
              <a:t> </a:t>
            </a:r>
            <a:r>
              <a:rPr sz="2800" err="1">
                <a:latin typeface="Times New Roman"/>
              </a:rPr>
              <a:t>горизонтальных</a:t>
            </a:r>
            <a:r>
              <a:rPr sz="2800">
                <a:latin typeface="Times New Roman"/>
              </a:rPr>
              <a:t> </a:t>
            </a:r>
            <a:r>
              <a:rPr sz="2800" err="1">
                <a:latin typeface="Times New Roman"/>
              </a:rPr>
              <a:t>полос</a:t>
            </a:r>
            <a:r>
              <a:rPr sz="2800">
                <a:latin typeface="Times New Roman"/>
              </a:rPr>
              <a:t>: </a:t>
            </a:r>
            <a:r>
              <a:rPr sz="2800" err="1">
                <a:latin typeface="Times New Roman"/>
              </a:rPr>
              <a:t>пяти</a:t>
            </a:r>
            <a:r>
              <a:rPr sz="2800">
                <a:latin typeface="Times New Roman"/>
              </a:rPr>
              <a:t> </a:t>
            </a:r>
            <a:r>
              <a:rPr sz="2800" err="1">
                <a:latin typeface="Times New Roman"/>
              </a:rPr>
              <a:t>синих</a:t>
            </a:r>
            <a:r>
              <a:rPr sz="2800">
                <a:latin typeface="Times New Roman"/>
              </a:rPr>
              <a:t> и </a:t>
            </a:r>
            <a:r>
              <a:rPr sz="2800" err="1">
                <a:latin typeface="Times New Roman"/>
              </a:rPr>
              <a:t>четырех</a:t>
            </a:r>
            <a:r>
              <a:rPr sz="2800">
                <a:latin typeface="Times New Roman"/>
              </a:rPr>
              <a:t> </a:t>
            </a:r>
            <a:r>
              <a:rPr sz="2800" err="1">
                <a:latin typeface="Times New Roman"/>
              </a:rPr>
              <a:t>белых</a:t>
            </a:r>
            <a:r>
              <a:rPr sz="2800">
                <a:latin typeface="Times New Roman"/>
              </a:rPr>
              <a:t>. В </a:t>
            </a:r>
            <a:r>
              <a:rPr sz="2800" err="1">
                <a:latin typeface="Times New Roman"/>
              </a:rPr>
              <a:t>верхнем</a:t>
            </a:r>
            <a:r>
              <a:rPr sz="2800">
                <a:latin typeface="Times New Roman"/>
              </a:rPr>
              <a:t> </a:t>
            </a:r>
            <a:r>
              <a:rPr sz="2800" err="1">
                <a:latin typeface="Times New Roman"/>
              </a:rPr>
              <a:t>левом</a:t>
            </a:r>
            <a:r>
              <a:rPr sz="2800">
                <a:latin typeface="Times New Roman"/>
              </a:rPr>
              <a:t> </a:t>
            </a:r>
            <a:r>
              <a:rPr sz="2800" err="1">
                <a:latin typeface="Times New Roman"/>
              </a:rPr>
              <a:t>углу</a:t>
            </a:r>
            <a:r>
              <a:rPr sz="2800">
                <a:latin typeface="Times New Roman"/>
              </a:rPr>
              <a:t> </a:t>
            </a:r>
            <a:r>
              <a:rPr sz="2800" err="1">
                <a:latin typeface="Times New Roman"/>
              </a:rPr>
              <a:t>находится</a:t>
            </a:r>
            <a:r>
              <a:rPr sz="2800">
                <a:latin typeface="Times New Roman"/>
              </a:rPr>
              <a:t> </a:t>
            </a:r>
            <a:r>
              <a:rPr sz="2800" err="1">
                <a:latin typeface="Times New Roman"/>
              </a:rPr>
              <a:t>кантон</a:t>
            </a:r>
            <a:r>
              <a:rPr sz="2800">
                <a:latin typeface="Times New Roman"/>
              </a:rPr>
              <a:t> с </a:t>
            </a:r>
            <a:r>
              <a:rPr sz="2800" err="1">
                <a:latin typeface="Times New Roman"/>
              </a:rPr>
              <a:t>символом</a:t>
            </a:r>
            <a:r>
              <a:rPr sz="2800">
                <a:latin typeface="Times New Roman"/>
              </a:rPr>
              <a:t>, </a:t>
            </a:r>
            <a:r>
              <a:rPr sz="2800" err="1">
                <a:latin typeface="Times New Roman"/>
              </a:rPr>
              <a:t>известным</a:t>
            </a:r>
            <a:r>
              <a:rPr sz="2800">
                <a:latin typeface="Times New Roman"/>
              </a:rPr>
              <a:t> </a:t>
            </a:r>
            <a:r>
              <a:rPr sz="2800" err="1">
                <a:latin typeface="Times New Roman"/>
              </a:rPr>
              <a:t>как</a:t>
            </a:r>
            <a:r>
              <a:rPr sz="2800">
                <a:latin typeface="Times New Roman"/>
              </a:rPr>
              <a:t> "</a:t>
            </a:r>
            <a:r>
              <a:rPr sz="2800" err="1">
                <a:latin typeface="Times New Roman"/>
              </a:rPr>
              <a:t>греческий</a:t>
            </a:r>
            <a:r>
              <a:rPr sz="2800">
                <a:latin typeface="Times New Roman"/>
              </a:rPr>
              <a:t> </a:t>
            </a:r>
            <a:r>
              <a:rPr sz="2800" err="1">
                <a:latin typeface="Times New Roman"/>
              </a:rPr>
              <a:t>крест</a:t>
            </a:r>
            <a:r>
              <a:rPr sz="2800">
                <a:latin typeface="Times New Roman"/>
              </a:rPr>
              <a:t>".</a:t>
            </a:r>
          </a:p>
        </p:txBody>
      </p:sp>
      <p:pic>
        <p:nvPicPr>
          <p:cNvPr id="101" name="IMG_0816.png" descr="IMG_08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675" y="4834450"/>
            <a:ext cx="4024538" cy="409496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1C12163-FD14-9C68-0C2C-E57A7B6E4D9F}"/>
              </a:ext>
            </a:extLst>
          </p:cNvPr>
          <p:cNvSpPr txBox="1"/>
          <p:nvPr/>
        </p:nvSpPr>
        <p:spPr>
          <a:xfrm>
            <a:off x="2803585" y="349369"/>
            <a:ext cx="2915726" cy="438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bg1">
                <a:lumMod val="10000"/>
                <a:lumOff val="9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  <a:latin typeface="Times New Roman"/>
                <a:cs typeface="Times New Roman"/>
              </a:rPr>
              <a:t>Флаг</a:t>
            </a:r>
            <a:r>
              <a:rPr lang="en-US" sz="3600" b="1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Times New Roman"/>
                <a:cs typeface="Times New Roman"/>
              </a:rPr>
              <a:t>Греции</a:t>
            </a:r>
            <a:endParaRPr lang="pl-PL" sz="3600" b="1" err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0"/>
          <p:cNvSpPr/>
          <p:nvPr/>
        </p:nvSpPr>
        <p:spPr>
          <a:xfrm>
            <a:off x="-551724" y="0"/>
            <a:ext cx="15260845" cy="8229601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5" name="Text 1"/>
          <p:cNvSpPr txBox="1"/>
          <p:nvPr/>
        </p:nvSpPr>
        <p:spPr>
          <a:xfrm>
            <a:off x="4848610" y="315935"/>
            <a:ext cx="3995644" cy="719877"/>
          </a:xfrm>
          <a:prstGeom prst="rect">
            <a:avLst/>
          </a:prstGeom>
          <a:gradFill>
            <a:gsLst>
              <a:gs pos="0">
                <a:srgbClr val="F8F9F8"/>
              </a:gs>
              <a:gs pos="100000">
                <a:srgbClr val="C2C2C2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lnSpc>
                <a:spcPts val="5400"/>
              </a:lnSpc>
              <a:defRPr sz="4300">
                <a:solidFill>
                  <a:srgbClr val="312F2B"/>
                </a:solidFill>
              </a:defRPr>
            </a:lvl1pPr>
          </a:lstStyle>
          <a:p>
            <a:r>
              <a:rPr sz="3600" b="1" err="1">
                <a:latin typeface="Times New Roman"/>
              </a:rPr>
              <a:t>Знаменитые</a:t>
            </a:r>
            <a:r>
              <a:rPr sz="3600" b="1">
                <a:latin typeface="Times New Roman"/>
              </a:rPr>
              <a:t> </a:t>
            </a:r>
            <a:r>
              <a:rPr sz="3600" b="1" err="1">
                <a:latin typeface="Times New Roman"/>
              </a:rPr>
              <a:t>греки</a:t>
            </a:r>
            <a:endParaRPr lang="pl-PL" sz="3600" err="1">
              <a:latin typeface="Times New Roman"/>
            </a:endParaRPr>
          </a:p>
        </p:txBody>
      </p:sp>
      <p:sp>
        <p:nvSpPr>
          <p:cNvPr id="106" name="Text 2"/>
          <p:cNvSpPr txBox="1"/>
          <p:nvPr/>
        </p:nvSpPr>
        <p:spPr>
          <a:xfrm>
            <a:off x="1768828" y="1354781"/>
            <a:ext cx="2051805" cy="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200"/>
              </a:lnSpc>
              <a:defRPr sz="2600" b="1">
                <a:solidFill>
                  <a:srgbClr val="312F2B"/>
                </a:solidFill>
              </a:defRPr>
            </a:lvl1pPr>
          </a:lstStyle>
          <a:p>
            <a:r>
              <a:t>Аристотель</a:t>
            </a:r>
          </a:p>
        </p:txBody>
      </p:sp>
      <p:sp>
        <p:nvSpPr>
          <p:cNvPr id="107" name="Text 3"/>
          <p:cNvSpPr txBox="1"/>
          <p:nvPr/>
        </p:nvSpPr>
        <p:spPr>
          <a:xfrm>
            <a:off x="1262277" y="1819277"/>
            <a:ext cx="3064908" cy="1444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000" err="1">
                <a:latin typeface="Times New Roman"/>
              </a:rPr>
              <a:t>Великий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философ</a:t>
            </a:r>
            <a:r>
              <a:rPr sz="2000">
                <a:latin typeface="Times New Roman"/>
              </a:rPr>
              <a:t>, </a:t>
            </a:r>
            <a:r>
              <a:rPr sz="2000" err="1">
                <a:latin typeface="Times New Roman"/>
              </a:rPr>
              <a:t>учитель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Александра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Македонского</a:t>
            </a:r>
            <a:r>
              <a:rPr sz="2000">
                <a:latin typeface="Times New Roman"/>
              </a:rPr>
              <a:t> и </a:t>
            </a:r>
            <a:r>
              <a:rPr sz="2000" err="1">
                <a:latin typeface="Times New Roman"/>
              </a:rPr>
              <a:t>один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из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основателей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западной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философии</a:t>
            </a:r>
            <a:r>
              <a:rPr sz="2000">
                <a:latin typeface="Times New Roman"/>
              </a:rPr>
              <a:t>.</a:t>
            </a:r>
          </a:p>
        </p:txBody>
      </p:sp>
      <p:sp>
        <p:nvSpPr>
          <p:cNvPr id="108" name="Text 4"/>
          <p:cNvSpPr txBox="1"/>
          <p:nvPr/>
        </p:nvSpPr>
        <p:spPr>
          <a:xfrm>
            <a:off x="2146349" y="3381430"/>
            <a:ext cx="1296763" cy="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200"/>
              </a:lnSpc>
              <a:defRPr sz="2600" b="1">
                <a:solidFill>
                  <a:srgbClr val="312F2B"/>
                </a:solidFill>
              </a:defRPr>
            </a:lvl1pPr>
          </a:lstStyle>
          <a:p>
            <a:r>
              <a:t>Сократ</a:t>
            </a:r>
          </a:p>
        </p:txBody>
      </p:sp>
      <p:sp>
        <p:nvSpPr>
          <p:cNvPr id="109" name="Text 5"/>
          <p:cNvSpPr txBox="1"/>
          <p:nvPr/>
        </p:nvSpPr>
        <p:spPr>
          <a:xfrm>
            <a:off x="1262277" y="3845054"/>
            <a:ext cx="3064908" cy="1444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000" err="1">
                <a:latin typeface="Times New Roman"/>
              </a:rPr>
              <a:t>Знаменитый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греческий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философ</a:t>
            </a:r>
            <a:r>
              <a:rPr sz="2000">
                <a:latin typeface="Times New Roman"/>
              </a:rPr>
              <a:t>, </a:t>
            </a:r>
            <a:r>
              <a:rPr sz="2000" err="1">
                <a:latin typeface="Times New Roman"/>
              </a:rPr>
              <a:t>известный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своим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методом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сocratic-диалектика</a:t>
            </a:r>
            <a:r>
              <a:rPr sz="2000">
                <a:latin typeface="Times New Roman"/>
              </a:rPr>
              <a:t>.</a:t>
            </a:r>
          </a:p>
        </p:txBody>
      </p:sp>
      <p:sp>
        <p:nvSpPr>
          <p:cNvPr id="110" name="Text 6"/>
          <p:cNvSpPr txBox="1"/>
          <p:nvPr/>
        </p:nvSpPr>
        <p:spPr>
          <a:xfrm>
            <a:off x="1451471" y="5554124"/>
            <a:ext cx="2686519" cy="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3200"/>
              </a:lnSpc>
              <a:defRPr sz="2600" b="1">
                <a:solidFill>
                  <a:srgbClr val="312F2B"/>
                </a:solidFill>
              </a:defRPr>
            </a:lvl1pPr>
          </a:lstStyle>
          <a:p>
            <a:r>
              <a:t>Елени Вакали</a:t>
            </a:r>
          </a:p>
        </p:txBody>
      </p:sp>
      <p:sp>
        <p:nvSpPr>
          <p:cNvPr id="111" name="Text 7"/>
          <p:cNvSpPr txBox="1"/>
          <p:nvPr/>
        </p:nvSpPr>
        <p:spPr>
          <a:xfrm>
            <a:off x="1262277" y="6078032"/>
            <a:ext cx="3064908" cy="1797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000" err="1">
                <a:latin typeface="Times New Roman"/>
              </a:rPr>
              <a:t>Известная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актриса</a:t>
            </a:r>
            <a:r>
              <a:rPr sz="2000">
                <a:latin typeface="Times New Roman"/>
              </a:rPr>
              <a:t>, </a:t>
            </a:r>
            <a:r>
              <a:rPr sz="2000" err="1">
                <a:latin typeface="Times New Roman"/>
              </a:rPr>
              <a:t>получила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награду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Оскар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за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роль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Мелини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Меркури</a:t>
            </a:r>
            <a:r>
              <a:rPr sz="2000">
                <a:latin typeface="Times New Roman"/>
              </a:rPr>
              <a:t> в </a:t>
            </a:r>
            <a:r>
              <a:rPr sz="2000" err="1">
                <a:latin typeface="Times New Roman"/>
              </a:rPr>
              <a:t>фильме</a:t>
            </a:r>
            <a:r>
              <a:rPr sz="2000">
                <a:latin typeface="Times New Roman"/>
              </a:rPr>
              <a:t> "</a:t>
            </a:r>
            <a:r>
              <a:rPr sz="2000" err="1">
                <a:latin typeface="Times New Roman"/>
              </a:rPr>
              <a:t>Огни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большого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города</a:t>
            </a:r>
            <a:r>
              <a:rPr sz="2000">
                <a:latin typeface="Times New Roman"/>
              </a:rPr>
              <a:t>".</a:t>
            </a:r>
          </a:p>
        </p:txBody>
      </p:sp>
      <p:pic>
        <p:nvPicPr>
          <p:cNvPr id="112" name="IMG_0834.jpeg" descr="IMG_083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959" y="1400009"/>
            <a:ext cx="8152056" cy="66135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3" name="Rysunek"/>
          <p:cNvGrpSpPr/>
          <p:nvPr/>
        </p:nvGrpSpPr>
        <p:grpSpPr>
          <a:xfrm>
            <a:off x="778716" y="1360904"/>
            <a:ext cx="13190974" cy="6735143"/>
            <a:chOff x="-1000602" y="-428099"/>
            <a:chExt cx="13190973" cy="6735141"/>
          </a:xfrm>
        </p:grpSpPr>
        <p:pic>
          <p:nvPicPr>
            <p:cNvPr id="113" name="Linia Kształt" descr="Linia Kształt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6516" y="-428100"/>
              <a:ext cx="2395242" cy="500335"/>
            </a:xfrm>
            <a:prstGeom prst="rect">
              <a:avLst/>
            </a:prstGeom>
            <a:effectLst/>
          </p:spPr>
        </p:pic>
        <p:pic>
          <p:nvPicPr>
            <p:cNvPr id="115" name="Linia Kształt" descr="Linia Kształt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18673" y="1538774"/>
              <a:ext cx="2240441" cy="512527"/>
            </a:xfrm>
            <a:prstGeom prst="rect">
              <a:avLst/>
            </a:prstGeom>
            <a:effectLst/>
          </p:spPr>
        </p:pic>
        <p:pic>
          <p:nvPicPr>
            <p:cNvPr id="117" name="Linia Kształt" descr="Linia Kształt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000603" y="3653599"/>
              <a:ext cx="3552741" cy="741810"/>
            </a:xfrm>
            <a:prstGeom prst="rect">
              <a:avLst/>
            </a:prstGeom>
            <a:effectLst/>
          </p:spPr>
        </p:pic>
        <p:pic>
          <p:nvPicPr>
            <p:cNvPr id="119" name="Linia Kształt" descr="Linia Kształt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79512" y="1810721"/>
              <a:ext cx="2090933" cy="665858"/>
            </a:xfrm>
            <a:prstGeom prst="rect">
              <a:avLst/>
            </a:prstGeom>
            <a:effectLst/>
          </p:spPr>
        </p:pic>
        <p:pic>
          <p:nvPicPr>
            <p:cNvPr id="121" name="Linia Kształt" descr="Linia Kształt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96662" y="2492342"/>
              <a:ext cx="2399355" cy="737355"/>
            </a:xfrm>
            <a:prstGeom prst="rect">
              <a:avLst/>
            </a:prstGeom>
            <a:effectLst/>
          </p:spPr>
        </p:pic>
        <p:pic>
          <p:nvPicPr>
            <p:cNvPr id="123" name="Linia Kształt" descr="Linia Kształt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56190" y="3546957"/>
              <a:ext cx="2434181" cy="791261"/>
            </a:xfrm>
            <a:prstGeom prst="rect">
              <a:avLst/>
            </a:prstGeom>
            <a:effectLst/>
          </p:spPr>
        </p:pic>
        <p:pic>
          <p:nvPicPr>
            <p:cNvPr id="125" name="Linia Kształt" descr="Linia Kształt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84366" y="5657168"/>
              <a:ext cx="2167980" cy="649875"/>
            </a:xfrm>
            <a:prstGeom prst="rect">
              <a:avLst/>
            </a:prstGeom>
            <a:effectLst/>
          </p:spPr>
        </p:pic>
        <p:pic>
          <p:nvPicPr>
            <p:cNvPr id="127" name="Linia Kształt" descr="Linia Kształt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13990" y="-287229"/>
              <a:ext cx="207192" cy="211138"/>
            </a:xfrm>
            <a:prstGeom prst="rect">
              <a:avLst/>
            </a:prstGeom>
            <a:effectLst/>
          </p:spPr>
        </p:pic>
        <p:pic>
          <p:nvPicPr>
            <p:cNvPr id="129" name="Linia Linia" descr="Linia Lini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60819" y="-296754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131" name="Linia Linia" descr="Linia Lini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63994" y="-299929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133" name="Linia Linia" descr="Linia Lini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95744" y="-265004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135" name="Linia Kształt" descr="Linia Kształt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98931" y="-244802"/>
              <a:ext cx="227014" cy="152836"/>
            </a:xfrm>
            <a:prstGeom prst="rect">
              <a:avLst/>
            </a:prstGeom>
            <a:effectLst/>
          </p:spPr>
        </p:pic>
        <p:pic>
          <p:nvPicPr>
            <p:cNvPr id="137" name="Linia Linia" descr="Linia Lini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75106" y="-223729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139" name="Linia Linia" descr="Linia Lini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78281" y="-190392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141" name="Linia Kształt" descr="Linia Kształt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147369" y="1627296"/>
              <a:ext cx="541339" cy="268288"/>
            </a:xfrm>
            <a:prstGeom prst="rect">
              <a:avLst/>
            </a:prstGeom>
            <a:effectLst/>
          </p:spPr>
        </p:pic>
        <p:pic>
          <p:nvPicPr>
            <p:cNvPr id="143" name="Linia Kształt" descr="Linia Kształt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91806" y="1660633"/>
              <a:ext cx="455613" cy="230189"/>
            </a:xfrm>
            <a:prstGeom prst="rect">
              <a:avLst/>
            </a:prstGeom>
            <a:effectLst/>
          </p:spPr>
        </p:pic>
        <p:pic>
          <p:nvPicPr>
            <p:cNvPr id="145" name="Linia Kształt" descr="Linia Kształt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96569" y="1652696"/>
              <a:ext cx="396876" cy="247651"/>
            </a:xfrm>
            <a:prstGeom prst="rect">
              <a:avLst/>
            </a:prstGeom>
            <a:effectLst/>
          </p:spPr>
        </p:pic>
        <p:pic>
          <p:nvPicPr>
            <p:cNvPr id="147" name="Linia Kształt" descr="Linia Kształt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21956" y="1697146"/>
              <a:ext cx="371476" cy="225769"/>
            </a:xfrm>
            <a:prstGeom prst="rect">
              <a:avLst/>
            </a:prstGeom>
            <a:effectLst/>
          </p:spPr>
        </p:pic>
        <p:pic>
          <p:nvPicPr>
            <p:cNvPr id="149" name="Linia Kształt" descr="Linia Kształt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1544" y="1701908"/>
              <a:ext cx="363538" cy="233364"/>
            </a:xfrm>
            <a:prstGeom prst="rect">
              <a:avLst/>
            </a:prstGeom>
            <a:effectLst/>
          </p:spPr>
        </p:pic>
        <p:pic>
          <p:nvPicPr>
            <p:cNvPr id="151" name="Linia Kształt" descr="Linia Kształt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46319" y="1771758"/>
              <a:ext cx="247651" cy="187326"/>
            </a:xfrm>
            <a:prstGeom prst="rect">
              <a:avLst/>
            </a:prstGeom>
            <a:effectLst/>
          </p:spPr>
        </p:pic>
        <p:pic>
          <p:nvPicPr>
            <p:cNvPr id="153" name="Linia Linia" descr="Linia Lini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0769" y="1836846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155" name="Linia Kształt" descr="Linia Kształt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32188" y="1635233"/>
              <a:ext cx="120519" cy="320676"/>
            </a:xfrm>
            <a:prstGeom prst="rect">
              <a:avLst/>
            </a:prstGeom>
            <a:effectLst/>
          </p:spPr>
        </p:pic>
        <p:pic>
          <p:nvPicPr>
            <p:cNvPr id="157" name="Linia Kształt" descr="Linia Kształt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20511" y="1587608"/>
              <a:ext cx="305234" cy="160479"/>
            </a:xfrm>
            <a:prstGeom prst="rect">
              <a:avLst/>
            </a:prstGeom>
            <a:effectLst/>
          </p:spPr>
        </p:pic>
        <p:pic>
          <p:nvPicPr>
            <p:cNvPr id="159" name="Linia Kształt" descr="Linia Kształt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38419" y="1592371"/>
              <a:ext cx="312738" cy="180976"/>
            </a:xfrm>
            <a:prstGeom prst="rect">
              <a:avLst/>
            </a:prstGeom>
            <a:effectLst/>
          </p:spPr>
        </p:pic>
        <p:pic>
          <p:nvPicPr>
            <p:cNvPr id="161" name="Linia Linia" descr="Linia Lini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1744" y="1660633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163" name="Linia Kształt" descr="Linia Kształt"/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08281" y="1613008"/>
              <a:ext cx="303214" cy="168276"/>
            </a:xfrm>
            <a:prstGeom prst="rect">
              <a:avLst/>
            </a:prstGeom>
            <a:effectLst/>
          </p:spPr>
        </p:pic>
        <p:pic>
          <p:nvPicPr>
            <p:cNvPr id="165" name="Linia Kształt" descr="Linia Kształt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88084" y="1644758"/>
              <a:ext cx="242448" cy="150814"/>
            </a:xfrm>
            <a:prstGeom prst="rect">
              <a:avLst/>
            </a:prstGeom>
            <a:effectLst/>
          </p:spPr>
        </p:pic>
        <p:pic>
          <p:nvPicPr>
            <p:cNvPr id="167" name="Linia Kształt" descr="Linia Kształt"/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36869" y="1598721"/>
              <a:ext cx="382588" cy="185738"/>
            </a:xfrm>
            <a:prstGeom prst="rect">
              <a:avLst/>
            </a:prstGeom>
            <a:effectLst/>
          </p:spPr>
        </p:pic>
        <p:pic>
          <p:nvPicPr>
            <p:cNvPr id="169" name="Linia Kształt" descr="Linia Kształt"/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903556" y="1614596"/>
              <a:ext cx="320676" cy="163513"/>
            </a:xfrm>
            <a:prstGeom prst="rect">
              <a:avLst/>
            </a:prstGeom>
            <a:effectLst/>
          </p:spPr>
        </p:pic>
        <p:pic>
          <p:nvPicPr>
            <p:cNvPr id="171" name="Linia Kształt" descr="Linia Kształt"/>
            <p:cNvPicPr>
              <a:picLocks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59119" y="1657458"/>
              <a:ext cx="250826" cy="142876"/>
            </a:xfrm>
            <a:prstGeom prst="rect">
              <a:avLst/>
            </a:prstGeom>
            <a:effectLst/>
          </p:spPr>
        </p:pic>
        <p:pic>
          <p:nvPicPr>
            <p:cNvPr id="173" name="Linia Kształt" descr="Linia Kształt"/>
            <p:cNvPicPr>
              <a:picLocks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146444" y="1665396"/>
              <a:ext cx="250826" cy="133351"/>
            </a:xfrm>
            <a:prstGeom prst="rect">
              <a:avLst/>
            </a:prstGeom>
            <a:effectLst/>
          </p:spPr>
        </p:pic>
        <p:pic>
          <p:nvPicPr>
            <p:cNvPr id="175" name="Linia Kształt" descr="Linia Kształt"/>
            <p:cNvPicPr>
              <a:picLocks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097231" y="1679683"/>
              <a:ext cx="279401" cy="125414"/>
            </a:xfrm>
            <a:prstGeom prst="rect">
              <a:avLst/>
            </a:prstGeom>
            <a:effectLst/>
          </p:spPr>
        </p:pic>
        <p:pic>
          <p:nvPicPr>
            <p:cNvPr id="177" name="Linia Linia" descr="Linia Lini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61356" y="-320417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179" name="Linia Linia" descr="Linia Lini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96638" y="-302619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181" name="Linia Kształt" descr="Linia Kształt"/>
            <p:cNvPicPr>
              <a:picLocks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556397" y="-319338"/>
              <a:ext cx="301984" cy="127784"/>
            </a:xfrm>
            <a:prstGeom prst="rect">
              <a:avLst/>
            </a:prstGeom>
            <a:effectLst/>
          </p:spPr>
        </p:pic>
        <p:pic>
          <p:nvPicPr>
            <p:cNvPr id="183" name="Linia Kształt" descr="Linia Kształt"/>
            <p:cNvPicPr>
              <a:picLocks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417252" y="-330117"/>
              <a:ext cx="271243" cy="128855"/>
            </a:xfrm>
            <a:prstGeom prst="rect">
              <a:avLst/>
            </a:prstGeom>
            <a:effectLst/>
          </p:spPr>
        </p:pic>
        <p:pic>
          <p:nvPicPr>
            <p:cNvPr id="185" name="Linia Kształt" descr="Linia Kształt"/>
            <p:cNvPicPr>
              <a:picLocks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224714" y="-334978"/>
              <a:ext cx="314929" cy="130480"/>
            </a:xfrm>
            <a:prstGeom prst="rect">
              <a:avLst/>
            </a:prstGeom>
            <a:effectLst/>
          </p:spPr>
        </p:pic>
        <p:pic>
          <p:nvPicPr>
            <p:cNvPr id="187" name="Linia Kształt" descr="Linia Kształt"/>
            <p:cNvPicPr>
              <a:picLocks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012762" y="-334738"/>
              <a:ext cx="279333" cy="125387"/>
            </a:xfrm>
            <a:prstGeom prst="rect">
              <a:avLst/>
            </a:prstGeom>
            <a:effectLst/>
          </p:spPr>
        </p:pic>
        <p:pic>
          <p:nvPicPr>
            <p:cNvPr id="189" name="Linia Kształt" descr="Linia Kształt"/>
            <p:cNvPicPr>
              <a:picLocks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101749" y="-343068"/>
              <a:ext cx="323018" cy="132099"/>
            </a:xfrm>
            <a:prstGeom prst="rect">
              <a:avLst/>
            </a:prstGeom>
            <a:effectLst/>
          </p:spPr>
        </p:pic>
        <p:pic>
          <p:nvPicPr>
            <p:cNvPr id="191" name="Linia Kształt" descr="Linia Kształt"/>
            <p:cNvPicPr>
              <a:picLocks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773303" y="-357466"/>
              <a:ext cx="312991" cy="136789"/>
            </a:xfrm>
            <a:prstGeom prst="rect">
              <a:avLst/>
            </a:prstGeom>
            <a:effectLst/>
          </p:spPr>
        </p:pic>
        <p:pic>
          <p:nvPicPr>
            <p:cNvPr id="193" name="Linia Kształt" descr="Linia Kształt"/>
            <p:cNvPicPr>
              <a:picLocks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595327" y="-354394"/>
              <a:ext cx="303603" cy="132099"/>
            </a:xfrm>
            <a:prstGeom prst="rect">
              <a:avLst/>
            </a:prstGeom>
            <a:effectLst/>
          </p:spPr>
        </p:pic>
        <p:pic>
          <p:nvPicPr>
            <p:cNvPr id="195" name="Linia Linia" descr="Linia Lini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94854" y="-299376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197" name="Linia Linia" descr="Linia Lini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76894" y="-247741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199" name="Linia Kształt" descr="Linia Kształt"/>
            <p:cNvPicPr>
              <a:picLocks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-910789" y="3835298"/>
              <a:ext cx="435419" cy="232702"/>
            </a:xfrm>
            <a:prstGeom prst="rect">
              <a:avLst/>
            </a:prstGeom>
            <a:effectLst/>
          </p:spPr>
        </p:pic>
        <p:pic>
          <p:nvPicPr>
            <p:cNvPr id="201" name="Linia Kształt" descr="Linia Kształt"/>
            <p:cNvPicPr>
              <a:picLocks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-930522" y="3794037"/>
              <a:ext cx="684778" cy="273963"/>
            </a:xfrm>
            <a:prstGeom prst="rect">
              <a:avLst/>
            </a:prstGeom>
            <a:effectLst/>
          </p:spPr>
        </p:pic>
        <p:pic>
          <p:nvPicPr>
            <p:cNvPr id="203" name="Linia Kształt" descr="Linia Kształt"/>
            <p:cNvPicPr>
              <a:picLocks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-417451" y="3689987"/>
              <a:ext cx="894671" cy="229115"/>
            </a:xfrm>
            <a:prstGeom prst="rect">
              <a:avLst/>
            </a:prstGeom>
            <a:effectLst/>
          </p:spPr>
        </p:pic>
        <p:pic>
          <p:nvPicPr>
            <p:cNvPr id="205" name="Linia Kształt" descr="Linia Kształt"/>
            <p:cNvPicPr>
              <a:picLocks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-270347" y="3697238"/>
              <a:ext cx="1283959" cy="207512"/>
            </a:xfrm>
            <a:prstGeom prst="rect">
              <a:avLst/>
            </a:prstGeom>
            <a:effectLst/>
          </p:spPr>
        </p:pic>
        <p:pic>
          <p:nvPicPr>
            <p:cNvPr id="207" name="Linia Kształt" descr="Linia Kształt"/>
            <p:cNvPicPr>
              <a:picLocks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-855176" y="3903468"/>
              <a:ext cx="474886" cy="234496"/>
            </a:xfrm>
            <a:prstGeom prst="rect">
              <a:avLst/>
            </a:prstGeom>
            <a:effectLst/>
          </p:spPr>
        </p:pic>
        <p:pic>
          <p:nvPicPr>
            <p:cNvPr id="209" name="Linia Kształt" descr="Linia Kształt"/>
            <p:cNvPicPr>
              <a:picLocks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-444361" y="3785067"/>
              <a:ext cx="582523" cy="245260"/>
            </a:xfrm>
            <a:prstGeom prst="rect">
              <a:avLst/>
            </a:prstGeom>
            <a:effectLst/>
          </p:spPr>
        </p:pic>
        <p:pic>
          <p:nvPicPr>
            <p:cNvPr id="211" name="Linia Kształt" descr="Linia Kształt"/>
            <p:cNvPicPr>
              <a:picLocks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63328" y="3756364"/>
              <a:ext cx="356485" cy="162737"/>
            </a:xfrm>
            <a:prstGeom prst="rect">
              <a:avLst/>
            </a:prstGeom>
            <a:effectLst/>
          </p:spPr>
        </p:pic>
        <p:pic>
          <p:nvPicPr>
            <p:cNvPr id="213" name="Linia Kształt" descr="Linia Kształt"/>
            <p:cNvPicPr>
              <a:picLocks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-678265" y="3924996"/>
              <a:ext cx="446873" cy="241176"/>
            </a:xfrm>
            <a:prstGeom prst="rect">
              <a:avLst/>
            </a:prstGeom>
            <a:effectLst/>
          </p:spPr>
        </p:pic>
        <p:pic>
          <p:nvPicPr>
            <p:cNvPr id="215" name="Linia Linia" descr="Linia Lini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49947" y="4048778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17" name="Linia Kształt" descr="Linia Kształt"/>
            <p:cNvPicPr>
              <a:picLocks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-466208" y="4005723"/>
              <a:ext cx="207907" cy="177780"/>
            </a:xfrm>
            <a:prstGeom prst="rect">
              <a:avLst/>
            </a:prstGeom>
            <a:effectLst/>
          </p:spPr>
        </p:pic>
        <p:pic>
          <p:nvPicPr>
            <p:cNvPr id="219" name="Linia Linia" descr="Linia Lini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465632" y="4046984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21" name="Linia Kształt" descr="Linia Kształt"/>
            <p:cNvPicPr>
              <a:picLocks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3974477" y="1958110"/>
              <a:ext cx="464499" cy="334433"/>
            </a:xfrm>
            <a:prstGeom prst="rect">
              <a:avLst/>
            </a:prstGeom>
            <a:effectLst/>
          </p:spPr>
        </p:pic>
        <p:pic>
          <p:nvPicPr>
            <p:cNvPr id="223" name="Linia Kształt" descr="Linia Kształt"/>
            <p:cNvPicPr>
              <a:picLocks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3995492" y="1978472"/>
              <a:ext cx="535112" cy="346765"/>
            </a:xfrm>
            <a:prstGeom prst="rect">
              <a:avLst/>
            </a:prstGeom>
            <a:effectLst/>
          </p:spPr>
        </p:pic>
        <p:pic>
          <p:nvPicPr>
            <p:cNvPr id="225" name="Linia Kształt" descr="Linia Kształt"/>
            <p:cNvPicPr>
              <a:picLocks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4092211" y="1981866"/>
              <a:ext cx="543595" cy="373913"/>
            </a:xfrm>
            <a:prstGeom prst="rect">
              <a:avLst/>
            </a:prstGeom>
            <a:effectLst/>
          </p:spPr>
        </p:pic>
        <p:pic>
          <p:nvPicPr>
            <p:cNvPr id="227" name="Linia Kształt" descr="Linia Kształt"/>
            <p:cNvPicPr>
              <a:picLocks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4210117" y="2095552"/>
              <a:ext cx="344242" cy="258337"/>
            </a:xfrm>
            <a:prstGeom prst="rect">
              <a:avLst/>
            </a:prstGeom>
            <a:effectLst/>
          </p:spPr>
        </p:pic>
        <p:pic>
          <p:nvPicPr>
            <p:cNvPr id="229" name="Linia Kształt" descr="Linia Kształt"/>
            <p:cNvPicPr>
              <a:picLocks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6609339" y="2505221"/>
              <a:ext cx="716914" cy="454425"/>
            </a:xfrm>
            <a:prstGeom prst="rect">
              <a:avLst/>
            </a:prstGeom>
            <a:effectLst/>
          </p:spPr>
        </p:pic>
        <p:pic>
          <p:nvPicPr>
            <p:cNvPr id="231" name="Linia Kształt" descr="Linia Kształt"/>
            <p:cNvPicPr>
              <a:picLocks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6705462" y="2556979"/>
              <a:ext cx="615245" cy="404516"/>
            </a:xfrm>
            <a:prstGeom prst="rect">
              <a:avLst/>
            </a:prstGeom>
            <a:effectLst/>
          </p:spPr>
        </p:pic>
        <p:pic>
          <p:nvPicPr>
            <p:cNvPr id="233" name="Linia Kształt" descr="Linia Kształt"/>
            <p:cNvPicPr>
              <a:picLocks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6738735" y="2597646"/>
              <a:ext cx="572729" cy="402668"/>
            </a:xfrm>
            <a:prstGeom prst="rect">
              <a:avLst/>
            </a:prstGeom>
            <a:effectLst/>
          </p:spPr>
        </p:pic>
        <p:pic>
          <p:nvPicPr>
            <p:cNvPr id="235" name="Linia Kształt" descr="Linia Kształt"/>
            <p:cNvPicPr>
              <a:picLocks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6810826" y="2719647"/>
              <a:ext cx="404516" cy="313939"/>
            </a:xfrm>
            <a:prstGeom prst="rect">
              <a:avLst/>
            </a:prstGeom>
            <a:effectLst/>
          </p:spPr>
        </p:pic>
        <p:pic>
          <p:nvPicPr>
            <p:cNvPr id="237" name="Linia Linia" descr="Linia Lini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05254" y="2952559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39" name="Linia Linia" descr="Linia Lini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10799" y="2971044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41" name="Linia Kształt" descr="Linia Kształt"/>
            <p:cNvPicPr>
              <a:picLocks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9823728" y="3746704"/>
              <a:ext cx="417062" cy="312802"/>
            </a:xfrm>
            <a:prstGeom prst="rect">
              <a:avLst/>
            </a:prstGeom>
            <a:effectLst/>
          </p:spPr>
        </p:pic>
        <p:pic>
          <p:nvPicPr>
            <p:cNvPr id="243" name="Linia Kształt" descr="Linia Kształt"/>
            <p:cNvPicPr>
              <a:picLocks/>
            </p:cNvPicPr>
            <p:nvPr/>
          </p:nvPicPr>
          <p:blipFill>
            <a:blip r:embed="rId55"/>
            <a:stretch>
              <a:fillRect/>
            </a:stretch>
          </p:blipFill>
          <p:spPr>
            <a:xfrm>
              <a:off x="9961181" y="3768455"/>
              <a:ext cx="434292" cy="427650"/>
            </a:xfrm>
            <a:prstGeom prst="rect">
              <a:avLst/>
            </a:prstGeom>
            <a:effectLst/>
          </p:spPr>
        </p:pic>
        <p:pic>
          <p:nvPicPr>
            <p:cNvPr id="245" name="Linia Kształt" descr="Linia Kształt"/>
            <p:cNvPicPr>
              <a:picLocks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10261981" y="3993266"/>
              <a:ext cx="221514" cy="206726"/>
            </a:xfrm>
            <a:prstGeom prst="rect">
              <a:avLst/>
            </a:prstGeom>
            <a:effectLst/>
          </p:spPr>
        </p:pic>
        <p:pic>
          <p:nvPicPr>
            <p:cNvPr id="247" name="Linia Kształt" descr="Linia Kształt"/>
            <p:cNvPicPr>
              <a:picLocks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10339618" y="3987720"/>
              <a:ext cx="230757" cy="204878"/>
            </a:xfrm>
            <a:prstGeom prst="rect">
              <a:avLst/>
            </a:prstGeom>
            <a:effectLst/>
          </p:spPr>
        </p:pic>
        <p:pic>
          <p:nvPicPr>
            <p:cNvPr id="249" name="Linia Kształt" descr="Linia Kształt"/>
            <p:cNvPicPr>
              <a:picLocks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10383982" y="3971295"/>
              <a:ext cx="287550" cy="245333"/>
            </a:xfrm>
            <a:prstGeom prst="rect">
              <a:avLst/>
            </a:prstGeom>
            <a:effectLst/>
          </p:spPr>
        </p:pic>
        <p:pic>
          <p:nvPicPr>
            <p:cNvPr id="251" name="Linia Kształt" descr="Linia Kształt"/>
            <p:cNvPicPr>
              <a:picLocks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10430195" y="4019145"/>
              <a:ext cx="254787" cy="236302"/>
            </a:xfrm>
            <a:prstGeom prst="rect">
              <a:avLst/>
            </a:prstGeom>
            <a:effectLst/>
          </p:spPr>
        </p:pic>
        <p:pic>
          <p:nvPicPr>
            <p:cNvPr id="253" name="Linia Linia" descr="Linia Lini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620744" y="4043175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55" name="Linia Kształt" descr="Linia Kształt"/>
            <p:cNvPicPr>
              <a:picLocks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10603954" y="4020993"/>
              <a:ext cx="256636" cy="236302"/>
            </a:xfrm>
            <a:prstGeom prst="rect">
              <a:avLst/>
            </a:prstGeom>
            <a:effectLst/>
          </p:spPr>
        </p:pic>
        <p:pic>
          <p:nvPicPr>
            <p:cNvPr id="257" name="Linia Kształt" descr="Linia Kształt"/>
            <p:cNvPicPr>
              <a:picLocks/>
            </p:cNvPicPr>
            <p:nvPr/>
          </p:nvPicPr>
          <p:blipFill>
            <a:blip r:embed="rId61"/>
            <a:stretch>
              <a:fillRect/>
            </a:stretch>
          </p:blipFill>
          <p:spPr>
            <a:xfrm>
              <a:off x="4502407" y="5967384"/>
              <a:ext cx="264947" cy="223101"/>
            </a:xfrm>
            <a:prstGeom prst="rect">
              <a:avLst/>
            </a:prstGeom>
            <a:effectLst/>
          </p:spPr>
        </p:pic>
        <p:pic>
          <p:nvPicPr>
            <p:cNvPr id="259" name="Linia Kształt" descr="Linia Kształt"/>
            <p:cNvPicPr>
              <a:picLocks/>
            </p:cNvPicPr>
            <p:nvPr/>
          </p:nvPicPr>
          <p:blipFill>
            <a:blip r:embed="rId62"/>
            <a:stretch>
              <a:fillRect/>
            </a:stretch>
          </p:blipFill>
          <p:spPr>
            <a:xfrm>
              <a:off x="4607859" y="5835150"/>
              <a:ext cx="418942" cy="355335"/>
            </a:xfrm>
            <a:prstGeom prst="rect">
              <a:avLst/>
            </a:prstGeom>
            <a:effectLst/>
          </p:spPr>
        </p:pic>
        <p:pic>
          <p:nvPicPr>
            <p:cNvPr id="261" name="Linia Kształt" descr="Linia Kształt"/>
            <p:cNvPicPr>
              <a:picLocks/>
            </p:cNvPicPr>
            <p:nvPr/>
          </p:nvPicPr>
          <p:blipFill>
            <a:blip r:embed="rId63"/>
            <a:stretch>
              <a:fillRect/>
            </a:stretch>
          </p:blipFill>
          <p:spPr>
            <a:xfrm>
              <a:off x="4763790" y="5855879"/>
              <a:ext cx="311851" cy="34179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67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195"/>
            <a:ext cx="3860440" cy="868599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Text 1"/>
          <p:cNvSpPr txBox="1"/>
          <p:nvPr/>
        </p:nvSpPr>
        <p:spPr>
          <a:xfrm>
            <a:off x="4536519" y="301184"/>
            <a:ext cx="5967337" cy="719877"/>
          </a:xfrm>
          <a:prstGeom prst="rect">
            <a:avLst/>
          </a:prstGeom>
          <a:gradFill>
            <a:gsLst>
              <a:gs pos="0">
                <a:srgbClr val="F9F9F8"/>
              </a:gs>
              <a:gs pos="100000">
                <a:srgbClr val="D6D6D6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>
              <a:lnSpc>
                <a:spcPts val="5400"/>
              </a:lnSpc>
              <a:defRPr sz="4300">
                <a:solidFill>
                  <a:srgbClr val="312F2B"/>
                </a:solidFill>
              </a:defRPr>
            </a:lvl1pPr>
          </a:lstStyle>
          <a:p>
            <a:r>
              <a:rPr sz="3600" err="1">
                <a:latin typeface="Times New Roman"/>
              </a:rPr>
              <a:t>Известные</a:t>
            </a:r>
            <a:r>
              <a:rPr sz="3600">
                <a:latin typeface="Times New Roman"/>
              </a:rPr>
              <a:t> </a:t>
            </a:r>
            <a:r>
              <a:rPr sz="3600" err="1">
                <a:latin typeface="Times New Roman"/>
              </a:rPr>
              <a:t>греческие</a:t>
            </a:r>
            <a:r>
              <a:rPr sz="3600">
                <a:latin typeface="Times New Roman"/>
              </a:rPr>
              <a:t> </a:t>
            </a:r>
            <a:r>
              <a:rPr sz="3600" err="1">
                <a:latin typeface="Times New Roman"/>
              </a:rPr>
              <a:t>фильмы</a:t>
            </a:r>
            <a:endParaRPr lang="pl-PL" sz="3600" err="1">
              <a:latin typeface="Times New Roman"/>
            </a:endParaRPr>
          </a:p>
        </p:txBody>
      </p:sp>
      <p:sp>
        <p:nvSpPr>
          <p:cNvPr id="269" name="Shape 2"/>
          <p:cNvSpPr/>
          <p:nvPr/>
        </p:nvSpPr>
        <p:spPr>
          <a:xfrm>
            <a:off x="4490799" y="2284927"/>
            <a:ext cx="499944" cy="499944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70" name="Text 3"/>
          <p:cNvSpPr txBox="1"/>
          <p:nvPr/>
        </p:nvSpPr>
        <p:spPr>
          <a:xfrm>
            <a:off x="4596821" y="2326600"/>
            <a:ext cx="287782" cy="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3200"/>
              </a:lnSpc>
              <a:defRPr sz="2600"/>
            </a:lvl1pPr>
          </a:lstStyle>
          <a:p>
            <a:r>
              <a:t>1</a:t>
            </a:r>
          </a:p>
        </p:txBody>
      </p:sp>
      <p:sp>
        <p:nvSpPr>
          <p:cNvPr id="271" name="Text 4"/>
          <p:cNvSpPr txBox="1"/>
          <p:nvPr/>
        </p:nvSpPr>
        <p:spPr>
          <a:xfrm>
            <a:off x="5258632" y="2361247"/>
            <a:ext cx="1423447" cy="427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/>
          <a:p>
            <a:r>
              <a:t>«З» (1969)</a:t>
            </a:r>
          </a:p>
        </p:txBody>
      </p:sp>
      <p:sp>
        <p:nvSpPr>
          <p:cNvPr id="272" name="Text 5"/>
          <p:cNvSpPr txBox="1"/>
          <p:nvPr/>
        </p:nvSpPr>
        <p:spPr>
          <a:xfrm>
            <a:off x="5258632" y="2930604"/>
            <a:ext cx="8492848" cy="75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000" err="1">
                <a:latin typeface="Times New Roman"/>
              </a:rPr>
              <a:t>Политический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триллер</a:t>
            </a:r>
            <a:r>
              <a:rPr sz="2000">
                <a:latin typeface="Times New Roman"/>
              </a:rPr>
              <a:t>, </a:t>
            </a:r>
            <a:r>
              <a:rPr sz="2000" err="1">
                <a:latin typeface="Times New Roman"/>
              </a:rPr>
              <a:t>снятый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Константином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Караманидисом</a:t>
            </a:r>
            <a:r>
              <a:rPr sz="2000">
                <a:latin typeface="Times New Roman"/>
              </a:rPr>
              <a:t>. </a:t>
            </a:r>
            <a:r>
              <a:rPr sz="2000" err="1">
                <a:latin typeface="Times New Roman"/>
              </a:rPr>
              <a:t>Фильм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рассказывает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историю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политического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кризиса</a:t>
            </a:r>
            <a:r>
              <a:rPr sz="2000">
                <a:latin typeface="Times New Roman"/>
              </a:rPr>
              <a:t> в </a:t>
            </a:r>
            <a:r>
              <a:rPr sz="2000" err="1">
                <a:latin typeface="Times New Roman"/>
              </a:rPr>
              <a:t>городе</a:t>
            </a:r>
            <a:r>
              <a:rPr sz="2000">
                <a:latin typeface="Times New Roman"/>
              </a:rPr>
              <a:t>.</a:t>
            </a:r>
          </a:p>
        </p:txBody>
      </p:sp>
      <p:sp>
        <p:nvSpPr>
          <p:cNvPr id="273" name="Shape 6"/>
          <p:cNvSpPr/>
          <p:nvPr/>
        </p:nvSpPr>
        <p:spPr>
          <a:xfrm>
            <a:off x="4490799" y="4037171"/>
            <a:ext cx="499944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74" name="Text 7"/>
          <p:cNvSpPr txBox="1"/>
          <p:nvPr/>
        </p:nvSpPr>
        <p:spPr>
          <a:xfrm>
            <a:off x="4596821" y="4078842"/>
            <a:ext cx="287782" cy="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3200"/>
              </a:lnSpc>
              <a:defRPr sz="2600"/>
            </a:lvl1pPr>
          </a:lstStyle>
          <a:p>
            <a:r>
              <a:t>2</a:t>
            </a:r>
          </a:p>
        </p:txBody>
      </p:sp>
      <p:sp>
        <p:nvSpPr>
          <p:cNvPr id="275" name="Text 8"/>
          <p:cNvSpPr txBox="1"/>
          <p:nvPr/>
        </p:nvSpPr>
        <p:spPr>
          <a:xfrm>
            <a:off x="5258632" y="4113490"/>
            <a:ext cx="3488419" cy="42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/>
          <a:p>
            <a:r>
              <a:t>«По... настоящему!» (2003)</a:t>
            </a:r>
          </a:p>
        </p:txBody>
      </p:sp>
      <p:sp>
        <p:nvSpPr>
          <p:cNvPr id="276" name="Text 9"/>
          <p:cNvSpPr txBox="1"/>
          <p:nvPr/>
        </p:nvSpPr>
        <p:spPr>
          <a:xfrm>
            <a:off x="5258632" y="4682847"/>
            <a:ext cx="8492848" cy="75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000" err="1">
                <a:latin typeface="Times New Roman"/>
              </a:rPr>
              <a:t>Режиссер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Тродорис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Трифтон.Doosan</a:t>
            </a:r>
            <a:r>
              <a:rPr sz="2000">
                <a:latin typeface="Times New Roman"/>
              </a:rPr>
              <a:t>. </a:t>
            </a:r>
            <a:r>
              <a:rPr sz="2000" err="1">
                <a:latin typeface="Times New Roman"/>
              </a:rPr>
              <a:t>Знаменитая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комедия</a:t>
            </a:r>
            <a:r>
              <a:rPr sz="2000">
                <a:latin typeface="Times New Roman"/>
              </a:rPr>
              <a:t>, </a:t>
            </a:r>
            <a:r>
              <a:rPr sz="2000" err="1">
                <a:latin typeface="Times New Roman"/>
              </a:rPr>
              <a:t>вращающаяся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вокруг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главного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героя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Александроса</a:t>
            </a:r>
            <a:r>
              <a:rPr sz="2000">
                <a:latin typeface="Times New Roman"/>
              </a:rPr>
              <a:t>.</a:t>
            </a:r>
          </a:p>
        </p:txBody>
      </p:sp>
      <p:sp>
        <p:nvSpPr>
          <p:cNvPr id="277" name="Shape 10"/>
          <p:cNvSpPr/>
          <p:nvPr/>
        </p:nvSpPr>
        <p:spPr>
          <a:xfrm>
            <a:off x="4490799" y="5789414"/>
            <a:ext cx="499944" cy="499944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78" name="Text 11"/>
          <p:cNvSpPr txBox="1"/>
          <p:nvPr/>
        </p:nvSpPr>
        <p:spPr>
          <a:xfrm>
            <a:off x="4596821" y="5831085"/>
            <a:ext cx="287782" cy="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3200"/>
              </a:lnSpc>
              <a:defRPr sz="2600"/>
            </a:lvl1pPr>
          </a:lstStyle>
          <a:p>
            <a:r>
              <a:t>3</a:t>
            </a:r>
          </a:p>
        </p:txBody>
      </p:sp>
      <p:sp>
        <p:nvSpPr>
          <p:cNvPr id="279" name="Text 12"/>
          <p:cNvSpPr txBox="1"/>
          <p:nvPr/>
        </p:nvSpPr>
        <p:spPr>
          <a:xfrm>
            <a:off x="5258632" y="5865733"/>
            <a:ext cx="2814897" cy="42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/>
          <a:p>
            <a:r>
              <a:t>«Для братьев» (2014)</a:t>
            </a:r>
          </a:p>
        </p:txBody>
      </p:sp>
      <p:sp>
        <p:nvSpPr>
          <p:cNvPr id="280" name="Text 13"/>
          <p:cNvSpPr txBox="1"/>
          <p:nvPr/>
        </p:nvSpPr>
        <p:spPr>
          <a:xfrm>
            <a:off x="5258632" y="6435090"/>
            <a:ext cx="8492848" cy="75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17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2000" err="1">
                <a:latin typeface="Times New Roman"/>
              </a:rPr>
              <a:t>Режиссерки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Даларас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Система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Дэльта</a:t>
            </a:r>
            <a:r>
              <a:rPr sz="2000">
                <a:latin typeface="Times New Roman"/>
              </a:rPr>
              <a:t>. </a:t>
            </a:r>
            <a:r>
              <a:rPr sz="2000" err="1">
                <a:latin typeface="Times New Roman"/>
              </a:rPr>
              <a:t>Драма</a:t>
            </a:r>
            <a:r>
              <a:rPr sz="2000">
                <a:latin typeface="Times New Roman"/>
              </a:rPr>
              <a:t>, </a:t>
            </a:r>
            <a:r>
              <a:rPr sz="2000" err="1">
                <a:latin typeface="Times New Roman"/>
              </a:rPr>
              <a:t>рассказывающая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историю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семьи</a:t>
            </a:r>
            <a:r>
              <a:rPr sz="2000">
                <a:latin typeface="Times New Roman"/>
              </a:rPr>
              <a:t>, </a:t>
            </a:r>
            <a:r>
              <a:rPr sz="2000" err="1">
                <a:latin typeface="Times New Roman"/>
              </a:rPr>
              <a:t>живущей</a:t>
            </a:r>
            <a:r>
              <a:rPr sz="2000">
                <a:latin typeface="Times New Roman"/>
              </a:rPr>
              <a:t> в </a:t>
            </a:r>
            <a:r>
              <a:rPr sz="2000" err="1">
                <a:latin typeface="Times New Roman"/>
              </a:rPr>
              <a:t>маленькой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греческой</a:t>
            </a:r>
            <a:r>
              <a:rPr sz="2000">
                <a:latin typeface="Times New Roman"/>
              </a:rPr>
              <a:t> </a:t>
            </a:r>
            <a:r>
              <a:rPr sz="2000" err="1">
                <a:latin typeface="Times New Roman"/>
              </a:rPr>
              <a:t>деревне</a:t>
            </a:r>
            <a:r>
              <a:rPr sz="2000">
                <a:latin typeface="Times New Roman"/>
              </a:rPr>
              <a:t>.</a:t>
            </a:r>
          </a:p>
        </p:txBody>
      </p:sp>
      <p:grpSp>
        <p:nvGrpSpPr>
          <p:cNvPr id="287" name="Rysunek"/>
          <p:cNvGrpSpPr/>
          <p:nvPr/>
        </p:nvGrpSpPr>
        <p:grpSpPr>
          <a:xfrm>
            <a:off x="4786421" y="2243131"/>
            <a:ext cx="4026035" cy="4175170"/>
            <a:chOff x="-1320700" y="-152583"/>
            <a:chExt cx="4026034" cy="4175168"/>
          </a:xfrm>
        </p:grpSpPr>
        <p:pic>
          <p:nvPicPr>
            <p:cNvPr id="281" name="Linia Kształt" descr="Linia Kształt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320701" y="-152584"/>
              <a:ext cx="2085991" cy="686715"/>
            </a:xfrm>
            <a:prstGeom prst="rect">
              <a:avLst/>
            </a:prstGeom>
            <a:effectLst/>
          </p:spPr>
        </p:pic>
        <p:pic>
          <p:nvPicPr>
            <p:cNvPr id="283" name="Linia Kształt" descr="Linia Kształt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70311" y="1532314"/>
              <a:ext cx="3975645" cy="848154"/>
            </a:xfrm>
            <a:prstGeom prst="rect">
              <a:avLst/>
            </a:prstGeom>
            <a:effectLst/>
          </p:spPr>
        </p:pic>
        <p:pic>
          <p:nvPicPr>
            <p:cNvPr id="285" name="Linia Kształt" descr="Linia Kształt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122740" y="3197468"/>
              <a:ext cx="3274311" cy="82511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272525"/>
      </a:dk1>
      <a:lt1>
        <a:srgbClr val="022727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ts val="27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272525"/>
            </a:solidFill>
            <a:effectLst/>
            <a:uFillTx/>
            <a:latin typeface="Gelasio"/>
            <a:ea typeface="Gelasio"/>
            <a:cs typeface="Gelasio"/>
            <a:sym typeface="Gelasi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ts val="27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272525"/>
            </a:solidFill>
            <a:effectLst/>
            <a:uFillTx/>
            <a:latin typeface="Gelasio"/>
            <a:ea typeface="Gelasio"/>
            <a:cs typeface="Gelasio"/>
            <a:sym typeface="Gelasi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Niestandardowy</PresentationFormat>
  <Paragraphs>109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Nataliia Zhukovych-Dorodnykh</cp:lastModifiedBy>
  <cp:revision>6</cp:revision>
  <dcterms:modified xsi:type="dcterms:W3CDTF">2024-07-08T10:03:47Z</dcterms:modified>
</cp:coreProperties>
</file>