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4" r:id="rId18"/>
    <p:sldId id="271" r:id="rId19"/>
    <p:sldId id="272" r:id="rId20"/>
    <p:sldId id="273"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12BF25DF-D091-49A1-8B61-8E35845DBC2B}" type="datetimeFigureOut">
              <a:rPr lang="pl-PL" smtClean="0"/>
              <a:t>2017-11-28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E565A1-A988-4025-B1F5-F4EFA9FDA351}" type="slidenum">
              <a:rPr lang="pl-PL" smtClean="0"/>
              <a:t>‹#›</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2BF25DF-D091-49A1-8B61-8E35845DBC2B}" type="datetimeFigureOut">
              <a:rPr lang="pl-PL" smtClean="0"/>
              <a:t>2017-11-28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E565A1-A988-4025-B1F5-F4EFA9FDA351}"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2BF25DF-D091-49A1-8B61-8E35845DBC2B}" type="datetimeFigureOut">
              <a:rPr lang="pl-PL" smtClean="0"/>
              <a:t>2017-11-28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E565A1-A988-4025-B1F5-F4EFA9FDA351}"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BF25DF-D091-49A1-8B61-8E35845DBC2B}" type="datetimeFigureOut">
              <a:rPr lang="pl-PL" smtClean="0"/>
              <a:t>2017-11-28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E565A1-A988-4025-B1F5-F4EFA9FDA351}"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2BF25DF-D091-49A1-8B61-8E35845DBC2B}" type="datetimeFigureOut">
              <a:rPr lang="pl-PL" smtClean="0"/>
              <a:t>2017-11-28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E565A1-A988-4025-B1F5-F4EFA9FDA351}"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BF25DF-D091-49A1-8B61-8E35845DBC2B}" type="datetimeFigureOut">
              <a:rPr lang="pl-PL" smtClean="0"/>
              <a:t>2017-11-28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DE565A1-A988-4025-B1F5-F4EFA9FDA351}"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2BF25DF-D091-49A1-8B61-8E35845DBC2B}" type="datetimeFigureOut">
              <a:rPr lang="pl-PL" smtClean="0"/>
              <a:t>2017-11-28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DE565A1-A988-4025-B1F5-F4EFA9FDA351}" type="slidenum">
              <a:rPr lang="pl-PL" smtClean="0"/>
              <a:t>‹#›</a:t>
            </a:fld>
            <a:endParaRPr lang="pl-PL"/>
          </a:p>
        </p:txBody>
      </p:sp>
      <p:sp>
        <p:nvSpPr>
          <p:cNvPr id="10" name="Title 9"/>
          <p:cNvSpPr>
            <a:spLocks noGrp="1"/>
          </p:cNvSpPr>
          <p:nvPr>
            <p:ph type="title"/>
          </p:nvPr>
        </p:nvSpPr>
        <p:spPr/>
        <p:txBody>
          <a:body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12BF25DF-D091-49A1-8B61-8E35845DBC2B}" type="datetimeFigureOut">
              <a:rPr lang="pl-PL" smtClean="0"/>
              <a:t>2017-11-28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DE565A1-A988-4025-B1F5-F4EFA9FDA351}"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F25DF-D091-49A1-8B61-8E35845DBC2B}" type="datetimeFigureOut">
              <a:rPr lang="pl-PL" smtClean="0"/>
              <a:t>2017-11-28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DE565A1-A988-4025-B1F5-F4EFA9FDA351}"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2BF25DF-D091-49A1-8B61-8E35845DBC2B}" type="datetimeFigureOut">
              <a:rPr lang="pl-PL" smtClean="0"/>
              <a:t>2017-11-28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DE565A1-A988-4025-B1F5-F4EFA9FDA351}"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2BF25DF-D091-49A1-8B61-8E35845DBC2B}" type="datetimeFigureOut">
              <a:rPr lang="pl-PL" smtClean="0"/>
              <a:t>2017-11-28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DE565A1-A988-4025-B1F5-F4EFA9FDA351}" type="slidenum">
              <a:rPr lang="pl-PL" smtClean="0"/>
              <a:t>‹#›</a:t>
            </a:fld>
            <a:endParaRPr lang="pl-P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2BF25DF-D091-49A1-8B61-8E35845DBC2B}" type="datetimeFigureOut">
              <a:rPr lang="pl-PL" smtClean="0"/>
              <a:t>2017-11-28</a:t>
            </a:fld>
            <a:endParaRPr lang="pl-P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DE565A1-A988-4025-B1F5-F4EFA9FDA351}"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095545" y="5409015"/>
            <a:ext cx="5072003" cy="1162938"/>
          </a:xfrm>
        </p:spPr>
        <p:txBody>
          <a:bodyPr>
            <a:normAutofit fontScale="92500" lnSpcReduction="10000"/>
          </a:bodyPr>
          <a:lstStyle/>
          <a:p>
            <a:r>
              <a:rPr lang="pl-PL" dirty="0" smtClean="0"/>
              <a:t>Diana Nieckarz</a:t>
            </a:r>
          </a:p>
          <a:p>
            <a:r>
              <a:rPr lang="pl-PL" dirty="0" smtClean="0"/>
              <a:t>Ekonomia I rok. II stopień</a:t>
            </a:r>
          </a:p>
          <a:p>
            <a:r>
              <a:rPr lang="pl-PL" dirty="0" smtClean="0"/>
              <a:t>Specjalność: </a:t>
            </a:r>
            <a:r>
              <a:rPr lang="pl-PL" dirty="0" err="1" smtClean="0"/>
              <a:t>GFiR</a:t>
            </a:r>
            <a:endParaRPr lang="pl-PL" dirty="0"/>
          </a:p>
        </p:txBody>
      </p:sp>
      <p:sp>
        <p:nvSpPr>
          <p:cNvPr id="2" name="Tytuł 1"/>
          <p:cNvSpPr>
            <a:spLocks noGrp="1"/>
          </p:cNvSpPr>
          <p:nvPr>
            <p:ph type="ctrTitle"/>
          </p:nvPr>
        </p:nvSpPr>
        <p:spPr>
          <a:xfrm>
            <a:off x="323528" y="332657"/>
            <a:ext cx="8496944" cy="1656183"/>
          </a:xfrm>
        </p:spPr>
        <p:txBody>
          <a:bodyPr/>
          <a:lstStyle/>
          <a:p>
            <a:pPr marL="182880" indent="0" algn="ctr">
              <a:buNone/>
            </a:pPr>
            <a:r>
              <a:rPr lang="az-Cyrl-AZ" sz="4800" dirty="0"/>
              <a:t>К</a:t>
            </a:r>
            <a:r>
              <a:rPr lang="az-Cyrl-AZ" sz="4800" dirty="0" smtClean="0"/>
              <a:t>осметическая </a:t>
            </a:r>
            <a:r>
              <a:rPr lang="az-Cyrl-AZ" sz="4800" dirty="0" smtClean="0"/>
              <a:t>компания</a:t>
            </a:r>
            <a:r>
              <a:rPr lang="pl-PL" sz="4800" dirty="0" smtClean="0"/>
              <a:t> „</a:t>
            </a:r>
            <a:r>
              <a:rPr lang="az-Cyrl-AZ" sz="4800" dirty="0"/>
              <a:t>Первое Решение</a:t>
            </a:r>
            <a:r>
              <a:rPr lang="pl-PL" sz="4800" dirty="0" smtClean="0"/>
              <a:t>”</a:t>
            </a:r>
            <a:endParaRPr lang="pl-PL" sz="4800" dirty="0"/>
          </a:p>
        </p:txBody>
      </p:sp>
      <p:pic>
        <p:nvPicPr>
          <p:cNvPr id="1026" name="Picture 2" descr="C:\Users\DIANA\Desktop\CY59rZnWMAA9X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32" y="2132856"/>
            <a:ext cx="2893221" cy="38576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IANA\Desktop\daniya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132856"/>
            <a:ext cx="4737463" cy="313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8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287525" y="1772816"/>
            <a:ext cx="4140459" cy="648072"/>
          </a:xfrm>
        </p:spPr>
        <p:txBody>
          <a:bodyPr/>
          <a:lstStyle/>
          <a:p>
            <a:r>
              <a:rPr lang="az-Cyrl-AZ" dirty="0"/>
              <a:t>Рецепты бабушки Агафьи</a:t>
            </a:r>
            <a:endParaRPr lang="pl-PL" dirty="0"/>
          </a:p>
        </p:txBody>
      </p:sp>
      <p:sp>
        <p:nvSpPr>
          <p:cNvPr id="4" name="Tytuł 1"/>
          <p:cNvSpPr txBox="1">
            <a:spLocks/>
          </p:cNvSpPr>
          <p:nvPr/>
        </p:nvSpPr>
        <p:spPr>
          <a:xfrm>
            <a:off x="395536" y="188640"/>
            <a:ext cx="856895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az-Cyrl-AZ" sz="4000" dirty="0" smtClean="0"/>
              <a:t>Ассортимент</a:t>
            </a:r>
            <a:r>
              <a:rPr lang="pl-PL" sz="4000" dirty="0" smtClean="0"/>
              <a:t> </a:t>
            </a:r>
            <a:r>
              <a:rPr lang="az-Cyrl-AZ" sz="4000" dirty="0" smtClean="0"/>
              <a:t>косметической компании „Первое Решение” </a:t>
            </a:r>
            <a:endParaRPr lang="pl-PL" sz="4000" dirty="0"/>
          </a:p>
        </p:txBody>
      </p:sp>
      <p:pic>
        <p:nvPicPr>
          <p:cNvPr id="8194" name="Picture 2" descr="C:\Users\DIANA\Desktop\tow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45" y="2393848"/>
            <a:ext cx="4561166" cy="260238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IANA\Desktop\skle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054" y="3695039"/>
            <a:ext cx="4274132" cy="2807613"/>
          </a:xfrm>
          <a:prstGeom prst="rect">
            <a:avLst/>
          </a:prstGeom>
          <a:noFill/>
          <a:extLst>
            <a:ext uri="{909E8E84-426E-40DD-AFC4-6F175D3DCCD1}">
              <a14:hiddenFill xmlns:a14="http://schemas.microsoft.com/office/drawing/2010/main">
                <a:solidFill>
                  <a:srgbClr val="FFFFFF"/>
                </a:solidFill>
              </a14:hiddenFill>
            </a:ext>
          </a:extLst>
        </p:spPr>
      </p:pic>
      <p:sp>
        <p:nvSpPr>
          <p:cNvPr id="7" name="Symbol zastępczy zawartości 2"/>
          <p:cNvSpPr txBox="1">
            <a:spLocks/>
          </p:cNvSpPr>
          <p:nvPr/>
        </p:nvSpPr>
        <p:spPr>
          <a:xfrm>
            <a:off x="4839727" y="3046967"/>
            <a:ext cx="4140459" cy="648072"/>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az-Cyrl-AZ" dirty="0" smtClean="0"/>
              <a:t>Магазин</a:t>
            </a:r>
            <a:r>
              <a:rPr lang="pl-PL" dirty="0" smtClean="0"/>
              <a:t> </a:t>
            </a:r>
            <a:r>
              <a:rPr lang="az-Cyrl-AZ" dirty="0" smtClean="0"/>
              <a:t>Агафьи</a:t>
            </a:r>
            <a:endParaRPr lang="pl-PL" dirty="0"/>
          </a:p>
        </p:txBody>
      </p:sp>
    </p:spTree>
    <p:extLst>
      <p:ext uri="{BB962C8B-B14F-4D97-AF65-F5344CB8AC3E}">
        <p14:creationId xmlns:p14="http://schemas.microsoft.com/office/powerpoint/2010/main" val="413451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262105" y="2118321"/>
            <a:ext cx="6493912" cy="591343"/>
          </a:xfrm>
        </p:spPr>
        <p:txBody>
          <a:bodyPr>
            <a:normAutofit/>
          </a:bodyPr>
          <a:lstStyle/>
          <a:p>
            <a:r>
              <a:rPr lang="ru-RU" dirty="0"/>
              <a:t>Травы и сборы на черном мыле Агафьи</a:t>
            </a:r>
            <a:endParaRPr lang="pl-P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57250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C:\Users\DIANA\Desktop\towa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43" y="2709664"/>
            <a:ext cx="4192652" cy="266429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DIANA\Desktop\towa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087" y="3623351"/>
            <a:ext cx="4166691" cy="297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974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2656"/>
            <a:ext cx="8424936" cy="1143000"/>
          </a:xfrm>
        </p:spPr>
        <p:txBody>
          <a:bodyPr/>
          <a:lstStyle/>
          <a:p>
            <a:pPr marL="0" indent="0" algn="ctr">
              <a:buNone/>
            </a:pPr>
            <a:r>
              <a:rPr lang="az-Cyrl-AZ" sz="4000" dirty="0" smtClean="0"/>
              <a:t>Товары-новинки</a:t>
            </a:r>
            <a:r>
              <a:rPr lang="pl-PL" sz="4000" dirty="0" smtClean="0"/>
              <a:t> </a:t>
            </a:r>
            <a:r>
              <a:rPr lang="az-Cyrl-AZ" sz="4000" dirty="0" smtClean="0"/>
              <a:t>косметической </a:t>
            </a:r>
            <a:r>
              <a:rPr lang="az-Cyrl-AZ" sz="4000" dirty="0"/>
              <a:t>компании „Первое Решение” </a:t>
            </a:r>
            <a:r>
              <a:rPr lang="pl-PL" sz="4000" dirty="0" smtClean="0"/>
              <a:t> </a:t>
            </a:r>
            <a:endParaRPr lang="pl-PL" sz="4000" dirty="0"/>
          </a:p>
        </p:txBody>
      </p:sp>
      <p:sp>
        <p:nvSpPr>
          <p:cNvPr id="3" name="Symbol zastępczy zawartości 2"/>
          <p:cNvSpPr>
            <a:spLocks noGrp="1"/>
          </p:cNvSpPr>
          <p:nvPr>
            <p:ph sz="quarter" idx="13"/>
          </p:nvPr>
        </p:nvSpPr>
        <p:spPr>
          <a:xfrm>
            <a:off x="179512" y="1779809"/>
            <a:ext cx="6264696" cy="2376264"/>
          </a:xfrm>
        </p:spPr>
        <p:txBody>
          <a:bodyPr/>
          <a:lstStyle/>
          <a:p>
            <a:r>
              <a:rPr lang="ru-RU" dirty="0"/>
              <a:t>Новая косметическая серия создана с особенной любовью и заботой и вобрала в себя всю силу природного изобилия из бабушкиных кладовых.</a:t>
            </a:r>
            <a:endParaRPr lang="pl-PL" dirty="0"/>
          </a:p>
        </p:txBody>
      </p:sp>
      <p:pic>
        <p:nvPicPr>
          <p:cNvPr id="10242" name="Picture 2" descr="C:\Users\DIANA\Desktop\now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151186"/>
            <a:ext cx="367665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DIANA\Desktop\now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25" y="3429000"/>
            <a:ext cx="38481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0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269179" y="1988840"/>
            <a:ext cx="8191253" cy="1800200"/>
          </a:xfrm>
        </p:spPr>
        <p:txBody>
          <a:bodyPr>
            <a:normAutofit/>
          </a:bodyPr>
          <a:lstStyle/>
          <a:p>
            <a:r>
              <a:rPr lang="ru-RU" dirty="0"/>
              <a:t>100 ЖИВИТЕЛЬНЫХ ТРАВ АГАФЬИ – новая косметическая серия по рецептам сибирской травницы Агафьи, где собраны самые мощные по своей силе сборы целебных растений, масла диких ягод, а также отвары и настои свежих трав для оздоровления и восстановления волос и тела.</a:t>
            </a:r>
            <a:endParaRPr lang="pl-PL" dirty="0"/>
          </a:p>
        </p:txBody>
      </p:sp>
      <p:sp>
        <p:nvSpPr>
          <p:cNvPr id="4" name="Tytuł 1"/>
          <p:cNvSpPr txBox="1">
            <a:spLocks/>
          </p:cNvSpPr>
          <p:nvPr/>
        </p:nvSpPr>
        <p:spPr>
          <a:xfrm>
            <a:off x="251520" y="332656"/>
            <a:ext cx="8424936"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az-Cyrl-AZ" sz="4000" dirty="0" smtClean="0"/>
              <a:t>Товары-новинки</a:t>
            </a:r>
            <a:r>
              <a:rPr lang="pl-PL" sz="4000" dirty="0" smtClean="0"/>
              <a:t> </a:t>
            </a:r>
            <a:r>
              <a:rPr lang="az-Cyrl-AZ" sz="4000" dirty="0" smtClean="0"/>
              <a:t>косметической компании „Первое Решение” </a:t>
            </a:r>
            <a:r>
              <a:rPr lang="pl-PL" sz="4000" dirty="0" smtClean="0"/>
              <a:t> </a:t>
            </a:r>
            <a:endParaRPr lang="pl-PL" sz="4000" dirty="0"/>
          </a:p>
        </p:txBody>
      </p:sp>
      <p:pic>
        <p:nvPicPr>
          <p:cNvPr id="11266" name="Picture 2" descr="C:\Users\DIANA\Desktop\now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79" y="4028047"/>
            <a:ext cx="4152901"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DIANA\Desktop\now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28047"/>
            <a:ext cx="43053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6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IANA\Desktop\nagro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657" y="2132856"/>
            <a:ext cx="1828800" cy="145732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79512" y="188640"/>
            <a:ext cx="8352928" cy="1143000"/>
          </a:xfrm>
        </p:spPr>
        <p:txBody>
          <a:bodyPr/>
          <a:lstStyle/>
          <a:p>
            <a:pPr marL="0" indent="0" algn="ctr">
              <a:buNone/>
            </a:pPr>
            <a:r>
              <a:rPr lang="az-Cyrl-AZ" sz="4000" dirty="0" smtClean="0"/>
              <a:t>Достижения</a:t>
            </a:r>
            <a:r>
              <a:rPr lang="pl-PL" sz="4000" dirty="0" smtClean="0"/>
              <a:t> </a:t>
            </a:r>
            <a:r>
              <a:rPr lang="az-Cyrl-AZ" sz="4000" dirty="0"/>
              <a:t>косметической компании „Первое Решение” </a:t>
            </a:r>
            <a:endParaRPr lang="pl-PL" sz="4000" dirty="0"/>
          </a:p>
        </p:txBody>
      </p:sp>
      <p:sp>
        <p:nvSpPr>
          <p:cNvPr id="3" name="Symbol zastępczy zawartości 2"/>
          <p:cNvSpPr>
            <a:spLocks noGrp="1"/>
          </p:cNvSpPr>
          <p:nvPr>
            <p:ph sz="quarter" idx="13"/>
          </p:nvPr>
        </p:nvSpPr>
        <p:spPr>
          <a:xfrm>
            <a:off x="107504" y="1916832"/>
            <a:ext cx="8856984" cy="4941168"/>
          </a:xfrm>
        </p:spPr>
        <p:txBody>
          <a:bodyPr>
            <a:normAutofit fontScale="70000" lnSpcReduction="20000"/>
          </a:bodyPr>
          <a:lstStyle/>
          <a:p>
            <a:r>
              <a:rPr lang="ru-RU" dirty="0"/>
              <a:t>НАЦИОНАЛЬНЫЙ ФОНД РОССИЙСКАЯ МАРКА Серебряный знак качества Российская марка за целебные маски для волос Рецепты бабушки Агафьи и медаль</a:t>
            </a:r>
          </a:p>
          <a:p>
            <a:endParaRPr lang="ru-RU" dirty="0"/>
          </a:p>
          <a:p>
            <a:r>
              <a:rPr lang="ru-RU" dirty="0"/>
              <a:t>РОССИЙСКИЙ ФОНД ЗАЩИТЫ ПРАВ ПОТРЕБИТЕЛЕЙ</a:t>
            </a:r>
          </a:p>
          <a:p>
            <a:endParaRPr lang="ru-RU" dirty="0"/>
          </a:p>
          <a:p>
            <a:r>
              <a:rPr lang="ru-RU" dirty="0"/>
              <a:t>МОСКОВСКИЙ ФОНД ЗАЩИТЫ ПРАВ </a:t>
            </a:r>
            <a:r>
              <a:rPr lang="ru-RU" dirty="0" smtClean="0"/>
              <a:t>ПОТРЕБИТЕЛЕЙ</a:t>
            </a:r>
            <a:endParaRPr lang="pl-PL" dirty="0" smtClean="0"/>
          </a:p>
          <a:p>
            <a:r>
              <a:rPr lang="ru-RU" dirty="0"/>
              <a:t>Диплом и Серебряная медаль конкурса «Лучшая продукция товаров бытовой химии, средств гигиены и косметики – 2004» за Кондиционеры для белья серии «Neotoyz».</a:t>
            </a:r>
          </a:p>
          <a:p>
            <a:endParaRPr lang="ru-RU" dirty="0"/>
          </a:p>
          <a:p>
            <a:r>
              <a:rPr lang="ru-RU" dirty="0"/>
              <a:t>Диплом и Бронзовая медаль конкурса «Лучшая продукция товаров бытовой химии, средств гигиены и косметики – 2004» за Настои для волос серии «Рецепты бабушки Агафьи» восстанавливающий, укрепляющий.</a:t>
            </a:r>
          </a:p>
          <a:p>
            <a:endParaRPr lang="ru-RU" dirty="0"/>
          </a:p>
          <a:p>
            <a:r>
              <a:rPr lang="ru-RU" dirty="0"/>
              <a:t>Диплом и Бронзовая медаль конкурса «Лучшая продукция товаров бытовой химии, средств гигиены и косметики – 2004» за Масла косметические для волос серии «Рецепты бабушки Агафьи» восстанавливающее, питательное.</a:t>
            </a:r>
          </a:p>
          <a:p>
            <a:endParaRPr lang="ru-RU" dirty="0"/>
          </a:p>
          <a:p>
            <a:r>
              <a:rPr lang="ru-RU" dirty="0"/>
              <a:t>Диплом и Бронзовая медаль конкурса «Лучшая продукция товаров бытовой химии, средств гигиены и косметики – 2004» за Крем-мыло серии «Рецепты бабушки Агафьи»: «Овсяное молочко», «Молоко и мед», «Душица, Иван-да-Марья, медуница», «Брусника, княженика, черника».</a:t>
            </a:r>
            <a:endParaRPr lang="pl-PL" dirty="0"/>
          </a:p>
        </p:txBody>
      </p:sp>
    </p:spTree>
    <p:extLst>
      <p:ext uri="{BB962C8B-B14F-4D97-AF65-F5344CB8AC3E}">
        <p14:creationId xmlns:p14="http://schemas.microsoft.com/office/powerpoint/2010/main" val="2679546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88640"/>
            <a:ext cx="8568952" cy="1325991"/>
          </a:xfrm>
        </p:spPr>
        <p:txBody>
          <a:bodyPr/>
          <a:lstStyle/>
          <a:p>
            <a:pPr marL="0" indent="0" algn="ctr">
              <a:buNone/>
            </a:pPr>
            <a:r>
              <a:rPr lang="az-Cyrl-AZ" sz="4000" dirty="0" smtClean="0"/>
              <a:t>Реклама</a:t>
            </a:r>
            <a:r>
              <a:rPr lang="pl-PL" sz="4000" dirty="0" smtClean="0"/>
              <a:t> </a:t>
            </a:r>
            <a:r>
              <a:rPr lang="az-Cyrl-AZ" sz="4000" dirty="0"/>
              <a:t>косметической компании „Первое Решение” </a:t>
            </a:r>
            <a:endParaRPr lang="pl-PL" sz="4000" dirty="0"/>
          </a:p>
        </p:txBody>
      </p:sp>
      <p:pic>
        <p:nvPicPr>
          <p:cNvPr id="13314" name="Picture 2" descr="C:\Users\DIANA\Desktop\rekl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9241"/>
            <a:ext cx="3548857" cy="3548856"/>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DIANA\Desktop\reklam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812894"/>
            <a:ext cx="29523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DIANA\Desktop\reklam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772816"/>
            <a:ext cx="316835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407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07504" y="116632"/>
            <a:ext cx="9396535" cy="1143000"/>
          </a:xfrm>
        </p:spPr>
        <p:txBody>
          <a:bodyPr/>
          <a:lstStyle/>
          <a:p>
            <a:pPr marL="0" indent="0" algn="ctr">
              <a:buNone/>
            </a:pPr>
            <a:r>
              <a:rPr lang="az-Cyrl-AZ" sz="3600" dirty="0" smtClean="0"/>
              <a:t>письмо-приглашение</a:t>
            </a:r>
            <a:r>
              <a:rPr lang="pl-PL" sz="3600" dirty="0" smtClean="0"/>
              <a:t> </a:t>
            </a:r>
            <a:r>
              <a:rPr lang="az-Cyrl-AZ" sz="3600" dirty="0" smtClean="0"/>
              <a:t>косметической </a:t>
            </a:r>
            <a:r>
              <a:rPr lang="az-Cyrl-AZ" sz="3600" dirty="0"/>
              <a:t>компании „Первое Решение” </a:t>
            </a:r>
            <a:r>
              <a:rPr lang="pl-PL" sz="3600" dirty="0" smtClean="0"/>
              <a:t>  </a:t>
            </a:r>
            <a:r>
              <a:rPr lang="az-Cyrl-AZ" dirty="0"/>
              <a:t/>
            </a:r>
            <a:br>
              <a:rPr lang="az-Cyrl-AZ" dirty="0"/>
            </a:br>
            <a:endParaRPr lang="pl-PL" dirty="0"/>
          </a:p>
        </p:txBody>
      </p:sp>
      <p:sp>
        <p:nvSpPr>
          <p:cNvPr id="3" name="Symbol zastępczy zawartości 2"/>
          <p:cNvSpPr>
            <a:spLocks noGrp="1"/>
          </p:cNvSpPr>
          <p:nvPr>
            <p:ph sz="quarter" idx="13"/>
          </p:nvPr>
        </p:nvSpPr>
        <p:spPr>
          <a:xfrm>
            <a:off x="107504" y="1412776"/>
            <a:ext cx="8928992" cy="5445224"/>
          </a:xfrm>
        </p:spPr>
        <p:txBody>
          <a:bodyPr>
            <a:normAutofit fontScale="70000" lnSpcReduction="20000"/>
          </a:bodyPr>
          <a:lstStyle/>
          <a:p>
            <a:pPr marL="45720" indent="0">
              <a:buNone/>
            </a:pPr>
            <a:r>
              <a:rPr lang="ru-RU" sz="2600" b="1" dirty="0">
                <a:solidFill>
                  <a:schemeClr val="accent6">
                    <a:lumMod val="75000"/>
                  </a:schemeClr>
                </a:solidFill>
              </a:rPr>
              <a:t>Приглашение на торжественное открытие Лаборатории «Первое решение</a:t>
            </a:r>
            <a:r>
              <a:rPr lang="ru-RU" sz="2600" b="1" dirty="0" smtClean="0">
                <a:solidFill>
                  <a:schemeClr val="accent6">
                    <a:lumMod val="75000"/>
                  </a:schemeClr>
                </a:solidFill>
              </a:rPr>
              <a:t>»</a:t>
            </a:r>
            <a:endParaRPr lang="pl-PL" sz="2600" b="1" dirty="0" smtClean="0">
              <a:solidFill>
                <a:schemeClr val="accent6">
                  <a:lumMod val="75000"/>
                </a:schemeClr>
              </a:solidFill>
            </a:endParaRPr>
          </a:p>
          <a:p>
            <a:pPr marL="45720" indent="0">
              <a:buNone/>
            </a:pPr>
            <a:endParaRPr lang="pl-PL" b="1" dirty="0" smtClean="0">
              <a:solidFill>
                <a:schemeClr val="accent6">
                  <a:lumMod val="75000"/>
                </a:schemeClr>
              </a:solidFill>
            </a:endParaRPr>
          </a:p>
          <a:p>
            <a:pPr marL="45720" indent="0">
              <a:buNone/>
            </a:pPr>
            <a:r>
              <a:rPr lang="ru-RU" dirty="0">
                <a:solidFill>
                  <a:schemeClr val="tx2"/>
                </a:solidFill>
              </a:rPr>
              <a:t>Приглашаем Вас принять участие в открытии первого в России проекта, объединяющего передовые исследования и разработки для решения актуальных бизнес-задач. Лаборатория «Первое решение» предоставляет возможность поставить интересные эксперименты со своими данными, опробовать более 50 уникальных отраслевых решений, проконсультироваться с ведущими экспертами и разработчиками и получить независимую оценку проектов в </a:t>
            </a:r>
            <a:r>
              <a:rPr lang="ru-RU" dirty="0" smtClean="0">
                <a:solidFill>
                  <a:schemeClr val="tx2"/>
                </a:solidFill>
              </a:rPr>
              <a:t>области </a:t>
            </a:r>
            <a:r>
              <a:rPr lang="ru-RU" dirty="0">
                <a:solidFill>
                  <a:schemeClr val="tx2"/>
                </a:solidFill>
              </a:rPr>
              <a:t>автоматизации учёта и бизнес-аналитики</a:t>
            </a:r>
            <a:r>
              <a:rPr lang="ru-RU" dirty="0" smtClean="0">
                <a:solidFill>
                  <a:schemeClr val="tx2"/>
                </a:solidFill>
              </a:rPr>
              <a:t>.</a:t>
            </a:r>
            <a:endParaRPr lang="pl-PL" dirty="0" smtClean="0">
              <a:solidFill>
                <a:schemeClr val="tx2"/>
              </a:solidFill>
            </a:endParaRPr>
          </a:p>
          <a:p>
            <a:pPr marL="45720" indent="0">
              <a:buNone/>
            </a:pPr>
            <a:endParaRPr lang="pl-PL" dirty="0">
              <a:solidFill>
                <a:schemeClr val="tx2"/>
              </a:solidFill>
            </a:endParaRPr>
          </a:p>
          <a:p>
            <a:pPr marL="45720" indent="0">
              <a:buNone/>
            </a:pPr>
            <a:r>
              <a:rPr lang="ru-RU" u="sng" dirty="0">
                <a:solidFill>
                  <a:schemeClr val="tx2"/>
                </a:solidFill>
              </a:rPr>
              <a:t>Программа </a:t>
            </a:r>
            <a:r>
              <a:rPr lang="ru-RU" u="sng" dirty="0" smtClean="0">
                <a:solidFill>
                  <a:schemeClr val="tx2"/>
                </a:solidFill>
              </a:rPr>
              <a:t>открытия</a:t>
            </a:r>
            <a:r>
              <a:rPr lang="pl-PL" u="sng" dirty="0" smtClean="0">
                <a:solidFill>
                  <a:schemeClr val="tx2"/>
                </a:solidFill>
              </a:rPr>
              <a:t>:</a:t>
            </a:r>
            <a:endParaRPr lang="ru-RU" u="sng" dirty="0">
              <a:solidFill>
                <a:schemeClr val="tx2"/>
              </a:solidFill>
            </a:endParaRPr>
          </a:p>
          <a:p>
            <a:pPr marL="45720" indent="0">
              <a:buNone/>
            </a:pPr>
            <a:r>
              <a:rPr lang="ru-RU" dirty="0">
                <a:solidFill>
                  <a:schemeClr val="tx2"/>
                </a:solidFill>
              </a:rPr>
              <a:t>11:00 — Аккредитация </a:t>
            </a:r>
            <a:r>
              <a:rPr lang="ru-RU" dirty="0" smtClean="0">
                <a:solidFill>
                  <a:schemeClr val="tx2"/>
                </a:solidFill>
              </a:rPr>
              <a:t>гостей</a:t>
            </a:r>
            <a:endParaRPr lang="ru-RU" dirty="0">
              <a:solidFill>
                <a:schemeClr val="tx2"/>
              </a:solidFill>
            </a:endParaRPr>
          </a:p>
          <a:p>
            <a:pPr marL="45720" indent="0">
              <a:buNone/>
            </a:pPr>
            <a:r>
              <a:rPr lang="ru-RU" dirty="0">
                <a:solidFill>
                  <a:schemeClr val="tx2"/>
                </a:solidFill>
              </a:rPr>
              <a:t>11:30 — Вступительное слово экспертов </a:t>
            </a:r>
            <a:r>
              <a:rPr lang="ru-RU" dirty="0" smtClean="0">
                <a:solidFill>
                  <a:schemeClr val="tx2"/>
                </a:solidFill>
              </a:rPr>
              <a:t>Лаборатории</a:t>
            </a:r>
            <a:endParaRPr lang="ru-RU" dirty="0">
              <a:solidFill>
                <a:schemeClr val="tx2"/>
              </a:solidFill>
            </a:endParaRPr>
          </a:p>
          <a:p>
            <a:pPr marL="45720" indent="0">
              <a:buNone/>
            </a:pPr>
            <a:r>
              <a:rPr lang="ru-RU" dirty="0">
                <a:solidFill>
                  <a:schemeClr val="tx2"/>
                </a:solidFill>
              </a:rPr>
              <a:t>12:00 — Презентация </a:t>
            </a:r>
            <a:r>
              <a:rPr lang="ru-RU" dirty="0" smtClean="0">
                <a:solidFill>
                  <a:schemeClr val="tx2"/>
                </a:solidFill>
              </a:rPr>
              <a:t>Лаборатории</a:t>
            </a:r>
            <a:endParaRPr lang="ru-RU" dirty="0">
              <a:solidFill>
                <a:schemeClr val="tx2"/>
              </a:solidFill>
            </a:endParaRPr>
          </a:p>
          <a:p>
            <a:pPr marL="45720" indent="0">
              <a:buNone/>
            </a:pPr>
            <a:r>
              <a:rPr lang="ru-RU" dirty="0">
                <a:solidFill>
                  <a:schemeClr val="tx2"/>
                </a:solidFill>
              </a:rPr>
              <a:t>13:00 — Демонстрационная зона и </a:t>
            </a:r>
            <a:r>
              <a:rPr lang="ru-RU" dirty="0" smtClean="0">
                <a:solidFill>
                  <a:schemeClr val="tx2"/>
                </a:solidFill>
              </a:rPr>
              <a:t>фуршет</a:t>
            </a:r>
            <a:endParaRPr lang="ru-RU" dirty="0">
              <a:solidFill>
                <a:schemeClr val="tx2"/>
              </a:solidFill>
            </a:endParaRPr>
          </a:p>
          <a:p>
            <a:pPr marL="45720" indent="0">
              <a:buNone/>
            </a:pPr>
            <a:r>
              <a:rPr lang="ru-RU" dirty="0">
                <a:solidFill>
                  <a:schemeClr val="tx2"/>
                </a:solidFill>
              </a:rPr>
              <a:t>14:00 — Заключительное слово, ответы на </a:t>
            </a:r>
            <a:r>
              <a:rPr lang="ru-RU" dirty="0" smtClean="0">
                <a:solidFill>
                  <a:schemeClr val="tx2"/>
                </a:solidFill>
              </a:rPr>
              <a:t>вопросы</a:t>
            </a:r>
            <a:endParaRPr lang="pl-PL" dirty="0" smtClean="0">
              <a:solidFill>
                <a:schemeClr val="tx2"/>
              </a:solidFill>
            </a:endParaRPr>
          </a:p>
          <a:p>
            <a:pPr marL="45720" indent="0">
              <a:buNone/>
            </a:pPr>
            <a:endParaRPr lang="pl-PL" dirty="0">
              <a:solidFill>
                <a:schemeClr val="tx2"/>
              </a:solidFill>
            </a:endParaRPr>
          </a:p>
          <a:p>
            <a:pPr marL="45720" indent="0">
              <a:buNone/>
            </a:pPr>
            <a:r>
              <a:rPr lang="ru-RU" u="sng" dirty="0">
                <a:solidFill>
                  <a:schemeClr val="tx2"/>
                </a:solidFill>
              </a:rPr>
              <a:t>Аккредитация на открытие и получение дополнительной </a:t>
            </a:r>
            <a:r>
              <a:rPr lang="ru-RU" u="sng" dirty="0" smtClean="0">
                <a:solidFill>
                  <a:schemeClr val="tx2"/>
                </a:solidFill>
              </a:rPr>
              <a:t>информации</a:t>
            </a:r>
            <a:endParaRPr lang="ru-RU" u="sng" dirty="0">
              <a:solidFill>
                <a:schemeClr val="tx2"/>
              </a:solidFill>
            </a:endParaRPr>
          </a:p>
          <a:p>
            <a:pPr marL="45720" indent="0">
              <a:buNone/>
            </a:pPr>
            <a:r>
              <a:rPr lang="ru-RU" dirty="0">
                <a:solidFill>
                  <a:schemeClr val="tx2"/>
                </a:solidFill>
              </a:rPr>
              <a:t>За получением дополнительной информации и аккредитацией обращайтесь к Анастасии Кокониной по телефону +7 495 545-49-06, +7-926-698-08-53</a:t>
            </a:r>
            <a:r>
              <a:rPr lang="ru-RU" dirty="0" smtClean="0">
                <a:solidFill>
                  <a:schemeClr val="tx2"/>
                </a:solidFill>
              </a:rPr>
              <a:t>,</a:t>
            </a:r>
            <a:endParaRPr lang="pl-PL" dirty="0" smtClean="0">
              <a:solidFill>
                <a:schemeClr val="tx2"/>
              </a:solidFill>
            </a:endParaRPr>
          </a:p>
          <a:p>
            <a:pPr marL="45720" indent="0">
              <a:buNone/>
            </a:pPr>
            <a:endParaRPr lang="pl-PL" dirty="0">
              <a:solidFill>
                <a:schemeClr val="tx2"/>
              </a:solidFill>
            </a:endParaRPr>
          </a:p>
          <a:p>
            <a:pPr marL="45720" indent="0">
              <a:buNone/>
            </a:pPr>
            <a:r>
              <a:rPr lang="az-Cyrl-AZ" u="sng" dirty="0" smtClean="0">
                <a:solidFill>
                  <a:schemeClr val="tx2"/>
                </a:solidFill>
              </a:rPr>
              <a:t>Адрес</a:t>
            </a:r>
            <a:r>
              <a:rPr lang="pl-PL" u="sng" dirty="0" smtClean="0">
                <a:solidFill>
                  <a:schemeClr val="tx2"/>
                </a:solidFill>
              </a:rPr>
              <a:t>: </a:t>
            </a:r>
            <a:r>
              <a:rPr lang="ru-RU" dirty="0">
                <a:solidFill>
                  <a:schemeClr val="tx2"/>
                </a:solidFill>
              </a:rPr>
              <a:t>Станция метро «Воробьевы горы» или «Спортивная», ул. Лужники, 24, стр. 1, подъезд № 10 (с вывеской Quattro) находится между входами на трибуны «А» и «B».</a:t>
            </a:r>
            <a:endParaRPr lang="pl-PL" dirty="0">
              <a:solidFill>
                <a:schemeClr val="tx2"/>
              </a:solidFill>
            </a:endParaRPr>
          </a:p>
        </p:txBody>
      </p:sp>
      <p:pic>
        <p:nvPicPr>
          <p:cNvPr id="2050" name="Picture 2" descr="C:\Users\DIANA\Desktop\fd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068959"/>
            <a:ext cx="284797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3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16632"/>
            <a:ext cx="8604447" cy="936104"/>
          </a:xfrm>
        </p:spPr>
        <p:txBody>
          <a:bodyPr/>
          <a:lstStyle/>
          <a:p>
            <a:pPr marL="0" indent="0" algn="ctr">
              <a:buNone/>
            </a:pPr>
            <a:r>
              <a:rPr lang="az-Cyrl-AZ" sz="4000" dirty="0" smtClean="0"/>
              <a:t>Вакансии</a:t>
            </a:r>
            <a:r>
              <a:rPr lang="pl-PL" sz="4000" dirty="0" smtClean="0"/>
              <a:t> </a:t>
            </a:r>
            <a:r>
              <a:rPr lang="az-Cyrl-AZ" sz="4000" dirty="0"/>
              <a:t>косметической компании „Первое Решение” </a:t>
            </a:r>
            <a:endParaRPr lang="pl-PL" sz="4000" dirty="0"/>
          </a:p>
        </p:txBody>
      </p:sp>
      <p:sp>
        <p:nvSpPr>
          <p:cNvPr id="3" name="Symbol zastępczy zawartości 2"/>
          <p:cNvSpPr>
            <a:spLocks noGrp="1"/>
          </p:cNvSpPr>
          <p:nvPr>
            <p:ph sz="quarter" idx="13"/>
          </p:nvPr>
        </p:nvSpPr>
        <p:spPr>
          <a:xfrm>
            <a:off x="323528" y="1628800"/>
            <a:ext cx="8568952" cy="4896544"/>
          </a:xfrm>
        </p:spPr>
        <p:txBody>
          <a:bodyPr>
            <a:normAutofit fontScale="92500" lnSpcReduction="10000"/>
          </a:bodyPr>
          <a:lstStyle/>
          <a:p>
            <a:pPr marL="45720" indent="0" algn="ctr">
              <a:buNone/>
            </a:pPr>
            <a:r>
              <a:rPr lang="az-Cyrl-AZ" b="1" dirty="0">
                <a:solidFill>
                  <a:schemeClr val="accent6">
                    <a:lumMod val="75000"/>
                  </a:schemeClr>
                </a:solidFill>
              </a:rPr>
              <a:t>ООО "Первое Решение"</a:t>
            </a:r>
            <a:endParaRPr lang="pl-PL" b="1" dirty="0" smtClean="0">
              <a:solidFill>
                <a:schemeClr val="accent6">
                  <a:lumMod val="75000"/>
                </a:schemeClr>
              </a:solidFill>
            </a:endParaRPr>
          </a:p>
          <a:p>
            <a:pPr marL="45720" indent="0" algn="ctr">
              <a:buNone/>
            </a:pPr>
            <a:r>
              <a:rPr lang="az-Cyrl-AZ" sz="2000" dirty="0" smtClean="0"/>
              <a:t>Прямой работодатель</a:t>
            </a:r>
            <a:endParaRPr lang="pl-PL" sz="2000" dirty="0" smtClean="0"/>
          </a:p>
          <a:p>
            <a:r>
              <a:rPr lang="ru-RU" sz="2000" dirty="0"/>
              <a:t>Наша компания зарекомендовала себя как надежный и ответственный партнер на рынке косметических средств во многом за счет качества </a:t>
            </a:r>
            <a:r>
              <a:rPr lang="ru-RU" sz="2000" dirty="0">
                <a:solidFill>
                  <a:schemeClr val="tx2"/>
                </a:solidFill>
              </a:rPr>
              <a:t>выпускаемой нами продукции. Наше производство оснащено современным и экологичным оборудованием, позволяющим производить продукцию, отвечающую высочайшим стандартам качества и соответствующую последним тенденциям мирового косметического рынка</a:t>
            </a:r>
            <a:r>
              <a:rPr lang="ru-RU" sz="2000" dirty="0" smtClean="0">
                <a:solidFill>
                  <a:schemeClr val="tx2"/>
                </a:solidFill>
              </a:rPr>
              <a:t>.</a:t>
            </a:r>
            <a:endParaRPr lang="pl-PL" sz="2000" dirty="0" smtClean="0">
              <a:solidFill>
                <a:schemeClr val="tx2"/>
              </a:solidFill>
            </a:endParaRPr>
          </a:p>
          <a:p>
            <a:r>
              <a:rPr lang="ru-RU" sz="2000" dirty="0">
                <a:solidFill>
                  <a:schemeClr val="tx2"/>
                </a:solidFill>
              </a:rPr>
              <a:t>Для быстрого и планомерного роста </a:t>
            </a:r>
            <a:r>
              <a:rPr lang="ru-RU" sz="2000" dirty="0"/>
              <a:t>нам нужны целеустремленные и энергичные сотрудники</a:t>
            </a:r>
            <a:r>
              <a:rPr lang="ru-RU" sz="2000" dirty="0" smtClean="0"/>
              <a:t>!</a:t>
            </a:r>
            <a:endParaRPr lang="pl-PL" sz="2000" dirty="0" smtClean="0"/>
          </a:p>
          <a:p>
            <a:r>
              <a:rPr lang="ru-RU" sz="2000" dirty="0"/>
              <a:t>Вы можете отправить резюме по e-mail: </a:t>
            </a:r>
            <a:r>
              <a:rPr lang="ru-RU" sz="2000" dirty="0" smtClean="0"/>
              <a:t>mishugova-ok@yandex.ru</a:t>
            </a:r>
            <a:endParaRPr lang="pl-PL" sz="2000" dirty="0" smtClean="0"/>
          </a:p>
          <a:p>
            <a:endParaRPr lang="pl-PL" sz="2000" dirty="0"/>
          </a:p>
          <a:p>
            <a:r>
              <a:rPr lang="ru-RU" sz="2000" dirty="0"/>
              <a:t>езюме рассматриваются в течении недели и в случае заинтересованности мы созваниваемся с кандидатами сами и договариваемся о собеседовании.</a:t>
            </a:r>
            <a:endParaRPr lang="pl-PL" sz="2000" dirty="0"/>
          </a:p>
        </p:txBody>
      </p:sp>
    </p:spTree>
    <p:extLst>
      <p:ext uri="{BB962C8B-B14F-4D97-AF65-F5344CB8AC3E}">
        <p14:creationId xmlns:p14="http://schemas.microsoft.com/office/powerpoint/2010/main" val="3222774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179512" y="1628800"/>
            <a:ext cx="8712968" cy="5229200"/>
          </a:xfrm>
        </p:spPr>
        <p:txBody>
          <a:bodyPr>
            <a:normAutofit fontScale="70000" lnSpcReduction="20000"/>
          </a:bodyPr>
          <a:lstStyle/>
          <a:p>
            <a:pPr marL="45720" indent="0">
              <a:buNone/>
            </a:pPr>
            <a:r>
              <a:rPr lang="az-Cyrl-AZ" b="1" dirty="0">
                <a:solidFill>
                  <a:schemeClr val="accent6"/>
                </a:solidFill>
              </a:rPr>
              <a:t>Технолог – разработчик (косметическая компания</a:t>
            </a:r>
            <a:r>
              <a:rPr lang="az-Cyrl-AZ" b="1" dirty="0" smtClean="0">
                <a:solidFill>
                  <a:schemeClr val="accent6"/>
                </a:solidFill>
              </a:rPr>
              <a:t>)</a:t>
            </a:r>
            <a:endParaRPr lang="pl-PL" b="1" dirty="0" smtClean="0">
              <a:solidFill>
                <a:schemeClr val="accent6"/>
              </a:solidFill>
            </a:endParaRPr>
          </a:p>
          <a:p>
            <a:pPr marL="45720" indent="0">
              <a:buNone/>
            </a:pPr>
            <a:r>
              <a:rPr lang="ru-RU" b="1" u="sng" dirty="0">
                <a:solidFill>
                  <a:schemeClr val="tx2"/>
                </a:solidFill>
              </a:rPr>
              <a:t>Обязанности:</a:t>
            </a:r>
          </a:p>
          <a:p>
            <a:r>
              <a:rPr lang="ru-RU" dirty="0">
                <a:solidFill>
                  <a:schemeClr val="tx2"/>
                </a:solidFill>
              </a:rPr>
              <a:t>Разработка, воспроизведение и усовершенствование существующих рецептур в лабораторных условиях</a:t>
            </a:r>
            <a:r>
              <a:rPr lang="ru-RU" dirty="0" smtClean="0">
                <a:solidFill>
                  <a:schemeClr val="tx2"/>
                </a:solidFill>
              </a:rPr>
              <a:t>.</a:t>
            </a:r>
            <a:endParaRPr lang="pl-PL" dirty="0" smtClean="0">
              <a:solidFill>
                <a:schemeClr val="tx2"/>
              </a:solidFill>
            </a:endParaRPr>
          </a:p>
          <a:p>
            <a:pPr marL="45720" indent="0">
              <a:buNone/>
            </a:pPr>
            <a:r>
              <a:rPr lang="ru-RU" b="1" u="sng" dirty="0">
                <a:solidFill>
                  <a:schemeClr val="tx2"/>
                </a:solidFill>
              </a:rPr>
              <a:t>Требования:</a:t>
            </a:r>
          </a:p>
          <a:p>
            <a:r>
              <a:rPr lang="ru-RU" dirty="0">
                <a:solidFill>
                  <a:schemeClr val="tx2"/>
                </a:solidFill>
              </a:rPr>
              <a:t>Опыт работы на позиции технолога - разработчика от 2-х лет.</a:t>
            </a:r>
          </a:p>
          <a:p>
            <a:r>
              <a:rPr lang="ru-RU" dirty="0">
                <a:solidFill>
                  <a:schemeClr val="tx2"/>
                </a:solidFill>
              </a:rPr>
              <a:t>Знание ассортимента косметического сырья.</a:t>
            </a:r>
          </a:p>
          <a:p>
            <a:r>
              <a:rPr lang="ru-RU" dirty="0">
                <a:solidFill>
                  <a:schemeClr val="tx2"/>
                </a:solidFill>
              </a:rPr>
              <a:t>Желательно знание английского языка и программы 1С</a:t>
            </a:r>
          </a:p>
          <a:p>
            <a:r>
              <a:rPr lang="ru-RU" dirty="0">
                <a:solidFill>
                  <a:schemeClr val="tx2"/>
                </a:solidFill>
              </a:rPr>
              <a:t>Трудоспособность,неконфликтность</a:t>
            </a:r>
            <a:r>
              <a:rPr lang="ru-RU" dirty="0" smtClean="0">
                <a:solidFill>
                  <a:schemeClr val="tx2"/>
                </a:solidFill>
              </a:rPr>
              <a:t>.</a:t>
            </a:r>
            <a:endParaRPr lang="pl-PL" dirty="0" smtClean="0">
              <a:solidFill>
                <a:schemeClr val="tx2"/>
              </a:solidFill>
            </a:endParaRPr>
          </a:p>
          <a:p>
            <a:pPr marL="45720" indent="0">
              <a:buNone/>
            </a:pPr>
            <a:r>
              <a:rPr lang="ru-RU" b="1" dirty="0">
                <a:solidFill>
                  <a:schemeClr val="tx2"/>
                </a:solidFill>
              </a:rPr>
              <a:t>У</a:t>
            </a:r>
            <a:r>
              <a:rPr lang="ru-RU" b="1" u="sng" dirty="0">
                <a:solidFill>
                  <a:schemeClr val="tx2"/>
                </a:solidFill>
              </a:rPr>
              <a:t>словия:</a:t>
            </a:r>
          </a:p>
          <a:p>
            <a:r>
              <a:rPr lang="ru-RU" dirty="0">
                <a:solidFill>
                  <a:schemeClr val="tx2"/>
                </a:solidFill>
              </a:rPr>
              <a:t>Оклад 80 тыс. рублей</a:t>
            </a:r>
          </a:p>
          <a:p>
            <a:r>
              <a:rPr lang="ru-RU" dirty="0">
                <a:solidFill>
                  <a:schemeClr val="tx2"/>
                </a:solidFill>
              </a:rPr>
              <a:t>Оформление и работа по ТК РФ.</a:t>
            </a:r>
          </a:p>
          <a:p>
            <a:r>
              <a:rPr lang="ru-RU" dirty="0">
                <a:solidFill>
                  <a:schemeClr val="tx2"/>
                </a:solidFill>
              </a:rPr>
              <a:t>5/2, с 10:00 до 18:00</a:t>
            </a:r>
          </a:p>
          <a:p>
            <a:r>
              <a:rPr lang="ru-RU" dirty="0">
                <a:solidFill>
                  <a:schemeClr val="tx2"/>
                </a:solidFill>
              </a:rPr>
              <a:t>Офис компании, лаборатория, м. Юго- </a:t>
            </a:r>
            <a:r>
              <a:rPr lang="ru-RU" dirty="0" smtClean="0">
                <a:solidFill>
                  <a:schemeClr val="tx2"/>
                </a:solidFill>
              </a:rPr>
              <a:t>Западная</a:t>
            </a:r>
            <a:endParaRPr lang="pl-PL" dirty="0" smtClean="0">
              <a:solidFill>
                <a:schemeClr val="tx2"/>
              </a:solidFill>
            </a:endParaRPr>
          </a:p>
          <a:p>
            <a:r>
              <a:rPr lang="ru-RU" dirty="0">
                <a:solidFill>
                  <a:schemeClr val="tx2"/>
                </a:solidFill>
              </a:rPr>
              <a:t>Тип занятости</a:t>
            </a:r>
          </a:p>
          <a:p>
            <a:endParaRPr lang="ru-RU" dirty="0">
              <a:solidFill>
                <a:schemeClr val="tx2"/>
              </a:solidFill>
            </a:endParaRPr>
          </a:p>
          <a:p>
            <a:pPr marL="45720" indent="0">
              <a:buNone/>
            </a:pPr>
            <a:r>
              <a:rPr lang="ru-RU" b="1" dirty="0">
                <a:solidFill>
                  <a:schemeClr val="tx2"/>
                </a:solidFill>
              </a:rPr>
              <a:t>Полная занятость, полный день</a:t>
            </a:r>
          </a:p>
          <a:p>
            <a:r>
              <a:rPr lang="ru-RU" dirty="0">
                <a:solidFill>
                  <a:schemeClr val="tx2"/>
                </a:solidFill>
              </a:rPr>
              <a:t>Откликнуться</a:t>
            </a:r>
            <a:endParaRPr lang="pl-PL" dirty="0">
              <a:solidFill>
                <a:schemeClr val="tx2"/>
              </a:solidFill>
            </a:endParaRPr>
          </a:p>
        </p:txBody>
      </p:sp>
      <p:sp>
        <p:nvSpPr>
          <p:cNvPr id="4" name="Tytuł 1"/>
          <p:cNvSpPr>
            <a:spLocks noGrp="1"/>
          </p:cNvSpPr>
          <p:nvPr>
            <p:ph type="title"/>
          </p:nvPr>
        </p:nvSpPr>
        <p:spPr>
          <a:xfrm>
            <a:off x="251520" y="188640"/>
            <a:ext cx="8784976" cy="1296144"/>
          </a:xfrm>
        </p:spPr>
        <p:txBody>
          <a:bodyPr/>
          <a:lstStyle/>
          <a:p>
            <a:pPr marL="0" indent="0" algn="ctr">
              <a:buNone/>
            </a:pPr>
            <a:r>
              <a:rPr lang="az-Cyrl-AZ" sz="4000" dirty="0" smtClean="0"/>
              <a:t>Вакансии</a:t>
            </a:r>
            <a:r>
              <a:rPr lang="pl-PL" sz="4000" dirty="0" smtClean="0"/>
              <a:t> </a:t>
            </a:r>
            <a:r>
              <a:rPr lang="az-Cyrl-AZ" sz="4000" dirty="0"/>
              <a:t>косметической компании „Первое Решение” </a:t>
            </a:r>
            <a:endParaRPr lang="pl-PL" sz="4000" dirty="0"/>
          </a:p>
        </p:txBody>
      </p:sp>
      <p:pic>
        <p:nvPicPr>
          <p:cNvPr id="1026" name="Picture 2" descr="C:\Users\DIANA\Desktop\НатураСиберика-завод-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5244" y="4005064"/>
            <a:ext cx="4069774" cy="270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750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89243" y="1844824"/>
            <a:ext cx="8964488" cy="936104"/>
          </a:xfrm>
        </p:spPr>
        <p:txBody>
          <a:bodyPr>
            <a:normAutofit/>
          </a:bodyPr>
          <a:lstStyle/>
          <a:p>
            <a:pPr marL="45720" indent="0">
              <a:buNone/>
            </a:pPr>
            <a:r>
              <a:rPr lang="ru-RU" sz="2000" b="1" dirty="0">
                <a:solidFill>
                  <a:schemeClr val="accent6"/>
                </a:solidFill>
              </a:rPr>
              <a:t>ООО "Первое Решение" объявляет дополнительный набор на вакансию ПРОДАВЕЦ-КОНСУЛЬТАНТ в магазин NATURA SIBERICA:</a:t>
            </a:r>
            <a:endParaRPr lang="pl-PL" sz="2000" b="1" dirty="0">
              <a:solidFill>
                <a:schemeClr val="accent6"/>
              </a:solidFill>
            </a:endParaRPr>
          </a:p>
        </p:txBody>
      </p:sp>
      <p:sp>
        <p:nvSpPr>
          <p:cNvPr id="4" name="Symbol zastępczy zawartości 2"/>
          <p:cNvSpPr txBox="1">
            <a:spLocks/>
          </p:cNvSpPr>
          <p:nvPr/>
        </p:nvSpPr>
        <p:spPr>
          <a:xfrm>
            <a:off x="3131840" y="4005064"/>
            <a:ext cx="5040560" cy="295232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endParaRPr lang="ru-RU" dirty="0" smtClean="0"/>
          </a:p>
        </p:txBody>
      </p:sp>
      <p:sp>
        <p:nvSpPr>
          <p:cNvPr id="5" name="Tytuł 1"/>
          <p:cNvSpPr>
            <a:spLocks noGrp="1"/>
          </p:cNvSpPr>
          <p:nvPr>
            <p:ph type="title"/>
          </p:nvPr>
        </p:nvSpPr>
        <p:spPr>
          <a:xfrm>
            <a:off x="225949" y="260648"/>
            <a:ext cx="8784976" cy="1296144"/>
          </a:xfrm>
        </p:spPr>
        <p:txBody>
          <a:bodyPr/>
          <a:lstStyle/>
          <a:p>
            <a:pPr marL="0" indent="0" algn="ctr">
              <a:buNone/>
            </a:pPr>
            <a:r>
              <a:rPr lang="az-Cyrl-AZ" sz="4000" dirty="0" smtClean="0"/>
              <a:t>Вакансии</a:t>
            </a:r>
            <a:r>
              <a:rPr lang="pl-PL" sz="4000" dirty="0" smtClean="0"/>
              <a:t> </a:t>
            </a:r>
            <a:r>
              <a:rPr lang="az-Cyrl-AZ" sz="4000" dirty="0"/>
              <a:t>косметической компании „Первое Решение” </a:t>
            </a:r>
            <a:endParaRPr lang="pl-PL" sz="4000" dirty="0"/>
          </a:p>
        </p:txBody>
      </p:sp>
      <p:sp>
        <p:nvSpPr>
          <p:cNvPr id="6" name="Symbol zastępczy zawartości 2"/>
          <p:cNvSpPr txBox="1">
            <a:spLocks/>
          </p:cNvSpPr>
          <p:nvPr/>
        </p:nvSpPr>
        <p:spPr>
          <a:xfrm>
            <a:off x="3970365" y="2924944"/>
            <a:ext cx="8640960" cy="313640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pl-PL" sz="2000" b="1" dirty="0">
              <a:solidFill>
                <a:schemeClr val="accent6"/>
              </a:solidFill>
            </a:endParaRPr>
          </a:p>
        </p:txBody>
      </p:sp>
      <p:sp>
        <p:nvSpPr>
          <p:cNvPr id="10" name="Symbol zastępczy zawartości 2"/>
          <p:cNvSpPr txBox="1">
            <a:spLocks/>
          </p:cNvSpPr>
          <p:nvPr/>
        </p:nvSpPr>
        <p:spPr>
          <a:xfrm>
            <a:off x="103786" y="2677457"/>
            <a:ext cx="4115431" cy="3628020"/>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b="1" u="sng" dirty="0" smtClean="0">
                <a:solidFill>
                  <a:schemeClr val="tx2"/>
                </a:solidFill>
              </a:rPr>
              <a:t>Обязанности</a:t>
            </a:r>
            <a:r>
              <a:rPr lang="ru-RU" b="1" u="sng" dirty="0">
                <a:solidFill>
                  <a:schemeClr val="tx2"/>
                </a:solidFill>
              </a:rPr>
              <a:t>:</a:t>
            </a:r>
          </a:p>
          <a:p>
            <a:r>
              <a:rPr lang="ru-RU" dirty="0">
                <a:solidFill>
                  <a:schemeClr val="tx2"/>
                </a:solidFill>
              </a:rPr>
              <a:t>Обслуживание и консультирование покупателей в торговом зале;</a:t>
            </a:r>
          </a:p>
          <a:p>
            <a:r>
              <a:rPr lang="ru-RU" dirty="0">
                <a:solidFill>
                  <a:schemeClr val="tx2"/>
                </a:solidFill>
              </a:rPr>
              <a:t>Выкладка товара и его презентация покупателю;</a:t>
            </a:r>
          </a:p>
          <a:p>
            <a:r>
              <a:rPr lang="ru-RU" dirty="0">
                <a:solidFill>
                  <a:schemeClr val="tx2"/>
                </a:solidFill>
              </a:rPr>
              <a:t>Подготовка товара к продаже;</a:t>
            </a:r>
          </a:p>
          <a:p>
            <a:r>
              <a:rPr lang="ru-RU" dirty="0">
                <a:solidFill>
                  <a:schemeClr val="tx2"/>
                </a:solidFill>
              </a:rPr>
              <a:t>Участие в инвентаризациях;</a:t>
            </a:r>
          </a:p>
          <a:p>
            <a:r>
              <a:rPr lang="ru-RU" dirty="0">
                <a:solidFill>
                  <a:schemeClr val="tx2"/>
                </a:solidFill>
              </a:rPr>
              <a:t>Работа с кассой;</a:t>
            </a:r>
          </a:p>
          <a:p>
            <a:r>
              <a:rPr lang="ru-RU" dirty="0">
                <a:solidFill>
                  <a:schemeClr val="tx2"/>
                </a:solidFill>
              </a:rPr>
              <a:t>Знание программы 1С;</a:t>
            </a:r>
          </a:p>
          <a:p>
            <a:r>
              <a:rPr lang="ru-RU" dirty="0">
                <a:solidFill>
                  <a:schemeClr val="tx2"/>
                </a:solidFill>
              </a:rPr>
              <a:t>Поддержание чистоты рабочего места.</a:t>
            </a:r>
          </a:p>
          <a:p>
            <a:endParaRPr lang="pl-PL" dirty="0" smtClean="0">
              <a:solidFill>
                <a:schemeClr val="tx2"/>
              </a:solidFill>
            </a:endParaRPr>
          </a:p>
        </p:txBody>
      </p:sp>
      <p:sp>
        <p:nvSpPr>
          <p:cNvPr id="11" name="Symbol zastępczy zawartości 2"/>
          <p:cNvSpPr txBox="1">
            <a:spLocks/>
          </p:cNvSpPr>
          <p:nvPr/>
        </p:nvSpPr>
        <p:spPr>
          <a:xfrm>
            <a:off x="4067944" y="2579304"/>
            <a:ext cx="5069723" cy="4278696"/>
          </a:xfrm>
          <a:prstGeom prst="rect">
            <a:avLst/>
          </a:prstGeom>
        </p:spPr>
        <p:txBody>
          <a:bodyPr vert="horz" lIns="91440" tIns="45720" rIns="91440" bIns="45720" rtlCol="0">
            <a:normAutofit fontScale="77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b="1" u="sng" dirty="0" smtClean="0">
                <a:solidFill>
                  <a:schemeClr val="tx2"/>
                </a:solidFill>
              </a:rPr>
              <a:t>Требования</a:t>
            </a:r>
            <a:r>
              <a:rPr lang="ru-RU" b="1" u="sng" dirty="0">
                <a:solidFill>
                  <a:schemeClr val="tx2"/>
                </a:solidFill>
              </a:rPr>
              <a:t>:</a:t>
            </a:r>
          </a:p>
          <a:p>
            <a:r>
              <a:rPr lang="ru-RU" dirty="0">
                <a:solidFill>
                  <a:schemeClr val="tx2"/>
                </a:solidFill>
              </a:rPr>
              <a:t>Умение находить контакт с любым покупателем;</a:t>
            </a:r>
          </a:p>
          <a:p>
            <a:r>
              <a:rPr lang="ru-RU" dirty="0">
                <a:solidFill>
                  <a:schemeClr val="tx2"/>
                </a:solidFill>
              </a:rPr>
              <a:t>Грамотная речь;</a:t>
            </a:r>
          </a:p>
          <a:p>
            <a:r>
              <a:rPr lang="ru-RU" dirty="0">
                <a:solidFill>
                  <a:schemeClr val="tx2"/>
                </a:solidFill>
              </a:rPr>
              <a:t>Хорошая память и высокая работоспособность;</a:t>
            </a:r>
          </a:p>
          <a:p>
            <a:r>
              <a:rPr lang="ru-RU" dirty="0">
                <a:solidFill>
                  <a:schemeClr val="tx2"/>
                </a:solidFill>
              </a:rPr>
              <a:t>Активная жизненная позиция;</a:t>
            </a:r>
          </a:p>
          <a:p>
            <a:r>
              <a:rPr lang="ru-RU" dirty="0">
                <a:solidFill>
                  <a:schemeClr val="tx2"/>
                </a:solidFill>
              </a:rPr>
              <a:t>Позитивное отношение к натуральной косметике;</a:t>
            </a:r>
          </a:p>
          <a:p>
            <a:r>
              <a:rPr lang="ru-RU" dirty="0">
                <a:solidFill>
                  <a:schemeClr val="tx2"/>
                </a:solidFill>
              </a:rPr>
              <a:t>Желание учиться и познавать новое!</a:t>
            </a:r>
          </a:p>
          <a:p>
            <a:pPr marL="45720" indent="0">
              <a:buNone/>
            </a:pPr>
            <a:r>
              <a:rPr lang="ru-RU" b="1" u="sng" dirty="0">
                <a:solidFill>
                  <a:schemeClr val="tx2"/>
                </a:solidFill>
              </a:rPr>
              <a:t>Условия:</a:t>
            </a:r>
          </a:p>
          <a:p>
            <a:r>
              <a:rPr lang="ru-RU" dirty="0">
                <a:solidFill>
                  <a:schemeClr val="tx2"/>
                </a:solidFill>
              </a:rPr>
              <a:t>Заработная плата от 50000 рублей;</a:t>
            </a:r>
          </a:p>
          <a:p>
            <a:r>
              <a:rPr lang="ru-RU" dirty="0">
                <a:solidFill>
                  <a:schemeClr val="tx2"/>
                </a:solidFill>
              </a:rPr>
              <a:t>Бесплатное обучение;</a:t>
            </a:r>
          </a:p>
          <a:p>
            <a:r>
              <a:rPr lang="ru-RU" dirty="0">
                <a:solidFill>
                  <a:schemeClr val="tx2"/>
                </a:solidFill>
              </a:rPr>
              <a:t>Гибкий график работы - 2/2;</a:t>
            </a:r>
          </a:p>
          <a:p>
            <a:r>
              <a:rPr lang="ru-RU" dirty="0">
                <a:solidFill>
                  <a:schemeClr val="tx2"/>
                </a:solidFill>
              </a:rPr>
              <a:t>Оформление по Трудовому Кодексу РФ;</a:t>
            </a:r>
          </a:p>
          <a:p>
            <a:endParaRPr lang="pl-PL" dirty="0" smtClean="0">
              <a:solidFill>
                <a:schemeClr val="tx2"/>
              </a:solidFill>
            </a:endParaRPr>
          </a:p>
        </p:txBody>
      </p:sp>
    </p:spTree>
    <p:extLst>
      <p:ext uri="{BB962C8B-B14F-4D97-AF65-F5344CB8AC3E}">
        <p14:creationId xmlns:p14="http://schemas.microsoft.com/office/powerpoint/2010/main" val="1845736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a:xfrm>
            <a:off x="352170" y="1700808"/>
            <a:ext cx="8352928" cy="2304256"/>
          </a:xfrm>
        </p:spPr>
        <p:txBody>
          <a:bodyPr>
            <a:normAutofit fontScale="92500" lnSpcReduction="20000"/>
          </a:bodyPr>
          <a:lstStyle/>
          <a:p>
            <a:pPr marL="342900" indent="-342900">
              <a:buFont typeface="Arial" panose="020B0604020202020204" pitchFamily="34" charset="0"/>
              <a:buChar char="•"/>
            </a:pPr>
            <a:r>
              <a:rPr lang="az-Cyrl-AZ" u="sng" dirty="0"/>
              <a:t>Название</a:t>
            </a:r>
            <a:r>
              <a:rPr lang="az-Cyrl-AZ" u="sng" dirty="0" smtClean="0"/>
              <a:t>:</a:t>
            </a:r>
            <a:r>
              <a:rPr lang="pl-PL" u="sng" dirty="0" smtClean="0"/>
              <a:t> </a:t>
            </a:r>
            <a:r>
              <a:rPr lang="ru-RU" dirty="0"/>
              <a:t>Общество с ограниченной ответственностью «косметическая компания „Первое Решение</a:t>
            </a:r>
            <a:r>
              <a:rPr lang="ru-RU" dirty="0" smtClean="0"/>
              <a:t>”»</a:t>
            </a:r>
            <a:endParaRPr lang="pl-PL" dirty="0" smtClean="0"/>
          </a:p>
          <a:p>
            <a:pPr marL="342900" indent="-342900">
              <a:buFont typeface="Arial" panose="020B0604020202020204" pitchFamily="34" charset="0"/>
              <a:buChar char="•"/>
            </a:pPr>
            <a:r>
              <a:rPr lang="az-Cyrl-AZ" u="sng" dirty="0"/>
              <a:t>Адрес</a:t>
            </a:r>
            <a:r>
              <a:rPr lang="az-Cyrl-AZ" u="sng" dirty="0" smtClean="0"/>
              <a:t>:</a:t>
            </a:r>
            <a:r>
              <a:rPr lang="pl-PL" u="sng" dirty="0" smtClean="0"/>
              <a:t> </a:t>
            </a:r>
            <a:r>
              <a:rPr lang="ru-RU" dirty="0"/>
              <a:t>Севастопольский пр-кт, 47А, Moskva, g. Moskva, Rosja, </a:t>
            </a:r>
            <a:r>
              <a:rPr lang="ru-RU" dirty="0" smtClean="0"/>
              <a:t>117186</a:t>
            </a:r>
            <a:endParaRPr lang="pl-PL" dirty="0" smtClean="0"/>
          </a:p>
          <a:p>
            <a:pPr marL="342900" indent="-342900">
              <a:buFont typeface="Arial" panose="020B0604020202020204" pitchFamily="34" charset="0"/>
              <a:buChar char="•"/>
            </a:pPr>
            <a:r>
              <a:rPr lang="az-Cyrl-AZ" u="sng" dirty="0"/>
              <a:t>Область деятельности</a:t>
            </a:r>
            <a:r>
              <a:rPr lang="az-Cyrl-AZ" u="sng" dirty="0" smtClean="0"/>
              <a:t>:</a:t>
            </a:r>
            <a:r>
              <a:rPr lang="pl-PL" u="sng" dirty="0" smtClean="0"/>
              <a:t> </a:t>
            </a:r>
            <a:r>
              <a:rPr lang="ru-RU" dirty="0"/>
              <a:t>Производство средств по уходу за телом и волосами</a:t>
            </a:r>
            <a:r>
              <a:rPr lang="ru-RU" dirty="0" smtClean="0"/>
              <a:t>.</a:t>
            </a:r>
            <a:endParaRPr lang="pl-PL" dirty="0" smtClean="0"/>
          </a:p>
          <a:p>
            <a:pPr marL="342900" indent="-342900">
              <a:buFont typeface="Arial" panose="020B0604020202020204" pitchFamily="34" charset="0"/>
              <a:buChar char="•"/>
            </a:pPr>
            <a:r>
              <a:rPr lang="ru-RU" u="sng" dirty="0"/>
              <a:t>Президент ООО </a:t>
            </a:r>
            <a:r>
              <a:rPr lang="ru-RU" dirty="0"/>
              <a:t>«косметическая компания „Первое Решение”» — Андрей Трубников </a:t>
            </a:r>
            <a:endParaRPr lang="pl-PL" dirty="0" smtClean="0"/>
          </a:p>
          <a:p>
            <a:pPr marL="342900" indent="-342900">
              <a:buFont typeface="Arial" panose="020B0604020202020204" pitchFamily="34" charset="0"/>
              <a:buChar char="•"/>
            </a:pPr>
            <a:endParaRPr lang="pl-PL" dirty="0"/>
          </a:p>
        </p:txBody>
      </p:sp>
      <p:sp>
        <p:nvSpPr>
          <p:cNvPr id="4" name="Tytuł 3"/>
          <p:cNvSpPr>
            <a:spLocks noGrp="1"/>
          </p:cNvSpPr>
          <p:nvPr>
            <p:ph type="ctrTitle"/>
          </p:nvPr>
        </p:nvSpPr>
        <p:spPr>
          <a:xfrm>
            <a:off x="395536" y="116632"/>
            <a:ext cx="8208912" cy="2016224"/>
          </a:xfrm>
        </p:spPr>
        <p:txBody>
          <a:bodyPr/>
          <a:lstStyle/>
          <a:p>
            <a:pPr marL="182880" indent="0" algn="ctr">
              <a:buNone/>
            </a:pPr>
            <a:r>
              <a:rPr lang="az-Cyrl-AZ" sz="4800" dirty="0"/>
              <a:t>к</a:t>
            </a:r>
            <a:r>
              <a:rPr lang="az-Cyrl-AZ" sz="4000" dirty="0"/>
              <a:t>осметическая компания „Первое Решение”</a:t>
            </a:r>
            <a:endParaRPr lang="pl-PL" sz="4000" dirty="0"/>
          </a:p>
        </p:txBody>
      </p:sp>
      <p:pic>
        <p:nvPicPr>
          <p:cNvPr id="2050" name="Picture 2" descr="C:\Users\DIANA\Desktop\fir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872" y="3861048"/>
            <a:ext cx="5265524" cy="291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15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28" y="476672"/>
            <a:ext cx="8888775" cy="1143000"/>
          </a:xfrm>
        </p:spPr>
        <p:txBody>
          <a:bodyPr/>
          <a:lstStyle/>
          <a:p>
            <a:pPr marL="0" indent="0" algn="ctr">
              <a:buNone/>
            </a:pPr>
            <a:r>
              <a:rPr lang="az-Cyrl-AZ" sz="4000" dirty="0"/>
              <a:t>Список использованных источников</a:t>
            </a:r>
            <a:endParaRPr lang="pl-PL" sz="4000" dirty="0"/>
          </a:p>
        </p:txBody>
      </p:sp>
      <p:sp>
        <p:nvSpPr>
          <p:cNvPr id="3" name="Symbol zastępczy zawartości 2"/>
          <p:cNvSpPr>
            <a:spLocks noGrp="1"/>
          </p:cNvSpPr>
          <p:nvPr>
            <p:ph sz="quarter" idx="13"/>
          </p:nvPr>
        </p:nvSpPr>
        <p:spPr>
          <a:xfrm>
            <a:off x="755576" y="2204864"/>
            <a:ext cx="6616824" cy="3816424"/>
          </a:xfrm>
        </p:spPr>
        <p:txBody>
          <a:bodyPr/>
          <a:lstStyle/>
          <a:p>
            <a:pPr marL="502920" indent="-457200">
              <a:buFont typeface="+mj-lt"/>
              <a:buAutoNum type="arabicPeriod"/>
            </a:pPr>
            <a:r>
              <a:rPr lang="pl-PL" dirty="0"/>
              <a:t>http://</a:t>
            </a:r>
            <a:r>
              <a:rPr lang="pl-PL" dirty="0" smtClean="0"/>
              <a:t>www.1reshenie.ru/index.php?page=569</a:t>
            </a:r>
          </a:p>
          <a:p>
            <a:pPr marL="502920" indent="-457200">
              <a:buFont typeface="+mj-lt"/>
              <a:buAutoNum type="arabicPeriod"/>
            </a:pPr>
            <a:r>
              <a:rPr lang="pl-PL" dirty="0"/>
              <a:t>http://</a:t>
            </a:r>
            <a:r>
              <a:rPr lang="pl-PL" dirty="0" smtClean="0"/>
              <a:t>www.ruhim.ru/prod/1reshenie.htm</a:t>
            </a:r>
          </a:p>
          <a:p>
            <a:pPr marL="502920" indent="-457200">
              <a:buFont typeface="+mj-lt"/>
              <a:buAutoNum type="arabicPeriod"/>
            </a:pPr>
            <a:r>
              <a:rPr lang="pl-PL" dirty="0"/>
              <a:t>http://</a:t>
            </a:r>
            <a:r>
              <a:rPr lang="pl-PL" dirty="0" smtClean="0"/>
              <a:t>www.rbc.ru/magazine/2016/02/56c7357e9a794718cce68974</a:t>
            </a:r>
          </a:p>
          <a:p>
            <a:pPr marL="502920" indent="-457200">
              <a:buFont typeface="+mj-lt"/>
              <a:buAutoNum type="arabicPeriod"/>
            </a:pPr>
            <a:r>
              <a:rPr lang="pl-PL" dirty="0"/>
              <a:t>https://</a:t>
            </a:r>
            <a:r>
              <a:rPr lang="pl-PL" dirty="0" smtClean="0"/>
              <a:t>www.kommersant.ru/doc/1870017 </a:t>
            </a:r>
          </a:p>
          <a:p>
            <a:pPr marL="502920" indent="-457200">
              <a:buFont typeface="+mj-lt"/>
              <a:buAutoNum type="arabicPeriod"/>
            </a:pPr>
            <a:r>
              <a:rPr lang="pl-PL" dirty="0"/>
              <a:t>http://www.job-mo.ru/e/360256</a:t>
            </a:r>
            <a:r>
              <a:rPr lang="pl-PL" dirty="0" smtClean="0"/>
              <a:t>/</a:t>
            </a:r>
          </a:p>
          <a:p>
            <a:pPr marL="502920" indent="-457200">
              <a:buFont typeface="+mj-lt"/>
              <a:buAutoNum type="arabicPeriod"/>
            </a:pPr>
            <a:r>
              <a:rPr lang="pl-PL" dirty="0"/>
              <a:t>https://hh.ru/vacancy/17257032</a:t>
            </a:r>
          </a:p>
        </p:txBody>
      </p:sp>
    </p:spTree>
    <p:extLst>
      <p:ext uri="{BB962C8B-B14F-4D97-AF65-F5344CB8AC3E}">
        <p14:creationId xmlns:p14="http://schemas.microsoft.com/office/powerpoint/2010/main" val="3504678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260648"/>
            <a:ext cx="6512511" cy="1143000"/>
          </a:xfrm>
        </p:spPr>
        <p:txBody>
          <a:bodyPr/>
          <a:lstStyle/>
          <a:p>
            <a:pPr marL="0" indent="0" algn="ctr">
              <a:buNone/>
            </a:pPr>
            <a:r>
              <a:rPr lang="az-Cyrl-AZ" sz="4400" dirty="0"/>
              <a:t>О компании:</a:t>
            </a:r>
            <a:endParaRPr lang="pl-PL" sz="4400" dirty="0"/>
          </a:p>
        </p:txBody>
      </p:sp>
      <p:sp>
        <p:nvSpPr>
          <p:cNvPr id="3" name="Symbol zastępczy zawartości 2"/>
          <p:cNvSpPr>
            <a:spLocks noGrp="1"/>
          </p:cNvSpPr>
          <p:nvPr>
            <p:ph sz="quarter" idx="13"/>
          </p:nvPr>
        </p:nvSpPr>
        <p:spPr>
          <a:xfrm>
            <a:off x="395536" y="1196752"/>
            <a:ext cx="8208912" cy="3744416"/>
          </a:xfrm>
        </p:spPr>
        <p:txBody>
          <a:bodyPr/>
          <a:lstStyle/>
          <a:p>
            <a:r>
              <a:rPr lang="ru-RU" dirty="0"/>
              <a:t>Компания ООО "Первое решение" появилась на российском косметическом рынке в 2002 году. За время её существования были выпущены косметические серии по уходу за волосами и кожей, основанные на лекарственных травах и растениях. Одним из самых успешных проектов фирмы стала косметическая линия "Рецепты бабушки Агафьи".</a:t>
            </a:r>
            <a:endParaRPr lang="pl-PL" dirty="0"/>
          </a:p>
        </p:txBody>
      </p:sp>
      <p:pic>
        <p:nvPicPr>
          <p:cNvPr id="3074" name="Picture 2" descr="C:\Users\DIANA\Desktop\7545487519815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847906"/>
            <a:ext cx="4250842" cy="283212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IANA\Desktop\Przechwytywan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41332"/>
            <a:ext cx="3528392" cy="304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123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DIANA\Desktop\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651" y="2731499"/>
            <a:ext cx="2107234" cy="2576363"/>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sz="quarter" idx="13"/>
          </p:nvPr>
        </p:nvSpPr>
        <p:spPr>
          <a:xfrm>
            <a:off x="107504" y="1196752"/>
            <a:ext cx="5760640" cy="5184576"/>
          </a:xfrm>
        </p:spPr>
        <p:txBody>
          <a:bodyPr>
            <a:normAutofit fontScale="92500" lnSpcReduction="10000"/>
          </a:bodyPr>
          <a:lstStyle/>
          <a:p>
            <a:pPr marL="45720" indent="0">
              <a:buNone/>
            </a:pPr>
            <a:r>
              <a:rPr lang="ru-RU" dirty="0"/>
              <a:t>Кроме того, в ассортименте компании представлены такие серии, </a:t>
            </a:r>
            <a:r>
              <a:rPr lang="ru-RU" dirty="0" smtClean="0"/>
              <a:t>как</a:t>
            </a:r>
            <a:r>
              <a:rPr lang="pl-PL" dirty="0" smtClean="0"/>
              <a:t>:</a:t>
            </a:r>
          </a:p>
          <a:p>
            <a:r>
              <a:rPr lang="ru-RU" dirty="0" smtClean="0"/>
              <a:t> </a:t>
            </a:r>
            <a:r>
              <a:rPr lang="ru-RU" dirty="0"/>
              <a:t>"Домашние рецепты", </a:t>
            </a:r>
            <a:endParaRPr lang="pl-PL" dirty="0" smtClean="0"/>
          </a:p>
          <a:p>
            <a:r>
              <a:rPr lang="ru-RU" dirty="0" smtClean="0"/>
              <a:t>"</a:t>
            </a:r>
            <a:r>
              <a:rPr lang="ru-RU" dirty="0"/>
              <a:t>Аптечка Агафьи</a:t>
            </a:r>
            <a:r>
              <a:rPr lang="ru-RU" dirty="0" smtClean="0"/>
              <a:t>",</a:t>
            </a:r>
            <a:endParaRPr lang="pl-PL" dirty="0" smtClean="0"/>
          </a:p>
          <a:p>
            <a:r>
              <a:rPr lang="ru-RU" dirty="0" smtClean="0"/>
              <a:t> </a:t>
            </a:r>
            <a:r>
              <a:rPr lang="ru-RU" dirty="0"/>
              <a:t>"Лучшие Рецепты Мира", </a:t>
            </a:r>
            <a:endParaRPr lang="pl-PL" dirty="0" smtClean="0"/>
          </a:p>
          <a:p>
            <a:r>
              <a:rPr lang="ru-RU" dirty="0" smtClean="0"/>
              <a:t>"</a:t>
            </a:r>
            <a:r>
              <a:rPr lang="ru-RU" dirty="0"/>
              <a:t>Assorty</a:t>
            </a:r>
            <a:r>
              <a:rPr lang="ru-RU" dirty="0" smtClean="0"/>
              <a:t>",</a:t>
            </a:r>
            <a:endParaRPr lang="pl-PL" dirty="0" smtClean="0"/>
          </a:p>
          <a:p>
            <a:r>
              <a:rPr lang="ru-RU" dirty="0" smtClean="0"/>
              <a:t> </a:t>
            </a:r>
            <a:r>
              <a:rPr lang="ru-RU" dirty="0"/>
              <a:t>"Geisha", </a:t>
            </a:r>
            <a:endParaRPr lang="pl-PL" dirty="0" smtClean="0"/>
          </a:p>
          <a:p>
            <a:r>
              <a:rPr lang="ru-RU" dirty="0" smtClean="0"/>
              <a:t>"</a:t>
            </a:r>
            <a:r>
              <a:rPr lang="ru-RU" dirty="0"/>
              <a:t>Дамский мир", </a:t>
            </a:r>
            <a:endParaRPr lang="pl-PL" dirty="0" smtClean="0"/>
          </a:p>
          <a:p>
            <a:r>
              <a:rPr lang="ru-RU" dirty="0" smtClean="0"/>
              <a:t>"</a:t>
            </a:r>
            <a:r>
              <a:rPr lang="ru-RU" dirty="0"/>
              <a:t>Садовница", </a:t>
            </a:r>
            <a:endParaRPr lang="pl-PL" dirty="0" smtClean="0"/>
          </a:p>
          <a:p>
            <a:r>
              <a:rPr lang="ru-RU" dirty="0" smtClean="0"/>
              <a:t>детские </a:t>
            </a:r>
            <a:r>
              <a:rPr lang="ru-RU" dirty="0"/>
              <a:t>серии "Моя малышка" и "Антошка", </a:t>
            </a:r>
            <a:endParaRPr lang="pl-PL" dirty="0" smtClean="0"/>
          </a:p>
          <a:p>
            <a:r>
              <a:rPr lang="ru-RU" dirty="0" smtClean="0"/>
              <a:t>специальная </a:t>
            </a:r>
            <a:r>
              <a:rPr lang="ru-RU" dirty="0"/>
              <a:t>серия для мужчин, средства для мытья посуды "Triumph", кондиционеры для белья и средство для стирки "Neo toyz", средства для укладки волос "Brаva Studio".</a:t>
            </a:r>
            <a:endParaRPr lang="pl-PL" dirty="0"/>
          </a:p>
        </p:txBody>
      </p:sp>
      <p:sp>
        <p:nvSpPr>
          <p:cNvPr id="4" name="Tytuł 1"/>
          <p:cNvSpPr txBox="1">
            <a:spLocks/>
          </p:cNvSpPr>
          <p:nvPr/>
        </p:nvSpPr>
        <p:spPr>
          <a:xfrm>
            <a:off x="1043608" y="260648"/>
            <a:ext cx="65125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az-Cyrl-AZ" sz="4400" smtClean="0"/>
              <a:t>О компании:</a:t>
            </a:r>
            <a:endParaRPr lang="pl-PL" sz="4400" dirty="0"/>
          </a:p>
        </p:txBody>
      </p:sp>
      <p:pic>
        <p:nvPicPr>
          <p:cNvPr id="4098" name="Picture 2" descr="C:\Users\DIANA\Desktop\6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005" y="2721140"/>
            <a:ext cx="1847659" cy="258672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IANA\Desktop\35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392" y="1393273"/>
            <a:ext cx="374529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DIANA\Desktop\j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885" y="5307862"/>
            <a:ext cx="1760698" cy="13048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DIANA\Desktop\y474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2677776"/>
            <a:ext cx="1734046" cy="126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79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IANA\Desktop\1445724795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380" y="2276872"/>
            <a:ext cx="3175620" cy="317562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0" y="260648"/>
            <a:ext cx="8748464" cy="1080120"/>
          </a:xfrm>
        </p:spPr>
        <p:txBody>
          <a:bodyPr/>
          <a:lstStyle/>
          <a:p>
            <a:pPr marL="0" indent="0" algn="ctr">
              <a:buNone/>
            </a:pPr>
            <a:r>
              <a:rPr lang="pl-PL" dirty="0" smtClean="0"/>
              <a:t> </a:t>
            </a:r>
            <a:r>
              <a:rPr lang="az-Cyrl-AZ" sz="4000" dirty="0" smtClean="0"/>
              <a:t>Бабушка</a:t>
            </a:r>
            <a:r>
              <a:rPr lang="pl-PL" sz="4000" dirty="0" smtClean="0"/>
              <a:t> A</a:t>
            </a:r>
            <a:r>
              <a:rPr lang="az-Cyrl-AZ" sz="4000" dirty="0"/>
              <a:t>гафья</a:t>
            </a:r>
            <a:r>
              <a:rPr lang="pl-PL" sz="4000" dirty="0" smtClean="0"/>
              <a:t>- </a:t>
            </a:r>
            <a:r>
              <a:rPr lang="az-Cyrl-AZ" sz="4000" dirty="0" smtClean="0"/>
              <a:t>Товарный </a:t>
            </a:r>
            <a:r>
              <a:rPr lang="az-Cyrl-AZ" sz="4000" dirty="0"/>
              <a:t>знак </a:t>
            </a:r>
            <a:endParaRPr lang="pl-PL" sz="4000" dirty="0"/>
          </a:p>
        </p:txBody>
      </p:sp>
      <p:sp>
        <p:nvSpPr>
          <p:cNvPr id="3" name="Symbol zastępczy zawartości 2"/>
          <p:cNvSpPr>
            <a:spLocks noGrp="1"/>
          </p:cNvSpPr>
          <p:nvPr>
            <p:ph sz="quarter" idx="13"/>
          </p:nvPr>
        </p:nvSpPr>
        <p:spPr>
          <a:xfrm>
            <a:off x="179512" y="1412776"/>
            <a:ext cx="6192688" cy="5328592"/>
          </a:xfrm>
        </p:spPr>
        <p:txBody>
          <a:bodyPr>
            <a:normAutofit fontScale="92500" lnSpcReduction="10000"/>
          </a:bodyPr>
          <a:lstStyle/>
          <a:p>
            <a:r>
              <a:rPr lang="ru-RU" dirty="0"/>
              <a:t>«Бабушка» в точности следует Питеру Друкеру, говорившему, что цель маркетинга — сделать усилия по сбыту ненужными</a:t>
            </a:r>
          </a:p>
          <a:p>
            <a:endParaRPr lang="ru-RU" dirty="0"/>
          </a:p>
          <a:p>
            <a:r>
              <a:rPr lang="ru-RU" dirty="0"/>
              <a:t>К примеру, только над портретом Агафьи дизайнер работал полгода, тогда как обычно, по словам специалистов, на это уходит неделя-две, от силы месяц. «Люди должны были, взглянув на нее, сразу ощутить, что кто-то о них заботится». Трубников ставил портреты по кругу и ходил вдоль них. «Сначала у нее немножко злой взгляд был, как будто она не хочет вовсе меня лечить». Потом она стала слишком «европейской». Потом слишком молодой. Добавили морщин, получилось чересчур. На крем для лица не поместишь бабушку с такими морщинами, даже очень заботливую. Опять все переделали.</a:t>
            </a:r>
            <a:endParaRPr lang="pl-PL" dirty="0"/>
          </a:p>
        </p:txBody>
      </p:sp>
    </p:spTree>
    <p:extLst>
      <p:ext uri="{BB962C8B-B14F-4D97-AF65-F5344CB8AC3E}">
        <p14:creationId xmlns:p14="http://schemas.microsoft.com/office/powerpoint/2010/main" val="1243591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32656"/>
            <a:ext cx="8280920" cy="1080120"/>
          </a:xfrm>
        </p:spPr>
        <p:txBody>
          <a:bodyPr/>
          <a:lstStyle/>
          <a:p>
            <a:pPr marL="0" indent="0" algn="ctr">
              <a:buNone/>
            </a:pPr>
            <a:r>
              <a:rPr lang="az-Cyrl-AZ" sz="4000" dirty="0" smtClean="0"/>
              <a:t>История</a:t>
            </a:r>
            <a:r>
              <a:rPr lang="pl-PL" sz="4000" dirty="0" smtClean="0"/>
              <a:t> </a:t>
            </a:r>
            <a:r>
              <a:rPr lang="az-Cyrl-AZ" sz="4000" dirty="0"/>
              <a:t>косметической компании „Первое Решение”</a:t>
            </a:r>
            <a:r>
              <a:rPr lang="pl-PL" sz="4000" dirty="0" smtClean="0"/>
              <a:t> </a:t>
            </a:r>
            <a:endParaRPr lang="pl-PL" sz="4000" dirty="0"/>
          </a:p>
        </p:txBody>
      </p:sp>
      <p:sp>
        <p:nvSpPr>
          <p:cNvPr id="3" name="Symbol zastępczy zawartości 2"/>
          <p:cNvSpPr>
            <a:spLocks noGrp="1"/>
          </p:cNvSpPr>
          <p:nvPr>
            <p:ph sz="quarter" idx="13"/>
          </p:nvPr>
        </p:nvSpPr>
        <p:spPr>
          <a:xfrm>
            <a:off x="251520" y="1844824"/>
            <a:ext cx="7222441" cy="4608512"/>
          </a:xfrm>
        </p:spPr>
        <p:txBody>
          <a:bodyPr>
            <a:normAutofit lnSpcReduction="10000"/>
          </a:bodyPr>
          <a:lstStyle/>
          <a:p>
            <a:r>
              <a:rPr lang="ru-RU" dirty="0" smtClean="0"/>
              <a:t>В </a:t>
            </a:r>
            <a:r>
              <a:rPr lang="ru-RU" dirty="0"/>
              <a:t>1998 году Андрей </a:t>
            </a:r>
            <a:r>
              <a:rPr lang="ru-RU" dirty="0" smtClean="0"/>
              <a:t>Трубников</a:t>
            </a:r>
            <a:r>
              <a:rPr lang="pl-PL" dirty="0" smtClean="0"/>
              <a:t>, </a:t>
            </a:r>
            <a:r>
              <a:rPr lang="ru-RU" dirty="0" smtClean="0"/>
              <a:t>выпускник </a:t>
            </a:r>
            <a:r>
              <a:rPr lang="ru-RU" dirty="0"/>
              <a:t>экономического факультета МГИМО вместе с компаньоном-сирийцем купил у московского НИИ "Бытхим" формулу геля для мытья посуды. Приятели отдали $5 тыс. (столько Трубников выручил за свою "Волгу"), а формула оказалась простейшей — всего из четырех компонентов. Вложив еще $5 тыс., Трубников и сириец приобрели оборудование для выдувания пластиковых бутылок. Сам гель с незатейливым названием "Волшебница" готовили вручную в обычных котлах. </a:t>
            </a:r>
            <a:endParaRPr lang="pl-PL" dirty="0" smtClean="0"/>
          </a:p>
          <a:p>
            <a:r>
              <a:rPr lang="ru-RU" dirty="0" smtClean="0"/>
              <a:t>Производственной </a:t>
            </a:r>
            <a:r>
              <a:rPr lang="ru-RU" dirty="0"/>
              <a:t>площадкой служило арендованное помещение площадью 30 кв. м на химзаводе "Флаво синтек</a:t>
            </a:r>
            <a:r>
              <a:rPr lang="ru-RU" dirty="0" smtClean="0"/>
              <a:t>".</a:t>
            </a:r>
            <a:endParaRPr lang="pl-PL" dirty="0" smtClean="0"/>
          </a:p>
          <a:p>
            <a:endParaRPr lang="pl-PL" dirty="0"/>
          </a:p>
        </p:txBody>
      </p:sp>
      <p:pic>
        <p:nvPicPr>
          <p:cNvPr id="6146" name="Picture 2" descr="C:\Users\DIANA\Desktop\tri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916832"/>
            <a:ext cx="144780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4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107504" y="1628800"/>
            <a:ext cx="8352928" cy="5040560"/>
          </a:xfrm>
        </p:spPr>
        <p:txBody>
          <a:bodyPr>
            <a:normAutofit fontScale="92500" lnSpcReduction="20000"/>
          </a:bodyPr>
          <a:lstStyle/>
          <a:p>
            <a:r>
              <a:rPr lang="ru-RU" dirty="0"/>
              <a:t>Впрочем, предприятие оказалось не таким уж дурацким: через пару лет компания "Фратти НВ" уже арендовала цех и вдобавок к "Волшебнице" стала выпускать шампунь "Русское поле". В бизнес вошел еще один сириец. Трубников выступал за дальнейшее расширение ассортимента, а партнеры — исключительно за развитие дистрибуции</a:t>
            </a:r>
            <a:r>
              <a:rPr lang="ru-RU" dirty="0" smtClean="0"/>
              <a:t>.</a:t>
            </a:r>
            <a:endParaRPr lang="pl-PL" dirty="0" smtClean="0"/>
          </a:p>
          <a:p>
            <a:r>
              <a:rPr lang="ru-RU" dirty="0" smtClean="0"/>
              <a:t> </a:t>
            </a:r>
            <a:r>
              <a:rPr lang="ru-RU" dirty="0"/>
              <a:t>В 2002 году Андрей за $200 тыс. продал свою долю во "Фратти НВ" и открыл компанию "Первое решение". Он купил оборудование за $15 тыс. и арендовал площадку в Люберцах. На запуск первого продукта ушел целый год</a:t>
            </a:r>
            <a:r>
              <a:rPr lang="ru-RU" dirty="0" smtClean="0"/>
              <a:t>.</a:t>
            </a:r>
            <a:endParaRPr lang="pl-PL" dirty="0" smtClean="0"/>
          </a:p>
          <a:p>
            <a:r>
              <a:rPr lang="ru-RU" dirty="0"/>
              <a:t>"Названия шампуней в низком ценовом сегменте тогда были безликими: "Русское поле", "Полюшко", "Чистая линия",— рассуждает Трубников.— Я решил создать продукт с легендой, которая говорила бы о том, что за его качество отвечает не какой-то завод в Подмосковье, а конкретный человек — с именем и лицом". Таким человеком стала бабушка Агафья — вымышленная знахарка, якобы собирающая целебные сибирские травы, которые используются при производстве шампуня.</a:t>
            </a:r>
            <a:endParaRPr lang="pl-PL" dirty="0"/>
          </a:p>
        </p:txBody>
      </p:sp>
      <p:sp>
        <p:nvSpPr>
          <p:cNvPr id="4" name="Tytuł 1"/>
          <p:cNvSpPr>
            <a:spLocks noGrp="1"/>
          </p:cNvSpPr>
          <p:nvPr>
            <p:ph type="title"/>
          </p:nvPr>
        </p:nvSpPr>
        <p:spPr>
          <a:xfrm>
            <a:off x="251520" y="260648"/>
            <a:ext cx="8280920" cy="1080120"/>
          </a:xfrm>
        </p:spPr>
        <p:txBody>
          <a:bodyPr/>
          <a:lstStyle/>
          <a:p>
            <a:pPr marL="0" indent="0" algn="ctr">
              <a:buNone/>
            </a:pPr>
            <a:r>
              <a:rPr lang="az-Cyrl-AZ" sz="4000" dirty="0" smtClean="0"/>
              <a:t>История</a:t>
            </a:r>
            <a:r>
              <a:rPr lang="pl-PL" sz="4000" dirty="0" smtClean="0"/>
              <a:t> </a:t>
            </a:r>
            <a:r>
              <a:rPr lang="az-Cyrl-AZ" sz="4000" dirty="0"/>
              <a:t>косметической компании „Первое Решение”</a:t>
            </a:r>
            <a:r>
              <a:rPr lang="pl-PL" sz="4000" dirty="0" smtClean="0"/>
              <a:t> </a:t>
            </a:r>
            <a:endParaRPr lang="pl-PL" sz="4000" dirty="0"/>
          </a:p>
        </p:txBody>
      </p:sp>
    </p:spTree>
    <p:extLst>
      <p:ext uri="{BB962C8B-B14F-4D97-AF65-F5344CB8AC3E}">
        <p14:creationId xmlns:p14="http://schemas.microsoft.com/office/powerpoint/2010/main" val="728623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467544" y="1988840"/>
            <a:ext cx="7704856" cy="2448272"/>
          </a:xfrm>
        </p:spPr>
        <p:txBody>
          <a:bodyPr>
            <a:normAutofit fontScale="92500"/>
          </a:bodyPr>
          <a:lstStyle/>
          <a:p>
            <a:r>
              <a:rPr lang="ru-RU" dirty="0"/>
              <a:t>Владельцы небольших зарубежных магазинов, ориентированных на русскоязычную аудиторию, стали заказывать продукцию "Первого решения" еще в 2004 году. </a:t>
            </a:r>
            <a:endParaRPr lang="pl-PL" dirty="0" smtClean="0"/>
          </a:p>
          <a:p>
            <a:r>
              <a:rPr lang="ru-RU" dirty="0" smtClean="0"/>
              <a:t>Сейчас </a:t>
            </a:r>
            <a:r>
              <a:rPr lang="ru-RU" dirty="0"/>
              <a:t>косметика поставляется в страны Прибалтики, Турцию, Францию, США и Великобританию. Однако доля экспорта в обороте "Первого решения" составляет всего 3%. И едва ли она существенно возрастет в будущем.</a:t>
            </a:r>
            <a:endParaRPr lang="pl-PL" dirty="0"/>
          </a:p>
        </p:txBody>
      </p:sp>
      <p:sp>
        <p:nvSpPr>
          <p:cNvPr id="4" name="Tytuł 1"/>
          <p:cNvSpPr>
            <a:spLocks noGrp="1"/>
          </p:cNvSpPr>
          <p:nvPr>
            <p:ph type="title"/>
          </p:nvPr>
        </p:nvSpPr>
        <p:spPr>
          <a:xfrm>
            <a:off x="323528" y="332656"/>
            <a:ext cx="8280920" cy="1080120"/>
          </a:xfrm>
        </p:spPr>
        <p:txBody>
          <a:bodyPr/>
          <a:lstStyle/>
          <a:p>
            <a:pPr marL="0" indent="0" algn="ctr">
              <a:buNone/>
            </a:pPr>
            <a:r>
              <a:rPr lang="az-Cyrl-AZ" sz="4000" dirty="0" smtClean="0"/>
              <a:t>История</a:t>
            </a:r>
            <a:r>
              <a:rPr lang="pl-PL" sz="4000" dirty="0" smtClean="0"/>
              <a:t> </a:t>
            </a:r>
            <a:r>
              <a:rPr lang="az-Cyrl-AZ" sz="4000" dirty="0"/>
              <a:t>косметической компании „Первое Решение”</a:t>
            </a:r>
            <a:r>
              <a:rPr lang="pl-PL" sz="4000" dirty="0" smtClean="0"/>
              <a:t> </a:t>
            </a:r>
            <a:endParaRPr lang="pl-PL" sz="4000" dirty="0"/>
          </a:p>
        </p:txBody>
      </p:sp>
      <p:pic>
        <p:nvPicPr>
          <p:cNvPr id="7170" name="Picture 2" descr="C:\Users\DIANA\Desktop\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1" y="4333199"/>
            <a:ext cx="2118031" cy="236990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IANA\Desktop\sklep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326841"/>
            <a:ext cx="360690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326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568951" cy="1143000"/>
          </a:xfrm>
        </p:spPr>
        <p:txBody>
          <a:bodyPr/>
          <a:lstStyle/>
          <a:p>
            <a:pPr marL="0" indent="0" algn="ctr">
              <a:buNone/>
            </a:pPr>
            <a:r>
              <a:rPr lang="az-Cyrl-AZ" sz="4000" dirty="0" smtClean="0"/>
              <a:t>Ассортимент</a:t>
            </a:r>
            <a:r>
              <a:rPr lang="pl-PL" sz="4000" dirty="0" smtClean="0"/>
              <a:t> </a:t>
            </a:r>
            <a:r>
              <a:rPr lang="az-Cyrl-AZ" sz="4000" dirty="0" smtClean="0"/>
              <a:t>косметической </a:t>
            </a:r>
            <a:r>
              <a:rPr lang="az-Cyrl-AZ" sz="4000" dirty="0"/>
              <a:t>компании „Первое Решение” </a:t>
            </a:r>
            <a:endParaRPr lang="pl-PL" sz="4000" dirty="0"/>
          </a:p>
        </p:txBody>
      </p:sp>
      <p:sp>
        <p:nvSpPr>
          <p:cNvPr id="3" name="Symbol zastępczy zawartości 2"/>
          <p:cNvSpPr>
            <a:spLocks noGrp="1"/>
          </p:cNvSpPr>
          <p:nvPr>
            <p:ph sz="quarter" idx="13"/>
          </p:nvPr>
        </p:nvSpPr>
        <p:spPr>
          <a:xfrm>
            <a:off x="395536" y="1772816"/>
            <a:ext cx="7992888" cy="3960440"/>
          </a:xfrm>
        </p:spPr>
        <p:txBody>
          <a:bodyPr>
            <a:normAutofit fontScale="92500"/>
          </a:bodyPr>
          <a:lstStyle/>
          <a:p>
            <a:r>
              <a:rPr lang="ru-RU" dirty="0"/>
              <a:t>Вся продукция «Первого решения» представлена в так называемом low-market, нижнем сегменте косметического масс-маркета, за бутылку шампуня в рознице просят от 20 до 30 рублей. </a:t>
            </a:r>
            <a:endParaRPr lang="pl-PL" dirty="0" smtClean="0"/>
          </a:p>
          <a:p>
            <a:r>
              <a:rPr lang="ru-RU" dirty="0" smtClean="0"/>
              <a:t>Это</a:t>
            </a:r>
            <a:r>
              <a:rPr lang="ru-RU" dirty="0"/>
              <a:t>, однако, не мешает ей идти ноздря в ноздрю по объемам продаж с гигантами рынка, чья массовая продукция стоит в разы дороже. Правда, подробных данных аналитики не предоставляют, поэтому приходится довольствоваться косвенной информацией. Так, по данным ACNielsen, по продажам гелей для душа, пен для ванн, шампуней и бальзамов для волос компания «Первое решение» стабильно входит в группу лидеров рынка </a:t>
            </a:r>
            <a:r>
              <a:rPr lang="ru-RU" dirty="0" smtClean="0"/>
              <a:t>наряду</a:t>
            </a:r>
            <a:r>
              <a:rPr lang="pl-PL" dirty="0" smtClean="0"/>
              <a:t>.</a:t>
            </a:r>
            <a:endParaRPr lang="pl-PL" dirty="0"/>
          </a:p>
        </p:txBody>
      </p:sp>
    </p:spTree>
    <p:extLst>
      <p:ext uri="{BB962C8B-B14F-4D97-AF65-F5344CB8AC3E}">
        <p14:creationId xmlns:p14="http://schemas.microsoft.com/office/powerpoint/2010/main" val="4190205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Aerodynamiczn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zarny krawat">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175</TotalTime>
  <Words>1612</Words>
  <Application>Microsoft Office PowerPoint</Application>
  <PresentationFormat>Экран (4:3)</PresentationFormat>
  <Paragraphs>132</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Constantia</vt:lpstr>
      <vt:lpstr>Garamond</vt:lpstr>
      <vt:lpstr>Georgia</vt:lpstr>
      <vt:lpstr>Aerodynamiczny</vt:lpstr>
      <vt:lpstr>Косметическая компания „Первое Решение”</vt:lpstr>
      <vt:lpstr>косметическая компания „Первое Решение”</vt:lpstr>
      <vt:lpstr>О компании:</vt:lpstr>
      <vt:lpstr>Презентация PowerPoint</vt:lpstr>
      <vt:lpstr> Бабушка Aгафья- Товарный знак </vt:lpstr>
      <vt:lpstr>История косметической компании „Первое Решение” </vt:lpstr>
      <vt:lpstr>История косметической компании „Первое Решение” </vt:lpstr>
      <vt:lpstr>История косметической компании „Первое Решение” </vt:lpstr>
      <vt:lpstr>Ассортимент косметической компании „Первое Решение” </vt:lpstr>
      <vt:lpstr>Презентация PowerPoint</vt:lpstr>
      <vt:lpstr>Презентация PowerPoint</vt:lpstr>
      <vt:lpstr>Товары-новинки косметической компании „Первое Решение”  </vt:lpstr>
      <vt:lpstr>Презентация PowerPoint</vt:lpstr>
      <vt:lpstr>Достижения косметической компании „Первое Решение” </vt:lpstr>
      <vt:lpstr>Реклама косметической компании „Первое Решение” </vt:lpstr>
      <vt:lpstr>письмо-приглашение косметической компании „Первое Решение”    </vt:lpstr>
      <vt:lpstr>Вакансии косметической компании „Первое Решение” </vt:lpstr>
      <vt:lpstr>Вакансии косметической компании „Первое Решение” </vt:lpstr>
      <vt:lpstr>Вакансии косметической компании „Первое Решение” </vt:lpstr>
      <vt:lpstr>Список использованных источников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косметическая компания „Первое Решение”</dc:title>
  <dc:creator>DIANA</dc:creator>
  <cp:lastModifiedBy>Жукович</cp:lastModifiedBy>
  <cp:revision>25</cp:revision>
  <dcterms:created xsi:type="dcterms:W3CDTF">2017-05-23T18:57:37Z</dcterms:created>
  <dcterms:modified xsi:type="dcterms:W3CDTF">2017-11-28T09:18:15Z</dcterms:modified>
</cp:coreProperties>
</file>