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0" r:id="rId4"/>
    <p:sldId id="259" r:id="rId5"/>
    <p:sldId id="288" r:id="rId6"/>
    <p:sldId id="277" r:id="rId7"/>
    <p:sldId id="276" r:id="rId8"/>
    <p:sldId id="278" r:id="rId9"/>
    <p:sldId id="258" r:id="rId10"/>
    <p:sldId id="263" r:id="rId11"/>
    <p:sldId id="264" r:id="rId12"/>
    <p:sldId id="265" r:id="rId13"/>
    <p:sldId id="260" r:id="rId14"/>
    <p:sldId id="262" r:id="rId15"/>
    <p:sldId id="271" r:id="rId16"/>
    <p:sldId id="274" r:id="rId17"/>
    <p:sldId id="279" r:id="rId18"/>
    <p:sldId id="280" r:id="rId19"/>
    <p:sldId id="281" r:id="rId20"/>
    <p:sldId id="283" r:id="rId21"/>
    <p:sldId id="284" r:id="rId22"/>
    <p:sldId id="267" r:id="rId23"/>
    <p:sldId id="286" r:id="rId24"/>
    <p:sldId id="289" r:id="rId25"/>
    <p:sldId id="285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C4903-2BAF-47B5-A875-A05238A9AE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F884-845D-49DA-8BC5-7FB5E1FE0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69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F884-845D-49DA-8BC5-7FB5E1FE052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88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8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21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68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079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25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67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70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52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5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60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44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14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12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77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82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39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7332-767B-459A-B14D-7475F6339CA0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3922BE-0142-4B95-BA77-FFDC10DD7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21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ina.org/brands/pearl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hyperlink" Target="http://www.kalina.org/brands/uhodi.php?arrFilter_pf%5bline%5d=7&amp;set_filter=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lina.org/brands/catalog.php?ELEMENT_ID=5177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ina.org/brands/uhodi.php?arrFilter_pf%5bline%5d=11&amp;set_filter=Y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kalina.org/brands/catalog.php?ELEMENT_ID=499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www.kalina.org/brands/catalog?SECTION_ID=675&amp;ELEMENT_ID=5268" TargetMode="External"/><Relationship Id="rId2" Type="http://schemas.openxmlformats.org/officeDocument/2006/relationships/hyperlink" Target="http://www.kalina.org/brands/catalog?SECTION_ID=675&amp;ELEMENT_ID=526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kalina.org/brands/catalog?SECTION_ID=675&amp;ELEMENT_ID=526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A%D0%B0%D1%82%D0%B5%D1%80%D0%B8%D0%BD%D0%B1%D1%83%D1%80%D0%B3" TargetMode="External"/><Relationship Id="rId2" Type="http://schemas.openxmlformats.org/officeDocument/2006/relationships/hyperlink" Target="https://ru.wikipedia.org/wiki/%D0%9E%D1%82%D0%BA%D1%80%D1%8B%D1%82%D0%BE%D0%B5_%D0%B0%D0%BA%D1%86%D0%B8%D0%BE%D0%BD%D0%B5%D1%80%D0%BD%D0%BE%D0%B5_%D0%BE%D0%B1%D1%89%D0%B5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E%D1%81%D1%81%D0%B8%D1%8F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Unileve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72;&#1083;&#1080;&#1085;&#1072;_(&#1082;&#1086;&#1084;&#1087;&#1072;&#1085;&#1080;&#1103;)" TargetMode="External"/><Relationship Id="rId2" Type="http://schemas.openxmlformats.org/officeDocument/2006/relationships/hyperlink" Target="http://www.kalina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8%D0%B4%D0%B5%D1%80%D0%BB%D0%B0%D0%BD%D0%B4%D1%8B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ru.wikipedia.org/wiki/%D0%A3%D0%BA%D1%80%D0%B0%D0%B8%D0%BD%D0%B0" TargetMode="External"/><Relationship Id="rId2" Type="http://schemas.openxmlformats.org/officeDocument/2006/relationships/hyperlink" Target="https://ru.wikipedia.org/w/index.php?title=Dr._Scheller_Cosmetics_AG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8%D0%B2%D0%B5%D0%B9%D1%86%D0%B0%D1%80%D0%B8%D1%8F" TargetMode="External"/><Relationship Id="rId5" Type="http://schemas.openxmlformats.org/officeDocument/2006/relationships/hyperlink" Target="https://ru.wikipedia.org/wiki/%D0%95%D0%BA%D0%B0%D1%82%D0%B5%D1%80%D0%B8%D0%BD%D0%B1%D1%83%D1%80%D0%B3" TargetMode="External"/><Relationship Id="rId4" Type="http://schemas.openxmlformats.org/officeDocument/2006/relationships/hyperlink" Target="https://ru.wikipedia.org/wiki/%D0%A0%D0%BE%D1%81%D1%81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kalina.org/brands/uhodi.php?arrFilter_pf%5bline%5d=7&amp;set_filter=Y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kalina.org/brands/uhodi.php?arrFilter_pf%5bline%5d=8&amp;set_filter=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kalina.org/brands/uhodi.php?arrFilter_pf%5bline%5d=6&amp;set_filter=Y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kalina.org/brands/uhodi.php?arrFilter_pf%5bline%5d=11&amp;set_filter=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01" y="1357549"/>
            <a:ext cx="3630224" cy="3216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2609964" y="244022"/>
            <a:ext cx="4208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Конце́рн «Кали́на»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hoztovari.ru/generic/c_html_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07" y="1357548"/>
            <a:ext cx="3604788" cy="32160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12701" y="4807184"/>
            <a:ext cx="6096000" cy="139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Angelika Łuka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Kierunek : Ekonomia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 : I rok studiów magisterskich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Specjalność: Gospodarka Finansowa i Rachunkowość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95430" y="323590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Бренды</a:t>
            </a:r>
            <a:endParaRPr lang="az-Cyrl-AZ" sz="32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20732" y="144937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ЛИНИЯ - это уникальная косметика на </a:t>
            </a:r>
            <a:r>
              <a:rPr lang="ru-RU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основе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экстрактов российских трав.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ИСТАЯ ЛИ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6174"/>
            <a:ext cx="2189811" cy="17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ерный жемчуг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4" y="2809302"/>
            <a:ext cx="192358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820732" y="3099398"/>
            <a:ext cx="764542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 ЧЕРНЫЙ </a:t>
            </a:r>
            <a:r>
              <a:rPr lang="az-Cyrl-A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Идеальная кожа в каждом возрасте.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 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12" y="4472828"/>
            <a:ext cx="2451585" cy="199858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820732" y="4472828"/>
            <a:ext cx="80020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"Бархатные ручки" предлагает эффективные средства по уходу за кожей рук, которые бережно заботятся о вашей коже. Марка "Бархатные ручки" по праву является экспертом в уходе за кожей рук, продукты этой марки безопасны и эффективны, это регулярно подтверждается тестами.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07382" y="323590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то рецептов крас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1" y="862642"/>
            <a:ext cx="2392105" cy="15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878880" y="113843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РЕЦЕПТОВ КРАСОТЫ - это косметика, в основе которой лежат народные рецепты из натуральных природных компонентов.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есной бальз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6" y="2750882"/>
            <a:ext cx="2090493" cy="1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850752" y="28400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«Лесной бальзам» - бренд-эксперт в высокоэффективном уходе не только за зубами, но и за дёснами – основой здоровья зубов и всей полости рта.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32 Бионор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24" y="4701111"/>
            <a:ext cx="1994277" cy="12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850752" y="491591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серия средств по уходу за полостью рта «32 Бионорма» разработана специально для эффективной защиты от стоматологических заболеваний.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34304" y="281221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Бренды</a:t>
            </a:r>
          </a:p>
        </p:txBody>
      </p:sp>
      <p:sp>
        <p:nvSpPr>
          <p:cNvPr id="7" name="Prostokąt 6"/>
          <p:cNvSpPr/>
          <p:nvPr/>
        </p:nvSpPr>
        <p:spPr>
          <a:xfrm>
            <a:off x="5446256" y="281221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ленькая Ф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1203782"/>
            <a:ext cx="2200682" cy="14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27051" y="164259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 «Маленькая фея» создана в помощь заботливой и любящей маме, которая хочет, чтобы у её дочки было всё самое лучшее.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Драко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3346137"/>
            <a:ext cx="2200682" cy="14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007892" y="348895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Дракоша – марка-профессионал в детской косметике.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Fr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1" y="5123421"/>
            <a:ext cx="1910955" cy="12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007892" y="491745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Frost 3 в 1 - освежитель воздуха, действие которого основано на инновационной разработке - формуле Extra Fresh Complex</a:t>
            </a:r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 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326260" y="389702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Бренды</a:t>
            </a:r>
          </a:p>
        </p:txBody>
      </p:sp>
      <p:sp>
        <p:nvSpPr>
          <p:cNvPr id="6" name="Prostokąt 5"/>
          <p:cNvSpPr/>
          <p:nvPr/>
        </p:nvSpPr>
        <p:spPr>
          <a:xfrm>
            <a:off x="4838212" y="389702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0" y="2277729"/>
            <a:ext cx="3071671" cy="338609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49" y="1617737"/>
            <a:ext cx="1430641" cy="6872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01" y="1837719"/>
            <a:ext cx="3918859" cy="432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352" y="1351128"/>
            <a:ext cx="1707037" cy="62516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126633" y="484983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Бренды</a:t>
            </a:r>
          </a:p>
        </p:txBody>
      </p:sp>
      <p:sp>
        <p:nvSpPr>
          <p:cNvPr id="7" name="Prostokąt 6"/>
          <p:cNvSpPr/>
          <p:nvPr/>
        </p:nvSpPr>
        <p:spPr>
          <a:xfrm>
            <a:off x="4509619" y="484982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nek ekran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3" y="1422075"/>
            <a:ext cx="4500000" cy="4320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74028" y="1960223"/>
            <a:ext cx="6096000" cy="27856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ЗДОРОВЫЕ ДЕСНЫ –ОСНОВА ЗДОРОВЬЯ ЗУБОВ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Лесной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бальзам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бережный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безопасный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всей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полостью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рта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демонстрируя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высокую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профилактике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борьбе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проблемами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десен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зубов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14751" y="352468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Бренды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26703" y="352469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82128" y="1391655"/>
            <a:ext cx="4732212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  <a:hlinkClick r:id="rId2" tooltip="Уход за лицом"/>
              </a:rPr>
              <a:t>  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                           </a:t>
            </a:r>
            <a:r>
              <a:rPr kumimoji="0" lang="pl-PL" sz="3000" b="0" i="1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 </a:t>
            </a:r>
            <a:r>
              <a:rPr kumimoji="0" lang="pl-PL" sz="3000" b="0" i="1" strike="noStrike" cap="none" normalizeH="0" baseline="0" dirty="0" err="1" smtClean="0">
                <a:ln>
                  <a:noFill/>
                </a:ln>
                <a:effectLst/>
                <a:latin typeface="Georgia" panose="02040502050405020303" pitchFamily="18" charset="0"/>
                <a:hlinkClick r:id="rId2" tooltip="Уход за лицом"/>
              </a:rPr>
              <a:t>Уход</a:t>
            </a:r>
            <a:r>
              <a:rPr kumimoji="0" lang="pl-PL" sz="3000" b="0" i="1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  <a:hlinkClick r:id="rId2" tooltip="Уход за лицом"/>
              </a:rPr>
              <a:t> </a:t>
            </a:r>
            <a:r>
              <a:rPr kumimoji="0" lang="pl-PL" sz="3000" b="0" i="1" strike="noStrike" cap="none" normalizeH="0" baseline="0" dirty="0" err="1" smtClean="0">
                <a:ln>
                  <a:noFill/>
                </a:ln>
                <a:effectLst/>
                <a:latin typeface="Georgia" panose="02040502050405020303" pitchFamily="18" charset="0"/>
                <a:hlinkClick r:id="rId2" tooltip="Уход за лицом"/>
              </a:rPr>
              <a:t>за</a:t>
            </a:r>
            <a:r>
              <a:rPr kumimoji="0" lang="pl-PL" sz="3000" b="0" i="1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  <a:hlinkClick r:id="rId2" tooltip="Уход за лицом"/>
              </a:rPr>
              <a:t> </a:t>
            </a:r>
            <a:r>
              <a:rPr kumimoji="0" lang="pl-PL" sz="3000" b="0" i="1" strike="noStrike" cap="none" normalizeH="0" baseline="0" dirty="0" err="1" smtClean="0">
                <a:ln>
                  <a:noFill/>
                </a:ln>
                <a:effectLst/>
                <a:latin typeface="Georgia" panose="02040502050405020303" pitchFamily="18" charset="0"/>
                <a:hlinkClick r:id="rId2" tooltip="Уход за лицом"/>
              </a:rPr>
              <a:t>лицом</a:t>
            </a:r>
            <a:r>
              <a:rPr kumimoji="0" lang="pl-PL" sz="3000" b="0" i="0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pl-PL" sz="3000" b="0" i="1" strike="noStrike" cap="none" normalizeH="0" baseline="0" dirty="0" smtClean="0">
              <a:ln>
                <a:noFill/>
              </a:ln>
              <a:effectLst/>
              <a:latin typeface="Georgia" panose="02040502050405020303" pitchFamily="18" charset="0"/>
            </a:endParaRPr>
          </a:p>
        </p:txBody>
      </p:sp>
      <p:pic>
        <p:nvPicPr>
          <p:cNvPr id="6148" name="Picture 4" descr="Уход за лицом">
            <a:hlinkClick r:id="rId2" tooltip="Уход за лицом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15" y="1026589"/>
            <a:ext cx="4960980" cy="21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Черный Жемчуг Крем-сыворотки Омолаживающий концентрат для лица и в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37" y="3200441"/>
            <a:ext cx="2658509" cy="29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809118" y="6016519"/>
            <a:ext cx="4727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ОМОЛАЖИВАЮЩИЙ КОНЦЕНТРАТ </a:t>
            </a:r>
            <a:endParaRPr lang="pl-PL" sz="20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ЛИЦА И ВЕК</a:t>
            </a:r>
            <a:endParaRPr lang="ru-RU" sz="2000" b="0" i="0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Черный Жемчуг BiO программа Крем для л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93" y="2585679"/>
            <a:ext cx="2356834" cy="24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 flipH="1">
            <a:off x="11163868" y="938206"/>
            <a:ext cx="45719" cy="1086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я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pic>
        <p:nvPicPr>
          <p:cNvPr id="6156" name="Picture 12" descr="Гель для глубокого очищения АНТИБАКТЕРИАЛЬНЫЙ ЭФФЕКТ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73" y="3233299"/>
            <a:ext cx="1925242" cy="26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092740" y="5301660"/>
            <a:ext cx="2338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 ДЛЯ </a:t>
            </a:r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lang="pl-PL" sz="20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 </a:t>
            </a: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 1</a:t>
            </a:r>
            <a:endParaRPr lang="ru-RU" sz="2000" b="0" i="0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206559" y="166855"/>
            <a:ext cx="811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продукции 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ход за те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05" y="852743"/>
            <a:ext cx="4551843" cy="25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62882" y="1219744"/>
            <a:ext cx="24502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Уход за телом"/>
              </a:rPr>
              <a:t>Уход за телом</a:t>
            </a:r>
            <a:endParaRPr lang="pl-P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359586" y="4175472"/>
            <a:ext cx="5429848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anose="02040502050405020303" pitchFamily="18" charset="0"/>
                <a:hlinkClick r:id="rId4"/>
              </a:rPr>
              <a:t>  </a:t>
            </a:r>
            <a:r>
              <a:rPr kumimoji="0" lang="pl-PL" sz="10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                                         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rgbClr val="4E4E4E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Молочко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kumimoji="0" lang="pl-PL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для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kumimoji="0" lang="pl-PL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тела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Интенсивное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kumimoji="0" lang="pl-PL" sz="20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питание</a:t>
            </a:r>
            <a:endParaRPr kumimoji="0" lang="pl-PL" sz="20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178" name="Picture 10" descr="Молочко для тела Интенсивное питани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03" y="3398240"/>
            <a:ext cx="2645038" cy="24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ФИТОдезодорант-спрей ЧИСТАЯ ЛИНИЯ Без белых след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4" y="1800276"/>
            <a:ext cx="3308593" cy="294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42185" y="46802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ФИТОдезодорант-спрей </a:t>
            </a:r>
            <a:endParaRPr lang="pl-PL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ЧИСТАЯ </a:t>
            </a:r>
            <a:r>
              <a:rPr lang="ru-RU" dirty="0">
                <a:latin typeface="Georgia" panose="02040502050405020303" pitchFamily="18" charset="0"/>
              </a:rPr>
              <a:t>ЛИНИЯ Без белых следов</a:t>
            </a:r>
            <a:endParaRPr lang="ru-RU" i="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7186" name="Picture 18" descr="Черный Жемчуг Средства для тела Шелковое молочко для тела Ультраувлажн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22" y="3537204"/>
            <a:ext cx="195231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7659964" y="5909732"/>
            <a:ext cx="3360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Шелковое молочко для тела  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Жемчуг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73719" y="98566"/>
            <a:ext cx="811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продукции 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70270" y="570925"/>
            <a:ext cx="79155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НОВИНКА - Коллекция "Дамасская роза"</a:t>
            </a:r>
          </a:p>
          <a:p>
            <a:pPr algn="ctr"/>
            <a:r>
              <a:rPr lang="az-Cyrl-AZ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az-Cyrl-AZ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25358"/>
              </p:ext>
            </p:extLst>
          </p:nvPr>
        </p:nvGraphicFramePr>
        <p:xfrm>
          <a:off x="-696036" y="3638568"/>
          <a:ext cx="3448050" cy="2457450"/>
        </p:xfrm>
        <a:graphic>
          <a:graphicData uri="http://schemas.openxmlformats.org/drawingml/2006/table">
            <a:tbl>
              <a:tblPr/>
              <a:tblGrid>
                <a:gridCol w="1724025"/>
                <a:gridCol w="17240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rgbClr val="4E4E4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2000" dirty="0">
                          <a:solidFill>
                            <a:srgbClr val="4E4E4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pl-PL" sz="2000" dirty="0">
                        <a:solidFill>
                          <a:srgbClr val="4E4E4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75" marR="10477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Крем для лица Омолаживающий уход «Дамасская роза»</a:t>
                      </a:r>
                      <a:r>
                        <a:rPr lang="ru-RU" sz="2000" dirty="0">
                          <a:solidFill>
                            <a:srgbClr val="4E4E4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rgbClr val="4E4E4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solidFill>
                          <a:srgbClr val="4E4E4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75" marR="10477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F"/>
                    </a:solidFill>
                  </a:tcPr>
                </a:tc>
              </a:tr>
            </a:tbl>
          </a:graphicData>
        </a:graphic>
      </p:graphicFrame>
      <p:pic>
        <p:nvPicPr>
          <p:cNvPr id="10241" name="Picture 1" descr="Крем для лица Омолаживающий уход  «Дамасская роз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9" y="1514603"/>
            <a:ext cx="1859549" cy="19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31955"/>
              </p:ext>
            </p:extLst>
          </p:nvPr>
        </p:nvGraphicFramePr>
        <p:xfrm>
          <a:off x="3669717" y="3835020"/>
          <a:ext cx="2540013" cy="2311601"/>
        </p:xfrm>
        <a:graphic>
          <a:graphicData uri="http://schemas.openxmlformats.org/drawingml/2006/table">
            <a:tbl>
              <a:tblPr/>
              <a:tblGrid>
                <a:gridCol w="1126511"/>
                <a:gridCol w="1413502"/>
              </a:tblGrid>
              <a:tr h="2311601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75" marR="10477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Сыворотка для лица «Дамасская роза»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75" marR="10477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Сыворотка для лица  «Дамасская роз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97" y="1554849"/>
            <a:ext cx="2211397" cy="23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рем для век &quot;Дамасская роз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4" y="1514603"/>
            <a:ext cx="2138807" cy="22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7269378" y="4147361"/>
            <a:ext cx="2072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1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Крем для век </a:t>
            </a:r>
            <a:endParaRPr lang="pl-PL" sz="2000" dirty="0" smtClean="0">
              <a:solidFill>
                <a:srgbClr val="F1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r>
              <a:rPr lang="ru-RU" sz="2000" dirty="0" smtClean="0">
                <a:solidFill>
                  <a:srgbClr val="F1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"</a:t>
            </a:r>
            <a:r>
              <a:rPr lang="ru-RU" sz="2000" dirty="0">
                <a:solidFill>
                  <a:srgbClr val="F1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Дамасская роза"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3030" y="158204"/>
            <a:ext cx="116684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НОВИНКИ ОТ КОНЦЕРНА КАЛИНА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 склад компании "Submeral" поступили новинки от концерна Калина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71" name="Picture 7" descr="Крем для рук БАРХАТНЫЕ РУЧКИ Основной уход оп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0" y="1323787"/>
            <a:ext cx="3056959" cy="193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97634" y="33776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Крем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для рук БАРХАТНЫЕ РУЧКИ </a:t>
            </a: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Основной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уход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pl-PL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21946" y="3993688"/>
            <a:ext cx="3750806" cy="25391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sz="9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Крем-мыло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БАРХАТНЫЕ РУЧКИ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Роскошь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макадамии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73" name="Picture 9" descr="Крем-мыло БАРХАТНЫЕ РУЧКИ Роскошь макадамии оп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78" y="3917704"/>
            <a:ext cx="1841329" cy="18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3599" y="1340317"/>
            <a:ext cx="2614762" cy="31239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sz="9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pl-PL" sz="9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Крем-мыло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БАРХАТНЫЕ РУЧКИ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5" name="Picture 11" descr="Крем-мыло БАРХАТНЫЕ РУЧКИ Роскошь макадамии оп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91" y="1334266"/>
            <a:ext cx="3038778" cy="17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502803" y="4093453"/>
            <a:ext cx="2956419" cy="2369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sz="9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Нежный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гель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душа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ФЕЯ 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77" name="Picture 13" descr="Нежный гель для душа МАЛЕНЬКАЯ ФЕЯ Фруктовая сказка опт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60" y="3792084"/>
            <a:ext cx="2647033" cy="19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ЧИСТАЯ ЛИНИЯ ФИТОБАНЯ Бальзам-маска опт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11" y="1432427"/>
            <a:ext cx="28322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7438483" y="30899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ЧИСТАЯ ЛИНИЯ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ФИТОБАНЯ</a:t>
            </a: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Бальзам-маска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03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8363" y="282771"/>
            <a:ext cx="1172342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pl-P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Cyrl-AZ" sz="2000" dirty="0">
              <a:solidFill>
                <a:srgbClr val="000000"/>
              </a:solidFill>
              <a:latin typeface="Linux Liberti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2003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Концерн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стал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международного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лучшую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упаковку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“WORLD STAR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Packaging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2003”.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44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319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упаковок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Концерн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представлял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конкурсе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упаковку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косметических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Чистая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линия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корпоративную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политику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сфере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итогам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2003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корпоративную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политику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сфере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жюри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созданное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уполномоченными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агентствами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ФКЦБ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присудило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ОАО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Концерн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Калина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Зубная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“32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бронзу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Брэнд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2003” в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бронзу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Брэнд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2003” в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парфюмерия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3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322" y="994645"/>
            <a:ext cx="10566009" cy="26728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az-Cyrl-AZ" sz="3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pl-PL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367927" y="4302612"/>
            <a:ext cx="114463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Штаб-квартира —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Екатеринбурге</a:t>
            </a:r>
            <a:r>
              <a:rPr lang="pl-P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Комсомольская, 80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tel.: 8 800 5003798, (343) 365 83 38, 262 06 81,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(343) 365 83 00, 262 22 32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— компания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Unilever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/>
              <a:t>Тимур Горяев, гендиректор и владелец концерна «Калина»</a:t>
            </a:r>
          </a:p>
          <a:p>
            <a:endParaRPr lang="ru-RU" sz="2000" dirty="0" smtClean="0"/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Znalezione obrazy dla zapytania kонцерн калина"/>
          <p:cNvSpPr>
            <a:spLocks noChangeAspect="1" noChangeArrowheads="1"/>
          </p:cNvSpPr>
          <p:nvPr/>
        </p:nvSpPr>
        <p:spPr bwMode="auto">
          <a:xfrm>
            <a:off x="9597530" y="1984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4" descr="Znalezione obrazy dla zapytania kонцерн кал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13" y="2027525"/>
            <a:ext cx="2734626" cy="24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70245" y="51070"/>
            <a:ext cx="75921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Конце́рн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«Кали́на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Cyrl-AZ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Открытое акционерное общество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Россия"/>
              </a:rPr>
              <a:t>российская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парфюмерно-косметическая компания.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47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4107" y="636097"/>
            <a:ext cx="1162789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“Калина” </a:t>
            </a:r>
            <a:endParaRPr lang="pl-PL" sz="3200" dirty="0">
              <a:solidFill>
                <a:srgbClr val="0070C0"/>
              </a:solidFill>
            </a:endParaRPr>
          </a:p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Медаль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Кузбасской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ярмарки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Концерн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стал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дипломантом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обладателем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Медали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Кузбасской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ярмарки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косметическую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серию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Золотая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линия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2002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Лауреат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Товар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зубная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паста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норма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стала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лауреатом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Товар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национальный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лучшую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парфюмерно-косметическую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2002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Крем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Черный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жемчуг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духи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Анжелика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Варум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Нота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сердца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ополаскиватель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полости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рта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“Лесной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бальзам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выпускаемые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концерном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стали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лауреатами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национального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лучшую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парфюмерно-косметическую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2002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16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6729" y="1031316"/>
            <a:ext cx="11368585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2001 </a:t>
            </a: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красоты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Интершарм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зубами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полостью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«32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жасмин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тоник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pl-PL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Крема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уходу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косметическая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Черный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Жемчуг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красоты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Интершарм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косметическую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косметическая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упаковки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косметическая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лучший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брэнд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Оргкомитетом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Брэнд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2000») -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зубная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«32»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зубами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полостью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«32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Серебренная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уходу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зубами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полостью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рта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«32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970032" y="446540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65719" y="446541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81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92929"/>
                </a:solidFill>
                <a:latin typeface="Arial" panose="020B0604020202020204" pitchFamily="34" charset="0"/>
              </a:rPr>
              <a:t> 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925471" y="405598"/>
            <a:ext cx="1719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35469" y="388115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Znalezione obrazy dla zapytania kонцерн ка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53" y="1296537"/>
            <a:ext cx="6107416" cy="50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36846" y="146292"/>
            <a:ext cx="3935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письмо-приглашение</a:t>
            </a:r>
            <a:endParaRPr lang="pl-PL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Wycinek ekran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996287"/>
            <a:ext cx="7833816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7797" y="818898"/>
            <a:ext cx="93760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pl-PL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Концерн</a:t>
            </a:r>
            <a:r>
              <a:rPr lang="pl-PL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калина</a:t>
            </a:r>
            <a:r>
              <a:rPr lang="pl-P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Cosmetic</a:t>
            </a:r>
            <a:r>
              <a:rPr lang="pl-P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Company </a:t>
            </a:r>
            <a:endParaRPr lang="pl-PL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ищет</a:t>
            </a:r>
            <a:r>
              <a:rPr lang="pl-P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кандидата</a:t>
            </a:r>
            <a:r>
              <a:rPr lang="pl-P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-ki </a:t>
            </a:r>
            <a:r>
              <a:rPr lang="pl-PL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pl-P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технолога</a:t>
            </a:r>
            <a:endParaRPr lang="pl-PL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endParaRPr lang="pl-PL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косметики</a:t>
            </a: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</a:t>
            </a: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калина</a:t>
            </a: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</a:t>
            </a:r>
            <a:endParaRPr lang="pl-PL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рецептов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проведением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технологических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испытаний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1800"/>
              </a:lnSpc>
              <a:spcAft>
                <a:spcPts val="800"/>
              </a:spcAft>
              <a:buFont typeface="Symbol" panose="05050102010706020507" pitchFamily="18" charset="2"/>
              <a:buChar char="§"/>
            </a:pP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Надзор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осуществлением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800"/>
              </a:spcAft>
              <a:buFont typeface="Symbol" panose="05050102010706020507" pitchFamily="18" charset="2"/>
              <a:buChar char="§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dirty="0" smtClean="0"/>
              <a:t>Требования </a:t>
            </a:r>
            <a:r>
              <a:rPr lang="ru-RU" dirty="0"/>
              <a:t>к кандидатам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химическая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lnSpc>
                <a:spcPts val="1800"/>
              </a:lnSpc>
              <a:spcAft>
                <a:spcPts val="800"/>
              </a:spcAft>
              <a:buFont typeface="Symbol" panose="05050102010706020507" pitchFamily="18" charset="2"/>
              <a:buChar char="§"/>
            </a:pP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аналогичной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роли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800"/>
              </a:spcAft>
              <a:buFont typeface="Symbol" panose="05050102010706020507" pitchFamily="18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владения английским языком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пунктуальност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b="1" dirty="0"/>
              <a:t>Контактная информация</a:t>
            </a:r>
            <a:r>
              <a:rPr lang="ru-RU" b="1" dirty="0" smtClean="0"/>
              <a:t>:</a:t>
            </a:r>
            <a:endParaRPr lang="pl-PL" b="1" dirty="0" smtClean="0"/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Екатеринбург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Комсомольская, 80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 smtClean="0"/>
          </a:p>
          <a:p>
            <a:pPr>
              <a:lnSpc>
                <a:spcPts val="1800"/>
              </a:lnSpc>
              <a:spcAft>
                <a:spcPts val="800"/>
              </a:spcAft>
            </a:pPr>
            <a:endParaRPr lang="ru-RU" b="1" dirty="0"/>
          </a:p>
          <a:p>
            <a:pPr>
              <a:lnSpc>
                <a:spcPts val="18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64697" y="219370"/>
            <a:ext cx="5912581" cy="695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 Концерна “Калина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pl-PL" sz="3200" dirty="0"/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0682" y="1597376"/>
            <a:ext cx="6096000" cy="12854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www.kalina.org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https://ru.wikipedia.org/wiki/Калина_(компания)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www.kalina.org/brands/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56387" y="664907"/>
            <a:ext cx="649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Список использованных источников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 rot="10800000" flipV="1">
            <a:off x="496731" y="4962677"/>
            <a:ext cx="11198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Региональная </a:t>
            </a:r>
            <a:r>
              <a:rPr lang="ru-RU" dirty="0"/>
              <a:t>торговая сеть концерна в России и странах СНГ состоит из 213 компаний-дилеров.</a:t>
            </a:r>
          </a:p>
          <a:p>
            <a:r>
              <a:rPr lang="ru-RU" dirty="0"/>
              <a:t>Концерну принадлежит завод в Екатеринбурге. Также «Калине» принадлежит дочерняя компания — немецкий производитель косметики </a:t>
            </a:r>
            <a:r>
              <a:rPr lang="ru-RU" dirty="0">
                <a:hlinkClick r:id="rId2" tooltip="Dr. Scheller Cosmetics AG (страница отсутствует)"/>
              </a:rPr>
              <a:t>Dr. Scheller Cosmetics AG</a:t>
            </a:r>
            <a:r>
              <a:rPr lang="ru-RU" dirty="0"/>
              <a:t>. </a:t>
            </a:r>
            <a:endParaRPr lang="pl-PL" dirty="0"/>
          </a:p>
          <a:p>
            <a:endParaRPr lang="ru-RU" dirty="0"/>
          </a:p>
        </p:txBody>
      </p:sp>
      <p:sp>
        <p:nvSpPr>
          <p:cNvPr id="4" name="Prostokąt 3"/>
          <p:cNvSpPr/>
          <p:nvPr/>
        </p:nvSpPr>
        <p:spPr>
          <a:xfrm>
            <a:off x="3923506" y="487486"/>
            <a:ext cx="3278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Конце́рн «Кали́на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Znalezione obrazy dla zapytania kонцерн кал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1" y="1247213"/>
            <a:ext cx="3979733" cy="32860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759381" y="1874571"/>
            <a:ext cx="6096001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концерн Калина входят фабрики:</a:t>
            </a:r>
          </a:p>
          <a:p>
            <a:r>
              <a:rPr lang="ru-RU" dirty="0"/>
              <a:t>Kalina Russia (</a:t>
            </a:r>
            <a:r>
              <a:rPr lang="ru-RU" dirty="0">
                <a:hlinkClick r:id="rId4" tooltip="Россия"/>
              </a:rPr>
              <a:t>Россия</a:t>
            </a:r>
            <a:r>
              <a:rPr lang="ru-RU" dirty="0"/>
              <a:t>, </a:t>
            </a:r>
            <a:r>
              <a:rPr lang="ru-RU" dirty="0">
                <a:hlinkClick r:id="rId5" tooltip="Екатеринбург"/>
              </a:rPr>
              <a:t>Екатеринбург</a:t>
            </a:r>
            <a:r>
              <a:rPr lang="ru-RU" dirty="0"/>
              <a:t>)</a:t>
            </a:r>
          </a:p>
          <a:p>
            <a:r>
              <a:rPr lang="ru-RU" dirty="0"/>
              <a:t>Kalina International SA (</a:t>
            </a:r>
            <a:r>
              <a:rPr lang="ru-RU" dirty="0">
                <a:hlinkClick r:id="rId6" tooltip="Швейцария"/>
              </a:rPr>
              <a:t>Швейцария</a:t>
            </a:r>
            <a:r>
              <a:rPr lang="ru-RU" dirty="0"/>
              <a:t>)</a:t>
            </a:r>
          </a:p>
          <a:p>
            <a:r>
              <a:rPr lang="ru-RU" dirty="0"/>
              <a:t>Дочернее предприятие «Паллада-Украина» (</a:t>
            </a:r>
            <a:r>
              <a:rPr lang="ru-RU" dirty="0">
                <a:hlinkClick r:id="rId7" tooltip="Украина"/>
              </a:rPr>
              <a:t>Украина</a:t>
            </a:r>
            <a:r>
              <a:rPr lang="ru-RU" dirty="0"/>
              <a:t>)</a:t>
            </a:r>
          </a:p>
          <a:p>
            <a:r>
              <a:rPr lang="ru-RU" dirty="0"/>
              <a:t>Kalina Overseas Holding B. V. (</a:t>
            </a:r>
            <a:r>
              <a:rPr lang="ru-RU" dirty="0">
                <a:hlinkClick r:id="rId8" tooltip="Нидерланды"/>
              </a:rPr>
              <a:t>Нидерланды</a:t>
            </a:r>
            <a:r>
              <a:rPr lang="ru-RU" dirty="0"/>
              <a:t>)</a:t>
            </a:r>
          </a:p>
          <a:p>
            <a:r>
              <a:rPr lang="ru-RU" dirty="0"/>
              <a:t>ООО «Главсказка Интернешнл»</a:t>
            </a:r>
          </a:p>
          <a:p>
            <a:r>
              <a:rPr lang="ru-RU" dirty="0"/>
              <a:t>ООО «Dr. Scheller Beauty Center»</a:t>
            </a:r>
          </a:p>
        </p:txBody>
      </p:sp>
    </p:spTree>
    <p:extLst>
      <p:ext uri="{BB962C8B-B14F-4D97-AF65-F5344CB8AC3E}">
        <p14:creationId xmlns:p14="http://schemas.microsoft.com/office/powerpoint/2010/main" val="10134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00893" y="401609"/>
            <a:ext cx="165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pl-PL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67325" y="370830"/>
            <a:ext cx="3761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pl-PL" sz="3600" dirty="0">
              <a:solidFill>
                <a:srgbClr val="0070C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0697" y="4050775"/>
            <a:ext cx="114200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концерна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1999 года - ОАО `Уральские самоцветы`) начиналась в 1942 году. Фабрика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самоцветы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на основе эвакуированной из Москвы фабрики `Новая Заря`. В этот период на предприятии выпускали средства личной гигиены для солдат и отправляли их на фронт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Великой Отечественной войны на фабрике стали выпускать духи и рассыпную пудру. 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60-70-х годах было принято правительственное решение о создании предприятия, выпускающего парфюмерно-косметическую продукцию, и фабрика подверглась коренной реконструкции. 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1974 году начали работу цеха первой очереди фактически заново построенной фабрики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`Уральские самоцветы`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 </a:t>
            </a:r>
            <a:endParaRPr lang="pl-PL" dirty="0"/>
          </a:p>
        </p:txBody>
      </p:sp>
      <p:pic>
        <p:nvPicPr>
          <p:cNvPr id="2050" name="Picture 2" descr="Znalezione obrazy dla zapytania kонцерн ка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95" y="1230086"/>
            <a:ext cx="4285397" cy="25769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9433" y="1166843"/>
            <a:ext cx="114777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ее состав вошли электроцех, приготовительный, парфюмерный, картонажный, ремонтно-механический, паросиловой, сырьевой и транспортный цеха. В этом же году была выпущена первая партия продукции в парфюмерном цехе — знаменитый `Тройной` одеколон.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В 1975 году на предприятии была запущена новая технологическая линия по выпуску косметических средств (кремов) в тубах.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В 1980 году, за увеличение объемов производства и улучшение ассортимента выпускаемой продукции, коллектив фабрики `Уральские самоцветы` был награжден орденом `Знак Почета` и занесен в `Книгу Трудовой Славы` Министерства пищевой промышленности и ЦК профсоюзов рабочих пищевой промышленности. В 80-е годы `Уральские самоцветы` освоили выпуск наиболее дефицитной по тем временам косметической продукции - губной помады.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3162659" y="476687"/>
            <a:ext cx="165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pl-PL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19908" y="497651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Znalezione obrazy dla zapytania kонцерн ка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39" y="4442323"/>
            <a:ext cx="3709517" cy="20156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4572" y="843038"/>
            <a:ext cx="118326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DCBA1B"/>
                </a:solidFill>
                <a:latin typeface="tahoma" panose="020B0604030504040204" pitchFamily="34" charset="0"/>
              </a:rPr>
              <a:t>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известных торговых марок: косметические серии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`Золотая линия`,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`Серебряная линия`,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`Черный жемчуг`,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`Чистая линия`;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косметические серии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`Маленькая фея`,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`Дракоша`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пасты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`32 норма`,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`Фтородент`,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`Лесной бальзам` и многие другие изделия, среди которых особое место занимает парфюмерия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духи `Анжелика Варум`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`Лучший аромат 2000 года`.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73932" y="230968"/>
            <a:ext cx="165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pl-PL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1181" y="272532"/>
            <a:ext cx="3725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686" y="133350"/>
            <a:ext cx="1180531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DCBA1B"/>
                </a:solidFill>
                <a:latin typeface="tahoma" panose="020B0604030504040204" pitchFamily="34" charset="0"/>
              </a:rPr>
              <a:t> </a:t>
            </a:r>
            <a:r>
              <a:rPr lang="ru-RU" dirty="0" smtClean="0">
                <a:latin typeface="tahoma" panose="020B0604030504040204" pitchFamily="34" charset="0"/>
              </a:rPr>
              <a:t> </a:t>
            </a:r>
            <a:r>
              <a:rPr lang="pl-PL" dirty="0" smtClean="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pl-P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 “Калина” </a:t>
            </a:r>
            <a:endParaRPr lang="pl-PL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3200" dirty="0">
              <a:solidFill>
                <a:srgbClr val="0070C0"/>
              </a:solidFill>
            </a:endParaRPr>
          </a:p>
          <a:p>
            <a:r>
              <a:rPr lang="ru-RU" dirty="0" smtClean="0">
                <a:latin typeface="tahoma" panose="020B0604030504040204" pitchFamily="34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90-е годы принимается решение о строительстве на предприятии нового цеха по выпуску зубных паст.  В 90-е годы фабрика `Уральские самоцветы` заняла лидирующее место среди промышленных предприятий России.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1999 года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`Уральские самоцветы` было переименовано в ОАО `Калина`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сегодняшний день концерн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`Калина`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одним из крупнейших производителей парфюмерно-косметической продукции в России.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 предприятиях, входящих в состав Концерна, работают около 4000 человек.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концерна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`Калина`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фабрики в Екатеринбурге, входят парфюмерно-косметический комбинат `Алые Паруса` (г. Николаев, Украина), Алмалыкский завод бытовой химии (г. Алмалык, Узбекистан), Омский завод синтетических моющих средств.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Региональная торговая сеть концерна в России и странах СНГ состоит из 120 компаний-дилеров.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Концерн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`Калина`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стремится обеспечить свое присутствие во всех товарных группах и ценовых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Входящие в состав концерна предприятия производят следующие виды продукции: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парфюмерия;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 для лица и тела;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шампуни,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бальзамы,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3982" y="343934"/>
            <a:ext cx="117780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продукции Концерна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“Калина” </a:t>
            </a:r>
            <a:endParaRPr lang="pl-PL" sz="3200" dirty="0">
              <a:solidFill>
                <a:srgbClr val="0070C0"/>
              </a:solidFill>
            </a:endParaRPr>
          </a:p>
          <a:p>
            <a:endParaRPr lang="pl-PL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маски для волос;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декоративная косметика;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зубные пасты;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мыло,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стиральные порошки и бытовая химия;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детские подгузники.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Ассортимент продукции концерна насчитывает свыше 300 наименований.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концерна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`Калина`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работает собственный научно-производственный центр, деятельность которого направлена на разработку новых товаров, прежде всего косметических, основу которых составляют натуральные компоненты. В некоторых видах парфюмерной продукции, по соглашению с зарубежными партнерами (крупнейшими мировыми разработчиками парфюмерии), используются готовые композиции.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Концерн - первое в России предприятие в своей отрасли, прошедшее сертификацию по системе ISO 9000 (стандарты качества), его продукция признана зарубежными экспертами как соответствующая самым жестким европейским требованиям.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7848" y="1229882"/>
            <a:ext cx="1088839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продукции Концерна “Калина” насчитывает более 1 000 наименований – это средства по уходу за лицом, телом и руками, средства по уходу за волосами, полостью рта, а также детская косметика. Ежегодно компания предлагает своим потребителям более 300 инноваций, а производство насчитывает до 1,8 млн. единиц продукции в день.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известные брэнды – «Черный жемчуг», «Чистая линия», MIA, «Маленькая фея», «100 рецептов красоты», «Бархатные ручки», мужская серия Ultimatum, зубные пасты «32 норма» и «Лесной бальзам», духи «Анжелика Варум».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34041" y="436739"/>
            <a:ext cx="910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продукции Концерна “Калина” </a:t>
            </a:r>
            <a:endParaRPr lang="pl-PL" sz="3600" dirty="0">
              <a:solidFill>
                <a:srgbClr val="0070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81164" y="8032558"/>
            <a:ext cx="386696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                                       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  <a:hlinkClick r:id="rId2" tooltip="Уход за волосами"/>
              </a:rPr>
              <a:t>  </a:t>
            </a:r>
            <a:r>
              <a:rPr kumimoji="0" lang="pl-PL" sz="4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                                   </a:t>
            </a:r>
          </a:p>
        </p:txBody>
      </p:sp>
      <p:pic>
        <p:nvPicPr>
          <p:cNvPr id="8194" name="Picture 2" descr="Уход за лицом">
            <a:hlinkClick r:id="rId3" tooltip="Уход за лицом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" y="3932764"/>
            <a:ext cx="15621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ход за руками">
            <a:hlinkClick r:id="rId5" tooltip="Уход за руками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52" y="3910855"/>
            <a:ext cx="15716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Уход за волосами">
            <a:hlinkClick r:id="rId2" tooltip="Уход за волосами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95" y="3932764"/>
            <a:ext cx="15621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86291" y="5111090"/>
            <a:ext cx="1925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Уход за лицом"/>
              </a:rPr>
              <a:t>Уход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Уход за лицом"/>
              </a:rPr>
              <a:t> </a:t>
            </a:r>
            <a:r>
              <a:rPr lang="pl-P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Уход за лицом"/>
              </a:rPr>
              <a:t>за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Уход за лицом"/>
              </a:rPr>
              <a:t> </a:t>
            </a:r>
            <a:r>
              <a:rPr lang="pl-P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Уход за лицом"/>
              </a:rPr>
              <a:t>лицом</a:t>
            </a:r>
            <a:endParaRPr lang="pl-P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564600" y="5126479"/>
            <a:ext cx="2477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     </a:t>
            </a:r>
            <a:r>
              <a:rPr lang="pl-PL" sz="2000" b="1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Уход за волосами"/>
              </a:rPr>
              <a:t>Уход</a:t>
            </a:r>
            <a:r>
              <a:rPr lang="pl-PL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Уход за волосами"/>
              </a:rPr>
              <a:t> </a:t>
            </a:r>
            <a:r>
              <a:rPr lang="pl-PL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Уход за волосами"/>
              </a:rPr>
              <a:t>за</a:t>
            </a:r>
            <a:r>
              <a:rPr lang="pl-PL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Уход за волосами"/>
              </a:rPr>
              <a:t> </a:t>
            </a:r>
            <a:r>
              <a:rPr lang="pl-PL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Уход за волосами"/>
              </a:rPr>
              <a:t>волосами</a:t>
            </a:r>
            <a:endParaRPr lang="pl-PL" sz="20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307907" y="5126479"/>
            <a:ext cx="2063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  </a:t>
            </a:r>
            <a:r>
              <a:rPr lang="pl-PL" i="1" dirty="0">
                <a:solidFill>
                  <a:srgbClr val="29292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 </a:t>
            </a:r>
            <a:r>
              <a:rPr lang="pl-PL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Уход за руками"/>
              </a:rPr>
              <a:t>Уход</a:t>
            </a:r>
            <a:r>
              <a:rPr lang="pl-PL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Уход за руками"/>
              </a:rPr>
              <a:t> </a:t>
            </a:r>
            <a:r>
              <a:rPr lang="pl-PL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Уход за руками"/>
              </a:rPr>
              <a:t>за</a:t>
            </a:r>
            <a:r>
              <a:rPr lang="pl-PL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Уход за руками"/>
              </a:rPr>
              <a:t> </a:t>
            </a:r>
            <a:r>
              <a:rPr lang="pl-PL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Уход за руками"/>
              </a:rPr>
              <a:t>руками</a:t>
            </a:r>
            <a:endParaRPr lang="pl-PL" sz="2000" b="1" i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 descr="Уход за тело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60" y="3910855"/>
            <a:ext cx="15621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585388" y="5141868"/>
            <a:ext cx="1815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Уход за телом"/>
              </a:rPr>
              <a:t>Уход за телом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672</Words>
  <Application>Microsoft Office PowerPoint</Application>
  <PresentationFormat>Широкоэкранный</PresentationFormat>
  <Paragraphs>156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SimHei</vt:lpstr>
      <vt:lpstr>Arial</vt:lpstr>
      <vt:lpstr>Calibri</vt:lpstr>
      <vt:lpstr>Georgia</vt:lpstr>
      <vt:lpstr>Linux Libertine</vt:lpstr>
      <vt:lpstr>Symbol</vt:lpstr>
      <vt:lpstr>tahoma</vt:lpstr>
      <vt:lpstr>tahoma</vt:lpstr>
      <vt:lpstr>Times New Roman</vt:lpstr>
      <vt:lpstr>Trebuchet MS</vt:lpstr>
      <vt:lpstr>Wingdings 3</vt:lpstr>
      <vt:lpstr>Faseta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Angelika</dc:creator>
  <cp:lastModifiedBy>Жукович</cp:lastModifiedBy>
  <cp:revision>114</cp:revision>
  <dcterms:created xsi:type="dcterms:W3CDTF">2017-05-19T17:32:41Z</dcterms:created>
  <dcterms:modified xsi:type="dcterms:W3CDTF">2017-11-28T09:14:52Z</dcterms:modified>
</cp:coreProperties>
</file>