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75" r:id="rId7"/>
    <p:sldId id="273" r:id="rId8"/>
    <p:sldId id="272" r:id="rId9"/>
    <p:sldId id="274" r:id="rId10"/>
    <p:sldId id="260" r:id="rId11"/>
    <p:sldId id="263" r:id="rId12"/>
    <p:sldId id="276" r:id="rId13"/>
    <p:sldId id="259" r:id="rId14"/>
    <p:sldId id="266" r:id="rId15"/>
    <p:sldId id="267" r:id="rId16"/>
    <p:sldId id="268" r:id="rId17"/>
    <p:sldId id="278" r:id="rId18"/>
    <p:sldId id="279" r:id="rId19"/>
    <p:sldId id="277" r:id="rId2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99FF"/>
    <a:srgbClr val="FFFF99"/>
    <a:srgbClr val="CCFFCC"/>
    <a:srgbClr val="CC0000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12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7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E8D99-1DF4-4906-97E0-988B332072A5}" type="datetimeFigureOut">
              <a:rPr lang="pl-PL"/>
              <a:pPr>
                <a:defRPr/>
              </a:pPr>
              <a:t>2015-05-31</a:t>
            </a:fld>
            <a:endParaRPr lang="pl-PL"/>
          </a:p>
        </p:txBody>
      </p:sp>
      <p:sp>
        <p:nvSpPr>
          <p:cNvPr id="8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CAA60-E6A2-4BE2-8D31-B6E930CD80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CD75B-73A1-4286-87BF-5DB69474709B}" type="datetimeFigureOut">
              <a:rPr lang="pl-PL"/>
              <a:pPr>
                <a:defRPr/>
              </a:pPr>
              <a:t>2015-05-31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CDB9-93DE-4877-AEDC-46DD133098D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6D243-5C61-47E1-8808-BE306BA040EB}" type="datetimeFigureOut">
              <a:rPr lang="pl-PL"/>
              <a:pPr>
                <a:defRPr/>
              </a:pPr>
              <a:t>2015-05-31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13E8B-996F-4E3D-978A-6EC53270F7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66A40-500F-4BFA-9A0A-2BC7DAE7CD31}" type="datetimeFigureOut">
              <a:rPr lang="pl-PL"/>
              <a:pPr>
                <a:defRPr/>
              </a:pPr>
              <a:t>2015-05-31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318E7-61D8-4031-89CD-41C1A9847F9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5AB31-7808-4E60-A845-F8A69088DDEA}" type="datetimeFigureOut">
              <a:rPr lang="pl-PL"/>
              <a:pPr>
                <a:defRPr/>
              </a:pPr>
              <a:t>2015-05-31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353D8-E7D9-47C7-BC41-0D34D07E04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2A1F8-8EBF-435A-A8BA-E20C8422A215}" type="datetimeFigureOut">
              <a:rPr lang="pl-PL"/>
              <a:pPr>
                <a:defRPr/>
              </a:pPr>
              <a:t>2015-05-31</a:t>
            </a:fld>
            <a:endParaRPr lang="pl-PL"/>
          </a:p>
        </p:txBody>
      </p:sp>
      <p:sp>
        <p:nvSpPr>
          <p:cNvPr id="6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B57EF-4399-4806-B85D-7941E9CD93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14B23-8953-44DD-8F3A-659C6EDAF58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daty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25E5C-8555-43EC-9B7E-C79775F6EE06}" type="datetimeFigureOut">
              <a:rPr lang="pl-PL"/>
              <a:pPr>
                <a:defRPr/>
              </a:pPr>
              <a:t>2015-05-31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E651-3943-40DC-839B-D09BB9905C7E}" type="datetimeFigureOut">
              <a:rPr lang="pl-PL"/>
              <a:pPr>
                <a:defRPr/>
              </a:pPr>
              <a:t>2015-05-31</a:t>
            </a:fld>
            <a:endParaRPr lang="pl-PL"/>
          </a:p>
        </p:txBody>
      </p:sp>
      <p:sp>
        <p:nvSpPr>
          <p:cNvPr id="4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EDEB4-E1FC-45A0-8FD6-16D31F83A9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7A319-E5DE-4A95-9321-5BC204B2F3FC}" type="datetimeFigureOut">
              <a:rPr lang="pl-PL"/>
              <a:pPr>
                <a:defRPr/>
              </a:pPr>
              <a:t>2015-05-31</a:t>
            </a:fld>
            <a:endParaRPr lang="pl-PL"/>
          </a:p>
        </p:txBody>
      </p:sp>
      <p:sp>
        <p:nvSpPr>
          <p:cNvPr id="3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DAE7F-6B38-4A60-8E54-3B5BB5C5B8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C8716-6424-42AB-ABAA-73C198BA9B89}" type="datetimeFigureOut">
              <a:rPr lang="pl-PL"/>
              <a:pPr>
                <a:defRPr/>
              </a:pPr>
              <a:t>2015-05-31</a:t>
            </a:fld>
            <a:endParaRPr lang="pl-PL"/>
          </a:p>
        </p:txBody>
      </p:sp>
      <p:sp>
        <p:nvSpPr>
          <p:cNvPr id="6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26CCC-BE83-4D48-9535-2981EE20D14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D942A-3A8E-453A-9D1A-082501CEDD0D}" type="datetimeFigureOut">
              <a:rPr lang="pl-PL"/>
              <a:pPr>
                <a:defRPr/>
              </a:pPr>
              <a:t>2015-05-31</a:t>
            </a:fld>
            <a:endParaRPr lang="pl-PL"/>
          </a:p>
        </p:txBody>
      </p:sp>
      <p:sp>
        <p:nvSpPr>
          <p:cNvPr id="6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314EB-370D-400A-9335-E3D3FDBDE0A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ekstu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CA88FB-8956-4FAF-8CB0-33FCFC2D26DA}" type="datetimeFigureOut">
              <a:rPr lang="pl-PL"/>
              <a:pPr>
                <a:defRPr/>
              </a:pPr>
              <a:t>2015-05-31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B49B09-1926-4F27-BD8B-BF8D2C03DA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\Moje%20dokumenty\Downloads\film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on-doenhoff.de/?seite=stiftung&amp;sprache=de" TargetMode="External"/><Relationship Id="rId2" Type="http://schemas.openxmlformats.org/officeDocument/2006/relationships/hyperlink" Target="http://de.wikipedia.org/wiki/Marion_Gr%C3%A4fin_D%C3%B6nhof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pl/search?q=Marion_D%C3%B6nhoff&amp;rlz=1C1SKPL_enPL411PL423&amp;espv=2&amp;biw=1360&amp;bih=653&amp;source=lnms&amp;tbm=isch&amp;sa=X&amp;ei=NJzvVLPJBoat7Aa8jIGYDA&amp;ved=0CAcQ_AUoAg" TargetMode="External"/><Relationship Id="rId5" Type="http://schemas.openxmlformats.org/officeDocument/2006/relationships/hyperlink" Target="http://zitate.woxikon.de/autoren/marion-graefin-doenhoff" TargetMode="External"/><Relationship Id="rId4" Type="http://schemas.openxmlformats.org/officeDocument/2006/relationships/hyperlink" Target="http://aphorismen-archiv.de/D227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00563" y="4365625"/>
            <a:ext cx="6400800" cy="2708275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de-D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Bearbeitet von</a:t>
            </a:r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Anna Baran</a:t>
            </a:r>
            <a:endParaRPr lang="de-D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de-D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Studentin des 2. Studienjahres</a:t>
            </a:r>
            <a:endParaRPr lang="pl-P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(2014/2015)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e-D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olnische</a:t>
            </a:r>
            <a:r>
              <a:rPr lang="de-D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Philologie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b="1" smtClean="0">
                <a:latin typeface="Times New Roman" pitchFamily="18" charset="0"/>
                <a:cs typeface="Times New Roman" pitchFamily="18" charset="0"/>
              </a:rPr>
              <a:t>Marion Gräfin Dönhoff</a:t>
            </a:r>
            <a:br>
              <a:rPr lang="de-DE" b="1" smtClean="0">
                <a:latin typeface="Times New Roman" pitchFamily="18" charset="0"/>
                <a:cs typeface="Times New Roman" pitchFamily="18" charset="0"/>
              </a:rPr>
            </a:br>
            <a:endParaRPr lang="pl-PL"/>
          </a:p>
        </p:txBody>
      </p:sp>
      <p:pic>
        <p:nvPicPr>
          <p:cNvPr id="13315" name="Picture 2" descr="http://ifp.univ.rzeszow.pl/grafika/logo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pole tekstowe 6"/>
          <p:cNvSpPr txBox="1">
            <a:spLocks noChangeArrowheads="1"/>
          </p:cNvSpPr>
          <p:nvPr/>
        </p:nvSpPr>
        <p:spPr bwMode="auto">
          <a:xfrm>
            <a:off x="2916238" y="549275"/>
            <a:ext cx="43195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latin typeface="Times New Roman" pitchFamily="18" charset="0"/>
                <a:cs typeface="Times New Roman" pitchFamily="18" charset="0"/>
              </a:rPr>
              <a:t>Rzeszower Universität   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ole tekstowe 4"/>
          <p:cNvSpPr txBox="1">
            <a:spLocks noChangeArrowheads="1"/>
          </p:cNvSpPr>
          <p:nvPr/>
        </p:nvSpPr>
        <p:spPr bwMode="auto">
          <a:xfrm>
            <a:off x="684213" y="333375"/>
            <a:ext cx="7416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sz="2400">
                <a:latin typeface="Times New Roman" pitchFamily="18" charset="0"/>
                <a:cs typeface="Times New Roman" pitchFamily="18" charset="0"/>
              </a:rPr>
              <a:t>m Jahre 1988 </a:t>
            </a:r>
            <a:r>
              <a:rPr lang="de-DE" sz="2400">
                <a:latin typeface="Times New Roman" pitchFamily="18" charset="0"/>
              </a:rPr>
              <a:t>gründete</a:t>
            </a:r>
            <a:r>
              <a:rPr lang="de-DE" sz="2400">
                <a:latin typeface="Times New Roman" pitchFamily="18" charset="0"/>
                <a:cs typeface="Times New Roman" pitchFamily="18" charset="0"/>
              </a:rPr>
              <a:t> Marion Gräfin Dönhoff ihre Stiftung</a:t>
            </a:r>
            <a:r>
              <a:rPr lang="pl-PL" sz="24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Die Stiftung verfolgt ausschließlich gemeinnützige Zwecke durch die Förderung von Wissenschaft und Forschung, der Jugendhilfe, von kulturellen Vorhaben und Einrichtungen, der Bildung.</a:t>
            </a:r>
            <a:endParaRPr lang="pl-PL" sz="2400">
              <a:latin typeface="Times New Roman" pitchFamily="18" charset="0"/>
              <a:cs typeface="Times New Roman" pitchFamily="18" charset="0"/>
            </a:endParaRPr>
          </a:p>
          <a:p>
            <a:endParaRPr lang="pl-PL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492375"/>
            <a:ext cx="4968875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pole tekstowe 6"/>
          <p:cNvSpPr txBox="1">
            <a:spLocks noChangeArrowheads="1"/>
          </p:cNvSpPr>
          <p:nvPr/>
        </p:nvSpPr>
        <p:spPr bwMode="auto">
          <a:xfrm>
            <a:off x="5867400" y="4221163"/>
            <a:ext cx="2665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Website der Stiftung Marion Gräfin Dönhoff </a:t>
            </a:r>
            <a:r>
              <a:rPr lang="pl-PL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000" b="1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Buchveröffentlichungen</a:t>
            </a:r>
            <a:r>
              <a:rPr lang="pl-PL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4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AutoShape 2" descr="data:image/jpeg;base64,/9j/4AAQSkZJRgABAQAAAQABAAD/2wBDAAoHBwgHBgoICAgLCgoLDhgQDg0NDh0VFhEYIx8lJCIfIiEmKzcvJik0KSEiMEExNDk7Pj4+JS5ESUM8SDc9Pjv/2wBDAQoLCw4NDhwQEBw7KCIoOzs7Ozs7Ozs7Ozs7Ozs7Ozs7Ozs7Ozs7Ozs7Ozs7Ozs7Ozs7Ozs7Ozs7Ozs7Ozs7Ozv/wAARCAFaAOQDASIAAhEBAxEB/8QAHAAAAgIDAQEAAAAAAAAAAAAAAAQFBgECAwcI/8QAUxAAAgEDAgIEBwsGCgkEAwAAAQIDAAQRBRIhMQYTQVEUIlJhcYGRBxYyM3Jzk6GxssEVIzQ1s9EXJDZCVGJ0ouHwN0RTY3WCktLxJSZVg0Vkwv/EABoBAAMBAQEBAAAAAAAAAAAAAAABAgMEBQb/xAAtEQACAgEDAwMEAgEFAAAAAAAAAQIREgMhMRQyUQQiQRMzYaFx8AUjgZGx4f/aAAwDAQACEQMRAD8A9JjjQxqSi8h2Vt1cfkL7KI/ik+SK3rgbdnWkqE7pQtzZhQAGmIYDtHVuePrApnq4/IX2Uvd/pdj8837N6apWymlSPHNe1vUotdvootQuokS4dVVJmAABPADNQs2v6yrH/wBYvQB3XD/vrPSe429JNSAPEXUn3jUJHcrPIVccCccDXTGzB0Sf5e1qQlRq+o+nwqQfjVnMt5ZaUtw+t6lNO+AIxcOct3DjyqC06wW8sgyKR4+AQOIJA41PjUYIbVLK5tQ12vGMo2VJ5UxpEdHcdImeOePUb9Y85cPcOQCeQ4n003ql/rksaNFf3cbNhGCTMuD6jXL8qB9lp1jpGrh2Bxgmn5biSQhYITvJAyRkAceXn40WOiCuL7pDblYl1XUN2OObhz+NaRdIOkFrKEuLu+ZeRJnbP203eDUUl3ysw2Ek4GfV9dRV1qc91OymQEkY4dnpo5FVFjg1fUZAGGo3RB/3zfvpltVvwn6dc/St++qloNzK2oS2rEMMFsjlmpyYsARUO0ylTR6L0Lme80AS3DtM/XON0h3HHDtNT/Vx+Qvsqt+5/n3sjP8At3/CrPWLbspJGnVx+Qvso6uPyF9lb0UrYUjTq4/IX2UdXH5C+yt6KLYUjTq4/IX2UdXH5C+yt6KLYUjTq4/IX2UdXH5C+yt6KLYUjTq4/IX2UdXH5C+yt6KLYUjTq4/IX2UdXH5C+yt6KLYUhO5ULIAoA4dlFZu/jR8miuyHajnlyMR/FJ8kVvWkfxSfJFb1xvk6FwKXf6XY/PN+zem6Uu/0ux+eb9m9NUi3wj566QxGbpbqaBgv8bl4nkPGNV9GWOR8kbWPinvqwdKYZm13XJoh4sVxJvJ7MsRXPR+jxvYVym7xQzHuFdceDm+S16HFH4ArgYVnLBgeHLtx6q0W3EWqS3d5IsknV/mlTkvPnms2Vs+lB7e1t94YYbeSQ3nxTun2TS3qNdRqgbiAo4GkzRIZt+j1pK8cgUuXGT5jVjisI0jCqgBHbimbC0XYAFAAqZSyXZnFZu2bKkVq509ZUIaMA99efdJuiZSR7y3DIw+EF4bq9hlgUZGOyoLV7VWtpBtzQm0wklJHk/R+1kilkn3ZUjialricYNJI62M93bA4QOeFZdt6581UzFHp3uetv6Lqf9+/4VaKq3udfyVX596tNYPkpBRRRSGFFFFABRRRQAUUUUAFFFFABRRRQApd/Gj5NFF38aPk0V2w7Uc0+5jEfxSfJFb1pH8UnyRW9cb5OhcCl3+l2Pzzfs3pulLv9Lsfnm/ZvTdJFvhHzz0m3y9Lr+1AJV72R2UdoDGrloEMaaVKFGGceLgcQe6qD0tlkh6Z6lIMYF3Jj/qNW/o5q2bFAzIzEAEE8c12fCOePJa9NhScFmjB4DxuzNdHAEg3IMA4U0jbajFFOFjIVeZU8Kl4o4767DKQUAB4cqhmq5JixwqAkY4VKRzBlwOAHbUXDCwVtx4Z4YqN1uS7g04SW0UkzNKsfV5447TmoRbRPTum/AcE+mobVr+O3iKJEZpmBwgP1nuFZ0yGGGVD1YDOMtgk4xSGu2nhNxcWrEhbmIoCvAjvwaQzzfU1Z9QNxNHFulBJCHlxri8gC8OQp/pHo76YkcybikZ6s5HIdlV9rrxTk1fJi9mexe5u27oop/38n4Va6pnuVy9d0NVh/SZB9lXOsZclLgKKKKkYUUUUAFFFFABRRRQAUUUUAFFFFACl38aPk0UXfxo+TRXbDtRzT7mMR/FJ8kVvWkfxSfJFb1xvk6FwKXf6XY/PN+zem+ylLv8AS7H55v2b01SRb4R82dMznpPqY/8A3JeP/MaND1Jo4+rdWKjA3Ajhx4c6z0sw3SrVlI/1yX7xqBdDG2A3A8q7Y7qjkunZ6ZHM8c4E5YSDgUzj21adBvRbkCTxQ3InlVb6Faxp2sCK11YxLeKFCOxx1qjh7ftqbvtR086lPpluUMcLAKUbI3YBI9WazlfB0xrkvNtOjx4GM5rafLw7W7OQA51XtLnePartw5Ak86nY7gbcniDWZoaxxxxR5JAY8KT1G3FzGsgbJjORjninurWSESOxVs5XzVGatczWkLSJKNmRnKgcPTQBUvdDkS30RMnKyuoDfXXldxMnVttfjirr7o+oT6iLS0RNqhRKR38wPxrz+S0mjUsw4CtoR2OfUlvse6e5B/IVP7TJ+FXmqN7j/wDISP8AtMn4Vea559zKjwgoooqCgooooAKKKKACiiigAooooAKKKKAFLv40fJoou/jR8miu2Hajmn3MYj+KT5IrevJ9V6U65bateQQ6hIkcc7qigDgAxAHKlPfh0g/+Tl9g/dXnS1VZ7Mf8fqOKdo9Yu/0ux+eb9m9N15r0S1/VNT6TWkF7ePNGN7BWAxnYf316VVRlluc2voy0ZKMj546V2f8A7o1N++6kP941XLhVB2mrd0ulEeuakT/SZPvGqVJIXcmu6KPOZkBtwUZ4nhjvq4dDtOu2vrjTZ0aCd4xND1nAhxy9ozS3udaXHqvSyATKGhtlM755cOX14q/61ai36XTahEu0wiMsR2jjnPtom9qNNOO9krpFzHLbNa3KmOdPhKwwQanbdEEewtg947aiNVthqFrHdW7bLiMZVxz9FR46QzWSxpc2rK6cM/zT6KwOrgsk9s0pDNcSjA+CpxUDrlnutX8WV8EY3nIFTOna5Z3sYZZAH5FTzFL63dxNaOiZdyDhU4mhBex55rx/KWoNOBwCKg9AFV+6ssoy45ipqO8t7gkRSoxHMA8R6qUu5FTJNbo5Hueje5LGYuhKoeYuZPwq7VTvcucSdEAwGM3Mn4Vca5p9zNo8BRRRUDCiiigAooooAKKKKACiiigAooooAUu/jR8mii7+NHyaK7YdqOafczxzXP17f/2mT7xpGpa8s31Dpbc2cbBXmvHQM3IZY0fkFuvMAvId8KF7okHbbgY4E9p44wO2vHkm5M+whqRjCKb+BvoH/K21+TJ9w161XmvQ/S1h6R2l5a3SXdtl0Z1UqUbYTgg9/Ya9LrfS2ieP6+Slq7eD5t6Z3hk6T6pEBwW7kB/6jVdFS/S7+V+r/wBsl+8aiBzr04qkeK+T1f3KNKNpLd3DgF5LRW9AYnh7BVt1OwRLqcqdxmO4k8eHdVX6HdLuj2lRSTXuopCZokjVNrMRtUc8A445q5mSG9RXjnSWGTjHKrblUnAxnOMduaymmdEGhfRWMlkiHiQMEVi4gjuZ+rlOEU4IrZQ2nXUZC4RhjP2GnlaNpxgAlhnlWRuJw6LY5Z2g/NqOBbma49F7YXF/fzlfzIYwxjHoz+FSl44NsUDAEj6vQPwql6/09h6I2cNjpawXF7xLBm3KhJyS2McfN7e6rgrZnNpIp3uiaEdF1hbqDMYnYhtvDDjt9YI+uqwdWvCArybwPKFP9I+luq9KZUk1J4yEOVWJAoFQldCRyt77Hv3uSydb0IR9oU+ESZx6qu1Ub3H/AOQif2mT8KvNcU+5nRHhBRRRUFBRRRQAUUUUAFFFFABRRRQAUUUUAKXfxo+TRRd/Gj5NFdsO1HNPuZ5dBIkPT8ySuqIt+xZmOABuNctNnimj1WweZI3vADHJI2FLK2cE+esSWaah01ls5SwSa9dGK88FjW66ZpjyTsHnNvYITcyAj862cBUHZxzxNeQ7tn1XtxV+EWDoKg0q+a1uJIzcXpwsSSBiiqrHccd/IVf6856F2VldazDqGnrNF1BZZ4ZXDYDK21gcDt4YxXo1b6faeT6z7t/J8xdLv5X6v/bJfvGoivUNd9yXX9S16/voZ7IR3Fw8iBpGyASSM+LSH8DHSP8ApFj9I3/bXoqca5PLcZeDz6pXRekuqaCzGxuGVXGCjElfTjvq2fwMdI/6RY/SN/20fwMdI/6RY/SN/wBtGcfIsZIs3QHpBca5pzG/lPWLIybseK2cH0Z/dU/q8c8SrJbSFZA64Cji5J4D18qhOg/QDWujtxdLfTWsltOg8WN2JDDkcY89XKLR5RcxPNIGjhB2L5z2n1Z9tYycb2Z0Rbrc8i90XXNQtNQj0aC9YRpboZynDe5Bzx7sY4VQCc869j6a+5trGv8ASVtTsJLRIjGgxKxByPNg+aq/L7jvSaaVpXubDc5ycOQPYFrWM4pcmMoybPO6K9B/gY6R/wBIsfpG/wC2j+BjpH/SLH6Rv+2nnHyThLwXr3H/AOQif2mT8KvNVvoF0eu+jPRpdNvXieUTO+YySMHGOYqxSOIomkKs20E4UZJ9Arkm7k6OiPBtRVe03pdHq012llpV/J4G/VzblRCrd2GYEnzVLadqdpqkBmtZC2xiroylXjYcwyniDUtNDTTG6KjF6Q6c2sXeldY4ubOETSgocBSM8D28xXTRdZs9f0yPUbBnaCQkAupU5BweBopjsfoopLWLu4sNJubu1hjmlhjLhJHKg4GTxANIB2iozo3qUusdHbHUp1VZLmESMqcgT3VJ03sAUUVFa1q7afLY2cIXwnUJ+pjLDIQAEsxHDOAOWe0UJWFkrRVZ/L+qWekW35RtY49Rur7wSIAEIfHID4znG0E4zxqV0WbU5raYarFGk0c7xo0YIEiA+K2MnGabVCs7Xfxo+TRRd/Gj5NFdcO1HPPuZ5UbqKx6cSXU5IiivmZiBnhuNcNP1C3ja+tbosttejBkVclCDlWx2imY4I7np60EyK8cl+ysrDgRuNdY/A5VvroWMPg+mJthj28ZGZsBnPNuROK8l8s+qtYpNfC/8JboVcWdjq6WFlcNdPdEmaUxlVVVUkAA8c57fNXoROASezuFUDoR1Wran4abaGC5sj4xhTYsiMpGCBwyD216BW2nweT6z7v5EY9a06TTJdSW5XwWDf1shBGzb8LIIzwxTUE0dxAk0RykihlJBGQeXA1SIo+rhv9NHjRahB4agxwGFIf8AvLH/ANVSF/czp0ftTDdOn/pZkSGE7XLBBhy2eCr3dpI58q2xOLItdcobmG4MoikDGFzG/wDVYYOPrFVl2vtR1PSLUancW6TacbiTqiBudWi58O3JB8xreS/vFSaDr5GE2sC2MgwDHGVBwCOXdn+t30sQyLRRVTv729t0urWG9mVbfUraJJMgtscoWQkjjjcePOpLQ5pxqOr2Uk8k0dtcIIjIdzKGjViM8zxJpNbWOyQutRtbNtkrsX2F9iIXbaOZwAeFdbe4iu7aO5gcPFKodGHIg8RUDYSdX0l6RSFQ9xGsBjVjjMXV5GD2Ddvrk802qwaGlpPLpsF9DIxjgYZQbAV447PZVOIrJs6vp63JtmuVEomWArg/GMu4L7ONc31u2juLhJFkWG2z1lwR+bVht8XPPPjDs7+6oe9ubiPWLfbePLjUY4mCHakaFD4hH85jzJPIEcqWjSSz0bpHc211OkovZCCX3Y4ryBzjn9lGIWXKioDUzcyahqca31xEkFhHNGsZC7XzLx5Z/mjhUvp8z3GnW00hy8kKMx85AJqWqGmVfoR+u+lX/Ev/AOa1eU6V7q8UMRxFq9iWlUcusjzhvTgYrboQR+XOlQz/APkvwrMUX5Y90176LxrfSLTqDIORmckkD0A8a0fLI+EO22qXms6tqKaSbWGCyfwd7iWIuZZQMsowR4q5ArfR9dkvtGu2hs4kvrCR4ZrYPtQSKew4+CQc8u2kOgMbWa63p0423MGpyuynmVfBVvQRXPokjS3fSnUFB8Hur1hE3Y2xcEjzZ+yk0tx2dNL17pFrfRZdYtILCGQq7dVMHYSYJ4DDDbyxk59Ap5NXXXegcmqKnVi5sZGKeSdpBHtFJ9BP9HVr81L95qW6Lf6Iof7DN9r02l+wTOGhXuu2PucWV/YxWXV2ln1hinDM0iqMnBBAXgOHOrBd9J7e06IJ0heJikkCSRxZ8ZmcDavtOKitH/0Qp/wl/wBm1RusQSSe5Rolyil0sktLiVR2ooGftz6qKTe/kLontQ1nVtBs7XUdVFq9tJIiXMcMbK1vuOAQxY7gDjPDz+ao7pgL9umPRc2s1uqmWXqxJGzANs4k4IyMd2Ka90WRLnoRNDARK988UUG3jvZnBGPVxrl0hQxdKeiEbHJWaUE//XQvP8ifg5dNU1M6n0X2T2obw5QQYm2mTaePws7efDOePOrlAJxAguWjaXHjGNSq58wJJ+uqx0yONV6Mf8UX7pq11L4RS5Ypd/Gj5NFF38aPk0V1Q7UYS7meZzJ4D0rlvwd5iu2k2HhnxjwzXCxPgk1wXAmgulKywtwBBOeB7CDyNNap+tbv55/tNKV5bW7PpotuCvwiQ0vV10SWHwK12pvLShpMtJ4pABOOQzyxU2encrAg2CYPdKR+FVJvhJ6fwNbUJtcEz0YSdyW5YI+k9vHbi3TSI1jWMxAde2Qh5jPPHAVzbpBZyJCj6LEywxGFFM7ECM4yp7xwHA91QdFVnLyZ9NpeCft+kltaywSw6PGj28ZiiPXsdqk5I9oHsrZelECpMn5JTbPJ1j5nY5fyvMeA5d1QLwyxAGSN0DciykZrKW80i7kidh3hSRRlIOn0fBNt0ktngELaPGUEomwZ2yXByGJ5k5A591dYOly21xPcRaWiy3DBpW65juIGAeXdVboozkHTaXgsVz0qiu5Otl0tOs2bC6TsjFe4kYyKwvSiBDalNJjXwRdsAWZgEGMYxju4VXqKM5eQ6bS8E5Lr1lPJJJLokLNJIJWJnb4YAG4DsOABw51t747Xwee3OkJ1Vy++VfCH8Zu+oGijOXkOm0vBYX6UxO8sjaWpaaIROfCH8ZBnA+s+012TpmY7UWyacqxKuwATNkDlzxmqxRSzkPptLwStvqWl2kkslvoiwvMcysl3IDIf63Hj66kbXpitjAsFrpMEES8kjfA+yqzRTzl5F02l4J676RW17cG5l0lRMU2NJHcPGzL3ErjI9NdB0riTTxYR6TFHbBdojjlKADu4Cq7RSzl5H02l4Jy21+0s7B7C20hYrZxgxJcuBjzd3qrEOu2VvprabDoyR2bcDCtw4XHaPMPNUJRTzl5F02l4JuPXrKLTG0yPR0WzYYMIuX247vMPNyrvadKYbGx8Bt9JjW2A2iIyllA5Y4g8PNVdoozl5DptLwTdtrtlazRSxaOmYPiQ1w7LF8lTkL6qL3XrPULyO7u9HSWeE5jc3Dgxn+rjl6qhKKM5eQ6bS8E3fa9Z6lNDNeaOkzwEGItcuNhHaMcj5+dPp06lRAi6emFGBmUk/WKqtFLOQdNpeD0HS9WbWbZrl4REVcptDZ7AfxoqO6I/qqX58/dWivR0uxHh+oio6skitap+tbv55/tNKU3qn61u/nn+00pXnS5Z9FDsRq3wk9P4Gtq1b4Sen8DW1SWFFFFAi32TDV+j0OjSnM7RNNbOxySyuw2+sVCWE9xDpmpxLLIgEa5UMRg7wD+NElzLaQ6VcQttkiRmU+iRql9VtoprC81i1XFvfQoxA/mSdYu4H/PfWz3X8HH2Onw3+7K/Bp0stqbuR0gt920SSZwzdwA4mu8uhXkeqppq9XJNIoZCreKwPI5Nbs9zdaVbtev1dhbZSIKoBdu3Hee89lS+o4PTPSdoKqUt8AnNJRVFy1JJ/wDP6IiPo9dyTyW3W263CFgsLSYd8dw+zNYtdAu7smOOWAXGCfB2kxIcebv81OW5J6e8z+nH7xrbSyff4OP+tyfa1CjH9iepPff4shrWxlujKRiOOAbpXfgEHLj5/NXV9Kn3W/Usk6XJKxOhwCRzBzjBqZRbdeimoSSpI+7UdriNgpwBw7DwyTSB1O3ksrTTre2kjWO46wu8gYknhjgBQ4pcjWpOT2Nfe9dLeNZzTW0EwO1VlkxvPm/fUdc28tpcSW86FJI2Ksp7DUt0jJPS65JPHrl+wVr0u/lPe/KX7opSit6Hpzk2r+VZDUUUVmdAUUUUAFFFFABRRRQAUUUUAFFFFAFw6I/qqX58/dWijoj+qpfnz91aK9PS7EfO+q+9IrWqfrW7+ef7TSlN6p+tbv55/tNKV50uWfQQ7Eat8JPT+BratW+Enp/A1tUlhWSCpIYEEcwaktJsro3drcx7UBmAQs4Uvg8cZ50zeQs+o65J4F16I7/nCcCI7+fnPmq1HazF6iUqE7y8sZ7G3ghgnSS3UqHeQENk5ORjz1m31Z4tEu9LfLRzlWTj8FgRn2iuMGmXU8auiL44JRWYBnxz2jtrjbu8VzG6MVZWBBHZRbsMY1XglZNWs5dItbO6spGuLPcIyH2qcnPjDGa7ydI7Oe8s72awbwiAJvZHADFOWBjgO/1Vx1bT7i91vUpIer2xSEvukVcDv4mo+LTLuWIOiDLKWRCw3OBzIHM/4VTlIzUNNq3/AN+RyLVbOPpCdVNvMV6wyiPrB8InPPHKtrXVrG219tU8GnbxzIsZkHBjnOTjlxpZ7eT8j27eAFTJMwW4zxk4DxQPNWRoWpGR4vB8SIMmMuAx4Z4DOTw7qVyKrTfL/Axba1bwSXkD2zy2F4cvEz+MpzkEHH4Vxa901JYUt7WZbdH6xy0gMjkchnGAPVSlvZTXKs67ERSAXkcKMnsye2ukek30sk0a27ZgIEmeAUk4HH10rkx46afP7GdR1Kz1DWjqBgmRZGDSJvGc+Y4pv8pWOqdKo7yWyZ452AkikcEZxjOcdnOoa7sp7K7e0nTbMhwVBzx7OVOJouqxSOqw7JAnFC6hmBGSAM5PA9lNOVicdOlv8bCNz1XhUvU/Fbzs9GeFcqcfSrxLNrsxDq0xvw4LJnllc5HrrEWmXU0SuiL46lkQsAzgcyF5mppmilGuRXadu7BxnGaxU9JBPfdG9NRNp2yyjc7BQo8XHE8KjBpV8dQNgLdjcDmg7BjOc8seehxaFHUTuxSimrzTrqwWFrmPYJl3Jgg5Hb663j0i+kSKTqQiTAlGkYIDjzmlTKzjV2JUUy2nXaXr2bxFZkzvViAFA5knljz10XSb2S5igii61phuQxkMrDt48qKYZx8iVFOPpd5HaG6aMdWpG7DglM8twzkeuto9Gv5BEep2CYbkMjBARnHMmimGcfIjRUtpmhS3l1dwTsIXtYmZkdgpLAcBx7M9tRckbRSNG23cpwdrAj2jnQ01uCnFuky3dEf1VL8+furRR0R/VUvz5+6tFelpdiPn/VfekVrVP1rd/PP9ppSm9U/Wt388/wBppSvOlyz6CHYjVvhJ6fwNbVq3wk9P4Gtqksnr9dt1oez4vweErjlncc/XTDH+OdJvkv8AtBUNDq97DbpAsilIzmMtGrGP5JIyPVW513UGedjKhNwMS5hQ7h3cuVa5o5PpS4/vNkvqN1b6fe6XcCzMzJaRNEesIUkeYDvqu5LXeSu0l8le7jypmHWL2C2W3SRSiZ2b0VimfJJHD1UpHK0UqyLgspyNygjPoNTKSbNIabiqZZdfihuVvzaB1ltrgtcoTnrFPAN6Ac+3NY1C7g03WLSeKyaZ1t4jCxlIUjaAMADvzUQut363ct2JEE0y7JG6pPGHbkYxWE1q+jtxAJF2rnYTGpaPPknGR6qpzRktGSSXwNXRJ6KWxIwfDJPV4op+Qk9P4cnOJIgP+gVB/lS68ES0JjMMbblUxKePfyrY6zfNfLfGRPCV5SdUv7qM0V9KW/8Av+yUujaxdHLV3tzKPCpQ+19uG4YB4dwreK9kvI9auTD1BezjwgJ5DaAfWKiIdYvIDLsaMrMcyRtEpRj37cYBrEer3sfX4kQ+EcJd0ancO7iOVGaF9GVV/eRWSWSaQySu0jnmzHJPrqzzE+/qw4/7D7oqrK21wwAyDniMj2U8davmvUvTJH4QgAV+qThjl2VMZVyaakHLjwxzT2ONbyc5t25n+uKd1C8ttN1q0nhsWlYW8RgbrSARtAHDFQker3cPX9WYl8IBEv5lPGHdy5VmLWb6G2W3WVSkeerLIpaP5JIyKpTVEPSk5Wxq+Le9qxB8XNxMSPPwqVt+HSrSj2myj/Zmq6+p3MlpHaOYzDEcovVLwPfnHb299dvy7qHhMdyJIxLEmxHEKeKvdyoUlYPSk1X8/sSmmlkIV5GdUyFDHIUZzw7qktQY+93ShnhmY4/5hUZJI0sjSMFBY5O0YHsHKmJNSuZbaK2cxmKHjGvVKMfV29tQpcmri/bXwWWYRbtWaSMyOLG3O0Ng7dq5OfZSei3q3GqaTBDaGCGGZ8MXLbiRk8f886im1q/a8S765RMi7QyxqMrjGCAOIx30DWr1LpLlHjSSMEJtiUKmeZAxgHz860zV2YLQli0/7sdtLJNnq+STm1yc9v5xa31Yn8jaMM8BFJj/AKzSUWp3MAmEfVKJxiQdShBHdy4DhRLqd1PHBHKYmS3+LHUqAvm5cqnJVRp9OWV/3iixSfyi1b+wN+zWqmRjgeFPflu/N6bwyIZihRj1a4ZcYwRjBpOaV55nlkOXc5JxilJpj04Sjz+C29Ef1VL8+furRR0R/VUvz5+6tFehpdiPD9V96RWtU/Wt388/2mlKb1T9a3fzz/aaUrzpcs+gh2I1b4Sen8DW1at8JPT+BrapLFDdv40gVREJRGM8zxAJ9p+qsS6gsYRlRmVsknHDaFzn6x7azJZO67FmCqrF0wvEMSSCfQTS8tg8ewIxYOdu0L4qAtub1dmK1WJztzQwNShVB1odH5Mm3JB25xw81bSX9vGCSxIGeQznBx+NCWSrcLOXLMCzHhzYgDPqAxXKPTmjhWNZgNrhshMEgHPHjz8/mqfYVeodLi8VFwh4hyrNjguBkn2ULdCEbJ3LPu5gA8DnGcduB2UvDZS52B2VYyx3OvwyWyfVgfXW8Wl9SsirKMOMBtnjL4oXn3cKr2iT1HuMQXkNwwEeTlA/LsNd64QWoglkdSNrBQFxyAGMfb7a3FtAG3CGMHnnaKh18Gkcq3OdzcmCWFQF2uxDE9gwT+FcodRVojJNhAXYKBxO0NtBPrrpLaGaXrGceKwZBjgMA8+/nXKLTjFIG6xTiNV+BxyM8R3c6axrch53sdRqFuTzYcGJyOW3nWwvYiSMPkfC8X4PPifZXEaeUACSjAjCYZc7uJ3Z9NYGnMI5IevPVSKAfF8Y8AvPPcKftC9TwZtr9Htw0jEvjJ8XHPJH1fZXRNQgkfapYncF+CcZIyK5fk3MqSmRCwyGHV8CMADAzwxt8/M10FiFnSUP8GRnYY+ETwHsHCj2iX1Pk6yXMUT7HbB2lvMAOea5tqECnB35wpxtOeJwK0urFrmVm67arIE27c9uT7ay1jucuZSS0gYkjsAwB7ePppVH5KbneyMz3X5yOKEks0m0sBkADi31Vs07tLJHCF/N8GZuW7niudtYNBJE7TburQrgDGcnOay9jvdhvHVvKsrKVycjHD0cBT9oveb+GRqQjHL8vFHAkYBx6zWs96q20jxZyFOGK8Ae4+fjXEaYwhMXXLtJOSE4kZyDnPMd9bmwk6sxicbOsMgUp593Hjx449lHtFeoZXUIcIpkO4bt5ZMfB4H68USXoW5iB3omCWUpx5gD1ca0k0zdxEuGABB2/wA7duJPmJxw81dPAWacySTbt23d4vccgD10/YH+pQJqEZ3lgVCsQvnA4E+3hTdJQ6d1UsbmQOFQKcpxyCTkd3OnaiVfBcMq9xcOiP6ql+fP3Voo6I/qqX58/dWivR0uxHgeq+9ISveiup3N9PPGsWySRnXL9hOa4+8/VvIi+kq+J8BfQK27K4nBWdsfVaiSR55L0T1RJYVKxZkcgeP27Sfwrr7z9W8iL6Srpd/pdj8837N6apYot+q1Cg+8/VvIi+ko95+reRD9JV+oowQuq1PwUH3n6t5EX0lHvO1byIvpKvwrNGCDq9QoHvO1byYvpKPedq3kw/SVf6KMEHVahQPedq3kRfSUe8/VvIi+kq/0UYIOr1Cge8/VvIi+ko95+reRF9JV+zRRgg6vUKD7z9W8iL6Sj3n6t5EX0lX41ijBB1eoUL3n6t5EX0lY95+reRF9JV+oowQdXqFC95+reRF9JR7ztW8iL6Sr8KKMEHVahQfedq/kRfSUe87VvIi+kq/0UYIOr1Cge87V/Ii+ko952reRF9JV/oowQdXqFA95+reRF9JR7z9W8iL6Sr/RmjBB1ep+Cge87VvIi+ko952r+RD9JV+ZgoJJwBzNR0+tW0YYROsrqeK5xRgg6vUENC0240uyeC5Ch2kLja2eGAPwoqRFyt146DAHD8fxorv01UEeZqycpuTHU+LX0CthWqfFr6BW2a43ydC4Fbv9Ksfnm/ZvTVKXX6XY/PN+zei/1CKwgMjkFseKmeJ44pFPhDR50dtUf38PFNKFhBDHK72qa0rpD4exjYYcjxDjCn/GqcWiLRPiisA8PPRmpKNqKwDRmgArNYzxooADRWM1nNABRWM0UAZrFKX+pQWCBpmHMZAPEeeom816cTbLdAV71GSf85p0KyxCilrO9ivIhJEcjOPXTGaANqKxmjNIZmisZooAKKxWGPDnimBAa1rTxTGCFHRo2+GT4rd/Cq693HK7TYaN2OV2cAD+6pzXri3mjaLr4mZRwwAfSPNVaXYEyBk5xg93+RVozZa9BcyWkrs4djMckd+0UVx6MDGnSDGPzx4eoUV1R7Uc8uSce+hgEaMxLNwwBSy67Znd42AhwxJAC+mqlr+sXkM08HVBIy/iMCckgkfZVWa7zI8blsEccN21zYWzoyPR9S6T6ZE9rLHOs5SRiVjOSPEYfaap/STpJLqNxHItuIwqlQQc/wDmoiSaKUlEQR7eAPfw7ajJXaOTYzEenlTjFIJStIeF7uuAZk7OAB7aetNaaG4R04MhzgDh66gdxcKSM4PFs12jcKxbmTzAq6M7L4/ugTdUIxbqJcAl88POMU9b9PrVoYxJbyGTGGKkYzXnW5DIcNkVglt2F5+mpwRWTPUl6X2gyNksg78AUL0utWfcFkK+RgZFUbSyZLcmYFjnhnI4U/dLbW3VkRSAngxJwDwByO8cceqpxRWTLaeldo3+0jx3qDmsjpdY9sU3sH76qtultK5yrsFUkhDlj6BWrJCHddpIVioIbng86WKDJlr99NopJ8eUHkFXBFdY+lFpIMiKUY7CB++qrDZu3irayZJxlgRTIsAIycEEHluaikO2WFukdq5wrGE97rkHzcKyOk1njikufQP31V5oJ1jKLbtvHwSSSDXKOaN26sA7xw59tLFBbDpJqFre6gZY+t+DgjgBmoy21SaJOqR8KT43e1cLwMk7ozlwCRnGK4wRhWOWPL+d2VolsQ2Tena+bG7yHk6rcODVNSdJpbiVZIpCkaniobGfqqk9ZGxHisSO4VNaf1SwBmLMT5xwpNIaZaL3W20p4XhdruKdCxDtnafMeytrbplbSkia3ePhww27J7qgrkRJs8aXcQMjs4jPPHHhSvgduzO+8xqsZOCeJPZippDtl8sdYstQOLeYF+1GGCKdzXlUUnUeOshDdjL2VK2PSO7ty5Yh2xt8bupOPgeRdjqVpvZOuBKnBwCcVEaz0giUmzgw+8FXcHgvmqnSXEhLMCQSeQ7TS6RS5MnE+kU1EWRIXF11ilFQBc5zntpV51jdgwJwxBJPKubzukihgPG5+ek7ppmkbGAHO7nyq0ibL50TlWXS5GXl1x+6tFK9AyToc245IuW4/wDKtFdEeDGXJVdeuSdXvVLnxJnAB44GTUG0mT4vHjXXXyzdItQKk48KkB7P5xpY5QAgknkT2VlRpZ3EiMQxHEniPPXC8w8CMAcgnNZQsJmLYJ4YHfWHUys0LjYOYpIb4RygnVVxwyeddllJBPIY7qjUJSRRzweWKe3lhuOAO7NUSETBsrgknjnsFM71L7VB2jlgdlKhMOVKY8/LFMAqCApAGMHzikMs/RS2t7vUjblWCshO0niPQanG0vTbgyEddmLgx3cseqozobE8AkulKbg5XaQC2PT3VMJE6eFFUUGdT2Z4nvrKXJa4Fl0nTI164PNtz3/4V3Nlp8Tx+PKmQdpAz7eFC2sgshAyqctk45cuftrE9u8jREKPzQPDH2UhkwtjZHC7Zd2M8q2XT7MvjbLnuIpBuv8ADRIADGFA8+c1I2kwlmDNt3KceekUHgVoWK4lyOzFVmKOI6rdBsTlZGBTGCoB4VbhHIL1pSBsPLhx89VOEPZ61qN3IoKTuVXB4gBuJoQmRWpC0AeWEhlxgbuZbu9VQ6ygsMtjIH2V21K6hd+qQAEOSSOOeNRz7BheJJ4ZrVIhsm44rUQCRZdpPY3ppiC4t7S3CKI5mZskjPAd1QaydYoG0r2AHtplY3FzGmRntB7DilQWWY6hpTWhJJ6xRlEJOD6xUSL2CaOZpMR7FLJg8zjlUbcseuI349HL2VwckRuUGCRgkDNCQWaC7ODg9vCmba7ZmxzI41EAt4wx8HnT9haS3YMm5Y0HDe3ae6qoSJJ5TgMTgk4yDyrm17MgCJIcDtFd4dOPVzGS6TKR7l2jixyB20lKeG0Y9NLYYwbmSVMNxI4qaj79zHOqtu3FM0xuVU27uzj56W1CRikLEFcgj0jNNCLz7nhzoNwT/S2+6lFZ9z5g2gS47LlvurRWy4MnyeddILkSdItSjbA2Xco/vmuJcCNkjO4gAgimNdsFl6TakeuwWu5Tjb/WNb2dm1m4brlKkcQRz/zis2WhSJ90nWMdo547q0uLwM3DgVOQ3mp2azVtwSVVLHnjlXL8krIAWvCcdgSpRT4RHJmTiThueadjQ7ACeHDGTxNd/wAkRKcG7x/9f+NdYtOjhdWFwWKkEeL/AI07JoWdJOsJn3F+TDtA89bDahVRG2Dw4CpSbrLmR3e/JaQ+N+b9fsrvHKYmylxEBjHCGlZVHLopdXEWtrArEQuCXB5HhU7p99dSy6uJLhmWEt1WceKOPL6qhIYUgm6+K6CHu6s4+2mBdvtb+NEZHMR8T9dSxobXUrxuiJujcP4R1mOs7cZrtqF9dxNpKpOyiUgS4/ncuf11FLPngL+bB7DGMeymfDcBd0xbbyJWih2TE808nSazt0l/MyKdy4GCeNTHUXVnrNsROrWsp2smMENgnPLlw76rFtq5huEmEgLIc8Vpm56STXDIWKDY25cKef8Ak1LQ00WI3c/vtFt1v8X8H37cDGc86hbOGfVda1W2eciOB9yKABzPEZpdOks6uXZo29KViz1pLe6nuMeNO25scMfVRQWVOeRlmZNhLFjk91cU3LLlxgZ51O6jHbXl5LcxuYusPBNmcHtpM6bEPGNz/dq7IoWDkyliu0A8u+mZrrLMyeKeRI9FBsYuy4J7fg10isIwp/PDiMcaLQCImLM3DktBlIRgnFscCKnU0mxeWCAsd0qrkqx459X40sulQp1hyFaNcEE8uIHnzRaCiKRMglhjPwsU5PKrqsSjCADAHKux0+PqzuYY9OKLi3tooNxIzj4IbnRY6FHuDw7SvAYrluZ13pxHI1q15CrHCAd1dbYWssDBAyys/jknIPdgdlMQt1ZMhBY8OOM1pqJZ7W3KsxZSw+ymeoZD1hYHmMCukcRlRE8GDbST8LtOP3UWIuPub597s+e26b7iUU50LgEGjyrgLm4YkDs8VaK2jwZvk8z16cp0n1LHZdy/eNb2Uyz56zACrnjXXXbdR0h1BjxLXUp/vmlHiyjFRjPDhWbLR0e4QRkqvEHh564m+CMA0dZijKv1Z4+c1rPZjdwAJPId1SinwjYagrE/m/rpq1uUnuIlZNqu6qSewGotIyrYAGeWKbRTgZGOWKYicvLPwSV1IUkZbgw4jOKYli0wSJEk+dy5JFV+WOZXxLkkdoOeFY2EkMM4FKh2S9qIbu/FpEMggndTEdjHMLnYTm3yGHorHRXTXe7a9LFRH4u3HPIqct9LWBrwiUnwokn+rn/zUt0NIriW38R8Nz+ZBxnt50zLZwxeD9YxzP8ABxUsdEH5G/J3XcC+7djjzzW1xpQmNoetwbXzc+X7qVjoSg0qBtShsZJGV5uXCpC56KJFLCizsetfby5cCfwrrJYsdYgv1l2tCMBe+pmAy3d5FO7kLCeCBeBOMZJ9dJsaRAe9m38N8C8Kbrdu/bt7KVsNDjvr+8tFmIa1bBOOfGrh+TlOt/lLrDnq+r291QlmI9NvdRvg5dppSpQfzQCeNFhRUriWGG4eJHLhDgHvri1xFJjmCK4XVufCXKOThjg94pdOt34Y9taED7vFsxuPPNd4pIpB3n5WKjzu3lWwRnniu8kTQseABI9lICdtxD1sTndGylSmGBzjlSMEhaFywYs2dx7efb7K3tlxeWUrSRrHGqF8t3HjSkrNF4TKm3x1OADy8YH7KVDs7lQMHxvNmo65AdnLuQfTisx3Em3xmYZ7c8qYlCP4skak4+EO2mIiHjThnnnygfspqzgTdIm/xSo+Cc8Q3P6vrrMlirMchuHZmi3VIA/BjkqMebOaoQ0YUaVcsSF47c863Coy8iATjgaWFxDJKMMyMua2a8hSBZDIcuxAGOPD/wA0hl96GfqeXxsg3DerxVorHQmZJ9FkePl17A+natFbR4MpclE1tCNfvsL/AKzISf8AmNJyKSNq5B7anNet2TVbtiQN0zkd/M1EbNx4OASays0OAVjIc8D6awXKFpH49gplolUjLqePHjypW54IijGTmkinwhNQWkHnPOmwCMDnWI4htzwroI8A4NMk0LEsWJz5q7A+OCoxwzXNU25ODnlXTGePH1UAW7oc3XtJA7DAJfz0/EWZbslSAAQvsqu9Hr2SxuJJUXIZNpzUtd6tPCwUImG7uw8OH1is2ty1wMI0i2asQSwbgPVW0xcGLAPjDjSdpqV1cSlSiAAZOeAFdhq8iTYZFUrlW4ZwaQyXFmzXO7s2jPHz1IwKI3Cr8Ek5NR8etI+AvVknz1sNZAGdq4qRkmjDwlzu8XI9FVS1jM+saiGyFVyRkcPhcamjrkSnaerB7s1XI70+HzCKQlZZCRw7z/jTSBkNqFvHHlxwYuQVx2VHO6cGxx7qmNUmDSvGQP3GooxZYcMmtEQzKgKAfPnJFNI4a4UsM7h3c+FaRujKE2cq7onWhZEXYRwwKAOUxiV8EGtPzYVjj1camJ7BEtVaQDeyjAHZ28fVScdk+JCUyNpz5h30rCiKMkRDcDx854fVTFrJAy9W+SoHA7uI+qsiz8Xhx410SzYKSFOO/FMQ1bnTy0rSkhREdmOZbh/jUbII1BVVzk5PGu0saqoA4HPLFLyk5zgYoQzgWi6w4OOFcb1FFvD43NiRTDQpzzxpe8QnqixACggDv41RJ6B7nC7ej0wz/rTfdWis+50Qej8+Oy6Yf3EorVcGb5HOkHR2W7tDNbqOs3tIe85qu6X0Uu764fd4ioeJPYa9MQfm19AoSJI87FC5OTgc65MnZ0qJ5xedD7uzjEh2uzvhVXJJ4E/hVcu9KvY5czWsiE8AGXGa9iux/GrL55v2b1VumsNxJcoIw2zYDy4DiaIydjnHZHnPVMGAwQeZFOadp819KYoRuZRuwDxNPGKPwt93wHUAEdnL/GpDSNJnmvkWB9pPAuvDAz/5rRsySIO6tXtpnSVOrYH4PdXJbeQgMgyD/Wr0+56JW15taed2kwAW78U5B0c02GOJVt1/N8Qe8451OZWB59p1teQ2+DBuOc8+NNv4VcSKvghyo7V4/wCeVejR20UYwEHsrVbSJZ2mCjc3OpyKxPPokvLVw4tRnGOVaNFcli3gpcsckhTzNeiy2scpXcMbe6umxRyUeylkGJ5oiXA52bAg9gNMhrpoiPBXAB5cav0dtHGWIGd3PNb9WvkijIeJ500MjIVS1bcTktxrQbkIPUAY8xr0aS3SQAEY49lZ6pMY2L7KMhYnj92ZGmZzHtGeWK4xSs24hDw5nFW3pNbRWOpySQI5aVcuWGRx7qhINPm6skRsI2bx/MK0T2IaIoKQVyDx7qnbKTEChrXlw3bSc07peiDVb786rCAbcEdgxyq8WVhDZWqW8a5ROWedKUhqJXoNHuL6GPcoRAMjcv8AjTMHRkozF5hhkK7VHA576sKoFGBWcVnbLogU6JWEcYVS2SQSSeYpyLRbSLcBEpVhjBHLhipLFZxRbHSPOdV6M3lqWdV3R7ua8eFV27RVfETEp569kmiWaJ4m4q4INedajpsmk3nV3CK6E5XA4Ed9XGREkVsKcEFcDtJpO93PInDgF7KlLr85Ix3EL3VFXMTB3wxwpwK0RDL/AO5v/J+4/tbfcSis+5uu3o9OD/S2P9xKK2XBk+S8p8WvoFbUnvccAx9tHWP5be2uVw3OhS2Nrv8ASrH54/s3ra9s4r2AxSjge3urkSWKliSVOVJ7DjHD1E1nrH8tvbSw/I3PZFdg6ExEOZJGRt3i8M1NaZo0enKxXi5PPuHdTG9/KPto3v5Te2qcW/knJDdFKb38tvbRvfym9tTgPMcrFKb38tvbRvfy29tGAZjlYpTe/lN7aN7+U3towDMbopTe/lH20b38o+2jAMxusUrvfyj7aN7+UfbTwDML3T4L5VWZcgHPLnUTe6DO90JYJAEJ4gcOZ41Lb38o+2je3lH20YfkMjpa2kVpEI4lwBXelN7eUfbRvfyj7aMAyG6KU3v5R9tG9/KPtpYBmN0Upvfyj7aN7+UfbRgGY3ildQtFvLSSJkDMR4pPYaxvfym9tG9/KPtp4BkUDW9GezV90R35yApyCKrjw7mbcp4Hs7TXrs0MVwpWaNJQeYdQR9dL/knTf/j7X6Ff3VpFENkL0EQJokwAx/GW4f8AKtFWGG3gtkKQQxxKTkqihQT38KK2XBk+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onstantia" pitchFamily="18" charset="0"/>
            </a:endParaRP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981075"/>
            <a:ext cx="1760538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pole tekstowe 7"/>
          <p:cNvSpPr txBox="1">
            <a:spLocks noChangeArrowheads="1"/>
          </p:cNvSpPr>
          <p:nvPr/>
        </p:nvSpPr>
        <p:spPr bwMode="auto">
          <a:xfrm>
            <a:off x="323850" y="3789363"/>
            <a:ext cx="21240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de-DE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Namen, die keiner mehr nennt</a:t>
            </a:r>
            <a:r>
              <a:rPr lang="pl-PL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  <p:sp>
        <p:nvSpPr>
          <p:cNvPr id="23557" name="pole tekstowe 8"/>
          <p:cNvSpPr txBox="1">
            <a:spLocks noChangeArrowheads="1"/>
          </p:cNvSpPr>
          <p:nvPr/>
        </p:nvSpPr>
        <p:spPr bwMode="auto">
          <a:xfrm>
            <a:off x="2268538" y="5661025"/>
            <a:ext cx="2374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de-DE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Weil das Land sich ändern muß</a:t>
            </a:r>
            <a:r>
              <a:rPr lang="pl-PL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2852738"/>
            <a:ext cx="1512888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052513"/>
            <a:ext cx="1728787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pole tekstowe 10"/>
          <p:cNvSpPr txBox="1">
            <a:spLocks noChangeArrowheads="1"/>
          </p:cNvSpPr>
          <p:nvPr/>
        </p:nvSpPr>
        <p:spPr bwMode="auto">
          <a:xfrm>
            <a:off x="4427538" y="4076700"/>
            <a:ext cx="2376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„Zivilisiert den Kapitalismus.”</a:t>
            </a:r>
            <a:endParaRPr lang="pl-PL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6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2924175"/>
            <a:ext cx="1657350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pole tekstowe 12"/>
          <p:cNvSpPr txBox="1">
            <a:spLocks noChangeArrowheads="1"/>
          </p:cNvSpPr>
          <p:nvPr/>
        </p:nvSpPr>
        <p:spPr bwMode="auto">
          <a:xfrm>
            <a:off x="6516688" y="5805488"/>
            <a:ext cx="237648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„Um der Ehre willen.”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ymbol zastępczy zawartości 2"/>
          <p:cNvSpPr>
            <a:spLocks noGrp="1"/>
          </p:cNvSpPr>
          <p:nvPr>
            <p:ph idx="1"/>
          </p:nvPr>
        </p:nvSpPr>
        <p:spPr>
          <a:xfrm>
            <a:off x="539750" y="1052513"/>
            <a:ext cx="7272338" cy="5013325"/>
          </a:xfrm>
        </p:spPr>
        <p:txBody>
          <a:bodyPr/>
          <a:lstStyle/>
          <a:p>
            <a:pPr eaLnBrk="1" hangingPunct="1"/>
            <a:r>
              <a:rPr lang="pl-PL" sz="220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1962</a:t>
            </a:r>
            <a:r>
              <a:rPr lang="pl-PL" sz="2200" smtClean="0">
                <a:latin typeface="Times New Roman" pitchFamily="18" charset="0"/>
                <a:cs typeface="Times New Roman" pitchFamily="18" charset="0"/>
              </a:rPr>
              <a:t> – Ehrendoktorwürden</a:t>
            </a:r>
          </a:p>
          <a:p>
            <a:pPr eaLnBrk="1" hangingPunct="1"/>
            <a:r>
              <a:rPr lang="en-US" sz="220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1964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- Joseph-E.-Drexel-Preis</a:t>
            </a:r>
            <a:endParaRPr lang="pl-PL" sz="22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1966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- Theodor-Heuss-Preis</a:t>
            </a:r>
            <a:endParaRPr lang="pl-PL" sz="22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1971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- Friedenspreis des Deutschen Buchhandels</a:t>
            </a:r>
            <a:endParaRPr lang="pl-PL" sz="22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1982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- Ehrensenatorin der Universität Hamburg</a:t>
            </a:r>
            <a:endParaRPr lang="pl-PL" sz="22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1988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- Heinrich-Heine-Preis</a:t>
            </a:r>
            <a:endParaRPr lang="pl-PL" sz="22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1993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- Internationalen Brückepreis</a:t>
            </a:r>
            <a:endParaRPr lang="pl-PL" sz="22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1999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- Ehrenbürgerin der Stadt Hamburg</a:t>
            </a:r>
            <a:endParaRPr lang="pl-PL" sz="22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pl-PL" sz="22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pl-PL" sz="2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b="1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Auszeichnungen</a:t>
            </a:r>
            <a:r>
              <a:rPr lang="pl-PL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pl-PL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2" descr="http://upload.wikimedia.org/wikipedia/commons/c/c8/Graefin-Doenhoff-Gebaeu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4292600"/>
            <a:ext cx="320357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pole tekstowe 4"/>
          <p:cNvSpPr txBox="1">
            <a:spLocks noChangeArrowheads="1"/>
          </p:cNvSpPr>
          <p:nvPr/>
        </p:nvSpPr>
        <p:spPr bwMode="auto">
          <a:xfrm>
            <a:off x="2411413" y="5229225"/>
            <a:ext cx="2881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Das Gräfin-Dönhoff-Gebäude der Europa-Universität Viadrina</a:t>
            </a:r>
            <a:endParaRPr lang="pl-PL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lm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835150" y="1989138"/>
            <a:ext cx="5578475" cy="4183062"/>
          </a:xfrm>
        </p:spPr>
      </p:pic>
      <p:sp>
        <p:nvSpPr>
          <p:cNvPr id="25602" name="pole tekstowe 5"/>
          <p:cNvSpPr txBox="1">
            <a:spLocks noChangeArrowheads="1"/>
          </p:cNvSpPr>
          <p:nvPr/>
        </p:nvSpPr>
        <p:spPr bwMode="auto">
          <a:xfrm>
            <a:off x="395288" y="333375"/>
            <a:ext cx="84248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Neun Schulen sind nach Marion Gräfin Dönhoff benannt, darunter in Polen die Marion-Dönhoff-Schule im masurischen Mikołajki (Nikolaiken)</a:t>
            </a:r>
            <a:r>
              <a:rPr lang="pl-PL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400">
                <a:latin typeface="Times New Roman" pitchFamily="18" charset="0"/>
                <a:cs typeface="Times New Roman" pitchFamily="18" charset="0"/>
              </a:rPr>
              <a:t>die einen Kurzfilm über </a:t>
            </a:r>
            <a:r>
              <a:rPr lang="pl-PL" sz="2400">
                <a:latin typeface="Times New Roman" pitchFamily="18" charset="0"/>
                <a:cs typeface="Times New Roman" pitchFamily="18" charset="0"/>
              </a:rPr>
              <a:t>sie</a:t>
            </a:r>
            <a:r>
              <a:rPr lang="de-DE" sz="2400">
                <a:latin typeface="Times New Roman" pitchFamily="18" charset="0"/>
                <a:cs typeface="Times New Roman" pitchFamily="18" charset="0"/>
              </a:rPr>
              <a:t> vorbereitet hat.</a:t>
            </a:r>
            <a:endParaRPr lang="pl-PL" sz="2400">
              <a:latin typeface="Times New Roman" pitchFamily="18" charset="0"/>
              <a:cs typeface="Times New Roman" pitchFamily="18" charset="0"/>
            </a:endParaRPr>
          </a:p>
          <a:p>
            <a:endParaRPr lang="pl-PL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ole tekstowe 3"/>
          <p:cNvSpPr txBox="1">
            <a:spLocks noChangeArrowheads="1"/>
          </p:cNvSpPr>
          <p:nvPr/>
        </p:nvSpPr>
        <p:spPr bwMode="auto">
          <a:xfrm>
            <a:off x="539750" y="476250"/>
            <a:ext cx="41767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>
                <a:latin typeface="Times New Roman" pitchFamily="18" charset="0"/>
                <a:cs typeface="Times New Roman" pitchFamily="18" charset="0"/>
              </a:rPr>
              <a:t>Marion Gräfin Dönhoff starb am Morgen des 11. März 2002 </a:t>
            </a:r>
            <a:r>
              <a:rPr lang="pl-PL" sz="2400">
                <a:latin typeface="Times New Roman" pitchFamily="18" charset="0"/>
                <a:cs typeface="Times New Roman" pitchFamily="18" charset="0"/>
              </a:rPr>
              <a:t> auf Schloß Crottorf </a:t>
            </a:r>
            <a:r>
              <a:rPr lang="de-DE" sz="2400">
                <a:latin typeface="Times New Roman" pitchFamily="18" charset="0"/>
                <a:cs typeface="Times New Roman" pitchFamily="18" charset="0"/>
              </a:rPr>
              <a:t>im Alter von 92 Jahren im Kreise ihrer Familie.</a:t>
            </a:r>
            <a:r>
              <a:rPr lang="pl-PL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6626" name="Picture 2" descr="http://upload.wikimedia.org/wikipedia/commons/4/4d/Friesenhagen_-_Schloss_Crottorf_01_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88913"/>
            <a:ext cx="2881313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pole tekstowe 4"/>
          <p:cNvSpPr txBox="1">
            <a:spLocks noChangeArrowheads="1"/>
          </p:cNvSpPr>
          <p:nvPr/>
        </p:nvSpPr>
        <p:spPr bwMode="auto">
          <a:xfrm>
            <a:off x="4535488" y="2276475"/>
            <a:ext cx="4608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Schloss Crottorf</a:t>
            </a:r>
          </a:p>
        </p:txBody>
      </p:sp>
      <p:pic>
        <p:nvPicPr>
          <p:cNvPr id="26628" name="Picture 4" descr="http://upload.wikimedia.org/wikipedia/commons/f/f7/DPAG_2009_Marion_Gr%C3%A4fin_D%C3%B6nho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573463"/>
            <a:ext cx="338455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http://upload.wikimedia.org/wikipedia/commons/e/e4/2009_doenhof_bildseite-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3716338"/>
            <a:ext cx="18002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pole tekstowe 7"/>
          <p:cNvSpPr txBox="1">
            <a:spLocks noChangeArrowheads="1"/>
          </p:cNvSpPr>
          <p:nvPr/>
        </p:nvSpPr>
        <p:spPr bwMode="auto">
          <a:xfrm>
            <a:off x="5292725" y="5876925"/>
            <a:ext cx="2087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Gedenkmünze zum 100. Geburtstag</a:t>
            </a:r>
          </a:p>
        </p:txBody>
      </p:sp>
      <p:sp>
        <p:nvSpPr>
          <p:cNvPr id="26631" name="pole tekstowe 8"/>
          <p:cNvSpPr txBox="1">
            <a:spLocks noChangeArrowheads="1"/>
          </p:cNvSpPr>
          <p:nvPr/>
        </p:nvSpPr>
        <p:spPr bwMode="auto">
          <a:xfrm>
            <a:off x="1187450" y="5657850"/>
            <a:ext cx="2736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100. Geburtstag Marion Gräfin Dönhoff: deutsche Briefmarke von 2009</a:t>
            </a:r>
          </a:p>
          <a:p>
            <a:endParaRPr lang="pl-PL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2" name="pole tekstowe 9"/>
          <p:cNvSpPr txBox="1">
            <a:spLocks noChangeArrowheads="1"/>
          </p:cNvSpPr>
          <p:nvPr/>
        </p:nvSpPr>
        <p:spPr bwMode="auto">
          <a:xfrm>
            <a:off x="2195513" y="2924175"/>
            <a:ext cx="4679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b="1">
                <a:latin typeface="Times New Roman" pitchFamily="18" charset="0"/>
                <a:cs typeface="Times New Roman" pitchFamily="18" charset="0"/>
              </a:rPr>
              <a:t>Gedenken zum 100. Geburtstag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l-PL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de-DE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Verantwortung </a:t>
            </a:r>
            <a:r>
              <a:rPr lang="de-DE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zu tragen, das wurde uns nicht gepredigt, das ergab sich einfach in der Gemeinschaft</a:t>
            </a:r>
            <a:r>
              <a:rPr lang="de-DE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l-PL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pl-PL" sz="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l-PL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l-PL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de-DE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de-DE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Krippen sind immer dieselben, nur das Rindvieh, das daraus frisst, das wechselt</a:t>
            </a:r>
            <a:r>
              <a:rPr lang="de-DE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l-PL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pl-PL" sz="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l-PL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l-PL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de-DE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Ein </a:t>
            </a:r>
            <a:r>
              <a:rPr lang="de-DE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Journalist ist nicht dazu da, ein Rad zu schlagen wie ein Pfau und zu sagen: Seht her, wie schön hab' ich das gemacht</a:t>
            </a:r>
            <a:r>
              <a:rPr lang="de-DE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pl-PL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pl-PL" sz="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l-PL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l-PL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de-DE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Freiheit </a:t>
            </a:r>
            <a:r>
              <a:rPr lang="de-DE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ohne Selbstbeschränkung zerstört sich selbst</a:t>
            </a:r>
            <a:r>
              <a:rPr lang="de-DE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l-PL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pl-PL" sz="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l-PL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l-PL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de-DE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Wir </a:t>
            </a:r>
            <a:r>
              <a:rPr lang="de-DE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müssen wieder lernen, in einer Gemeinschaft zu leben und weniger von nationaler Identität zu reden</a:t>
            </a:r>
            <a:r>
              <a:rPr lang="de-DE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l-PL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pl-PL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pl-P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Zitate von Marion Gräfin Dönhoff</a:t>
            </a:r>
            <a:endParaRPr lang="pl-PL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000" b="1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pl-PL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b="1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Wörterbuch</a:t>
            </a:r>
            <a:endParaRPr lang="pl-PL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pole tekstowe 3"/>
          <p:cNvSpPr txBox="1">
            <a:spLocks noChangeArrowheads="1"/>
          </p:cNvSpPr>
          <p:nvPr/>
        </p:nvSpPr>
        <p:spPr bwMode="auto">
          <a:xfrm>
            <a:off x="539750" y="1196975"/>
            <a:ext cx="51117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onstantia" pitchFamily="18" charset="0"/>
              </a:rPr>
              <a:t>Abgeordnete (</a:t>
            </a:r>
            <a:r>
              <a:rPr lang="pl-PL" i="1">
                <a:latin typeface="Constantia" pitchFamily="18" charset="0"/>
              </a:rPr>
              <a:t>m</a:t>
            </a:r>
            <a:r>
              <a:rPr lang="pl-PL">
                <a:latin typeface="Constantia" pitchFamily="18" charset="0"/>
              </a:rPr>
              <a:t>) – poseł </a:t>
            </a:r>
          </a:p>
          <a:p>
            <a:r>
              <a:rPr lang="pl-PL">
                <a:latin typeface="Constantia" pitchFamily="18" charset="0"/>
              </a:rPr>
              <a:t>Ablehnung (</a:t>
            </a:r>
            <a:r>
              <a:rPr lang="pl-PL" i="1">
                <a:latin typeface="Constantia" pitchFamily="18" charset="0"/>
              </a:rPr>
              <a:t>f</a:t>
            </a:r>
            <a:r>
              <a:rPr lang="pl-PL">
                <a:latin typeface="Constantia" pitchFamily="18" charset="0"/>
              </a:rPr>
              <a:t>) – odrzucenie </a:t>
            </a:r>
          </a:p>
          <a:p>
            <a:r>
              <a:rPr lang="pl-PL">
                <a:latin typeface="Constantia" pitchFamily="18" charset="0"/>
              </a:rPr>
              <a:t>Alleinerbin (</a:t>
            </a:r>
            <a:r>
              <a:rPr lang="de-DE" i="1">
                <a:latin typeface="Constantia" pitchFamily="18" charset="0"/>
              </a:rPr>
              <a:t>f</a:t>
            </a:r>
            <a:r>
              <a:rPr lang="pl-PL">
                <a:latin typeface="Constantia" pitchFamily="18" charset="0"/>
              </a:rPr>
              <a:t>) – jedyna spadkobierczyni</a:t>
            </a:r>
          </a:p>
          <a:p>
            <a:r>
              <a:rPr lang="pl-PL">
                <a:latin typeface="Constantia" pitchFamily="18" charset="0"/>
              </a:rPr>
              <a:t>anlässlich – przy okazji</a:t>
            </a:r>
          </a:p>
          <a:p>
            <a:r>
              <a:rPr lang="pl-PL">
                <a:latin typeface="Constantia" pitchFamily="18" charset="0"/>
              </a:rPr>
              <a:t>anparangern - potępiać  </a:t>
            </a:r>
          </a:p>
          <a:p>
            <a:r>
              <a:rPr lang="pl-PL">
                <a:latin typeface="Constantia" pitchFamily="18" charset="0"/>
              </a:rPr>
              <a:t>Ansicht (</a:t>
            </a:r>
            <a:r>
              <a:rPr lang="pl-PL" i="1">
                <a:latin typeface="Constantia" pitchFamily="18" charset="0"/>
              </a:rPr>
              <a:t>f)</a:t>
            </a:r>
            <a:r>
              <a:rPr lang="pl-PL">
                <a:latin typeface="Constantia" pitchFamily="18" charset="0"/>
              </a:rPr>
              <a:t> – pogląd </a:t>
            </a:r>
          </a:p>
          <a:p>
            <a:r>
              <a:rPr lang="pl-PL">
                <a:latin typeface="Constantia" pitchFamily="18" charset="0"/>
              </a:rPr>
              <a:t>Attentat (</a:t>
            </a:r>
            <a:r>
              <a:rPr lang="pl-PL" i="1">
                <a:latin typeface="Constantia" pitchFamily="18" charset="0"/>
              </a:rPr>
              <a:t>m</a:t>
            </a:r>
            <a:r>
              <a:rPr lang="pl-PL">
                <a:latin typeface="Constantia" pitchFamily="18" charset="0"/>
              </a:rPr>
              <a:t>) – zamach </a:t>
            </a:r>
          </a:p>
          <a:p>
            <a:r>
              <a:rPr lang="pl-PL">
                <a:latin typeface="Constantia" pitchFamily="18" charset="0"/>
              </a:rPr>
              <a:t>aufwachsen – dorastać </a:t>
            </a:r>
          </a:p>
          <a:p>
            <a:r>
              <a:rPr lang="pl-PL">
                <a:latin typeface="Constantia" pitchFamily="18" charset="0"/>
              </a:rPr>
              <a:t>ausschließlich – wyłącznie </a:t>
            </a:r>
          </a:p>
          <a:p>
            <a:endParaRPr lang="pl-PL">
              <a:latin typeface="Constantia" pitchFamily="18" charset="0"/>
            </a:endParaRPr>
          </a:p>
        </p:txBody>
      </p:sp>
      <p:sp>
        <p:nvSpPr>
          <p:cNvPr id="28675" name="pole tekstowe 4"/>
          <p:cNvSpPr txBox="1">
            <a:spLocks noChangeArrowheads="1"/>
          </p:cNvSpPr>
          <p:nvPr/>
        </p:nvSpPr>
        <p:spPr bwMode="auto">
          <a:xfrm>
            <a:off x="539750" y="3995738"/>
            <a:ext cx="388778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onstantia" pitchFamily="18" charset="0"/>
              </a:rPr>
              <a:t>besitzen – posiadać </a:t>
            </a:r>
          </a:p>
          <a:p>
            <a:r>
              <a:rPr lang="pl-PL">
                <a:latin typeface="Constantia" pitchFamily="18" charset="0"/>
              </a:rPr>
              <a:t>Beteiligte (</a:t>
            </a:r>
            <a:r>
              <a:rPr lang="pl-PL" i="1">
                <a:latin typeface="Constantia" pitchFamily="18" charset="0"/>
              </a:rPr>
              <a:t>m</a:t>
            </a:r>
            <a:r>
              <a:rPr lang="pl-PL">
                <a:latin typeface="Constantia" pitchFamily="18" charset="0"/>
              </a:rPr>
              <a:t>) – uczestnik </a:t>
            </a:r>
          </a:p>
          <a:p>
            <a:r>
              <a:rPr lang="pl-PL">
                <a:latin typeface="Constantia" pitchFamily="18" charset="0"/>
              </a:rPr>
              <a:t>Bildung (</a:t>
            </a:r>
            <a:r>
              <a:rPr lang="pl-PL" i="1">
                <a:latin typeface="Constantia" pitchFamily="18" charset="0"/>
              </a:rPr>
              <a:t>f)</a:t>
            </a:r>
            <a:r>
              <a:rPr lang="pl-PL">
                <a:latin typeface="Constantia" pitchFamily="18" charset="0"/>
              </a:rPr>
              <a:t> – edukacja </a:t>
            </a:r>
          </a:p>
          <a:p>
            <a:r>
              <a:rPr lang="pl-PL">
                <a:latin typeface="Constantia" pitchFamily="18" charset="0"/>
              </a:rPr>
              <a:t>Briefmarke (</a:t>
            </a:r>
            <a:r>
              <a:rPr lang="pl-PL" i="1">
                <a:latin typeface="Constantia" pitchFamily="18" charset="0"/>
              </a:rPr>
              <a:t>f</a:t>
            </a:r>
            <a:r>
              <a:rPr lang="pl-PL">
                <a:latin typeface="Constantia" pitchFamily="18" charset="0"/>
              </a:rPr>
              <a:t>) – znaczek </a:t>
            </a:r>
          </a:p>
          <a:p>
            <a:r>
              <a:rPr lang="pl-PL">
                <a:latin typeface="Constantia" pitchFamily="18" charset="0"/>
              </a:rPr>
              <a:t>Brückenschlag (</a:t>
            </a:r>
            <a:r>
              <a:rPr lang="pl-PL" i="1">
                <a:latin typeface="Constantia" pitchFamily="18" charset="0"/>
              </a:rPr>
              <a:t>f</a:t>
            </a:r>
            <a:r>
              <a:rPr lang="pl-PL">
                <a:latin typeface="Constantia" pitchFamily="18" charset="0"/>
              </a:rPr>
              <a:t>) – pokonywanie barier </a:t>
            </a:r>
          </a:p>
          <a:p>
            <a:r>
              <a:rPr lang="pl-PL">
                <a:latin typeface="Constantia" pitchFamily="18" charset="0"/>
              </a:rPr>
              <a:t>Bundesregierung (</a:t>
            </a:r>
            <a:r>
              <a:rPr lang="pl-PL" i="1">
                <a:latin typeface="Constantia" pitchFamily="18" charset="0"/>
              </a:rPr>
              <a:t>f</a:t>
            </a:r>
            <a:r>
              <a:rPr lang="pl-PL">
                <a:latin typeface="Constantia" pitchFamily="18" charset="0"/>
              </a:rPr>
              <a:t>) – rząd federalny</a:t>
            </a:r>
          </a:p>
          <a:p>
            <a:r>
              <a:rPr lang="pl-PL">
                <a:latin typeface="Constantia" pitchFamily="18" charset="0"/>
              </a:rPr>
              <a:t>Bürger (</a:t>
            </a:r>
            <a:r>
              <a:rPr lang="pl-PL" i="1">
                <a:latin typeface="Constantia" pitchFamily="18" charset="0"/>
              </a:rPr>
              <a:t>m</a:t>
            </a:r>
            <a:r>
              <a:rPr lang="pl-PL">
                <a:latin typeface="Constantia" pitchFamily="18" charset="0"/>
              </a:rPr>
              <a:t>) – obywatel </a:t>
            </a:r>
          </a:p>
          <a:p>
            <a:r>
              <a:rPr lang="pl-PL">
                <a:latin typeface="Constantia" pitchFamily="18" charset="0"/>
              </a:rPr>
              <a:t>Bürgermeister (</a:t>
            </a:r>
            <a:r>
              <a:rPr lang="pl-PL" i="1">
                <a:latin typeface="Constantia" pitchFamily="18" charset="0"/>
              </a:rPr>
              <a:t>f</a:t>
            </a:r>
            <a:r>
              <a:rPr lang="pl-PL">
                <a:latin typeface="Constantia" pitchFamily="18" charset="0"/>
              </a:rPr>
              <a:t>) – burmistrz </a:t>
            </a:r>
          </a:p>
          <a:p>
            <a:endParaRPr lang="pl-PL">
              <a:latin typeface="Constantia" pitchFamily="18" charset="0"/>
            </a:endParaRPr>
          </a:p>
        </p:txBody>
      </p:sp>
      <p:sp>
        <p:nvSpPr>
          <p:cNvPr id="28676" name="pole tekstowe 5"/>
          <p:cNvSpPr txBox="1">
            <a:spLocks noChangeArrowheads="1"/>
          </p:cNvSpPr>
          <p:nvPr/>
        </p:nvSpPr>
        <p:spPr bwMode="auto">
          <a:xfrm>
            <a:off x="5219700" y="1341438"/>
            <a:ext cx="3673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onstantia" pitchFamily="18" charset="0"/>
              </a:rPr>
              <a:t>damaliger – ówcze</a:t>
            </a:r>
            <a:r>
              <a:rPr lang="de-DE">
                <a:latin typeface="Constantia" pitchFamily="18" charset="0"/>
              </a:rPr>
              <a:t>sny</a:t>
            </a:r>
            <a:r>
              <a:rPr lang="pl-PL">
                <a:latin typeface="Constantia" pitchFamily="18" charset="0"/>
              </a:rPr>
              <a:t> </a:t>
            </a:r>
          </a:p>
          <a:p>
            <a:r>
              <a:rPr lang="pl-PL">
                <a:latin typeface="Constantia" pitchFamily="18" charset="0"/>
              </a:rPr>
              <a:t>Doktortitel (</a:t>
            </a:r>
            <a:r>
              <a:rPr lang="pl-PL" i="1">
                <a:latin typeface="Constantia" pitchFamily="18" charset="0"/>
              </a:rPr>
              <a:t>m</a:t>
            </a:r>
            <a:r>
              <a:rPr lang="pl-PL">
                <a:latin typeface="Constantia" pitchFamily="18" charset="0"/>
              </a:rPr>
              <a:t>) – tytuł doktora</a:t>
            </a:r>
          </a:p>
          <a:p>
            <a:r>
              <a:rPr lang="pl-PL">
                <a:latin typeface="Constantia" pitchFamily="18" charset="0"/>
              </a:rPr>
              <a:t>Doppelleben (</a:t>
            </a:r>
            <a:r>
              <a:rPr lang="pl-PL" i="1">
                <a:latin typeface="Constantia" pitchFamily="18" charset="0"/>
              </a:rPr>
              <a:t>n</a:t>
            </a:r>
            <a:r>
              <a:rPr lang="pl-PL">
                <a:latin typeface="Constantia" pitchFamily="18" charset="0"/>
              </a:rPr>
              <a:t>) – podwójne życie</a:t>
            </a:r>
          </a:p>
          <a:p>
            <a:endParaRPr lang="pl-PL">
              <a:latin typeface="Constantia" pitchFamily="18" charset="0"/>
            </a:endParaRPr>
          </a:p>
        </p:txBody>
      </p:sp>
      <p:sp>
        <p:nvSpPr>
          <p:cNvPr id="28677" name="pole tekstowe 7"/>
          <p:cNvSpPr txBox="1">
            <a:spLocks noChangeArrowheads="1"/>
          </p:cNvSpPr>
          <p:nvPr/>
        </p:nvSpPr>
        <p:spPr bwMode="auto">
          <a:xfrm>
            <a:off x="4500563" y="2420938"/>
            <a:ext cx="38163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onstantia" pitchFamily="18" charset="0"/>
              </a:rPr>
              <a:t>Ehre (</a:t>
            </a:r>
            <a:r>
              <a:rPr lang="pl-PL" i="1">
                <a:latin typeface="Constantia" pitchFamily="18" charset="0"/>
              </a:rPr>
              <a:t>f</a:t>
            </a:r>
            <a:r>
              <a:rPr lang="pl-PL">
                <a:latin typeface="Constantia" pitchFamily="18" charset="0"/>
              </a:rPr>
              <a:t>) – honor </a:t>
            </a:r>
          </a:p>
          <a:p>
            <a:r>
              <a:rPr lang="pl-PL">
                <a:latin typeface="Constantia" pitchFamily="18" charset="0"/>
              </a:rPr>
              <a:t>Einrichtungen (</a:t>
            </a:r>
            <a:r>
              <a:rPr lang="pl-PL" i="1">
                <a:latin typeface="Constantia" pitchFamily="18" charset="0"/>
              </a:rPr>
              <a:t>f</a:t>
            </a:r>
            <a:r>
              <a:rPr lang="pl-PL">
                <a:latin typeface="Constantia" pitchFamily="18" charset="0"/>
              </a:rPr>
              <a:t>) – instytucja </a:t>
            </a:r>
          </a:p>
          <a:p>
            <a:r>
              <a:rPr lang="pl-PL">
                <a:latin typeface="Constantia" pitchFamily="18" charset="0"/>
              </a:rPr>
              <a:t>Einrichtungen (</a:t>
            </a:r>
            <a:r>
              <a:rPr lang="pl-PL" i="1">
                <a:latin typeface="Constantia" pitchFamily="18" charset="0"/>
              </a:rPr>
              <a:t>f</a:t>
            </a:r>
            <a:r>
              <a:rPr lang="pl-PL">
                <a:latin typeface="Constantia" pitchFamily="18" charset="0"/>
              </a:rPr>
              <a:t>) – udogodnienia </a:t>
            </a:r>
          </a:p>
          <a:p>
            <a:r>
              <a:rPr lang="pl-PL">
                <a:latin typeface="Constantia" pitchFamily="18" charset="0"/>
              </a:rPr>
              <a:t>entfernen – usunąć </a:t>
            </a:r>
          </a:p>
          <a:p>
            <a:r>
              <a:rPr lang="pl-PL">
                <a:latin typeface="Constantia" pitchFamily="18" charset="0"/>
              </a:rPr>
              <a:t>Ereignis (</a:t>
            </a:r>
            <a:r>
              <a:rPr lang="pl-PL" i="1">
                <a:latin typeface="Constantia" pitchFamily="18" charset="0"/>
              </a:rPr>
              <a:t>n</a:t>
            </a:r>
            <a:r>
              <a:rPr lang="pl-PL">
                <a:latin typeface="Constantia" pitchFamily="18" charset="0"/>
              </a:rPr>
              <a:t>) – wydarzenie </a:t>
            </a:r>
          </a:p>
          <a:p>
            <a:r>
              <a:rPr lang="pl-PL">
                <a:latin typeface="Constantia" pitchFamily="18" charset="0"/>
              </a:rPr>
              <a:t>erklären – wyjaśniać </a:t>
            </a:r>
          </a:p>
          <a:p>
            <a:r>
              <a:rPr lang="pl-PL">
                <a:latin typeface="Constantia" pitchFamily="18" charset="0"/>
              </a:rPr>
              <a:t>erwerben – zdobywać  </a:t>
            </a:r>
          </a:p>
          <a:p>
            <a:endParaRPr lang="pl-PL">
              <a:latin typeface="Constantia" pitchFamily="18" charset="0"/>
            </a:endParaRPr>
          </a:p>
        </p:txBody>
      </p:sp>
      <p:sp>
        <p:nvSpPr>
          <p:cNvPr id="28678" name="pole tekstowe 8"/>
          <p:cNvSpPr txBox="1">
            <a:spLocks noChangeArrowheads="1"/>
          </p:cNvSpPr>
          <p:nvPr/>
        </p:nvSpPr>
        <p:spPr bwMode="auto">
          <a:xfrm>
            <a:off x="4859338" y="4797425"/>
            <a:ext cx="41052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onstantia" pitchFamily="18" charset="0"/>
              </a:rPr>
              <a:t>Familiensitz (</a:t>
            </a:r>
            <a:r>
              <a:rPr lang="pl-PL" i="1">
                <a:latin typeface="Constantia" pitchFamily="18" charset="0"/>
              </a:rPr>
              <a:t>m</a:t>
            </a:r>
            <a:r>
              <a:rPr lang="pl-PL">
                <a:latin typeface="Constantia" pitchFamily="18" charset="0"/>
              </a:rPr>
              <a:t>) – rodzinna posiadłość</a:t>
            </a:r>
          </a:p>
          <a:p>
            <a:r>
              <a:rPr lang="pl-PL">
                <a:latin typeface="Constantia" pitchFamily="18" charset="0"/>
              </a:rPr>
              <a:t>fliehen – uciec </a:t>
            </a:r>
          </a:p>
          <a:p>
            <a:r>
              <a:rPr lang="pl-PL">
                <a:latin typeface="Constantia" pitchFamily="18" charset="0"/>
              </a:rPr>
              <a:t>Flugblatt (</a:t>
            </a:r>
            <a:r>
              <a:rPr lang="pl-PL" i="1">
                <a:latin typeface="Constantia" pitchFamily="18" charset="0"/>
              </a:rPr>
              <a:t>n</a:t>
            </a:r>
            <a:r>
              <a:rPr lang="pl-PL">
                <a:latin typeface="Constantia" pitchFamily="18" charset="0"/>
              </a:rPr>
              <a:t>) – ulotki </a:t>
            </a:r>
          </a:p>
          <a:p>
            <a:r>
              <a:rPr lang="pl-PL">
                <a:latin typeface="Constantia" pitchFamily="18" charset="0"/>
              </a:rPr>
              <a:t>Förderung (</a:t>
            </a:r>
            <a:r>
              <a:rPr lang="pl-PL" i="1">
                <a:latin typeface="Constantia" pitchFamily="18" charset="0"/>
              </a:rPr>
              <a:t>f</a:t>
            </a:r>
            <a:r>
              <a:rPr lang="pl-PL">
                <a:latin typeface="Constantia" pitchFamily="18" charset="0"/>
              </a:rPr>
              <a:t>) – finansowanie </a:t>
            </a:r>
          </a:p>
          <a:p>
            <a:r>
              <a:rPr lang="pl-PL">
                <a:latin typeface="Constantia" pitchFamily="18" charset="0"/>
              </a:rPr>
              <a:t>Forschung (</a:t>
            </a:r>
            <a:r>
              <a:rPr lang="pl-PL" i="1">
                <a:latin typeface="Constantia" pitchFamily="18" charset="0"/>
              </a:rPr>
              <a:t>f</a:t>
            </a:r>
            <a:r>
              <a:rPr lang="pl-PL">
                <a:latin typeface="Constantia" pitchFamily="18" charset="0"/>
              </a:rPr>
              <a:t>) – badania naukowe</a:t>
            </a:r>
          </a:p>
          <a:p>
            <a:r>
              <a:rPr lang="pl-PL">
                <a:latin typeface="Constantia" pitchFamily="18" charset="0"/>
              </a:rPr>
              <a:t>führen – prowadzić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ole tekstowe 3"/>
          <p:cNvSpPr txBox="1">
            <a:spLocks noChangeArrowheads="1"/>
          </p:cNvSpPr>
          <p:nvPr/>
        </p:nvSpPr>
        <p:spPr bwMode="auto">
          <a:xfrm>
            <a:off x="468313" y="404813"/>
            <a:ext cx="51117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onstantia" pitchFamily="18" charset="0"/>
              </a:rPr>
              <a:t>Gefühl (</a:t>
            </a:r>
            <a:r>
              <a:rPr lang="pl-PL" i="1">
                <a:latin typeface="Constantia" pitchFamily="18" charset="0"/>
              </a:rPr>
              <a:t>n</a:t>
            </a:r>
            <a:r>
              <a:rPr lang="pl-PL">
                <a:latin typeface="Constantia" pitchFamily="18" charset="0"/>
              </a:rPr>
              <a:t>) – uczucie </a:t>
            </a:r>
          </a:p>
          <a:p>
            <a:r>
              <a:rPr lang="pl-PL">
                <a:latin typeface="Constantia" pitchFamily="18" charset="0"/>
              </a:rPr>
              <a:t>gegen – przeciwko </a:t>
            </a:r>
          </a:p>
          <a:p>
            <a:r>
              <a:rPr lang="pl-PL">
                <a:latin typeface="Constantia" pitchFamily="18" charset="0"/>
              </a:rPr>
              <a:t>gemeinnützig – służący dobru powszechnemu</a:t>
            </a:r>
          </a:p>
          <a:p>
            <a:r>
              <a:rPr lang="pl-PL">
                <a:latin typeface="Constantia" pitchFamily="18" charset="0"/>
              </a:rPr>
              <a:t>Gemeinschaft (</a:t>
            </a:r>
            <a:r>
              <a:rPr lang="pl-PL" i="1">
                <a:latin typeface="Constantia" pitchFamily="18" charset="0"/>
              </a:rPr>
              <a:t>f</a:t>
            </a:r>
            <a:r>
              <a:rPr lang="pl-PL">
                <a:latin typeface="Constantia" pitchFamily="18" charset="0"/>
              </a:rPr>
              <a:t>) – społeczność </a:t>
            </a:r>
          </a:p>
          <a:p>
            <a:r>
              <a:rPr lang="pl-PL">
                <a:latin typeface="Constantia" pitchFamily="18" charset="0"/>
              </a:rPr>
              <a:t>Ges</a:t>
            </a:r>
            <a:r>
              <a:rPr lang="de-DE">
                <a:latin typeface="Constantia" pitchFamily="18" charset="0"/>
              </a:rPr>
              <a:t>e</a:t>
            </a:r>
            <a:r>
              <a:rPr lang="pl-PL">
                <a:latin typeface="Constantia" pitchFamily="18" charset="0"/>
              </a:rPr>
              <a:t>llschaft (</a:t>
            </a:r>
            <a:r>
              <a:rPr lang="pl-PL" i="1">
                <a:latin typeface="Constantia" pitchFamily="18" charset="0"/>
              </a:rPr>
              <a:t>f</a:t>
            </a:r>
            <a:r>
              <a:rPr lang="pl-PL">
                <a:latin typeface="Constantia" pitchFamily="18" charset="0"/>
              </a:rPr>
              <a:t>) – towarzystwo </a:t>
            </a:r>
          </a:p>
          <a:p>
            <a:r>
              <a:rPr lang="pl-PL">
                <a:latin typeface="Constantia" pitchFamily="18" charset="0"/>
              </a:rPr>
              <a:t>Graf (</a:t>
            </a:r>
            <a:r>
              <a:rPr lang="pl-PL" i="1">
                <a:latin typeface="Constantia" pitchFamily="18" charset="0"/>
              </a:rPr>
              <a:t>m</a:t>
            </a:r>
            <a:r>
              <a:rPr lang="pl-PL">
                <a:latin typeface="Constantia" pitchFamily="18" charset="0"/>
              </a:rPr>
              <a:t>) – hrabia </a:t>
            </a:r>
          </a:p>
          <a:p>
            <a:r>
              <a:rPr lang="pl-PL">
                <a:latin typeface="Constantia" pitchFamily="18" charset="0"/>
              </a:rPr>
              <a:t>Gräfin (</a:t>
            </a:r>
            <a:r>
              <a:rPr lang="pl-PL" i="1">
                <a:latin typeface="Constantia" pitchFamily="18" charset="0"/>
              </a:rPr>
              <a:t>f</a:t>
            </a:r>
            <a:r>
              <a:rPr lang="pl-PL">
                <a:latin typeface="Constantia" pitchFamily="18" charset="0"/>
              </a:rPr>
              <a:t>) – hrabina </a:t>
            </a:r>
          </a:p>
          <a:p>
            <a:endParaRPr lang="pl-PL">
              <a:latin typeface="Constantia" pitchFamily="18" charset="0"/>
            </a:endParaRPr>
          </a:p>
        </p:txBody>
      </p:sp>
      <p:sp>
        <p:nvSpPr>
          <p:cNvPr id="29698" name="pole tekstowe 4"/>
          <p:cNvSpPr txBox="1">
            <a:spLocks noChangeArrowheads="1"/>
          </p:cNvSpPr>
          <p:nvPr/>
        </p:nvSpPr>
        <p:spPr bwMode="auto">
          <a:xfrm>
            <a:off x="468313" y="2708275"/>
            <a:ext cx="431958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onstantia" pitchFamily="18" charset="0"/>
              </a:rPr>
              <a:t>Hakenkreuzfahne (</a:t>
            </a:r>
            <a:r>
              <a:rPr lang="pl-PL" i="1">
                <a:latin typeface="Constantia" pitchFamily="18" charset="0"/>
              </a:rPr>
              <a:t>f)</a:t>
            </a:r>
            <a:r>
              <a:rPr lang="pl-PL">
                <a:latin typeface="Constantia" pitchFamily="18" charset="0"/>
              </a:rPr>
              <a:t> – flaga ze swastyką   </a:t>
            </a:r>
          </a:p>
          <a:p>
            <a:r>
              <a:rPr lang="pl-PL">
                <a:latin typeface="Constantia" pitchFamily="18" charset="0"/>
              </a:rPr>
              <a:t>Herausgeber (</a:t>
            </a:r>
            <a:r>
              <a:rPr lang="pl-PL" i="1">
                <a:latin typeface="Constantia" pitchFamily="18" charset="0"/>
              </a:rPr>
              <a:t>m</a:t>
            </a:r>
            <a:r>
              <a:rPr lang="pl-PL">
                <a:latin typeface="Constantia" pitchFamily="18" charset="0"/>
              </a:rPr>
              <a:t>) – wydawca </a:t>
            </a:r>
          </a:p>
          <a:p>
            <a:r>
              <a:rPr lang="pl-PL">
                <a:latin typeface="Constantia" pitchFamily="18" charset="0"/>
              </a:rPr>
              <a:t>hingerichtet – stracony </a:t>
            </a:r>
          </a:p>
          <a:p>
            <a:endParaRPr lang="pl-PL">
              <a:latin typeface="Constantia" pitchFamily="18" charset="0"/>
            </a:endParaRPr>
          </a:p>
        </p:txBody>
      </p:sp>
      <p:sp>
        <p:nvSpPr>
          <p:cNvPr id="29699" name="pole tekstowe 5"/>
          <p:cNvSpPr txBox="1">
            <a:spLocks noChangeArrowheads="1"/>
          </p:cNvSpPr>
          <p:nvPr/>
        </p:nvSpPr>
        <p:spPr bwMode="auto">
          <a:xfrm>
            <a:off x="468313" y="3933825"/>
            <a:ext cx="33829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onstantia" pitchFamily="18" charset="0"/>
              </a:rPr>
              <a:t>Identität (</a:t>
            </a:r>
            <a:r>
              <a:rPr lang="pl-PL" i="1">
                <a:latin typeface="Constantia" pitchFamily="18" charset="0"/>
              </a:rPr>
              <a:t>f</a:t>
            </a:r>
            <a:r>
              <a:rPr lang="pl-PL">
                <a:latin typeface="Constantia" pitchFamily="18" charset="0"/>
              </a:rPr>
              <a:t>) – tożsamość </a:t>
            </a:r>
          </a:p>
          <a:p>
            <a:r>
              <a:rPr lang="pl-PL">
                <a:latin typeface="Constantia" pitchFamily="18" charset="0"/>
              </a:rPr>
              <a:t>insbesondere – zwłaszcza </a:t>
            </a:r>
          </a:p>
          <a:p>
            <a:endParaRPr lang="pl-PL">
              <a:latin typeface="Constantia" pitchFamily="18" charset="0"/>
            </a:endParaRPr>
          </a:p>
        </p:txBody>
      </p:sp>
      <p:sp>
        <p:nvSpPr>
          <p:cNvPr id="29700" name="pole tekstowe 6"/>
          <p:cNvSpPr txBox="1">
            <a:spLocks noChangeArrowheads="1"/>
          </p:cNvSpPr>
          <p:nvPr/>
        </p:nvSpPr>
        <p:spPr bwMode="auto">
          <a:xfrm>
            <a:off x="539750" y="4797425"/>
            <a:ext cx="2592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Jude (</a:t>
            </a:r>
            <a:r>
              <a:rPr lang="en-US" i="1">
                <a:latin typeface="Constantia" pitchFamily="18" charset="0"/>
              </a:rPr>
              <a:t>m</a:t>
            </a:r>
            <a:r>
              <a:rPr lang="en-US">
                <a:latin typeface="Constantia" pitchFamily="18" charset="0"/>
              </a:rPr>
              <a:t>) – Żyd </a:t>
            </a:r>
            <a:endParaRPr lang="pl-PL">
              <a:latin typeface="Constantia" pitchFamily="18" charset="0"/>
            </a:endParaRPr>
          </a:p>
          <a:p>
            <a:endParaRPr lang="pl-PL">
              <a:latin typeface="Constantia" pitchFamily="18" charset="0"/>
            </a:endParaRPr>
          </a:p>
        </p:txBody>
      </p:sp>
      <p:sp>
        <p:nvSpPr>
          <p:cNvPr id="29701" name="pole tekstowe 7"/>
          <p:cNvSpPr txBox="1">
            <a:spLocks noChangeArrowheads="1"/>
          </p:cNvSpPr>
          <p:nvPr/>
        </p:nvSpPr>
        <p:spPr bwMode="auto">
          <a:xfrm>
            <a:off x="539750" y="5380038"/>
            <a:ext cx="28797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Kaiserin (</a:t>
            </a:r>
            <a:r>
              <a:rPr lang="en-US" i="1">
                <a:latin typeface="Constantia" pitchFamily="18" charset="0"/>
              </a:rPr>
              <a:t>f</a:t>
            </a:r>
            <a:r>
              <a:rPr lang="en-US">
                <a:latin typeface="Constantia" pitchFamily="18" charset="0"/>
              </a:rPr>
              <a:t>) – cesarzowa </a:t>
            </a:r>
            <a:endParaRPr lang="pl-PL">
              <a:latin typeface="Constantia" pitchFamily="18" charset="0"/>
            </a:endParaRPr>
          </a:p>
          <a:p>
            <a:r>
              <a:rPr lang="pl-PL">
                <a:latin typeface="Constantia" pitchFamily="18" charset="0"/>
              </a:rPr>
              <a:t>Kreise (</a:t>
            </a:r>
            <a:r>
              <a:rPr lang="pl-PL" i="1">
                <a:latin typeface="Constantia" pitchFamily="18" charset="0"/>
              </a:rPr>
              <a:t>f</a:t>
            </a:r>
            <a:r>
              <a:rPr lang="pl-PL">
                <a:latin typeface="Constantia" pitchFamily="18" charset="0"/>
              </a:rPr>
              <a:t>) – otoczenie </a:t>
            </a:r>
          </a:p>
          <a:p>
            <a:r>
              <a:rPr lang="pl-PL">
                <a:latin typeface="Constantia" pitchFamily="18" charset="0"/>
              </a:rPr>
              <a:t>Krieg (</a:t>
            </a:r>
            <a:r>
              <a:rPr lang="pl-PL" i="1">
                <a:latin typeface="Constantia" pitchFamily="18" charset="0"/>
              </a:rPr>
              <a:t>f)</a:t>
            </a:r>
            <a:r>
              <a:rPr lang="pl-PL">
                <a:latin typeface="Constantia" pitchFamily="18" charset="0"/>
              </a:rPr>
              <a:t> – wojna </a:t>
            </a:r>
          </a:p>
          <a:p>
            <a:r>
              <a:rPr lang="pl-PL">
                <a:latin typeface="Constantia" pitchFamily="18" charset="0"/>
              </a:rPr>
              <a:t>Künstler (</a:t>
            </a:r>
            <a:r>
              <a:rPr lang="pl-PL" i="1">
                <a:latin typeface="Constantia" pitchFamily="18" charset="0"/>
              </a:rPr>
              <a:t>m</a:t>
            </a:r>
            <a:r>
              <a:rPr lang="pl-PL">
                <a:latin typeface="Constantia" pitchFamily="18" charset="0"/>
              </a:rPr>
              <a:t>) – artysta </a:t>
            </a:r>
          </a:p>
          <a:p>
            <a:endParaRPr lang="pl-PL">
              <a:latin typeface="Constantia" pitchFamily="18" charset="0"/>
            </a:endParaRPr>
          </a:p>
        </p:txBody>
      </p:sp>
      <p:sp>
        <p:nvSpPr>
          <p:cNvPr id="29702" name="pole tekstowe 8"/>
          <p:cNvSpPr txBox="1">
            <a:spLocks noChangeArrowheads="1"/>
          </p:cNvSpPr>
          <p:nvPr/>
        </p:nvSpPr>
        <p:spPr bwMode="auto">
          <a:xfrm>
            <a:off x="5508625" y="404813"/>
            <a:ext cx="3024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onstantia" pitchFamily="18" charset="0"/>
              </a:rPr>
              <a:t>Leitung (</a:t>
            </a:r>
            <a:r>
              <a:rPr lang="pl-PL" i="1">
                <a:latin typeface="Constantia" pitchFamily="18" charset="0"/>
              </a:rPr>
              <a:t>f)</a:t>
            </a:r>
            <a:r>
              <a:rPr lang="pl-PL">
                <a:latin typeface="Constantia" pitchFamily="18" charset="0"/>
              </a:rPr>
              <a:t> – kierownictwo </a:t>
            </a:r>
          </a:p>
          <a:p>
            <a:endParaRPr lang="pl-PL">
              <a:latin typeface="Constantia" pitchFamily="18" charset="0"/>
            </a:endParaRPr>
          </a:p>
        </p:txBody>
      </p:sp>
      <p:sp>
        <p:nvSpPr>
          <p:cNvPr id="29703" name="pole tekstowe 9"/>
          <p:cNvSpPr txBox="1">
            <a:spLocks noChangeArrowheads="1"/>
          </p:cNvSpPr>
          <p:nvPr/>
        </p:nvSpPr>
        <p:spPr bwMode="auto">
          <a:xfrm>
            <a:off x="5580063" y="908050"/>
            <a:ext cx="37449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onstantia" pitchFamily="18" charset="0"/>
              </a:rPr>
              <a:t>Machtübernahme/ Machtergreifung (</a:t>
            </a:r>
            <a:r>
              <a:rPr lang="pl-PL" i="1">
                <a:latin typeface="Constantia" pitchFamily="18" charset="0"/>
              </a:rPr>
              <a:t>f</a:t>
            </a:r>
            <a:r>
              <a:rPr lang="pl-PL">
                <a:latin typeface="Constantia" pitchFamily="18" charset="0"/>
              </a:rPr>
              <a:t>) – przejęcie                władzy</a:t>
            </a:r>
          </a:p>
          <a:p>
            <a:r>
              <a:rPr lang="pl-PL">
                <a:latin typeface="Constantia" pitchFamily="18" charset="0"/>
              </a:rPr>
              <a:t>Mitglied (</a:t>
            </a:r>
            <a:r>
              <a:rPr lang="de-DE" i="1">
                <a:latin typeface="Constantia" pitchFamily="18" charset="0"/>
              </a:rPr>
              <a:t>n</a:t>
            </a:r>
            <a:r>
              <a:rPr lang="pl-PL">
                <a:latin typeface="Constantia" pitchFamily="18" charset="0"/>
              </a:rPr>
              <a:t>) – członek </a:t>
            </a:r>
          </a:p>
          <a:p>
            <a:r>
              <a:rPr lang="pl-PL">
                <a:latin typeface="Constantia" pitchFamily="18" charset="0"/>
              </a:rPr>
              <a:t>Münze (</a:t>
            </a:r>
            <a:r>
              <a:rPr lang="pl-PL" i="1">
                <a:latin typeface="Constantia" pitchFamily="18" charset="0"/>
              </a:rPr>
              <a:t>f</a:t>
            </a:r>
            <a:r>
              <a:rPr lang="pl-PL">
                <a:latin typeface="Constantia" pitchFamily="18" charset="0"/>
              </a:rPr>
              <a:t>) – moneta </a:t>
            </a:r>
          </a:p>
          <a:p>
            <a:endParaRPr lang="pl-PL">
              <a:latin typeface="Constantia" pitchFamily="18" charset="0"/>
            </a:endParaRPr>
          </a:p>
        </p:txBody>
      </p:sp>
      <p:sp>
        <p:nvSpPr>
          <p:cNvPr id="29704" name="pole tekstowe 10"/>
          <p:cNvSpPr txBox="1">
            <a:spLocks noChangeArrowheads="1"/>
          </p:cNvSpPr>
          <p:nvPr/>
        </p:nvSpPr>
        <p:spPr bwMode="auto">
          <a:xfrm>
            <a:off x="5148263" y="2565400"/>
            <a:ext cx="309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onstantia" pitchFamily="18" charset="0"/>
              </a:rPr>
              <a:t>Naz</a:t>
            </a:r>
            <a:r>
              <a:rPr lang="pl-PL">
                <a:solidFill>
                  <a:srgbClr val="CC0000"/>
                </a:solidFill>
                <a:latin typeface="Constantia" pitchFamily="18" charset="0"/>
              </a:rPr>
              <a:t>i</a:t>
            </a:r>
            <a:r>
              <a:rPr lang="pl-PL">
                <a:latin typeface="Constantia" pitchFamily="18" charset="0"/>
              </a:rPr>
              <a:t> (</a:t>
            </a:r>
            <a:r>
              <a:rPr lang="pl-PL" i="1">
                <a:latin typeface="Constantia" pitchFamily="18" charset="0"/>
              </a:rPr>
              <a:t>m</a:t>
            </a:r>
            <a:r>
              <a:rPr lang="pl-PL">
                <a:latin typeface="Constantia" pitchFamily="18" charset="0"/>
              </a:rPr>
              <a:t>) – nazista </a:t>
            </a:r>
          </a:p>
          <a:p>
            <a:endParaRPr lang="pl-PL">
              <a:latin typeface="Constantia" pitchFamily="18" charset="0"/>
            </a:endParaRPr>
          </a:p>
        </p:txBody>
      </p:sp>
      <p:sp>
        <p:nvSpPr>
          <p:cNvPr id="29705" name="pole tekstowe 11"/>
          <p:cNvSpPr txBox="1">
            <a:spLocks noChangeArrowheads="1"/>
          </p:cNvSpPr>
          <p:nvPr/>
        </p:nvSpPr>
        <p:spPr bwMode="auto">
          <a:xfrm>
            <a:off x="5003800" y="3068638"/>
            <a:ext cx="34559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onstantia" pitchFamily="18" charset="0"/>
              </a:rPr>
              <a:t>öffentlich – publicznie </a:t>
            </a:r>
          </a:p>
          <a:p>
            <a:r>
              <a:rPr lang="pl-PL">
                <a:latin typeface="Constantia" pitchFamily="18" charset="0"/>
              </a:rPr>
              <a:t>Ostpreußen – Prusy Wschodnie </a:t>
            </a:r>
          </a:p>
          <a:p>
            <a:endParaRPr lang="pl-PL">
              <a:latin typeface="Constantia" pitchFamily="18" charset="0"/>
            </a:endParaRPr>
          </a:p>
        </p:txBody>
      </p:sp>
      <p:sp>
        <p:nvSpPr>
          <p:cNvPr id="29706" name="pole tekstowe 12"/>
          <p:cNvSpPr txBox="1">
            <a:spLocks noChangeArrowheads="1"/>
          </p:cNvSpPr>
          <p:nvPr/>
        </p:nvSpPr>
        <p:spPr bwMode="auto">
          <a:xfrm>
            <a:off x="3779838" y="4076700"/>
            <a:ext cx="56165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onstantia" pitchFamily="18" charset="0"/>
              </a:rPr>
              <a:t>Palastdame (</a:t>
            </a:r>
            <a:r>
              <a:rPr lang="pl-PL" i="1">
                <a:latin typeface="Constantia" pitchFamily="18" charset="0"/>
              </a:rPr>
              <a:t>f</a:t>
            </a:r>
            <a:r>
              <a:rPr lang="pl-PL">
                <a:latin typeface="Constantia" pitchFamily="18" charset="0"/>
              </a:rPr>
              <a:t>) – dama pałacowa  </a:t>
            </a:r>
          </a:p>
          <a:p>
            <a:r>
              <a:rPr lang="pl-PL">
                <a:latin typeface="Constantia" pitchFamily="18" charset="0"/>
              </a:rPr>
              <a:t>Pfau (</a:t>
            </a:r>
            <a:r>
              <a:rPr lang="de-DE" i="1">
                <a:latin typeface="Constantia" pitchFamily="18" charset="0"/>
              </a:rPr>
              <a:t>m</a:t>
            </a:r>
            <a:r>
              <a:rPr lang="pl-PL">
                <a:latin typeface="Constantia" pitchFamily="18" charset="0"/>
              </a:rPr>
              <a:t>) – paw </a:t>
            </a:r>
          </a:p>
          <a:p>
            <a:r>
              <a:rPr lang="pl-PL">
                <a:latin typeface="Constantia" pitchFamily="18" charset="0"/>
              </a:rPr>
              <a:t>Politikwissenschaften (</a:t>
            </a:r>
            <a:r>
              <a:rPr lang="pl-PL" i="1">
                <a:latin typeface="Constantia" pitchFamily="18" charset="0"/>
              </a:rPr>
              <a:t>f</a:t>
            </a:r>
            <a:r>
              <a:rPr lang="pl-PL">
                <a:latin typeface="Constantia" pitchFamily="18" charset="0"/>
              </a:rPr>
              <a:t>) – nauki polityczne</a:t>
            </a:r>
          </a:p>
          <a:p>
            <a:r>
              <a:rPr lang="pl-PL">
                <a:latin typeface="Constantia" pitchFamily="18" charset="0"/>
              </a:rPr>
              <a:t>predigen – głosić </a:t>
            </a:r>
          </a:p>
          <a:p>
            <a:r>
              <a:rPr lang="pl-PL">
                <a:latin typeface="Constantia" pitchFamily="18" charset="0"/>
              </a:rPr>
              <a:t>Preis (</a:t>
            </a:r>
            <a:r>
              <a:rPr lang="de-DE" i="1">
                <a:latin typeface="Constantia" pitchFamily="18" charset="0"/>
              </a:rPr>
              <a:t>m</a:t>
            </a:r>
            <a:r>
              <a:rPr lang="pl-PL">
                <a:latin typeface="Constantia" pitchFamily="18" charset="0"/>
              </a:rPr>
              <a:t>) – nagroda </a:t>
            </a:r>
          </a:p>
          <a:p>
            <a:r>
              <a:rPr lang="en-US">
                <a:latin typeface="Constantia" pitchFamily="18" charset="0"/>
              </a:rPr>
              <a:t>Preußisches Herrenhau</a:t>
            </a:r>
            <a:r>
              <a:rPr lang="en-US">
                <a:solidFill>
                  <a:srgbClr val="CC0000"/>
                </a:solidFill>
                <a:latin typeface="Constantia" pitchFamily="18" charset="0"/>
              </a:rPr>
              <a:t>s </a:t>
            </a:r>
            <a:r>
              <a:rPr lang="en-US">
                <a:latin typeface="Constantia" pitchFamily="18" charset="0"/>
              </a:rPr>
              <a:t>- Pruska Izba Lordów </a:t>
            </a:r>
            <a:endParaRPr lang="pl-PL">
              <a:latin typeface="Constantia" pitchFamily="18" charset="0"/>
            </a:endParaRPr>
          </a:p>
          <a:p>
            <a:endParaRPr lang="pl-PL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ole tekstowe 3"/>
          <p:cNvSpPr txBox="1">
            <a:spLocks noChangeArrowheads="1"/>
          </p:cNvSpPr>
          <p:nvPr/>
        </p:nvSpPr>
        <p:spPr bwMode="auto">
          <a:xfrm>
            <a:off x="468313" y="333375"/>
            <a:ext cx="41036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Regimes (</a:t>
            </a:r>
            <a:r>
              <a:rPr lang="en-US" i="1">
                <a:latin typeface="Constantia" pitchFamily="18" charset="0"/>
              </a:rPr>
              <a:t>n</a:t>
            </a:r>
            <a:r>
              <a:rPr lang="en-US">
                <a:latin typeface="Constantia" pitchFamily="18" charset="0"/>
              </a:rPr>
              <a:t>) – reżim </a:t>
            </a:r>
            <a:endParaRPr lang="pl-PL">
              <a:latin typeface="Constantia" pitchFamily="18" charset="0"/>
            </a:endParaRPr>
          </a:p>
          <a:p>
            <a:r>
              <a:rPr lang="pl-PL">
                <a:latin typeface="Constantia" pitchFamily="18" charset="0"/>
              </a:rPr>
              <a:t>Reichtums (</a:t>
            </a:r>
            <a:r>
              <a:rPr lang="pl-PL" i="1">
                <a:latin typeface="Constantia" pitchFamily="18" charset="0"/>
              </a:rPr>
              <a:t>n</a:t>
            </a:r>
            <a:r>
              <a:rPr lang="pl-PL">
                <a:latin typeface="Constantia" pitchFamily="18" charset="0"/>
              </a:rPr>
              <a:t>)  – bogactwo </a:t>
            </a:r>
          </a:p>
          <a:p>
            <a:r>
              <a:rPr lang="pl-PL">
                <a:latin typeface="Constantia" pitchFamily="18" charset="0"/>
              </a:rPr>
              <a:t>reißen – rozerwać </a:t>
            </a:r>
          </a:p>
          <a:p>
            <a:r>
              <a:rPr lang="pl-PL">
                <a:latin typeface="Constantia" pitchFamily="18" charset="0"/>
              </a:rPr>
              <a:t>Ressortleiterin(</a:t>
            </a:r>
            <a:r>
              <a:rPr lang="pl-PL" i="1">
                <a:latin typeface="Constantia" pitchFamily="18" charset="0"/>
              </a:rPr>
              <a:t>m</a:t>
            </a:r>
            <a:r>
              <a:rPr lang="pl-PL">
                <a:latin typeface="Constantia" pitchFamily="18" charset="0"/>
              </a:rPr>
              <a:t>) – kierownik zakładu </a:t>
            </a:r>
          </a:p>
          <a:p>
            <a:r>
              <a:rPr lang="pl-PL">
                <a:latin typeface="Constantia" pitchFamily="18" charset="0"/>
              </a:rPr>
              <a:t>Rindvieh (</a:t>
            </a:r>
            <a:r>
              <a:rPr lang="pl-PL" i="1">
                <a:latin typeface="Constantia" pitchFamily="18" charset="0"/>
              </a:rPr>
              <a:t>n</a:t>
            </a:r>
            <a:r>
              <a:rPr lang="pl-PL">
                <a:latin typeface="Constantia" pitchFamily="18" charset="0"/>
              </a:rPr>
              <a:t>)  – bydło </a:t>
            </a:r>
          </a:p>
          <a:p>
            <a:endParaRPr lang="pl-PL">
              <a:latin typeface="Constantia" pitchFamily="18" charset="0"/>
            </a:endParaRPr>
          </a:p>
        </p:txBody>
      </p:sp>
      <p:sp>
        <p:nvSpPr>
          <p:cNvPr id="30722" name="pole tekstowe 4"/>
          <p:cNvSpPr txBox="1">
            <a:spLocks noChangeArrowheads="1"/>
          </p:cNvSpPr>
          <p:nvPr/>
        </p:nvSpPr>
        <p:spPr bwMode="auto">
          <a:xfrm>
            <a:off x="395288" y="2060575"/>
            <a:ext cx="41052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onstantia" pitchFamily="18" charset="0"/>
              </a:rPr>
              <a:t>scheitern – zawieść </a:t>
            </a:r>
          </a:p>
          <a:p>
            <a:r>
              <a:rPr lang="pl-PL">
                <a:latin typeface="Constantia" pitchFamily="18" charset="0"/>
              </a:rPr>
              <a:t>Schloss (</a:t>
            </a:r>
            <a:r>
              <a:rPr lang="pl-PL" i="1">
                <a:latin typeface="Constantia" pitchFamily="18" charset="0"/>
              </a:rPr>
              <a:t>m</a:t>
            </a:r>
            <a:r>
              <a:rPr lang="pl-PL">
                <a:latin typeface="Constantia" pitchFamily="18" charset="0"/>
              </a:rPr>
              <a:t>) – zamek </a:t>
            </a:r>
          </a:p>
          <a:p>
            <a:r>
              <a:rPr lang="pl-PL">
                <a:latin typeface="Constantia" pitchFamily="18" charset="0"/>
              </a:rPr>
              <a:t>Stellvertreter(</a:t>
            </a:r>
            <a:r>
              <a:rPr lang="pl-PL" i="1">
                <a:latin typeface="Constantia" pitchFamily="18" charset="0"/>
              </a:rPr>
              <a:t>m</a:t>
            </a:r>
            <a:r>
              <a:rPr lang="pl-PL">
                <a:latin typeface="Constantia" pitchFamily="18" charset="0"/>
              </a:rPr>
              <a:t>) – zastępca </a:t>
            </a:r>
          </a:p>
          <a:p>
            <a:r>
              <a:rPr lang="pl-PL">
                <a:latin typeface="Constantia" pitchFamily="18" charset="0"/>
              </a:rPr>
              <a:t>Stiftung (</a:t>
            </a:r>
            <a:r>
              <a:rPr lang="pl-PL" i="1">
                <a:latin typeface="Constantia" pitchFamily="18" charset="0"/>
              </a:rPr>
              <a:t>f</a:t>
            </a:r>
            <a:r>
              <a:rPr lang="pl-PL">
                <a:latin typeface="Constantia" pitchFamily="18" charset="0"/>
              </a:rPr>
              <a:t>) – fundacja </a:t>
            </a:r>
          </a:p>
          <a:p>
            <a:r>
              <a:rPr lang="pl-PL">
                <a:latin typeface="Constantia" pitchFamily="18" charset="0"/>
              </a:rPr>
              <a:t>Streitkräfte (</a:t>
            </a:r>
            <a:r>
              <a:rPr lang="pl-PL" i="1">
                <a:latin typeface="Constantia" pitchFamily="18" charset="0"/>
              </a:rPr>
              <a:t>f</a:t>
            </a:r>
            <a:r>
              <a:rPr lang="pl-PL">
                <a:latin typeface="Constantia" pitchFamily="18" charset="0"/>
              </a:rPr>
              <a:t>) – siły zbrojne</a:t>
            </a:r>
          </a:p>
          <a:p>
            <a:endParaRPr lang="pl-PL">
              <a:latin typeface="Constantia" pitchFamily="18" charset="0"/>
            </a:endParaRPr>
          </a:p>
        </p:txBody>
      </p:sp>
      <p:sp>
        <p:nvSpPr>
          <p:cNvPr id="30723" name="pole tekstowe 5"/>
          <p:cNvSpPr txBox="1">
            <a:spLocks noChangeArrowheads="1"/>
          </p:cNvSpPr>
          <p:nvPr/>
        </p:nvSpPr>
        <p:spPr bwMode="auto">
          <a:xfrm>
            <a:off x="468313" y="3860800"/>
            <a:ext cx="3598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onstantia" pitchFamily="18" charset="0"/>
              </a:rPr>
              <a:t>Tod (</a:t>
            </a:r>
            <a:r>
              <a:rPr lang="pl-PL" i="1">
                <a:latin typeface="Constantia" pitchFamily="18" charset="0"/>
              </a:rPr>
              <a:t>f</a:t>
            </a:r>
            <a:r>
              <a:rPr lang="pl-PL">
                <a:latin typeface="Constantia" pitchFamily="18" charset="0"/>
              </a:rPr>
              <a:t>) – śmierć </a:t>
            </a:r>
          </a:p>
          <a:p>
            <a:r>
              <a:rPr lang="pl-PL">
                <a:latin typeface="Constantia" pitchFamily="18" charset="0"/>
              </a:rPr>
              <a:t>Trauerfeier (</a:t>
            </a:r>
            <a:r>
              <a:rPr lang="pl-PL" i="1">
                <a:latin typeface="Constantia" pitchFamily="18" charset="0"/>
              </a:rPr>
              <a:t>f</a:t>
            </a:r>
            <a:r>
              <a:rPr lang="pl-PL">
                <a:latin typeface="Constantia" pitchFamily="18" charset="0"/>
              </a:rPr>
              <a:t>) – ceremonia pogrzebowa </a:t>
            </a:r>
          </a:p>
          <a:p>
            <a:endParaRPr lang="pl-PL">
              <a:latin typeface="Constantia" pitchFamily="18" charset="0"/>
            </a:endParaRPr>
          </a:p>
        </p:txBody>
      </p:sp>
      <p:sp>
        <p:nvSpPr>
          <p:cNvPr id="30724" name="pole tekstowe 6"/>
          <p:cNvSpPr txBox="1">
            <a:spLocks noChangeArrowheads="1"/>
          </p:cNvSpPr>
          <p:nvPr/>
        </p:nvSpPr>
        <p:spPr bwMode="auto">
          <a:xfrm>
            <a:off x="395288" y="5084763"/>
            <a:ext cx="32400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onstantia" pitchFamily="18" charset="0"/>
              </a:rPr>
              <a:t>unmittelbar – natychmist </a:t>
            </a:r>
          </a:p>
          <a:p>
            <a:r>
              <a:rPr lang="pl-PL">
                <a:latin typeface="Constantia" pitchFamily="18" charset="0"/>
              </a:rPr>
              <a:t>Unterstützung (</a:t>
            </a:r>
            <a:r>
              <a:rPr lang="pl-PL" i="1">
                <a:latin typeface="Constantia" pitchFamily="18" charset="0"/>
              </a:rPr>
              <a:t>f</a:t>
            </a:r>
            <a:r>
              <a:rPr lang="pl-PL">
                <a:latin typeface="Constantia" pitchFamily="18" charset="0"/>
              </a:rPr>
              <a:t>) – wsparcie </a:t>
            </a:r>
          </a:p>
          <a:p>
            <a:endParaRPr lang="pl-PL">
              <a:latin typeface="Constantia" pitchFamily="18" charset="0"/>
            </a:endParaRPr>
          </a:p>
        </p:txBody>
      </p:sp>
      <p:sp>
        <p:nvSpPr>
          <p:cNvPr id="30725" name="pole tekstowe 7"/>
          <p:cNvSpPr txBox="1">
            <a:spLocks noChangeArrowheads="1"/>
          </p:cNvSpPr>
          <p:nvPr/>
        </p:nvSpPr>
        <p:spPr bwMode="auto">
          <a:xfrm>
            <a:off x="4716463" y="333375"/>
            <a:ext cx="4103687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onstantia" pitchFamily="18" charset="0"/>
              </a:rPr>
              <a:t>Verantwortung (</a:t>
            </a:r>
            <a:r>
              <a:rPr lang="pl-PL" i="1">
                <a:latin typeface="Constantia" pitchFamily="18" charset="0"/>
              </a:rPr>
              <a:t>f</a:t>
            </a:r>
            <a:r>
              <a:rPr lang="pl-PL">
                <a:latin typeface="Constantia" pitchFamily="18" charset="0"/>
              </a:rPr>
              <a:t>) – odpowiedzialność </a:t>
            </a:r>
          </a:p>
          <a:p>
            <a:r>
              <a:rPr lang="pl-PL">
                <a:latin typeface="Constantia" pitchFamily="18" charset="0"/>
              </a:rPr>
              <a:t>Verdacht (</a:t>
            </a:r>
            <a:r>
              <a:rPr lang="pl-PL" i="1">
                <a:latin typeface="Constantia" pitchFamily="18" charset="0"/>
              </a:rPr>
              <a:t>n</a:t>
            </a:r>
            <a:r>
              <a:rPr lang="pl-PL">
                <a:latin typeface="Constantia" pitchFamily="18" charset="0"/>
              </a:rPr>
              <a:t>)  – podejrzenie </a:t>
            </a:r>
          </a:p>
          <a:p>
            <a:r>
              <a:rPr lang="pl-PL">
                <a:latin typeface="Constantia" pitchFamily="18" charset="0"/>
              </a:rPr>
              <a:t>Verhaftungen (</a:t>
            </a:r>
            <a:r>
              <a:rPr lang="pl-PL" i="1">
                <a:latin typeface="Constantia" pitchFamily="18" charset="0"/>
              </a:rPr>
              <a:t>f</a:t>
            </a:r>
            <a:r>
              <a:rPr lang="pl-PL">
                <a:latin typeface="Constantia" pitchFamily="18" charset="0"/>
              </a:rPr>
              <a:t>) – aresztowania </a:t>
            </a:r>
          </a:p>
          <a:p>
            <a:r>
              <a:rPr lang="pl-PL">
                <a:latin typeface="Constantia" pitchFamily="18" charset="0"/>
              </a:rPr>
              <a:t>Verhör (</a:t>
            </a:r>
            <a:r>
              <a:rPr lang="pl-PL" i="1">
                <a:latin typeface="Constantia" pitchFamily="18" charset="0"/>
              </a:rPr>
              <a:t>n</a:t>
            </a:r>
            <a:r>
              <a:rPr lang="pl-PL">
                <a:latin typeface="Constantia" pitchFamily="18" charset="0"/>
              </a:rPr>
              <a:t>) – przesłuchanie </a:t>
            </a:r>
          </a:p>
          <a:p>
            <a:r>
              <a:rPr lang="pl-PL">
                <a:latin typeface="Constantia" pitchFamily="18" charset="0"/>
              </a:rPr>
              <a:t>versuchen – próbować </a:t>
            </a:r>
          </a:p>
          <a:p>
            <a:r>
              <a:rPr lang="pl-PL">
                <a:latin typeface="Constantia" pitchFamily="18" charset="0"/>
              </a:rPr>
              <a:t>verteilen – rozprowadzać </a:t>
            </a:r>
          </a:p>
          <a:p>
            <a:r>
              <a:rPr lang="pl-PL">
                <a:latin typeface="Constantia" pitchFamily="18" charset="0"/>
              </a:rPr>
              <a:t>vorbereiten – przygotowywać </a:t>
            </a:r>
          </a:p>
          <a:p>
            <a:r>
              <a:rPr lang="pl-PL">
                <a:latin typeface="Constantia" pitchFamily="18" charset="0"/>
              </a:rPr>
              <a:t>Vorhaben (</a:t>
            </a:r>
            <a:r>
              <a:rPr lang="pl-PL" i="1">
                <a:latin typeface="Constantia" pitchFamily="18" charset="0"/>
              </a:rPr>
              <a:t>n</a:t>
            </a:r>
            <a:r>
              <a:rPr lang="pl-PL">
                <a:latin typeface="Constantia" pitchFamily="18" charset="0"/>
              </a:rPr>
              <a:t>) – projekt </a:t>
            </a:r>
          </a:p>
          <a:p>
            <a:endParaRPr lang="pl-PL">
              <a:latin typeface="Constantia" pitchFamily="18" charset="0"/>
            </a:endParaRPr>
          </a:p>
        </p:txBody>
      </p:sp>
      <p:sp>
        <p:nvSpPr>
          <p:cNvPr id="30726" name="pole tekstowe 8"/>
          <p:cNvSpPr txBox="1">
            <a:spLocks noChangeArrowheads="1"/>
          </p:cNvSpPr>
          <p:nvPr/>
        </p:nvSpPr>
        <p:spPr bwMode="auto">
          <a:xfrm>
            <a:off x="3924300" y="2781300"/>
            <a:ext cx="4968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onstantia" pitchFamily="18" charset="0"/>
              </a:rPr>
              <a:t>während – podczas </a:t>
            </a:r>
          </a:p>
          <a:p>
            <a:r>
              <a:rPr lang="pl-PL">
                <a:latin typeface="Constantia" pitchFamily="18" charset="0"/>
              </a:rPr>
              <a:t>werden freigelassen – być zwolnionym</a:t>
            </a:r>
          </a:p>
          <a:p>
            <a:r>
              <a:rPr lang="pl-PL">
                <a:latin typeface="Constantia" pitchFamily="18" charset="0"/>
              </a:rPr>
              <a:t>Wirtschaftswissenschaften (</a:t>
            </a:r>
            <a:r>
              <a:rPr lang="pl-PL" i="1">
                <a:latin typeface="Constantia" pitchFamily="18" charset="0"/>
              </a:rPr>
              <a:t>f</a:t>
            </a:r>
            <a:r>
              <a:rPr lang="pl-PL">
                <a:latin typeface="Constantia" pitchFamily="18" charset="0"/>
              </a:rPr>
              <a:t>) – ekonomia </a:t>
            </a:r>
          </a:p>
          <a:p>
            <a:endParaRPr lang="pl-PL">
              <a:latin typeface="Constantia" pitchFamily="18" charset="0"/>
            </a:endParaRPr>
          </a:p>
        </p:txBody>
      </p:sp>
      <p:sp>
        <p:nvSpPr>
          <p:cNvPr id="30727" name="pole tekstowe 9"/>
          <p:cNvSpPr txBox="1">
            <a:spLocks noChangeArrowheads="1"/>
          </p:cNvSpPr>
          <p:nvPr/>
        </p:nvSpPr>
        <p:spPr bwMode="auto">
          <a:xfrm>
            <a:off x="4427538" y="4005263"/>
            <a:ext cx="42481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onstantia" pitchFamily="18" charset="0"/>
              </a:rPr>
              <a:t>zahlloser – niezliczony </a:t>
            </a:r>
          </a:p>
          <a:p>
            <a:r>
              <a:rPr lang="pl-PL">
                <a:latin typeface="Constantia" pitchFamily="18" charset="0"/>
              </a:rPr>
              <a:t>zeigen – pokazywać    </a:t>
            </a:r>
          </a:p>
          <a:p>
            <a:r>
              <a:rPr lang="pl-PL">
                <a:latin typeface="Constantia" pitchFamily="18" charset="0"/>
              </a:rPr>
              <a:t>zerstört – zniszczony </a:t>
            </a:r>
          </a:p>
          <a:p>
            <a:r>
              <a:rPr lang="pl-PL">
                <a:latin typeface="Constantia" pitchFamily="18" charset="0"/>
              </a:rPr>
              <a:t>zivilisieren – cywilizować </a:t>
            </a:r>
          </a:p>
          <a:p>
            <a:r>
              <a:rPr lang="pl-PL">
                <a:latin typeface="Constantia" pitchFamily="18" charset="0"/>
              </a:rPr>
              <a:t>zu nehmen – wziąć </a:t>
            </a:r>
          </a:p>
          <a:p>
            <a:r>
              <a:rPr lang="pl-PL">
                <a:latin typeface="Constantia" pitchFamily="18" charset="0"/>
              </a:rPr>
              <a:t>Zukunft (</a:t>
            </a:r>
            <a:r>
              <a:rPr lang="pl-PL" i="1">
                <a:latin typeface="Constantia" pitchFamily="18" charset="0"/>
              </a:rPr>
              <a:t>m)</a:t>
            </a:r>
            <a:r>
              <a:rPr lang="pl-PL">
                <a:latin typeface="Constantia" pitchFamily="18" charset="0"/>
              </a:rPr>
              <a:t> – przyszłość </a:t>
            </a:r>
          </a:p>
          <a:p>
            <a:r>
              <a:rPr lang="pl-PL">
                <a:latin typeface="Constantia" pitchFamily="18" charset="0"/>
              </a:rPr>
              <a:t>zurück kommen – wracać </a:t>
            </a:r>
          </a:p>
          <a:p>
            <a:r>
              <a:rPr lang="pl-PL">
                <a:latin typeface="Constantia" pitchFamily="18" charset="0"/>
              </a:rPr>
              <a:t>Zweck (</a:t>
            </a:r>
            <a:r>
              <a:rPr lang="pl-PL" i="1">
                <a:latin typeface="Constantia" pitchFamily="18" charset="0"/>
              </a:rPr>
              <a:t>m</a:t>
            </a:r>
            <a:r>
              <a:rPr lang="pl-PL">
                <a:latin typeface="Constantia" pitchFamily="18" charset="0"/>
              </a:rPr>
              <a:t>) – cel </a:t>
            </a:r>
          </a:p>
          <a:p>
            <a:endParaRPr lang="pl-PL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72000"/>
          </a:xfrm>
        </p:spPr>
        <p:txBody>
          <a:bodyPr/>
          <a:lstStyle/>
          <a:p>
            <a:pPr eaLnBrk="1" hangingPunct="1"/>
            <a:r>
              <a:rPr lang="pl-PL" sz="2000" u="sng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http://de.wikipedia.org/wiki/Marion_Gr%C3%A4fin_D%C3%B6nhoff</a:t>
            </a:r>
            <a:endParaRPr lang="pl-PL" sz="2000" u="sng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pl-PL" sz="2000" smtClean="0">
              <a:solidFill>
                <a:srgbClr val="FF99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l-PL" sz="200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http://www.marion-doenhoff.de/?seite=stiftung&amp;sprache=de</a:t>
            </a:r>
            <a:endParaRPr lang="pl-PL" sz="2000" smtClean="0">
              <a:solidFill>
                <a:srgbClr val="FF99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pl-PL" sz="2000" smtClean="0">
              <a:solidFill>
                <a:srgbClr val="FF99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l-PL" sz="2000" u="sng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http://aphorismen-archiv.de/D227.html</a:t>
            </a:r>
            <a:endParaRPr lang="pl-PL" sz="2000" u="sng" smtClean="0">
              <a:solidFill>
                <a:srgbClr val="FF99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pl-PL" sz="2000" smtClean="0">
              <a:solidFill>
                <a:srgbClr val="FF99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l-PL" sz="2000" u="sng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http://zitate.woxikon.de/autoren/marion-graefin-doenhoff</a:t>
            </a:r>
            <a:endParaRPr lang="pl-PL" sz="2000" u="sng" smtClean="0">
              <a:solidFill>
                <a:srgbClr val="FF99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pl-PL" sz="2000" smtClean="0">
              <a:solidFill>
                <a:srgbClr val="FF99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l-PL" sz="200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https://www.google.pl/search?q=Marion_D%C3%B6nhoff&amp;rlz=1C1SKPL_enPL411PL423&amp;espv=2&amp;biw=1360&amp;bih=653&amp;source=lnms&amp;tbm=isch&amp;sa=X&amp;ei=NJzvVLPJBoat7Aa8jIGYDA&amp;ved=0CAcQ_AUoAg#tbm=isch&amp;q=marion+d%C3%B6nhoff</a:t>
            </a:r>
            <a:endParaRPr lang="pl-PL" sz="2000" smtClean="0">
              <a:solidFill>
                <a:srgbClr val="FF99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pl-PL" sz="2000" smtClean="0">
              <a:solidFill>
                <a:srgbClr val="FF99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000" b="1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pl-PL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Bibliografie</a:t>
            </a:r>
            <a:endParaRPr lang="pl-PL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488832" cy="165618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smtClean="0">
                <a:latin typeface="Times New Roman" pitchFamily="18" charset="0"/>
                <a:cs typeface="Times New Roman" pitchFamily="18" charset="0"/>
              </a:rPr>
            </a:br>
            <a:r>
              <a:rPr lang="de-DE" sz="3600">
                <a:latin typeface="Times New Roman" pitchFamily="18" charset="0"/>
                <a:cs typeface="Times New Roman" pitchFamily="18" charset="0"/>
              </a:rPr>
              <a:t/>
            </a:r>
            <a:br>
              <a:rPr lang="de-DE" sz="3600">
                <a:latin typeface="Times New Roman" pitchFamily="18" charset="0"/>
                <a:cs typeface="Times New Roman" pitchFamily="18" charset="0"/>
              </a:rPr>
            </a:br>
            <a:r>
              <a:rPr lang="de-DE" sz="3600">
                <a:latin typeface="Times New Roman" pitchFamily="18" charset="0"/>
                <a:cs typeface="Times New Roman" pitchFamily="18" charset="0"/>
              </a:rPr>
              <a:t>* 2. Dezember </a:t>
            </a:r>
            <a:r>
              <a:rPr lang="de-DE" sz="3600" smtClean="0">
                <a:latin typeface="Times New Roman" pitchFamily="18" charset="0"/>
                <a:cs typeface="Times New Roman" pitchFamily="18" charset="0"/>
              </a:rPr>
              <a:t>1909</a:t>
            </a:r>
            <a:r>
              <a:rPr lang="pl-PL" sz="360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de-DE" sz="3600" smtClean="0">
                <a:latin typeface="Times New Roman" pitchFamily="18" charset="0"/>
                <a:cs typeface="Times New Roman" pitchFamily="18" charset="0"/>
              </a:rPr>
              <a:t>† </a:t>
            </a:r>
            <a:r>
              <a:rPr lang="de-DE" sz="3600">
                <a:latin typeface="Times New Roman" pitchFamily="18" charset="0"/>
                <a:cs typeface="Times New Roman" pitchFamily="18" charset="0"/>
              </a:rPr>
              <a:t>11. März 2002 </a:t>
            </a:r>
            <a:br>
              <a:rPr lang="de-DE" sz="3600">
                <a:latin typeface="Times New Roman" pitchFamily="18" charset="0"/>
                <a:cs typeface="Times New Roman" pitchFamily="18" charset="0"/>
              </a:rPr>
            </a:br>
            <a:endParaRPr lang="pl-PL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pole tekstowe 3"/>
          <p:cNvSpPr txBox="1">
            <a:spLocks noChangeArrowheads="1"/>
          </p:cNvSpPr>
          <p:nvPr/>
        </p:nvSpPr>
        <p:spPr bwMode="auto">
          <a:xfrm>
            <a:off x="755650" y="333375"/>
            <a:ext cx="74168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>
                <a:latin typeface="Times New Roman" pitchFamily="18" charset="0"/>
                <a:cs typeface="Times New Roman" pitchFamily="18" charset="0"/>
              </a:rPr>
              <a:t>Marion Gräfin </a:t>
            </a:r>
            <a:r>
              <a:rPr lang="pl-PL" sz="5400" b="1">
                <a:latin typeface="Times New Roman" pitchFamily="18" charset="0"/>
                <a:cs typeface="Times New Roman" pitchFamily="18" charset="0"/>
              </a:rPr>
              <a:t>von </a:t>
            </a:r>
            <a:r>
              <a:rPr lang="de-DE" sz="5400" b="1">
                <a:latin typeface="Times New Roman" pitchFamily="18" charset="0"/>
                <a:cs typeface="Times New Roman" pitchFamily="18" charset="0"/>
              </a:rPr>
              <a:t>Dönhoff</a:t>
            </a:r>
          </a:p>
        </p:txBody>
      </p:sp>
      <p:pic>
        <p:nvPicPr>
          <p:cNvPr id="14339" name="Picture 8" descr="http://www.gymnasium-moelln.de/images/mariondoenhoff_4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492375"/>
            <a:ext cx="5688012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ole tekstowe 3"/>
          <p:cNvSpPr txBox="1">
            <a:spLocks noChangeArrowheads="1"/>
          </p:cNvSpPr>
          <p:nvPr/>
        </p:nvSpPr>
        <p:spPr bwMode="auto">
          <a:xfrm>
            <a:off x="755650" y="333375"/>
            <a:ext cx="7632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Marion Hedda Ilse Gräfin Dönhoff wurde am 2. Dezember 1909 auf dem Familiensitz Schloss Friedrichstein bei Löwenhagen, in Ostpreußen geboren. </a:t>
            </a:r>
            <a:endParaRPr lang="pl-PL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133600"/>
            <a:ext cx="5691187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pole tekstowe 5"/>
          <p:cNvSpPr txBox="1">
            <a:spLocks noChangeArrowheads="1"/>
          </p:cNvSpPr>
          <p:nvPr/>
        </p:nvSpPr>
        <p:spPr bwMode="auto">
          <a:xfrm>
            <a:off x="684213" y="5805488"/>
            <a:ext cx="7253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Friedrichstein, das Schloss der Dönhoffs in Ostpreußen</a:t>
            </a:r>
            <a:endParaRPr lang="pl-PL" sz="2400" b="1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ole tekstowe 3"/>
          <p:cNvSpPr txBox="1">
            <a:spLocks noChangeArrowheads="1"/>
          </p:cNvSpPr>
          <p:nvPr/>
        </p:nvSpPr>
        <p:spPr bwMode="auto">
          <a:xfrm>
            <a:off x="323850" y="692150"/>
            <a:ext cx="40322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Ihr Vater, August Karl Graf Dönhoff, ist ein Mitglied des Preußischen Herrenhauses und Reichstagsabgeordneter</a:t>
            </a:r>
            <a:r>
              <a:rPr lang="pl-PL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386" name="pole tekstowe 4"/>
          <p:cNvSpPr txBox="1">
            <a:spLocks noChangeArrowheads="1"/>
          </p:cNvSpPr>
          <p:nvPr/>
        </p:nvSpPr>
        <p:spPr bwMode="auto">
          <a:xfrm>
            <a:off x="4932363" y="5157788"/>
            <a:ext cx="34559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latin typeface="Times New Roman" pitchFamily="18" charset="0"/>
                <a:cs typeface="Times New Roman" pitchFamily="18" charset="0"/>
              </a:rPr>
              <a:t>Ihre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Mutter</a:t>
            </a:r>
            <a:r>
              <a:rPr lang="pl-PL" sz="24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Ria von Lepel eine Palastdame der Kaiserin Auguste Viktoria.</a:t>
            </a:r>
            <a:endParaRPr lang="pl-PL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781300"/>
            <a:ext cx="37814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04813"/>
            <a:ext cx="3322638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ole tekstowe 6"/>
          <p:cNvSpPr txBox="1">
            <a:spLocks noChangeArrowheads="1"/>
          </p:cNvSpPr>
          <p:nvPr/>
        </p:nvSpPr>
        <p:spPr bwMode="auto">
          <a:xfrm>
            <a:off x="827088" y="333375"/>
            <a:ext cx="73453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Marion Gräfin Dönhoff wächst als jüngstes von sieben Kindern in einer halb-feudalen Gesellschaft auf.</a:t>
            </a:r>
            <a:endParaRPr lang="pl-PL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1628775"/>
            <a:ext cx="28098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557338"/>
            <a:ext cx="4935537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pole tekstowe 10"/>
          <p:cNvSpPr txBox="1">
            <a:spLocks noChangeArrowheads="1"/>
          </p:cNvSpPr>
          <p:nvPr/>
        </p:nvSpPr>
        <p:spPr bwMode="auto">
          <a:xfrm>
            <a:off x="539750" y="5084763"/>
            <a:ext cx="42481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Marion mit </a:t>
            </a:r>
            <a:r>
              <a:rPr lang="de-DE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ihrer älteren </a:t>
            </a:r>
            <a:r>
              <a:rPr lang="pl-PL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Schwester Yvonne.</a:t>
            </a:r>
          </a:p>
        </p:txBody>
      </p:sp>
      <p:sp>
        <p:nvSpPr>
          <p:cNvPr id="17413" name="pole tekstowe 11"/>
          <p:cNvSpPr txBox="1">
            <a:spLocks noChangeArrowheads="1"/>
          </p:cNvSpPr>
          <p:nvPr/>
        </p:nvSpPr>
        <p:spPr bwMode="auto">
          <a:xfrm>
            <a:off x="6227763" y="5657850"/>
            <a:ext cx="22320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Marion mit </a:t>
            </a:r>
            <a:r>
              <a:rPr lang="pl-PL" sz="2400" b="1" i="1">
                <a:latin typeface="Times New Roman" pitchFamily="18" charset="0"/>
                <a:cs typeface="Times New Roman" pitchFamily="18" charset="0"/>
              </a:rPr>
              <a:t>ihren</a:t>
            </a:r>
            <a:r>
              <a:rPr lang="de-DE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Brüdern.</a:t>
            </a:r>
          </a:p>
          <a:p>
            <a:pPr algn="ctr"/>
            <a:endParaRPr lang="pl-PL" sz="24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684213" y="549275"/>
            <a:ext cx="7632700" cy="1584325"/>
          </a:xfrm>
          <a:prstGeom prst="roundRect">
            <a:avLst/>
          </a:prstGeom>
          <a:solidFill>
            <a:srgbClr val="FFCCF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Jahr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1932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studierte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Wirtschaftswissenschaften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Frankfurt am Main. </a:t>
            </a:r>
            <a:endParaRPr lang="pl-PL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611188" y="2420938"/>
            <a:ext cx="7848600" cy="1944687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 einer Verfolgung zu entgehen wechselt sie an die Universität </a:t>
            </a:r>
            <a:r>
              <a:rPr lang="pl-PL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de-DE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Basel</a:t>
            </a:r>
            <a:r>
              <a:rPr lang="pl-PL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der Schweiz, wo sie ihr Studium im Jahr 1935 </a:t>
            </a:r>
            <a:r>
              <a:rPr lang="pl-PL" sz="2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abschl</a:t>
            </a:r>
            <a:r>
              <a:rPr lang="de-DE" sz="2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oß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und einen Doktortitel in Politikwissenschaft </a:t>
            </a:r>
            <a:r>
              <a:rPr lang="en-US" sz="240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erwarb</a:t>
            </a:r>
            <a:r>
              <a:rPr lang="en-US" sz="2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l-PL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684213" y="4652963"/>
            <a:ext cx="7704137" cy="17287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pl-PL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de-DE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wird wegen ihrer Sympathien für die Linken als die "rote Gräfin" bekannt.</a:t>
            </a:r>
            <a:endParaRPr lang="pl-PL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ole tekstowe 3"/>
          <p:cNvSpPr txBox="1">
            <a:spLocks noChangeArrowheads="1"/>
          </p:cNvSpPr>
          <p:nvPr/>
        </p:nvSpPr>
        <p:spPr bwMode="auto">
          <a:xfrm>
            <a:off x="395288" y="620713"/>
            <a:ext cx="8424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400">
              <a:latin typeface="Times New Roman" pitchFamily="18" charset="0"/>
              <a:cs typeface="Times New Roman" pitchFamily="18" charset="0"/>
            </a:endParaRPr>
          </a:p>
          <a:p>
            <a:endParaRPr lang="pl-PL" sz="2400">
              <a:latin typeface="Times New Roman" pitchFamily="18" charset="0"/>
              <a:cs typeface="Times New Roman" pitchFamily="18" charset="0"/>
            </a:endParaRPr>
          </a:p>
          <a:p>
            <a:endParaRPr lang="pl-PL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pole tekstowe 5"/>
          <p:cNvSpPr txBox="1">
            <a:spLocks noChangeArrowheads="1"/>
          </p:cNvSpPr>
          <p:nvPr/>
        </p:nvSpPr>
        <p:spPr bwMode="auto">
          <a:xfrm>
            <a:off x="900113" y="404813"/>
            <a:ext cx="71278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Im Jahr 1938 kam sie zurück nach Deutschland, um die Leitung des Besitzes ihres Vaters zu übernehmen. Sie besaß Kwitajn.</a:t>
            </a:r>
            <a:r>
              <a:rPr lang="pl-PL" sz="2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9459" name="Picture 2" descr="http://www.piotrografia.com/wp-content/uploads/2014/07/untitled-07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205038"/>
            <a:ext cx="5053012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pole tekstowe 4"/>
          <p:cNvSpPr txBox="1">
            <a:spLocks noChangeArrowheads="1"/>
          </p:cNvSpPr>
          <p:nvPr/>
        </p:nvSpPr>
        <p:spPr bwMode="auto">
          <a:xfrm>
            <a:off x="2627313" y="5661025"/>
            <a:ext cx="3960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Kwitajn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ole tekstowe 1"/>
          <p:cNvSpPr txBox="1">
            <a:spLocks noChangeArrowheads="1"/>
          </p:cNvSpPr>
          <p:nvPr/>
        </p:nvSpPr>
        <p:spPr bwMode="auto">
          <a:xfrm>
            <a:off x="539750" y="404813"/>
            <a:ext cx="8208963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600">
                <a:latin typeface="Times New Roman" pitchFamily="18" charset="0"/>
                <a:cs typeface="Times New Roman" pitchFamily="18" charset="0"/>
              </a:rPr>
              <a:t>Nach dem gescheiterten Attentat auf Hitler wird </a:t>
            </a:r>
            <a:r>
              <a:rPr lang="de-DE" sz="26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sie </a:t>
            </a:r>
            <a:r>
              <a:rPr lang="de-DE" sz="2600">
                <a:latin typeface="Times New Roman" pitchFamily="18" charset="0"/>
                <a:cs typeface="Times New Roman" pitchFamily="18" charset="0"/>
              </a:rPr>
              <a:t>der Beteiligung an der Verschwörung verdächtigt.</a:t>
            </a:r>
            <a:r>
              <a:rPr lang="pl-PL" sz="26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Beim Einmarsch der sowjetischen Streitkräfte floh Marion zu Pferd nach Westen. </a:t>
            </a:r>
            <a:endParaRPr lang="pl-PL" sz="26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 </a:t>
            </a:r>
            <a:endParaRPr lang="pl-PL" sz="2600">
              <a:latin typeface="Times New Roman" pitchFamily="18" charset="0"/>
              <a:cs typeface="Times New Roman" pitchFamily="18" charset="0"/>
            </a:endParaRPr>
          </a:p>
          <a:p>
            <a:endParaRPr lang="pl-PL" sz="2600">
              <a:latin typeface="Times New Roman" pitchFamily="18" charset="0"/>
              <a:cs typeface="Times New Roman" pitchFamily="18" charset="0"/>
            </a:endParaRPr>
          </a:p>
          <a:p>
            <a:endParaRPr lang="pl-PL" sz="2600">
              <a:latin typeface="Times New Roman" pitchFamily="18" charset="0"/>
              <a:cs typeface="Times New Roman" pitchFamily="18" charset="0"/>
            </a:endParaRPr>
          </a:p>
          <a:p>
            <a:endParaRPr lang="pl-PL" sz="2600">
              <a:latin typeface="Times New Roman" pitchFamily="18" charset="0"/>
              <a:cs typeface="Times New Roman" pitchFamily="18" charset="0"/>
            </a:endParaRPr>
          </a:p>
          <a:p>
            <a:endParaRPr lang="pl-PL" sz="2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2636838"/>
            <a:ext cx="4751387" cy="3143250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ole tekstowe 5"/>
          <p:cNvSpPr txBox="1">
            <a:spLocks noChangeArrowheads="1"/>
          </p:cNvSpPr>
          <p:nvPr/>
        </p:nvSpPr>
        <p:spPr bwMode="auto">
          <a:xfrm>
            <a:off x="827088" y="333375"/>
            <a:ext cx="74898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latin typeface="Times New Roman" pitchFamily="18" charset="0"/>
                <a:cs typeface="Times New Roman" pitchFamily="18" charset="0"/>
              </a:rPr>
              <a:t>Im Jahr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1946 trat Marion in die Redaktion der Hamburger Wochenzeitung DIE ZEIT ein</a:t>
            </a:r>
            <a:r>
              <a:rPr lang="pl-PL" sz="24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>
                <a:latin typeface="Times New Roman" pitchFamily="18" charset="0"/>
                <a:cs typeface="Times New Roman" pitchFamily="18" charset="0"/>
              </a:rPr>
              <a:t>Die vier Gründungsmitglieder waren Richard Tüngel, Ewald Schmidt di Simoni, Gerd Bucerius und Lovis H. Lorenz.</a:t>
            </a:r>
            <a:endParaRPr lang="pl-PL" sz="2400">
              <a:latin typeface="Times New Roman" pitchFamily="18" charset="0"/>
              <a:cs typeface="Times New Roman" pitchFamily="18" charset="0"/>
            </a:endParaRPr>
          </a:p>
          <a:p>
            <a:endParaRPr lang="pl-PL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4" descr="http://upload.wikimedia.org/wikipedia/commons/b/bd/Die_Zeit_Pressehaus_Hambu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133600"/>
            <a:ext cx="3948112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http://www.ndr.de/geschichte/koepfe/doenhoff100_v-contentgro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3789363"/>
            <a:ext cx="45148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pole tekstowe 8"/>
          <p:cNvSpPr txBox="1">
            <a:spLocks noChangeArrowheads="1"/>
          </p:cNvSpPr>
          <p:nvPr/>
        </p:nvSpPr>
        <p:spPr bwMode="auto">
          <a:xfrm>
            <a:off x="468313" y="5373688"/>
            <a:ext cx="3311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Das Logo „DIE ZEIT“ am Hamburger Pressehaus</a:t>
            </a:r>
            <a:endParaRPr lang="pl-PL" sz="24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1012</TotalTime>
  <Words>752</Words>
  <Application>Microsoft Office PowerPoint</Application>
  <PresentationFormat>Pokaz na ekranie (4:3)</PresentationFormat>
  <Paragraphs>161</Paragraphs>
  <Slides>19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Szablon projektu</vt:lpstr>
      </vt:variant>
      <vt:variant>
        <vt:i4>4</vt:i4>
      </vt:variant>
      <vt:variant>
        <vt:lpstr>Tytuły slajdów</vt:lpstr>
      </vt:variant>
      <vt:variant>
        <vt:i4>19</vt:i4>
      </vt:variant>
    </vt:vector>
  </HeadingPairs>
  <TitlesOfParts>
    <vt:vector size="28" baseType="lpstr">
      <vt:lpstr>Arial</vt:lpstr>
      <vt:lpstr>Constantia</vt:lpstr>
      <vt:lpstr>Wingdings 2</vt:lpstr>
      <vt:lpstr>Calibri</vt:lpstr>
      <vt:lpstr>Times New Roman</vt:lpstr>
      <vt:lpstr>Papier</vt:lpstr>
      <vt:lpstr>Papier</vt:lpstr>
      <vt:lpstr>Papier</vt:lpstr>
      <vt:lpstr>Papier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</vt:vector>
  </TitlesOfParts>
  <Company>Sil-art Rycho444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Kowalski Ryszard</dc:creator>
  <cp:lastModifiedBy>User</cp:lastModifiedBy>
  <cp:revision>98</cp:revision>
  <dcterms:created xsi:type="dcterms:W3CDTF">2015-02-25T17:28:54Z</dcterms:created>
  <dcterms:modified xsi:type="dcterms:W3CDTF">2015-05-31T08:12:48Z</dcterms:modified>
</cp:coreProperties>
</file>