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66" r:id="rId12"/>
    <p:sldId id="267" r:id="rId13"/>
    <p:sldId id="265" r:id="rId14"/>
    <p:sldId id="272" r:id="rId15"/>
    <p:sldId id="273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eus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8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916B9-8311-42A4-A29C-0A901F2AF7F9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38B73-5D73-43D4-9E9D-10DAAC3B1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24E17-FCE0-4A07-8B14-892E4D9E3B77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409F0-9972-405F-8644-A38859B54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5CA56-DD53-482B-BBA4-41F058B35C26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F5C96-8F80-4558-B1AC-B67772011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F03F6-5999-407C-8A41-2329D0C31672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AE44F-99D6-4C8D-B7ED-A9F1733E8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770D0-749A-4E08-806B-47A040F5EE8B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D661F-A216-4D97-ADA0-E0F0769FA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41B8B-5973-4F81-B5A3-51567FB946A5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1CF0-C890-4F30-A00D-CE3F370B8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6CB69-9770-42A3-917A-56ABF1E0D437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6C604-3658-4BD6-BA73-F500C8415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3382C-4FE1-4D4C-91AD-CD771D5EA074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F75AD-AD87-4FB7-94B0-78BAFAAD7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E0E22-EE82-4F91-8B17-1002B95B0F7F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0260D-6B6D-496A-8B31-B43BD475C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7A6F1-D9ED-4DAC-9113-5405FF91B65F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293F4-E508-4112-8825-74B240B73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F2F5B-13E2-4BE0-BADD-AFA32243D2BC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DE12D-67BA-4843-8226-29C37824E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A837B5-BD92-4BE4-81C6-592813E61DF5}" type="datetimeFigureOut">
              <a:rPr lang="en-US"/>
              <a:pPr>
                <a:defRPr/>
              </a:pPr>
              <a:t>3/6/2016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B790B1-E43A-4047-A296-3B061F9A6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http://upload.wikimedia.org/wikipedia/en/d/de/Connecticut1895.jpg"/>
          <p:cNvPicPr>
            <a:picLocks noChangeAspect="1" noChangeArrowheads="1"/>
          </p:cNvPicPr>
          <p:nvPr/>
        </p:nvPicPr>
        <p:blipFill>
          <a:blip r:embed="rId2"/>
          <a:srcRect l="4932"/>
          <a:stretch>
            <a:fillRect/>
          </a:stretch>
        </p:blipFill>
        <p:spPr bwMode="auto">
          <a:xfrm>
            <a:off x="523875" y="0"/>
            <a:ext cx="862012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6" y="0"/>
            <a:ext cx="680871" cy="3501008"/>
          </a:xfrm>
        </p:spPr>
        <p:txBody>
          <a:bodyPr vert="vert270"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Viner Hand ITC" panose="03070502030502020203" pitchFamily="66" charset="0"/>
              </a:rPr>
              <a:t>Connecticut</a:t>
            </a:r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2113" y="5873750"/>
            <a:ext cx="2808287" cy="576263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dirty="0" smtClean="0"/>
              <a:t>Mateusz Rogalski</a:t>
            </a:r>
            <a:endParaRPr lang="en-US" dirty="0"/>
          </a:p>
        </p:txBody>
      </p:sp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l-PL">
              <a:latin typeface="Calibri" pitchFamily="34" charset="0"/>
            </a:endParaRPr>
          </a:p>
        </p:txBody>
      </p:sp>
      <p:pic>
        <p:nvPicPr>
          <p:cNvPr id="13317" name="Picture 2" descr="Uniwersytet Rzeszows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313" y="5949950"/>
            <a:ext cx="92868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4321175" y="5949950"/>
            <a:ext cx="38893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Arial Narrow" pitchFamily="34" charset="0"/>
              </a:rPr>
              <a:t>Bearbeitet von:</a:t>
            </a:r>
          </a:p>
          <a:p>
            <a:r>
              <a:rPr lang="pl-PL">
                <a:latin typeface="Arial Narrow" pitchFamily="34" charset="0"/>
              </a:rPr>
              <a:t>II Studienjahr Englisch Philologie 2014/2015</a:t>
            </a:r>
            <a:br>
              <a:rPr lang="pl-PL">
                <a:latin typeface="Arial Narrow" pitchFamily="34" charset="0"/>
              </a:rPr>
            </a:br>
            <a:r>
              <a:rPr lang="pl-PL">
                <a:latin typeface="Arial Narrow" pitchFamily="34" charset="0"/>
              </a:rPr>
              <a:t>Universit</a:t>
            </a:r>
            <a:r>
              <a:rPr lang="pl-PL">
                <a:latin typeface="Arial Narrow" pitchFamily="34" charset="0"/>
                <a:cs typeface="Times New Roman" pitchFamily="18" charset="0"/>
              </a:rPr>
              <a:t>ät </a:t>
            </a:r>
            <a:r>
              <a:rPr lang="de-DE">
                <a:latin typeface="Arial Narrow" pitchFamily="34" charset="0"/>
                <a:cs typeface="Times New Roman" pitchFamily="18" charset="0"/>
              </a:rPr>
              <a:t>Rzeszow</a:t>
            </a:r>
            <a:endParaRPr lang="en-US">
              <a:latin typeface="Arial Narrow" pitchFamily="34" charset="0"/>
            </a:endParaRPr>
          </a:p>
        </p:txBody>
      </p:sp>
      <p:pic>
        <p:nvPicPr>
          <p:cNvPr id="13319" name="Picture 2" descr="File:Flag of Connecticut.s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725" y="5954713"/>
            <a:ext cx="11953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4" descr="File:Seal of Connecticut.sv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3" y="5949950"/>
            <a:ext cx="70643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0013"/>
            <a:ext cx="3252788" cy="114300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dirty="0" smtClean="0">
                <a:latin typeface="Lucida Handwriting" panose="03010101010101010101" pitchFamily="66" charset="0"/>
              </a:rPr>
              <a:t>die</a:t>
            </a:r>
            <a:r>
              <a:rPr lang="pl-PL" dirty="0" smtClean="0">
                <a:latin typeface="Lucida Handwriting" panose="03010101010101010101" pitchFamily="66" charset="0"/>
              </a:rPr>
              <a:t> </a:t>
            </a:r>
            <a:r>
              <a:rPr lang="pl-PL" sz="4000" dirty="0" smtClean="0">
                <a:latin typeface="Old English Text MT" panose="03040902040508030806" pitchFamily="66" charset="0"/>
              </a:rPr>
              <a:t>Kirche</a:t>
            </a:r>
            <a:br>
              <a:rPr lang="pl-PL" sz="4000" dirty="0" smtClean="0">
                <a:latin typeface="Old English Text MT" panose="03040902040508030806" pitchFamily="66" charset="0"/>
              </a:rPr>
            </a:br>
            <a:r>
              <a:rPr lang="pl-PL" sz="4000" dirty="0" smtClean="0">
                <a:latin typeface="Old English Text MT" panose="03040902040508030806" pitchFamily="66" charset="0"/>
              </a:rPr>
              <a:t>St. Stanislaus</a:t>
            </a:r>
            <a:endParaRPr lang="en-US" sz="4000" dirty="0">
              <a:latin typeface="Old English Text MT" panose="03040902040508030806" pitchFamily="66" charset="0"/>
            </a:endParaRPr>
          </a:p>
        </p:txBody>
      </p:sp>
      <p:pic>
        <p:nvPicPr>
          <p:cNvPr id="22530" name="Picture 3" descr="G:\04 Nasze miasta i wsi\Meriden, New Haven, Connecticut, United States of America\PŚS - View of the renovated Saint Stanislaus Church from the corner of Pleasant and Olive Stree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1052513"/>
            <a:ext cx="3252787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 descr="G:\26 Tools to share\02 - Added onto Wikipedia\1915 Szkoła Św Stanisława B M.JPG"/>
          <p:cNvPicPr>
            <a:picLocks noChangeAspect="1" noChangeArrowheads="1"/>
          </p:cNvPicPr>
          <p:nvPr/>
        </p:nvPicPr>
        <p:blipFill>
          <a:blip r:embed="rId3"/>
          <a:srcRect l="47682" t="52798" r="44196" b="41110"/>
          <a:stretch>
            <a:fillRect/>
          </a:stretch>
        </p:blipFill>
        <p:spPr bwMode="auto">
          <a:xfrm>
            <a:off x="3335338" y="865188"/>
            <a:ext cx="2865437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G:\02 Krewni\Rogalski, Florence Theresa 1016 IV\02 - Konfetyk\Szkoła Św. Stanisława - 1944\1944 Grandma's St Stan's class picture.jpg"/>
          <p:cNvPicPr>
            <a:picLocks noChangeAspect="1" noChangeArrowheads="1"/>
          </p:cNvPicPr>
          <p:nvPr/>
        </p:nvPicPr>
        <p:blipFill>
          <a:blip r:embed="rId4"/>
          <a:srcRect l="2437" t="3485" r="2782" b="2878"/>
          <a:stretch>
            <a:fillRect/>
          </a:stretch>
        </p:blipFill>
        <p:spPr bwMode="auto">
          <a:xfrm>
            <a:off x="3319463" y="2492375"/>
            <a:ext cx="37750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C:\Users\Mateusz\Pictures\dt.common.streams.StreamServer.cls.jpg"/>
          <p:cNvPicPr>
            <a:picLocks noChangeAspect="1" noChangeArrowheads="1"/>
          </p:cNvPicPr>
          <p:nvPr/>
        </p:nvPicPr>
        <p:blipFill>
          <a:blip r:embed="rId5"/>
          <a:srcRect t="3381" b="6088"/>
          <a:stretch>
            <a:fillRect/>
          </a:stretch>
        </p:blipFill>
        <p:spPr bwMode="auto">
          <a:xfrm>
            <a:off x="6278563" y="0"/>
            <a:ext cx="286543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2"/>
          <p:cNvSpPr txBox="1">
            <a:spLocks noChangeArrowheads="1"/>
          </p:cNvSpPr>
          <p:nvPr/>
        </p:nvSpPr>
        <p:spPr bwMode="auto">
          <a:xfrm>
            <a:off x="7065963" y="2636838"/>
            <a:ext cx="2259012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>
                <a:latin typeface="Times New Roman" pitchFamily="18" charset="0"/>
              </a:rPr>
              <a:t>die </a:t>
            </a:r>
          </a:p>
          <a:p>
            <a:r>
              <a:rPr lang="pl-PL" sz="2800">
                <a:latin typeface="Times New Roman" pitchFamily="18" charset="0"/>
              </a:rPr>
              <a:t>Schule </a:t>
            </a:r>
          </a:p>
          <a:p>
            <a:r>
              <a:rPr lang="pl-PL" sz="2800">
                <a:latin typeface="Times New Roman" pitchFamily="18" charset="0"/>
              </a:rPr>
              <a:t>St. Stanislaus</a:t>
            </a:r>
            <a:endParaRPr lang="en-US" sz="2800">
              <a:latin typeface="Times New Roman" pitchFamily="18" charset="0"/>
            </a:endParaRPr>
          </a:p>
        </p:txBody>
      </p:sp>
      <p:pic>
        <p:nvPicPr>
          <p:cNvPr id="22535" name="Picture 2" descr="C:\Users\Mateusz\Documents\St Stan's\IMG_2327.JPG"/>
          <p:cNvPicPr>
            <a:picLocks noChangeAspect="1" noChangeArrowheads="1"/>
          </p:cNvPicPr>
          <p:nvPr/>
        </p:nvPicPr>
        <p:blipFill>
          <a:blip r:embed="rId6"/>
          <a:srcRect t="19553" b="15919"/>
          <a:stretch>
            <a:fillRect/>
          </a:stretch>
        </p:blipFill>
        <p:spPr bwMode="auto">
          <a:xfrm>
            <a:off x="1816100" y="5441950"/>
            <a:ext cx="2952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3" descr="G:\04 Nasze miasta i wsi\Meriden, New Haven, Connecticut, United States of America\PŚS - the Rectory with Parish Office and Father's residenc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78763" y="5200650"/>
            <a:ext cx="1265237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4" descr="G:\04 Nasze miasta i wsi\Meriden, New Haven, Connecticut, United States of America\PŚS - the Convent - housed nuns and the preschool.JPG"/>
          <p:cNvPicPr>
            <a:picLocks noChangeAspect="1" noChangeArrowheads="1"/>
          </p:cNvPicPr>
          <p:nvPr/>
        </p:nvPicPr>
        <p:blipFill>
          <a:blip r:embed="rId8"/>
          <a:srcRect l="5685" t="18794" b="16475"/>
          <a:stretch>
            <a:fillRect/>
          </a:stretch>
        </p:blipFill>
        <p:spPr bwMode="auto">
          <a:xfrm>
            <a:off x="4935538" y="5429250"/>
            <a:ext cx="27765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/>
          </p:cNvPicPr>
          <p:nvPr/>
        </p:nvPicPr>
        <p:blipFill>
          <a:blip r:embed="rId2"/>
          <a:srcRect t="-121" r="18217"/>
          <a:stretch>
            <a:fillRect/>
          </a:stretch>
        </p:blipFill>
        <p:spPr bwMode="auto">
          <a:xfrm>
            <a:off x="-11113" y="-12700"/>
            <a:ext cx="9144001" cy="629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874838" y="6181725"/>
            <a:ext cx="7269162" cy="674688"/>
          </a:xfrm>
        </p:spPr>
        <p:txBody>
          <a:bodyPr/>
          <a:lstStyle/>
          <a:p>
            <a:pPr eaLnBrk="1" hangingPunct="1"/>
            <a:r>
              <a:rPr lang="pl-PL" sz="320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FILIPEK’S</a:t>
            </a:r>
            <a:r>
              <a:rPr lang="pl-PL" sz="2400" smtClean="0">
                <a:solidFill>
                  <a:srgbClr val="376092"/>
                </a:solidFill>
              </a:rPr>
              <a:t>:</a:t>
            </a:r>
            <a:r>
              <a:rPr lang="pl-PL" sz="2400" i="1" smtClean="0">
                <a:solidFill>
                  <a:srgbClr val="376092"/>
                </a:solidFill>
              </a:rPr>
              <a:t> die </a:t>
            </a:r>
            <a:r>
              <a:rPr lang="pl-PL" sz="2800" i="1" smtClean="0">
                <a:solidFill>
                  <a:srgbClr val="403152"/>
                </a:solidFill>
                <a:latin typeface="Matura MT Script Capitals"/>
              </a:rPr>
              <a:t>beste</a:t>
            </a:r>
            <a:r>
              <a:rPr lang="de-DE" sz="2800" i="1" smtClean="0">
                <a:solidFill>
                  <a:srgbClr val="403152"/>
                </a:solidFill>
                <a:latin typeface="Matura MT Script Capitals"/>
              </a:rPr>
              <a:t>n</a:t>
            </a:r>
            <a:r>
              <a:rPr lang="pl-PL" sz="2800" i="1" smtClean="0">
                <a:solidFill>
                  <a:srgbClr val="403152"/>
                </a:solidFill>
                <a:latin typeface="Matura MT Script Capitals"/>
              </a:rPr>
              <a:t> W</a:t>
            </a:r>
            <a:r>
              <a:rPr lang="de-DE" sz="2800" i="1" smtClean="0">
                <a:solidFill>
                  <a:srgbClr val="403152"/>
                </a:solidFill>
                <a:latin typeface="Matura MT Script Capitals"/>
              </a:rPr>
              <a:t>ü</a:t>
            </a:r>
            <a:r>
              <a:rPr lang="pl-PL" sz="2800" i="1" smtClean="0">
                <a:solidFill>
                  <a:srgbClr val="403152"/>
                </a:solidFill>
                <a:latin typeface="Matura MT Script Capitals"/>
              </a:rPr>
              <a:t>rste </a:t>
            </a:r>
            <a:r>
              <a:rPr lang="pl-PL" sz="2400" i="1" smtClean="0">
                <a:solidFill>
                  <a:srgbClr val="376092"/>
                </a:solidFill>
              </a:rPr>
              <a:t>in Meriden</a:t>
            </a:r>
            <a:endParaRPr lang="en-US" sz="2400" i="1" smtClean="0">
              <a:solidFill>
                <a:srgbClr val="376092"/>
              </a:solidFill>
            </a:endParaRPr>
          </a:p>
        </p:txBody>
      </p:sp>
      <p:pic>
        <p:nvPicPr>
          <p:cNvPr id="23555" name="Picture 2" descr="http://s3-media4.fl.yelpcdn.com/bphoto/5DMFNC5grBcNmnsrVxQm5A/ls.jpg"/>
          <p:cNvPicPr>
            <a:picLocks noChangeAspect="1" noChangeArrowheads="1"/>
          </p:cNvPicPr>
          <p:nvPr/>
        </p:nvPicPr>
        <p:blipFill>
          <a:blip r:embed="rId3"/>
          <a:srcRect l="16269" t="20061" r="5029" b="17679"/>
          <a:stretch>
            <a:fillRect/>
          </a:stretch>
        </p:blipFill>
        <p:spPr bwMode="auto">
          <a:xfrm>
            <a:off x="0" y="5375275"/>
            <a:ext cx="1874838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9225"/>
            <a:ext cx="8229600" cy="10223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</a:rPr>
              <a:t>as </a:t>
            </a:r>
            <a:r>
              <a:rPr lang="pl-PL" sz="3600" i="1" dirty="0" smtClean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Craig Schloss </a:t>
            </a:r>
            <a:r>
              <a:rPr lang="pl-PL" sz="3600" dirty="0" smtClean="0">
                <a:solidFill>
                  <a:schemeClr val="accent2">
                    <a:lumMod val="75000"/>
                  </a:schemeClr>
                </a:solidFill>
              </a:rPr>
              <a:t>und</a:t>
            </a:r>
            <a:r>
              <a:rPr lang="pl-PL" sz="3600" dirty="0" smtClean="0"/>
              <a:t> </a:t>
            </a:r>
            <a:r>
              <a:rPr lang="pl-PL" sz="3600" dirty="0" smtClean="0">
                <a:solidFill>
                  <a:schemeClr val="accent3">
                    <a:lumMod val="50000"/>
                  </a:schemeClr>
                </a:solidFill>
              </a:rPr>
              <a:t>der </a:t>
            </a:r>
            <a:r>
              <a:rPr lang="pl-PL" sz="3600" i="1" dirty="0" smtClean="0">
                <a:solidFill>
                  <a:schemeClr val="accent3">
                    <a:lumMod val="50000"/>
                  </a:schemeClr>
                </a:solidFill>
                <a:latin typeface="Berlin Sans FB" panose="020E0602020502020306" pitchFamily="34" charset="0"/>
              </a:rPr>
              <a:t>Hubbard Park</a:t>
            </a:r>
            <a:endParaRPr lang="en-US" sz="3600" i="1" dirty="0">
              <a:solidFill>
                <a:schemeClr val="accent3">
                  <a:lumMod val="5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2457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81575"/>
            <a:ext cx="91440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/>
          <p:cNvPicPr>
            <a:picLocks noChangeAspect="1"/>
          </p:cNvPicPr>
          <p:nvPr/>
        </p:nvPicPr>
        <p:blipFill>
          <a:blip r:embed="rId2"/>
          <a:srcRect t="6850" r="1465"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5940425" y="0"/>
            <a:ext cx="3203575" cy="1844675"/>
          </a:xfrm>
        </p:spPr>
        <p:txBody>
          <a:bodyPr/>
          <a:lstStyle/>
          <a:p>
            <a:pPr eaLnBrk="1" hangingPunct="1"/>
            <a:r>
              <a:rPr lang="pl-PL" sz="3600" smtClean="0">
                <a:solidFill>
                  <a:srgbClr val="77933C"/>
                </a:solidFill>
                <a:latin typeface="Times New Roman" pitchFamily="18" charset="0"/>
              </a:rPr>
              <a:t>Ted’s Steamed Cheeseburgers</a:t>
            </a:r>
            <a:endParaRPr lang="en-US" sz="3600" smtClean="0">
              <a:solidFill>
                <a:srgbClr val="77933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0425" y="1484313"/>
            <a:ext cx="32035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accent3">
                    <a:lumMod val="75000"/>
                  </a:schemeClr>
                </a:solidFill>
                <a:latin typeface="Mistral" panose="03090702030407020403" pitchFamily="66" charset="0"/>
                <a:cs typeface="+mn-cs"/>
              </a:rPr>
              <a:t>est.1959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Mistral" panose="03090702030407020403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0"/>
            <a:ext cx="459581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accent4">
                    <a:lumMod val="75000"/>
                  </a:schemeClr>
                </a:solidFill>
                <a:latin typeface="Bauhaus 93" panose="04030905020B02020C02" pitchFamily="82" charset="0"/>
              </a:rPr>
              <a:t>das Glossar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23925"/>
            <a:ext cx="4459288" cy="5578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der Bundesstaat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stan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der Indianerstamm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plemię Indian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das Wohngebiet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obszar mieszkalny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auf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zusammenlegen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łączyć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umfassen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obejmować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die Hauptstadt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stolica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der Waffenhersteller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producent broni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gründen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założyć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strӧme</a:t>
            </a:r>
            <a:r>
              <a:rPr lang="pl-PL" sz="20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wypływać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münden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wpływać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Imbissbude – </a:t>
            </a:r>
            <a:r>
              <a:rPr lang="en-US" sz="1700" i="1">
                <a:latin typeface="Times New Roman" pitchFamily="18" charset="0"/>
                <a:cs typeface="Times New Roman" pitchFamily="18" charset="0"/>
              </a:rPr>
              <a:t>knajpka z jedzeniem na </a:t>
            </a:r>
            <a:r>
              <a:rPr lang="pl-PL" sz="1700" i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700" i="1">
                <a:latin typeface="Times New Roman" pitchFamily="18" charset="0"/>
                <a:cs typeface="Times New Roman" pitchFamily="18" charset="0"/>
              </a:rPr>
              <a:t>wynos</a:t>
            </a:r>
            <a:endParaRPr lang="en-US" sz="1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5200" y="333375"/>
            <a:ext cx="4327525" cy="60356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der Erfinder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wynalazca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der Kohleofen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piec węglowy (do pizzy)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frische Muscheln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świeże małże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geriebener Käse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tarty ser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frische</a:t>
            </a:r>
            <a:r>
              <a:rPr lang="pl-PL" sz="200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Knoblauch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świeży czosnek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der Flughafen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lotnisko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die Narzisse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narcyz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die Bevӧlkerung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populacja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die Pfarre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parafia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der Laden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sklep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entwerfen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projektować</a:t>
            </a:r>
            <a:br>
              <a:rPr lang="en-US" sz="2000" i="1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das Esslokal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knajpka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>
                <a:latin typeface="Times New Roman" pitchFamily="18" charset="0"/>
                <a:cs typeface="Times New Roman" pitchFamily="18" charset="0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</a:rPr>
              <a:t>das Dampfbad –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kąpiel parowa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0" descr="http://pix.epodunk.com/locatorMaps/ct/CT_919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6088" y="3068638"/>
            <a:ext cx="3617912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"/>
            <a:ext cx="36830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ein Quiz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7524750" cy="5354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de-DE" dirty="0">
                <a:latin typeface="+mn-lt"/>
                <a:cs typeface="+mn-cs"/>
              </a:rPr>
              <a:t>Welcher Bundesstaat nicht passt? (Neuengland)</a:t>
            </a:r>
            <a:endParaRPr lang="pl-PL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cs typeface="+mn-cs"/>
              </a:rPr>
              <a:t>	a.  Vermont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cs typeface="+mn-cs"/>
              </a:rPr>
              <a:t>	b.  Maine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cs typeface="+mn-cs"/>
              </a:rPr>
              <a:t>	c.  New York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cs typeface="+mn-cs"/>
              </a:rPr>
              <a:t>	d.  Connecticut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cs typeface="+mn-cs"/>
              </a:rPr>
              <a:t>2.  Little Poland ist in „New Britski” gefunden. Welche Pfarre ist älter?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cs typeface="+mn-cs"/>
              </a:rPr>
              <a:t>	a.  Sankt Stanislaus Kirche in Meriden</a:t>
            </a:r>
            <a:br>
              <a:rPr lang="pl-PL" dirty="0">
                <a:latin typeface="+mn-lt"/>
                <a:cs typeface="+mn-cs"/>
              </a:rPr>
            </a:br>
            <a:r>
              <a:rPr lang="pl-PL" dirty="0">
                <a:latin typeface="+mn-lt"/>
                <a:cs typeface="+mn-cs"/>
              </a:rPr>
              <a:t>	b.  Heilig-Herz-Jesu Kirche in N</a:t>
            </a:r>
            <a:r>
              <a:rPr lang="de-DE" dirty="0">
                <a:latin typeface="+mn-lt"/>
                <a:cs typeface="+mn-cs"/>
              </a:rPr>
              <a:t>eue Britannien</a:t>
            </a:r>
            <a:endParaRPr lang="pl-PL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cs typeface="+mn-cs"/>
              </a:rPr>
              <a:t>3.  </a:t>
            </a:r>
            <a:r>
              <a:rPr lang="de-DE" dirty="0">
                <a:latin typeface="+mn-lt"/>
                <a:cs typeface="+mn-cs"/>
              </a:rPr>
              <a:t>Der Hamburger wurde erfunden</a:t>
            </a:r>
            <a:r>
              <a:rPr lang="pl-PL" dirty="0">
                <a:latin typeface="+mn-lt"/>
                <a:cs typeface="+mn-cs"/>
              </a:rPr>
              <a:t> in: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cs typeface="+mn-cs"/>
              </a:rPr>
              <a:t>	a.  Louis’ Lunch, Neue Haben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cs typeface="+mn-cs"/>
              </a:rPr>
              <a:t>	b.  Ted’s Steamed Cheeseburger Restaurant, Meriden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 startAt="4"/>
              <a:defRPr/>
            </a:pPr>
            <a:r>
              <a:rPr lang="de-DE" dirty="0">
                <a:latin typeface="+mn-lt"/>
                <a:cs typeface="+mn-cs"/>
              </a:rPr>
              <a:t>Pepe Pizzeria macht die beste Pizza in der Welt.  Was ist an die beste Pizza?</a:t>
            </a:r>
            <a:endParaRPr lang="pl-PL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cs typeface="+mn-cs"/>
              </a:rPr>
              <a:t>	a.  M</a:t>
            </a:r>
            <a:r>
              <a:rPr lang="de-DE" dirty="0">
                <a:latin typeface="+mn-lt"/>
                <a:cs typeface="+mn-cs"/>
              </a:rPr>
              <a:t>uscheln</a:t>
            </a:r>
            <a:endParaRPr lang="pl-PL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cs typeface="+mn-cs"/>
              </a:rPr>
              <a:t>	b.  Tomaten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cs typeface="+mn-cs"/>
              </a:rPr>
              <a:t>	c.  </a:t>
            </a:r>
            <a:r>
              <a:rPr lang="de-DE" dirty="0">
                <a:latin typeface="+mn-lt"/>
                <a:cs typeface="+mn-cs"/>
              </a:rPr>
              <a:t>Cheddar-Käse</a:t>
            </a:r>
            <a:endParaRPr lang="pl-PL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+mn-lt"/>
                <a:cs typeface="+mn-cs"/>
              </a:rPr>
              <a:t>	d.  Wurst</a:t>
            </a:r>
          </a:p>
        </p:txBody>
      </p:sp>
      <p:sp>
        <p:nvSpPr>
          <p:cNvPr id="27652" name="AutoShape 2" descr="Znalezione obrazy dla zapytania Connecticut state bi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7653" name="AutoShape 4" descr="Znalezione obrazy dla zapytania Connecticut state bird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7654" name="AutoShape 6" descr="Znalezione obrazy dla zapytania Connecticut state bird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7655" name="AutoShape 8" descr="data:image/jpeg;base64,/9j/4AAQSkZJRgABAQAAAQABAAD/2wCEAAkGBxITEhUUExQVFRUXFBQXFxcXFxQXFBgUGBcWFxcVFBcYHCggGBwlHRQUITEhJSkrLi4uFx8zODMsNygtLisBCgoKDg0OGxAQGywkICQsLCwsLCwsLCwsLCwsLCwsLDQsLCwsLCwsLCwsLCwsLCwsLCwsLCwsLCwsLCwsLCwsLP/AABEIALcBEwMBIgACEQEDEQH/xAAbAAACAwEBAQAAAAAAAAAAAAAEBQIDBgABB//EAD0QAAIBAgQDBgMGBAcAAwEAAAECEQADBBIhMQVBURMiYXGBkQYyoRQjQlKx8BVywdEzU2KCkuHxFiTCB//EABoBAAMBAQEBAAAAAAAAAAAAAAABAgMEBQb/xAAqEQACAgEEAQMDBAMAAAAAAAAAAQIRIQMEEjFBIlFhEzJxgbHB0QVSkf/aAAwDAQACEQMRAD8AxRoiwleNbq+wteW2STy17XpFTFvSkmBAnSo5anFW20mnYFQt1MWzRlmzVy2aAAClC3UpleTWhbiU2xADrU0tmi0s0Taw1TZQALZom2lENhql2cUrERtrV4FVCpwaQyN4VVbaiSlQW3UgTU1ajVCK9Vaok4mrrJqGWpqtKxHt1aAv26Y3BQt0UNjRXZWjAtC2mq9bgoTGyF5KGajHoO5vVgitprwvVj1Q9MRXdqC0SU0qgrrSY0TAqLPFeiq7ooQHF66qCK6mI8NX4cVWLVE2likM51roJqR3q7s6QA5WKJs29Kg660ZbXSixnqCiFFDxrV9AgLF71QFmpYq5rUrRpWBdas0UiRVVk1bnoYrIXGqjLNWXBNWW0pdDKRbq8W6nlipFtKTYWVmqnSps9eRNJMCoVYteGvUOtUIIRamFqCmvS0UkDPLg0pfdbWjbr0DfSqYIqVq9z61HLXZDUIYehmqrtuvcPpVrVViBLy0IaPvCaCYVdjLEWarvrFX2jVd2gRUle3FmuC1S92KEM8yV1Vm5XUxDBbNVXFiilMCKovmoKI296ZImlA4WyTTSyKLEAXbZzUYgEV7cXnVD3IpASnWrcmlCWXk0wG1NiBMPwa/fJ7G07xzAhfLMYE+E1Z/B8Rb0e041jQZtfNZqXDuJXMPcLWoEgAggEED9PStDhfik3WCtbVSSBIdgPORqDPnyrOU5J4WDo09PTnhvJjcfxO3ZJVvmG67EeBnY+FKP/k7Toie7H6wKP+OvgHEWw2Iw1xr9oFmZGg3bYmdCCe0Ua9CI2oD+O4NsDYYYWwlxb7C4StxrZ7rEC4TLkag5QTy9OzR+nONxyN6KTpl6/EwG6A/ytr6KRr7014ZxqxeMI3e5odG9ufpSB7/D8RgnvNYbC4hXyobPafZbrZQcpDEi28ToCOuutYpr7BgwYggyCDrPWa1ehGXWDOUF4Pse9cF5Uj+E+OfaLfe/xEgP4zs484PrWgtXBNcM4uLpmRQyRUQ1EXKCvNU0M5n1qdo0MTpVtpqSYgrNUXeqLrwKqF/SmgLXevGah7r15auaVSAm4r1DQ7vUUuwabAZEiKpW7Ne2jIqtrRFIEeu2lDE61ffSKG2qhkw1cXqeHUMauv4XSRypoCq5QGKXWi1Wuu2ZFMBfFdRBt11TyEGMahdqSNLAUfcwoYdCKdDJ4JRFS7QTQPbFZFdZ1qaALvXNDSy7coq6YoVbcmlQg7C2dKncuQKJw40il2JmSKLAhbkmimAAoezbI3qnEXoMUDGPHPiPErZ7l0q0dmzQO8pQw2Y/K+hEiCe7zis1wb4vv2bLYZrOGvWmZmVbtv5WYzmUjQjTYz7aUTxSSg6HMrc9Cpgx+96R2J0XQEK0axMAtl156mOugFdmlGNXR0xm5RVlfxDevXQAxi2s5UHdtr1yIO6p+tIOzEH9+9aPEYa44GVTE6Nl9wT4aaeNCHg93LGWe8Z0IIjSJrdMGhbwPFtZvK69crdCrGD/AH9BX0m1f1rC4nhvZqRzA3PWDotbH4buC/aV+fyt4MN/fQ+tc+5j1Iwmh5lkUO2FOtNMKoGlWXsoFcXKyDO3LUaVfZtmKliyJr1HEUJAC4hqBZjNMWTMdKjewZFFlJAqGauKaVSiEGjbQkVaZLF94GhrtNbqcqFxFjpQkARwlgd6cPh+dJcFbykVoSe56UmMQY+7FAZtK94i5LwKnhrRkAiqA8wjkMKfoQV9KDu4LKJipB9NKdYAGfSoNd0qi45BquaExEzcrqhpXUcQJ5TTHC4qdDvQdda0PjQngBncw061FQBpXlvEcpoXtSTrR2BXjrkGq8OTvXuMtljAom1gyo1HKkyi3C4g7VO6smhMJpRa6mKloVFsAr40qx9udRTC4MtB3gYmmhlmDtyNp0j30rJ3OHt2rqVzBTl6RuVPmAB71tODuI8RVzYZe8wGpM7c9tPYe9Zy3L0pHq7HbrW0nfh/wB8OtPcZUnKkSM2U5diIjfUHSOfrTjiWFtBRbRg2UDvmFzNMsdN99/OKXtZJIP05Uf8AYu7oBBnTlPUaaVvob2E/vdMvcbGcMxyjG8Vt5s6qrKRJ11Bmf+Q7u3/lKeBcWbDXCYlHysyjcTqGA06keIjpWvxeAeVBMmDKyNm/8jrSzD8OgEGB3Y0UFgd9zpzPKu9OE1XZ509NrtDyxxVLgDWmzDnyI8GB1B86ncxBIM1kLuHdHDKWRo0bukN4EaQKZ8P4v2n3dwBLg/4N5HYHwmuPV27jmOUYONBBuEk1ZaYxFer0OlTBE1zoRZh7kGjLt0Gl94HSpo0VXGxWSa2NzVV28OVTuXwdqhh8MS4pJUFnloHc15iLZjyptjrYVRpS7EXZWKtCKrD+FHG8cvSh7egFXEgrUPsYnBHaa06w9kGI5UlvW5M+1G8PxmUwarwMcY8jL6VmhiYaDR+MxJYxSfHgginF+BB7W82ooa6kGvMDiDzo29Bp1YADMa8rnsma6imA2s5SKpugcqHsK0TVl0Rl5zSgqYM9t3oMVINJn3qxcFm1Fd9lIp9AWYdIeTtWh4lYDWZXcCkOGuzoR4UdZxjAFOQqGvIGbGJgkeNN8EZ1NB4zBANm5Gpi/AgVMneEUM7QBPWo49lAil2BvmYo2+AdOdAFGDsHI7KdQCR5gU5LKROup2kfWhMHhSh3+YER0mq+DX5VVbQgAeOmk1zbhWez/ipVyX4GtuyNZqV5gAIFC3ro5bbCpWLvI+dclHtAov8AaXUtlo3OukDb+9XcQ4eq95YLEfMdvIdPeicTggYuCAYgnoRt6UE2JYEr+Ia6jQ+R/e9e7skvpJo8DetvVdiRyHfLdHZkGQ3zIY8aCx3D0ZyrMuaBB2kHqG+YfvSm+Ixat3XmegI0/wBUR+tLWw0koQZChkIPpp15V3JnCwI37tpgGBZORjUev/vnRuHxSvsY6giD9aGNtoLL3WGjrMT4xyMc6EvYN2ElpU8xopGkhsuk+NZz28J/Bm4mxtYcFaW3VOaBWTtY57ZYW8QyAT3QHY+1wEEeIrrfxKwMXGVvEB0b2Ij6isHtpR6yQ4mlw8lxWi4da7wnSsxwjiFskMrBhzggkedPm4gGYR+zXPOBIz4wi5dKy165B8Ka4zFypnlWexOJzD6VME7sRbdxXIb0aLkJ6UK2BKZWOxq/iRATStXEdlGeQPAii8LhczydqW2EYKSdjFPLFyEzeFJr2HyPL2GysDSfjRBYRTe3iMwzGkmKuB7gPIHWpgrY28E0twtMsHbGWTUEsS2WDB+Wrb13s1I9PWiXwJMHe6s11CMtdViL8xUAcjV/EcMwVWG1GLw/QGZAOvlUbmNWMpG1Z3RdAGHxLruCPOmeFuayaIuot20CAJWldvGqjQdqSdk/gte4BcnYVSuJhj1mvLeKR3jbWi7OFRyzt3QNqcsOgQNxHE7Dw1oS1461VecEnXnpVlkcvCaTjQ0xndKuBkWCK8Ym1qfmP0FXcFQBWuPoq7eJpbxfF52LbADTz5Co+GDCP4gc3hUOGXUzsrfmMDllY5t/MmqsEUIBYjb61XjAHgCOYMeAJB/Wo1FcTu2Grw1afnA+sAMJWYjw5dfrVxUD2BpPh8QUAB309F6nqPGiRfEMe6TIEzXDJH0sWMTfzSkkbbelJ+I2ezOZmPZk6EnLlM8m5eRq26DObSrbeMt5SGUEHRlO8f2rfb7h6T+Dl3W2Wqr8i77M7KGYAgmAykF9Boeh8xFL8Rwu4z5jeEBcsRlIEzMDWdt6hxTCthfvcOq3bDH8DNbuI35biiUnoSutAP8AFlogB7N4MOYKkg84YZf0r3dOSkrTPB1IOLpo0Vq4lsaEjNvJnMdjHKD00pfi8MpbNbZrbdUMA/zKd/rSj+L2js7EHfMhWP5z8p9po6wbL2yoca/lJ6yNoPsa1RkwjAWnn70qxGzKuU9NY09qJbBWjMqP1pDhTct3sud3QgkxmJAAgZQQ538KcZFbTLc82WPrcwcVpGVEONg2L4NhfmAa2w/EhKn9Na9t8Qa2oBU3YnvgBWjxGx9IqnGXMGmjlnb8qLhLp8iFtCPWKEsMXaLGFccgWFu2T6KB/WlqRhPtC4jjD8ftHR1uqOZKMR7iajicOjBHV0yOzBSWALFYzAA66Zh71K3gAFHarYRuiqLjeWwAPvQHEFaQqZe6IEqpg8yNDzrknoJSSQcDRHFh1RSNtPaqeIqWTMB4f91ll4teTTtLcjmQZ9gKpucfvkZRdSPBG/tS+jL4J4M09i4ewuf6Ssf1o240W1UakisTbx2JZSovGDuBb39Yq9cBjHE9pdH+0gD1mhaD9wcGadAVEHSg7sTA3NJT8N4pyAb5k7Brmuu2majeH8CxGFYsxsuTp3naRG8EAxS+jxXYOBruD3MyLm3t+9e8QS2RrvqfWl/w+XN1s2XUfKpY/UgUPxS64utIMZT/ANVhxyR0yNy8WJPWvKDW48bV1agalcYBY2hisacyrTJ9DSS9ipBfx1pldYJkJ5MQfIgj+1AJgjlILIqXA8MT8pHIxsaxkqsq7yG8Jxsyv4TQPHQARliJoHtYMKdY0/SmHD+FlrYa5OhpKkJEMPgCxDHlr50fb4rZZ1QiAN6p4vdCW1VNY1BHToazeJtHMHWfDoetJK3kbdmj4twpGcvbP9qU4e+WuBACNY9OZoy3imygjwB86b8Rti2i7ZwuUGBIG5JqftwBTxK6SRkVhaXuifzASdedIzfLXTb5ZQfWacW7wIFuTLAEA/mjQ+sRSOzaYXGYDvFsseutOldgQto+fLR+IwZWGMw0iRyYf150XhRGIggaQCeWpE/SatxNx7lx7NuIJLCf9K7L4nan8FrGUCLf1WfmQCJMAidQRz5/SpObbAkjLvqNvKqsBgO1ssWJXLsYk6sAdP3tSx7jWi9skMvIzz5Np+9q5ZaOcH0G03q1FT7HtjEFVBEkGgMTfUHo1A4HiLSokwrCQdQdRIP+k/1qi7ekxM/r5VK0Gnk6vrpviE3L8mKBeypO1WprGtRdY5g1tH09Eun2U/YLRkET03qg8LSJUkHoCa0nwjhbV25dN632ipaJAzMsOTo0qdYCtodNazdu4dyeWtbRlP3OSS0pScayv5J4WxbnWTvo2v1NH2sFakdwb6ij/hfhQcX2urqLaqg0MG8GhmG4IAVhtuKi/CXuW0dHCaZTJJ0Hyz15+wrt0pXhnla7jGdJl/D8IGuZFgEzA3Gg+tTTDXmZlEhh+SJHjOlK8FfOGuZjcDuCMuUE6nlG8zpTixxi9ewt2/cuBGFzKqjuyojMYOpiRr6V0c4RWTncs4F+IAS4EF8lolgV0XlqR4kURf4eoLB7jOoss+4AJCnKBAOmbKKWcCwovuSznNcYzp+BdAZncktpH4RTbC2cpxFtiHFu2FVj/qcR4fhrknqeptEcpCW4ln5gggqGEljqRqN+RkeldaBM5VTujMYVJjTaRJ32FF8P4a2JurZQ94ZiNpYAFsqg7tI0HOTULmCu4dkZ1EFWYag6A5TMbHwOuopp/IuUmAvirly6oR2QQx0OUaAnl5UbbuPcHZmTmdI5z3gT9AaK4zhlC/aEjKwEQNiwIYE8tfoRUPhi6A/aNqq6T0nSfrSU3ViOtXWa/fdp1yhI0/OR6at7VKxiWZltt+FAfEkljJ9Ipnw3CW7+GcqrdsrMUYMACFIZVKgd4wWEk8/KhsDgGd2dgQqQoMHvNkGZAduQ56TWT7yMM4djir9pp8ug59BPtTj7RZe7adrTPbYPImCVGokgbVleIJkh2UhGC9AIOrKDyMEim2CW4cLeW20vbETvlHT/AInem8ZDyPg+EtysQJJAykwGJYAehFdWf/iA2LCRoZHMaf0rqz5fDC2F2rdplJuuQFytB0BUmYkTB8aFbBC07BWW5aY5p1CJc17stuCNjpMHprTxXCsl5lY/NbC+ErJBHhH6VDgOPUrB1A7rjwO3tTlcQCcOxNl1VTFp+1ykCQWHZkg8xoDR+CuBrOW5zMsRuFBknyiZoY3Ea8iBywYOpgQyhi0QPNVI86V3sMwazbuXCGYMLgBhROhJPhrpzAas2rdDsKwnCxdvxZlUbMfvG2WdCegjlqY9qAxLKUQDNu+nLNmg5fMKtaDCXG+7VoJ5kABjI3J3O3OkeLxaEtaUaq8gxqC0kxr1zfvSqCy5HAdWC9yBIme8DE1Txm+XC3VYZWJEayusSfA/0qXDc2YWpDEDMR/NtPufavcThQhyhQVYGNdQ2YSD++dKvVkfiyWCsXDczxItqgB5Zo0/vVnFLyYdZAPa3CYO6rHzHbmf60zvYO5lC2oVWyqWMzMGSvkFalXFX7S0SsFS+RRPeDAsLR/l7hn+al2yQfgV1nLsxPQdCw/Z18K9xPaCLg7uW4mU9W3I8RuKLwWHFu2g2MBRuCGgOA3mABrzNDIA9ty2vcZgNRlIaZ9Zp9sq8UObjA9qU0XLbJHKXzEgeorM4lQY5yGjwJY+1ae1cVLMRmJCSCcwDEzlP+1vesmtt1jQ6O5MawC2g+tKLTKhyTuLF+NR0guuZdIddxHJiKvewYLlpiYBUaQJOs6iI9SBX0L4bs/d5Lqp94fuyw71vdtOknUj+5rM8JwyHEgXUBtm4UZHXuk6yCP5p9hTTTWPB0S3kn+37GZu3HdEuu3zZ0Hh2cCB4d79aEfEMOdabjPDrSpYRBo1y+UQzAVnERrrAgCdaExPw+5uxZUMgCzqYn8eUt05x0rS42dmlvFL0sc/CNjJhcZdkQvdJkA6W2YwN92rL3MDcUWS0Mjo1yBqciCWkeO3rWwXDZeHXjlINxLvLWGOUEDnMn0ik/EmazhbFsiCVGY90tlOoUMPePAVMMs4nuWnJrz/AER+D+NOv2wXhna5bGIkQCGW4B6A59uUUPwnEyl+y3y9lmXwNtgSfbNQ/wANMHu4kkgZsNdgkGFVcpBIGsQs+lE8H4Y5uuxK5FGVxOrJdRwrW4+ZT18RXT7o5ZNylYrtZSys8gKMy7gsQdIPQVpL2Fe9hyVBBuPbQHlLk3Wj/aF9qDxqsyvZIH+JbAgaosqpHoCxPmab8Ui3astyZHux4yAAPSB5RWUpZQqouxuCt/ZrV+ylu09uEuBBAJEISfHMp9z1obD4gvh7+UCbjKskCcysuoPL5jTT4ewJW3ewzyJZ3Ukbq5mR1E0DgUbsXsrCnK4LAa5jMmTt09Kzk7x8iXYj+GrQu4tbQudmzC4bbaybqKWVRGxJWP8AuK19u4t8feqsm3cDAzOcEZ1ncGQSfKsvw3hnZ4kZXBJKPm5oobP6Ewo0/N41u8diLJVHBGdH+90/zBJJO0Tp709fUSqhqNGWHw3ea32GdSty4uRlzE25P4wQNYnYnaqLXAbliyisyt2nJZJLToPHSfatdhMWMPiLakiC8qeUxKz6wKSWOIk4e2WWGzFrfMiZAJ8pNKOpJq/kLVCr4Wd7N5bRmNQwg6EHL3ums0e+JcuoAgB2BUans8xXtAOfeOY+Yr0ZrYNxlBNxxaLNJkEyW89D7V7aL9o8ITlZkQjVpSVYiNdFZferckxUUfETG4FQrohcNO2uRREdCp96F4EzLmDEjMGDwSCR8qjx5UdiOI23uO8GDpcUxp2mh9BQGAsdjizbYhx8wO4DA5onqND6+FSnxi0PsOwPArV1BcLXDmkyDAiTHLpFdTm8gzHIcqnUADQTqfqTXVk9Z32i8ewG57axb/Mo7Ik8wvymf5SB71lrVxrLsYAt5gtwfiUkncdBGh5zR+ExnZjUmCNByD7r7waN4hhluMl9BPaW3VwOZCyARB1kD2rflayZ+TzlacGeaa7d4TmHPbauP3lw99e9eUosywNs96eUFRc0nfzqduzNtCo7smJ6AazUeF4VUuvcIhARLQDluMCpy6zBGX69azxxH5CmxK9uw1UqqbA6jMwYecgfSkOIgENl+cqOmgdwGnluKZM2YBwRMBvGCRp+lB8Rb/7C5xmUr1gqQcymfCDpTWQqikYy4t+6WUmETJp+W5kA0+Yajzpyl+2Lal4zliSqwAFyw0H8R73pFD/Z71pz34Tsle2w0cMuUhlPjl9wKDznZjJkEjSZcCe8Tpvz60pK8oa+RziOKG/YuXrTECzbVQYI7zNl58yAfelPBcNbdHe5mgWrhAzBfvAVCE6EnVzp0FE8KwzDA4m2sZjftqPEAg/oGNV3cKFt27Y7rG6oZvBiAZojSdAeo1wvZUd4XDLNuGZmHIiQQxA96eXBaC3WBEJdykxqbaKFM9QxU+9NMHhBbs22/wApSwGwLkECf+VZvhhBCgCFcQ4J/wAxmysfCo5XlBYBiuJg9m1syDd7zHcnfX3J9Kse2xvykG0X75gDLzIPsdfGoWcJbtXDbvA5UuMxVIkgHXKG0MA6dYpi+AmSrAKdW6HaNPWrwlYJtYPcbxQFlTUOpZtCCrBRoRz6n2pjxy9mu6quljXTXPIhh0OUA+ZNZvC4Nkuo7kZEbvnchN9uUjX1o3E8Z7RrhyBCQEbUMVMhmIYCOUepHKs1Go+nyAs49AuWVO1vDo3q5mevOhsPiLjXgMxYhYOWYyASAAOXe2on4jtZL2cnMrCzy0CoIj9DQeEZgDcVdXGRCBzzCBt4j2q2sWONo1HF+JxaRGWAVCqcwljnJ0A1jTn0pPxW/nCIoTMZBLiVM7kgfsT4UTxvhRS3Zhs4QoGLQDKpGVBMkSxJPWKv4dYQo7kAuqFrcmPvCyxvptOh60KVO15HWRP8PYFWdwjQGS4lxd4HZn/DbcrGmuo8d6uwONe1cFq5mYSSHG3ZkBchH5TqI5GCKe4TAIL9q8AyZs+ZcpInIwMRsddjXnEcHbFq3DBWYb6xIJLAE6xtVuTbsgyT4cLduieZK6/hPX/bM+VbH4cxtu/d+y3MpyZLiyAQCVPdHl3CfGs3xN2y2xbDKSYdjoXt7qvUAlR71D4LIW82IJ7zjIo5gDKxY6cyI361L9UWx1R9FwlwMrFtXU5VJnTkR5aVluNg52CLAa4AT0J1P1pxwziAe5dRJM6k+JMkD60p4iWW6XCnKzFTImWP5f8AjWGla1KYmsGe4zZy4hiDkQPlbWWBhNQvTKFA8/CmOOwNzt1sh8trElXQnXTUqpPUGAaA4nl7ZuTZ2a5MjKBly5tNz3QB4jrTL4nxue9ZdHOUg3Fyn5GYaAry1356VrNvmkP8h+IwwuJaa5IdND4spKsPcA0PZxDLjEtuv3V20yKY7ociYPTap8XZmw6tMnJB8pAYz11H1pJbxjXLSj5blps2vRI09dpoS/4QafiSfdIpBOW8Hfr3EYegkfWheBs+H+9diHuXLrIhOoDElSfHaaZY64vZJeOqXSGUbScslfesbfxD3MR2lxspAcRyEDMoUe9EE+NFZPeH3Dcz5oLPnB01zAZt+nh/3Va3GdkuAGe0AaOo7pJjqDPrQtxkDnIXJZ1cADQAmd5kEgnl0pl8Ohle4h/zkPoRH/5FayrsGmax2jTpH6V1I8XiXLsQ6ASRB300/pXVy/QTFYqYFcgU5gFZCSN28Rrr3vpVnD3u5CokDMW8rig5h6gH2HU15iRol5FgT950nTUdNqm+NUnRu67H1M6V1P2GGWILFFkWnylJJ0MAkDlvm+lG31ChjmIDlFjrmOUH0J/Wk9okR0DBl/mFaHHtn7JkAynKfUb/AFNQw8geHQAMGjRY8dqpxtoOswJVYJ5eEjnRF/CntLk6ZgI8oGvvI9Kjg7qlDbfU7a8xSX3DeCNgM2EKwS9lHy9Sms+Y1B96TXLkWxcTcwT4gMNfoK1GEwSYYI1syoaWU691tGA8INKeKWJICLKrABECVAA9z+tWmK7DsU6vaFxSdIJGgkxGYxzAEe9L7a9sC0lSNVjYlWP9IptgAtsACCSdjqKq4iQtsAAiGJBH4VYklfLU1LWMD77DeMcTC2LYBkEZn8VA28J/pWf4+eztpt8thZ2OZLaMSNdRmdvauezIdWkgqMpnaJ0PhrVGPTOpkSF0g6ysRPrJqYelAHjFW3y3WjMBEnrznrz96nw7Gh+0XyI9qRlFW3MZRmkLqY57nenfB8KI0AltSRoN5FVSpoO0W4G8oZgRKkd/xXb+1KeBYTMzqqiJIYySMpMgD0J+tH3rY7TLbBkyD760RiENpMtvRju396UFihEsEUuO2HvCdwp6iDI/Ss2cM1i6tuZYF2Mkxl0CmI0IEbdKL/iQIVlPyP8ANvIBg6jyq/4lsDEG3cECB8w110O/MHSnH/UtBrm41lS+gEzBMMxO5nnUsbh1GHCt3u+CdY7u4H76VRj+LzZFpRJ5k8zS/h2IuEBWaYOn/dEVklyYenG+wZAwZh3jlBjXYRpoB0pviUsHJcfS2loBV6vrmYjx09qQ422jOpP7NG8Qsi7hwNM39qH3XuCZK9jFxfZoCtvIZJAGcgfLB5Cl2JwAw/aFT/L61bgrSogGxAjznea7iTi4pXmRA8+RqWpKV+Bt2h1//O76oQzMPm1B3IcFT+pozjV4XLA74Fy2ZT68hWX4HK5pEtpC7wdtY3o7GYv7PjyjwSFAYAErsCrD0ako1P8AJN4FfxQ6XEW4TFzTPB3HU0rRFUq2ZTKgkTtrAB8fKtDxnD2c86FWE+A5+1JbeBJuScog5lEfhnYVrTqgbs03DMfbuWijA6A6RvIggHyJFZjFYZhcFsGAxALCNidCPPf1pzgcaO1yMBEaaRqKEx2F+/BjQNPkRqKhKmA9+Kr1pLdtIOSxbCiPztE+dZJ+F3WuC8iMVkCRJGUzqB5HXyrW4fCi5pcIyTOu5brUPiP4qGGtm3YUHkTyFXHH6jXyZThvCnNs4kMwFu6bZ5AhQSRrvy9qambV0v8AhIEDmWOg/U0JgsRdhlEQ57UAjSY1PnRd1CSjEyFhteoFJ3JltKkLLPDSwzOCGLMSDM/Ma9prb4izDNI1k/Xavar9WTxBeH4nuheTGCPEChjhFy3VBnK6usjx2PhrXldVNVZA+xSqjoUiD3yI0DDcDw1qm5cNy4ezJVd4nnzrq6oXRpLsuwVySTJY7CeUa1U3AXW4rl5BMgdPDeurqRPgZ8X4igSI70RtVeF76iRuK6upS6Js8w2FIaWMxtQN3EFmKnma6uoTplMtexkdRuDvRrYAQWHSurqU8CE10hkKkajn60RwFGS4VB2Ejyiva6hYYELl7I2Y/MWI9Z5V7xGxmBUsQzjSNo/pXldVsYrXhRsWo3JY+Uch71oOB4RPsjBtWLaDkB0FdXVMnmwYqxZXdFCqBHiT1qmzisg1UamZ5611dWcUN9DDheD7WfPSjXwhtkkkEHSK6upp3Oh1SBcXagetL8bhmJERyAHUnrXtdWkcshIZ/D+ENrW6e8ddNdK947w/tg7hitxhGfogG30rq6mvusvp0C8Dw6tY7K8STBGbn51PhvDGYNDaLIB5xXV1OT9RmLMXgnFwkH5WB9t6b2gQytuBBg9a6uqWsjTK+IucpMxrOmkeApJYXtQ8jfSfHeurq0iIY8Ptm2q5yC0sPTpp517hdXKnY7V1dUeSn7g1/gveMbT1rq6uquTFbP/Z"/>
          <p:cNvSpPr>
            <a:spLocks noChangeAspect="1" noChangeArrowheads="1"/>
          </p:cNvSpPr>
          <p:nvPr/>
        </p:nvSpPr>
        <p:spPr bwMode="auto">
          <a:xfrm>
            <a:off x="155575" y="-2217738"/>
            <a:ext cx="6943725" cy="462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7656" name="AutoShape 10" descr="data:image/jpeg;base64,/9j/4AAQSkZJRgABAQAAAQABAAD/2wCEAAkGBxITEhUUExQVFRUXFBQXFxcXFxQXFBgUGBcWFxcVFBcYHCggGBwlHRQUITEhJSkrLi4uFx8zODMsNygtLisBCgoKDg0OGxAQGywkICQsLCwsLCwsLCwsLCwsLCwsLDQsLCwsLCwsLCwsLCwsLCwsLCwsLCwsLCwsLCwsLCwsLP/AABEIALcBEwMBIgACEQEDEQH/xAAbAAACAwEBAQAAAAAAAAAAAAAEBQIDBgABB//EAD0QAAIBAgQDBgMGBAcAAwEAAAECEQADBBIhMQVBURMiYXGBkQYyoRQjQlKx8BVywdEzU2KCkuHxFiTCB//EABoBAAMBAQEBAAAAAAAAAAAAAAABAgMEBQb/xAAqEQACAgEEAQMDBAMAAAAAAAAAAQIRIQMEEjFBIlFhEzJxgbHB0QVSkf/aAAwDAQACEQMRAD8AxRoiwleNbq+wteW2STy17XpFTFvSkmBAnSo5anFW20mnYFQt1MWzRlmzVy2aAAClC3UpleTWhbiU2xADrU0tmi0s0Taw1TZQALZom2lENhql2cUrERtrV4FVCpwaQyN4VVbaiSlQW3UgTU1ajVCK9Vaok4mrrJqGWpqtKxHt1aAv26Y3BQt0UNjRXZWjAtC2mq9bgoTGyF5KGajHoO5vVgitprwvVj1Q9MRXdqC0SU0qgrrSY0TAqLPFeiq7ooQHF66qCK6mI8NX4cVWLVE2likM51roJqR3q7s6QA5WKJs29Kg660ZbXSixnqCiFFDxrV9AgLF71QFmpYq5rUrRpWBdas0UiRVVk1bnoYrIXGqjLNWXBNWW0pdDKRbq8W6nlipFtKTYWVmqnSps9eRNJMCoVYteGvUOtUIIRamFqCmvS0UkDPLg0pfdbWjbr0DfSqYIqVq9z61HLXZDUIYehmqrtuvcPpVrVViBLy0IaPvCaCYVdjLEWarvrFX2jVd2gRUle3FmuC1S92KEM8yV1Vm5XUxDBbNVXFiilMCKovmoKI296ZImlA4WyTTSyKLEAXbZzUYgEV7cXnVD3IpASnWrcmlCWXk0wG1NiBMPwa/fJ7G07xzAhfLMYE+E1Z/B8Rb0e041jQZtfNZqXDuJXMPcLWoEgAggEED9PStDhfik3WCtbVSSBIdgPORqDPnyrOU5J4WDo09PTnhvJjcfxO3ZJVvmG67EeBnY+FKP/k7Toie7H6wKP+OvgHEWw2Iw1xr9oFmZGg3bYmdCCe0Ua9CI2oD+O4NsDYYYWwlxb7C4StxrZ7rEC4TLkag5QTy9OzR+nONxyN6KTpl6/EwG6A/ytr6KRr7014ZxqxeMI3e5odG9ufpSB7/D8RgnvNYbC4hXyobPafZbrZQcpDEi28ToCOuutYpr7BgwYggyCDrPWa1ehGXWDOUF4Pse9cF5Uj+E+OfaLfe/xEgP4zs484PrWgtXBNcM4uLpmRQyRUQ1EXKCvNU0M5n1qdo0MTpVtpqSYgrNUXeqLrwKqF/SmgLXevGah7r15auaVSAm4r1DQ7vUUuwabAZEiKpW7Ne2jIqtrRFIEeu2lDE61ffSKG2qhkw1cXqeHUMauv4XSRypoCq5QGKXWi1Wuu2ZFMBfFdRBt11TyEGMahdqSNLAUfcwoYdCKdDJ4JRFS7QTQPbFZFdZ1qaALvXNDSy7coq6YoVbcmlQg7C2dKncuQKJw40il2JmSKLAhbkmimAAoezbI3qnEXoMUDGPHPiPErZ7l0q0dmzQO8pQw2Y/K+hEiCe7zis1wb4vv2bLYZrOGvWmZmVbtv5WYzmUjQjTYz7aUTxSSg6HMrc9Cpgx+96R2J0XQEK0axMAtl156mOugFdmlGNXR0xm5RVlfxDevXQAxi2s5UHdtr1yIO6p+tIOzEH9+9aPEYa44GVTE6Nl9wT4aaeNCHg93LGWe8Z0IIjSJrdMGhbwPFtZvK69crdCrGD/AH9BX0m1f1rC4nhvZqRzA3PWDotbH4buC/aV+fyt4MN/fQ+tc+5j1Iwmh5lkUO2FOtNMKoGlWXsoFcXKyDO3LUaVfZtmKliyJr1HEUJAC4hqBZjNMWTMdKjewZFFlJAqGauKaVSiEGjbQkVaZLF94GhrtNbqcqFxFjpQkARwlgd6cPh+dJcFbykVoSe56UmMQY+7FAZtK94i5LwKnhrRkAiqA8wjkMKfoQV9KDu4LKJipB9NKdYAGfSoNd0qi45BquaExEzcrqhpXUcQJ5TTHC4qdDvQdda0PjQngBncw061FQBpXlvEcpoXtSTrR2BXjrkGq8OTvXuMtljAom1gyo1HKkyi3C4g7VO6smhMJpRa6mKloVFsAr40qx9udRTC4MtB3gYmmhlmDtyNp0j30rJ3OHt2rqVzBTl6RuVPmAB71tODuI8RVzYZe8wGpM7c9tPYe9Zy3L0pHq7HbrW0nfh/wB8OtPcZUnKkSM2U5diIjfUHSOfrTjiWFtBRbRg2UDvmFzNMsdN99/OKXtZJIP05Uf8AYu7oBBnTlPUaaVvob2E/vdMvcbGcMxyjG8Vt5s6qrKRJ11Bmf+Q7u3/lKeBcWbDXCYlHysyjcTqGA06keIjpWvxeAeVBMmDKyNm/8jrSzD8OgEGB3Y0UFgd9zpzPKu9OE1XZ509NrtDyxxVLgDWmzDnyI8GB1B86ncxBIM1kLuHdHDKWRo0bukN4EaQKZ8P4v2n3dwBLg/4N5HYHwmuPV27jmOUYONBBuEk1ZaYxFer0OlTBE1zoRZh7kGjLt0Gl94HSpo0VXGxWSa2NzVV28OVTuXwdqhh8MS4pJUFnloHc15iLZjyptjrYVRpS7EXZWKtCKrD+FHG8cvSh7egFXEgrUPsYnBHaa06w9kGI5UlvW5M+1G8PxmUwarwMcY8jL6VmhiYaDR+MxJYxSfHgginF+BB7W82ooa6kGvMDiDzo29Bp1YADMa8rnsma6imA2s5SKpugcqHsK0TVl0Rl5zSgqYM9t3oMVINJn3qxcFm1Fd9lIp9AWYdIeTtWh4lYDWZXcCkOGuzoR4UdZxjAFOQqGvIGbGJgkeNN8EZ1NB4zBANm5Gpi/AgVMneEUM7QBPWo49lAil2BvmYo2+AdOdAFGDsHI7KdQCR5gU5LKROup2kfWhMHhSh3+YER0mq+DX5VVbQgAeOmk1zbhWez/ipVyX4GtuyNZqV5gAIFC3ro5bbCpWLvI+dclHtAov8AaXUtlo3OukDb+9XcQ4eq95YLEfMdvIdPeicTggYuCAYgnoRt6UE2JYEr+Ia6jQ+R/e9e7skvpJo8DetvVdiRyHfLdHZkGQ3zIY8aCx3D0ZyrMuaBB2kHqG+YfvSm+Ixat3XmegI0/wBUR+tLWw0koQZChkIPpp15V3JnCwI37tpgGBZORjUev/vnRuHxSvsY6giD9aGNtoLL3WGjrMT4xyMc6EvYN2ElpU8xopGkhsuk+NZz28J/Bm4mxtYcFaW3VOaBWTtY57ZYW8QyAT3QHY+1wEEeIrrfxKwMXGVvEB0b2Ij6isHtpR6yQ4mlw8lxWi4da7wnSsxwjiFskMrBhzggkedPm4gGYR+zXPOBIz4wi5dKy165B8Ka4zFypnlWexOJzD6VME7sRbdxXIb0aLkJ6UK2BKZWOxq/iRATStXEdlGeQPAii8LhczydqW2EYKSdjFPLFyEzeFJr2HyPL2GysDSfjRBYRTe3iMwzGkmKuB7gPIHWpgrY28E0twtMsHbGWTUEsS2WDB+Wrb13s1I9PWiXwJMHe6s11CMtdViL8xUAcjV/EcMwVWG1GLw/QGZAOvlUbmNWMpG1Z3RdAGHxLruCPOmeFuayaIuot20CAJWldvGqjQdqSdk/gte4BcnYVSuJhj1mvLeKR3jbWi7OFRyzt3QNqcsOgQNxHE7Dw1oS1461VecEnXnpVlkcvCaTjQ0xndKuBkWCK8Ym1qfmP0FXcFQBWuPoq7eJpbxfF52LbADTz5Co+GDCP4gc3hUOGXUzsrfmMDllY5t/MmqsEUIBYjb61XjAHgCOYMeAJB/Wo1FcTu2Grw1afnA+sAMJWYjw5dfrVxUD2BpPh8QUAB309F6nqPGiRfEMe6TIEzXDJH0sWMTfzSkkbbelJ+I2ezOZmPZk6EnLlM8m5eRq26DObSrbeMt5SGUEHRlO8f2rfb7h6T+Dl3W2Wqr8i77M7KGYAgmAykF9Boeh8xFL8Rwu4z5jeEBcsRlIEzMDWdt6hxTCthfvcOq3bDH8DNbuI35biiUnoSutAP8AFlogB7N4MOYKkg84YZf0r3dOSkrTPB1IOLpo0Vq4lsaEjNvJnMdjHKD00pfi8MpbNbZrbdUMA/zKd/rSj+L2js7EHfMhWP5z8p9po6wbL2yoca/lJ6yNoPsa1RkwjAWnn70qxGzKuU9NY09qJbBWjMqP1pDhTct3sud3QgkxmJAAgZQQ538KcZFbTLc82WPrcwcVpGVEONg2L4NhfmAa2w/EhKn9Na9t8Qa2oBU3YnvgBWjxGx9IqnGXMGmjlnb8qLhLp8iFtCPWKEsMXaLGFccgWFu2T6KB/WlqRhPtC4jjD8ftHR1uqOZKMR7iajicOjBHV0yOzBSWALFYzAA66Zh71K3gAFHarYRuiqLjeWwAPvQHEFaQqZe6IEqpg8yNDzrknoJSSQcDRHFh1RSNtPaqeIqWTMB4f91ll4teTTtLcjmQZ9gKpucfvkZRdSPBG/tS+jL4J4M09i4ewuf6Ssf1o240W1UakisTbx2JZSovGDuBb39Yq9cBjHE9pdH+0gD1mhaD9wcGadAVEHSg7sTA3NJT8N4pyAb5k7Brmuu2majeH8CxGFYsxsuTp3naRG8EAxS+jxXYOBruD3MyLm3t+9e8QS2RrvqfWl/w+XN1s2XUfKpY/UgUPxS64utIMZT/ANVhxyR0yNy8WJPWvKDW48bV1agalcYBY2hisacyrTJ9DSS9ipBfx1pldYJkJ5MQfIgj+1AJgjlILIqXA8MT8pHIxsaxkqsq7yG8Jxsyv4TQPHQARliJoHtYMKdY0/SmHD+FlrYa5OhpKkJEMPgCxDHlr50fb4rZZ1QiAN6p4vdCW1VNY1BHToazeJtHMHWfDoetJK3kbdmj4twpGcvbP9qU4e+WuBACNY9OZoy3imygjwB86b8Rti2i7ZwuUGBIG5JqftwBTxK6SRkVhaXuifzASdedIzfLXTb5ZQfWacW7wIFuTLAEA/mjQ+sRSOzaYXGYDvFsseutOldgQto+fLR+IwZWGMw0iRyYf150XhRGIggaQCeWpE/SatxNx7lx7NuIJLCf9K7L4nan8FrGUCLf1WfmQCJMAidQRz5/SpObbAkjLvqNvKqsBgO1ssWJXLsYk6sAdP3tSx7jWi9skMvIzz5Np+9q5ZaOcH0G03q1FT7HtjEFVBEkGgMTfUHo1A4HiLSokwrCQdQdRIP+k/1qi7ekxM/r5VK0Gnk6vrpviE3L8mKBeypO1WprGtRdY5g1tH09Eun2U/YLRkET03qg8LSJUkHoCa0nwjhbV25dN632ipaJAzMsOTo0qdYCtodNazdu4dyeWtbRlP3OSS0pScayv5J4WxbnWTvo2v1NH2sFakdwb6ij/hfhQcX2urqLaqg0MG8GhmG4IAVhtuKi/CXuW0dHCaZTJJ0Hyz15+wrt0pXhnla7jGdJl/D8IGuZFgEzA3Gg+tTTDXmZlEhh+SJHjOlK8FfOGuZjcDuCMuUE6nlG8zpTixxi9ewt2/cuBGFzKqjuyojMYOpiRr6V0c4RWTncs4F+IAS4EF8lolgV0XlqR4kURf4eoLB7jOoss+4AJCnKBAOmbKKWcCwovuSznNcYzp+BdAZncktpH4RTbC2cpxFtiHFu2FVj/qcR4fhrknqeptEcpCW4ln5gggqGEljqRqN+RkeldaBM5VTujMYVJjTaRJ32FF8P4a2JurZQ94ZiNpYAFsqg7tI0HOTULmCu4dkZ1EFWYag6A5TMbHwOuopp/IuUmAvirly6oR2QQx0OUaAnl5UbbuPcHZmTmdI5z3gT9AaK4zhlC/aEjKwEQNiwIYE8tfoRUPhi6A/aNqq6T0nSfrSU3ViOtXWa/fdp1yhI0/OR6at7VKxiWZltt+FAfEkljJ9Ipnw3CW7+GcqrdsrMUYMACFIZVKgd4wWEk8/KhsDgGd2dgQqQoMHvNkGZAduQ56TWT7yMM4djir9pp8ug59BPtTj7RZe7adrTPbYPImCVGokgbVleIJkh2UhGC9AIOrKDyMEim2CW4cLeW20vbETvlHT/AInem8ZDyPg+EtysQJJAykwGJYAehFdWf/iA2LCRoZHMaf0rqz5fDC2F2rdplJuuQFytB0BUmYkTB8aFbBC07BWW5aY5p1CJc17stuCNjpMHprTxXCsl5lY/NbC+ErJBHhH6VDgOPUrB1A7rjwO3tTlcQCcOxNl1VTFp+1ykCQWHZkg8xoDR+CuBrOW5zMsRuFBknyiZoY3Ea8iBywYOpgQyhi0QPNVI86V3sMwazbuXCGYMLgBhROhJPhrpzAas2rdDsKwnCxdvxZlUbMfvG2WdCegjlqY9qAxLKUQDNu+nLNmg5fMKtaDCXG+7VoJ5kABjI3J3O3OkeLxaEtaUaq8gxqC0kxr1zfvSqCy5HAdWC9yBIme8DE1Txm+XC3VYZWJEayusSfA/0qXDc2YWpDEDMR/NtPufavcThQhyhQVYGNdQ2YSD++dKvVkfiyWCsXDczxItqgB5Zo0/vVnFLyYdZAPa3CYO6rHzHbmf60zvYO5lC2oVWyqWMzMGSvkFalXFX7S0SsFS+RRPeDAsLR/l7hn+al2yQfgV1nLsxPQdCw/Z18K9xPaCLg7uW4mU9W3I8RuKLwWHFu2g2MBRuCGgOA3mABrzNDIA9ty2vcZgNRlIaZ9Zp9sq8UObjA9qU0XLbJHKXzEgeorM4lQY5yGjwJY+1ae1cVLMRmJCSCcwDEzlP+1vesmtt1jQ6O5MawC2g+tKLTKhyTuLF+NR0guuZdIddxHJiKvewYLlpiYBUaQJOs6iI9SBX0L4bs/d5Lqp94fuyw71vdtOknUj+5rM8JwyHEgXUBtm4UZHXuk6yCP5p9hTTTWPB0S3kn+37GZu3HdEuu3zZ0Hh2cCB4d79aEfEMOdabjPDrSpYRBo1y+UQzAVnERrrAgCdaExPw+5uxZUMgCzqYn8eUt05x0rS42dmlvFL0sc/CNjJhcZdkQvdJkA6W2YwN92rL3MDcUWS0Mjo1yBqciCWkeO3rWwXDZeHXjlINxLvLWGOUEDnMn0ik/EmazhbFsiCVGY90tlOoUMPePAVMMs4nuWnJrz/AER+D+NOv2wXhna5bGIkQCGW4B6A59uUUPwnEyl+y3y9lmXwNtgSfbNQ/wANMHu4kkgZsNdgkGFVcpBIGsQs+lE8H4Y5uuxK5FGVxOrJdRwrW4+ZT18RXT7o5ZNylYrtZSys8gKMy7gsQdIPQVpL2Fe9hyVBBuPbQHlLk3Wj/aF9qDxqsyvZIH+JbAgaosqpHoCxPmab8Ui3astyZHux4yAAPSB5RWUpZQqouxuCt/ZrV+ylu09uEuBBAJEISfHMp9z1obD4gvh7+UCbjKskCcysuoPL5jTT4ewJW3ewzyJZ3Ukbq5mR1E0DgUbsXsrCnK4LAa5jMmTt09Kzk7x8iXYj+GrQu4tbQudmzC4bbaybqKWVRGxJWP8AuK19u4t8feqsm3cDAzOcEZ1ncGQSfKsvw3hnZ4kZXBJKPm5oobP6Ewo0/N41u8diLJVHBGdH+90/zBJJO0Tp709fUSqhqNGWHw3ea32GdSty4uRlzE25P4wQNYnYnaqLXAbliyisyt2nJZJLToPHSfatdhMWMPiLakiC8qeUxKz6wKSWOIk4e2WWGzFrfMiZAJ8pNKOpJq/kLVCr4Wd7N5bRmNQwg6EHL3ums0e+JcuoAgB2BUans8xXtAOfeOY+Yr0ZrYNxlBNxxaLNJkEyW89D7V7aL9o8ITlZkQjVpSVYiNdFZferckxUUfETG4FQrohcNO2uRREdCp96F4EzLmDEjMGDwSCR8qjx5UdiOI23uO8GDpcUxp2mh9BQGAsdjizbYhx8wO4DA5onqND6+FSnxi0PsOwPArV1BcLXDmkyDAiTHLpFdTm8gzHIcqnUADQTqfqTXVk9Z32i8ewG57axb/Mo7Ik8wvymf5SB71lrVxrLsYAt5gtwfiUkncdBGh5zR+ExnZjUmCNByD7r7waN4hhluMl9BPaW3VwOZCyARB1kD2rflayZ+TzlacGeaa7d4TmHPbauP3lw99e9eUosywNs96eUFRc0nfzqduzNtCo7smJ6AazUeF4VUuvcIhARLQDluMCpy6zBGX69azxxH5CmxK9uw1UqqbA6jMwYecgfSkOIgENl+cqOmgdwGnluKZM2YBwRMBvGCRp+lB8Rb/7C5xmUr1gqQcymfCDpTWQqikYy4t+6WUmETJp+W5kA0+Yajzpyl+2Lal4zliSqwAFyw0H8R73pFD/Z71pz34Tsle2w0cMuUhlPjl9wKDznZjJkEjSZcCe8Tpvz60pK8oa+RziOKG/YuXrTECzbVQYI7zNl58yAfelPBcNbdHe5mgWrhAzBfvAVCE6EnVzp0FE8KwzDA4m2sZjftqPEAg/oGNV3cKFt27Y7rG6oZvBiAZojSdAeo1wvZUd4XDLNuGZmHIiQQxA96eXBaC3WBEJdykxqbaKFM9QxU+9NMHhBbs22/wApSwGwLkECf+VZvhhBCgCFcQ4J/wAxmysfCo5XlBYBiuJg9m1syDd7zHcnfX3J9Kse2xvykG0X75gDLzIPsdfGoWcJbtXDbvA5UuMxVIkgHXKG0MA6dYpi+AmSrAKdW6HaNPWrwlYJtYPcbxQFlTUOpZtCCrBRoRz6n2pjxy9mu6quljXTXPIhh0OUA+ZNZvC4Nkuo7kZEbvnchN9uUjX1o3E8Z7RrhyBCQEbUMVMhmIYCOUepHKs1Go+nyAs49AuWVO1vDo3q5mevOhsPiLjXgMxYhYOWYyASAAOXe2on4jtZL2cnMrCzy0CoIj9DQeEZgDcVdXGRCBzzCBt4j2q2sWONo1HF+JxaRGWAVCqcwljnJ0A1jTn0pPxW/nCIoTMZBLiVM7kgfsT4UTxvhRS3Zhs4QoGLQDKpGVBMkSxJPWKv4dYQo7kAuqFrcmPvCyxvptOh60KVO15HWRP8PYFWdwjQGS4lxd4HZn/DbcrGmuo8d6uwONe1cFq5mYSSHG3ZkBchH5TqI5GCKe4TAIL9q8AyZs+ZcpInIwMRsddjXnEcHbFq3DBWYb6xIJLAE6xtVuTbsgyT4cLduieZK6/hPX/bM+VbH4cxtu/d+y3MpyZLiyAQCVPdHl3CfGs3xN2y2xbDKSYdjoXt7qvUAlR71D4LIW82IJ7zjIo5gDKxY6cyI361L9UWx1R9FwlwMrFtXU5VJnTkR5aVluNg52CLAa4AT0J1P1pxwziAe5dRJM6k+JMkD60p4iWW6XCnKzFTImWP5f8AjWGla1KYmsGe4zZy4hiDkQPlbWWBhNQvTKFA8/CmOOwNzt1sh8trElXQnXTUqpPUGAaA4nl7ZuTZ2a5MjKBly5tNz3QB4jrTL4nxue9ZdHOUg3Fyn5GYaAry1356VrNvmkP8h+IwwuJaa5IdND4spKsPcA0PZxDLjEtuv3V20yKY7ociYPTap8XZmw6tMnJB8pAYz11H1pJbxjXLSj5blps2vRI09dpoS/4QafiSfdIpBOW8Hfr3EYegkfWheBs+H+9diHuXLrIhOoDElSfHaaZY64vZJeOqXSGUbScslfesbfxD3MR2lxspAcRyEDMoUe9EE+NFZPeH3Dcz5oLPnB01zAZt+nh/3Va3GdkuAGe0AaOo7pJjqDPrQtxkDnIXJZ1cADQAmd5kEgnl0pl8Ohle4h/zkPoRH/5FayrsGmax2jTpH6V1I8XiXLsQ6ASRB300/pXVy/QTFYqYFcgU5gFZCSN28Rrr3vpVnD3u5CokDMW8rig5h6gH2HU15iRol5FgT950nTUdNqm+NUnRu67H1M6V1P2GGWILFFkWnylJJ0MAkDlvm+lG31ChjmIDlFjrmOUH0J/Wk9okR0DBl/mFaHHtn7JkAynKfUb/AFNQw8geHQAMGjRY8dqpxtoOswJVYJ5eEjnRF/CntLk6ZgI8oGvvI9Kjg7qlDbfU7a8xSX3DeCNgM2EKwS9lHy9Sms+Y1B96TXLkWxcTcwT4gMNfoK1GEwSYYI1syoaWU691tGA8INKeKWJICLKrABECVAA9z+tWmK7DsU6vaFxSdIJGgkxGYxzAEe9L7a9sC0lSNVjYlWP9IptgAtsACCSdjqKq4iQtsAAiGJBH4VYklfLU1LWMD77DeMcTC2LYBkEZn8VA28J/pWf4+eztpt8thZ2OZLaMSNdRmdvauezIdWkgqMpnaJ0PhrVGPTOpkSF0g6ysRPrJqYelAHjFW3y3WjMBEnrznrz96nw7Gh+0XyI9qRlFW3MZRmkLqY57nenfB8KI0AltSRoN5FVSpoO0W4G8oZgRKkd/xXb+1KeBYTMzqqiJIYySMpMgD0J+tH3rY7TLbBkyD760RiENpMtvRju396UFihEsEUuO2HvCdwp6iDI/Ss2cM1i6tuZYF2Mkxl0CmI0IEbdKL/iQIVlPyP8ANvIBg6jyq/4lsDEG3cECB8w110O/MHSnH/UtBrm41lS+gEzBMMxO5nnUsbh1GHCt3u+CdY7u4H76VRj+LzZFpRJ5k8zS/h2IuEBWaYOn/dEVklyYenG+wZAwZh3jlBjXYRpoB0pviUsHJcfS2loBV6vrmYjx09qQ422jOpP7NG8Qsi7hwNM39qH3XuCZK9jFxfZoCtvIZJAGcgfLB5Cl2JwAw/aFT/L61bgrSogGxAjznea7iTi4pXmRA8+RqWpKV+Bt2h1//O76oQzMPm1B3IcFT+pozjV4XLA74Fy2ZT68hWX4HK5pEtpC7wdtY3o7GYv7PjyjwSFAYAErsCrD0ako1P8AJN4FfxQ6XEW4TFzTPB3HU0rRFUq2ZTKgkTtrAB8fKtDxnD2c86FWE+A5+1JbeBJuScog5lEfhnYVrTqgbs03DMfbuWijA6A6RvIggHyJFZjFYZhcFsGAxALCNidCPPf1pzgcaO1yMBEaaRqKEx2F+/BjQNPkRqKhKmA9+Kr1pLdtIOSxbCiPztE+dZJ+F3WuC8iMVkCRJGUzqB5HXyrW4fCi5pcIyTOu5brUPiP4qGGtm3YUHkTyFXHH6jXyZThvCnNs4kMwFu6bZ5AhQSRrvy9qambV0v8AhIEDmWOg/U0JgsRdhlEQ57UAjSY1PnRd1CSjEyFhteoFJ3JltKkLLPDSwzOCGLMSDM/Ma9prb4izDNI1k/Xavar9WTxBeH4nuheTGCPEChjhFy3VBnK6usjx2PhrXldVNVZA+xSqjoUiD3yI0DDcDw1qm5cNy4ezJVd4nnzrq6oXRpLsuwVySTJY7CeUa1U3AXW4rl5BMgdPDeurqRPgZ8X4igSI70RtVeF76iRuK6upS6Js8w2FIaWMxtQN3EFmKnma6uoTplMtexkdRuDvRrYAQWHSurqU8CE10hkKkajn60RwFGS4VB2Ejyiva6hYYELl7I2Y/MWI9Z5V7xGxmBUsQzjSNo/pXldVsYrXhRsWo3JY+Uch71oOB4RPsjBtWLaDkB0FdXVMnmwYqxZXdFCqBHiT1qmzisg1UamZ5611dWcUN9DDheD7WfPSjXwhtkkkEHSK6upp3Oh1SBcXagetL8bhmJERyAHUnrXtdWkcshIZ/D+ENrW6e8ddNdK947w/tg7hitxhGfogG30rq6mvusvp0C8Dw6tY7K8STBGbn51PhvDGYNDaLIB5xXV1OT9RmLMXgnFwkH5WB9t6b2gQytuBBg9a6uqWsjTK+IucpMxrOmkeApJYXtQ8jfSfHeurq0iIY8Ptm2q5yC0sPTpp517hdXKnY7V1dUeSn7g1/gveMbT1rq6uquTFbP/Z"/>
          <p:cNvSpPr>
            <a:spLocks noChangeAspect="1" noChangeArrowheads="1"/>
          </p:cNvSpPr>
          <p:nvPr/>
        </p:nvSpPr>
        <p:spPr bwMode="auto">
          <a:xfrm>
            <a:off x="307975" y="-2065338"/>
            <a:ext cx="6943725" cy="462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pic>
        <p:nvPicPr>
          <p:cNvPr id="27657" name="Picture 12" descr="http://cdn.history.com/sites/2/2013/11/connecticut-state-bir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4025" y="25400"/>
            <a:ext cx="36004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4" descr="http://www.clickce.com/images/Connecticut_card.jpg"/>
          <p:cNvPicPr>
            <a:picLocks noChangeAspect="1" noChangeArrowheads="1"/>
          </p:cNvPicPr>
          <p:nvPr/>
        </p:nvPicPr>
        <p:blipFill>
          <a:blip r:embed="rId4"/>
          <a:srcRect l="11230" t="8910" r="12598" b="10298"/>
          <a:stretch>
            <a:fillRect/>
          </a:stretch>
        </p:blipFill>
        <p:spPr bwMode="auto">
          <a:xfrm>
            <a:off x="2771775" y="5330825"/>
            <a:ext cx="1439863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9" name="AutoShape 16" descr="data:image/jpeg;base64,/9j/4AAQSkZJRgABAQAAAQABAAD/2wCEAAkGBxQSEhQUEhQWFBIWFBYUFhUUFBcWFBQUFhQXFxUVFBUYHCggGBolHBUVITEhJSktLi4uGB8zODMsNygtLisBCgoKDg0OGxAQGywkICQsLCwvLCwsNCwwLywsLCwsLCwsLCwsNCwsLCw0LCwsLCwsLCwsLCwsLCwsLCwsLCwsLP/AABEIALEBHAMBEQACEQEDEQH/xAAcAAEBAAMBAQEBAAAAAAAAAAAAAQIGBwUEAwj/xAA/EAACAQIEAwYEBAIHCQAAAAABAgADEQQSITEFBkEHEyIyUWEUcYHwI0KRsaHRFVJicpKU0hYkNFNUgsHU8f/EABoBAQEAAwEBAAAAAAAAAAAAAAABAgUGBAP/xAA0EQACAQIFAgQEBgIDAQEAAAAAAQIDEQQFITFBElETYXGBIpGh0TJSscHh8BQVM0LxUyP/2gAMAwEAAhEDEQA/AO3yEEA0anz33GKxFDGKVVarCm6Le1PUpnUG5uuU3F/NqBNy8rdWjCpQd7rVPvzY13+eoVZQq6Wej8jWeYedarYgPhqpXKCpKEmk652ame7qLo4VrNvqNNp78HlsPDcasfunzqntpoeTE46SknTf28vfufdw/tOqqAK1FKn9pCUJ00uDcX+7T51cjg/+OVvXUyp5q/8AvH5Gy8P7Q8HU0YvRO34i6bXvmQkW6a2+U19XKMTDZJ+h7aeYUJ829T3sFxjD1iBSrUnYjNlWopa2mpW9xuNxPDOhVp/ii17HqjVhL8LT9z7p8TMQBAEAQBAEAQBAEAQBAEAQBAEAQBAEAQBAEAQBAEAQBAEAQBAEA4Lzdie8xuKZRb8Z11YtfIcl7noct7dL26TtcDFxw0F5frqcxjJKVeT8/wBDylUehBtrc3169BYe09UE1ueeTT2LMzEQDG+t+o2Pod7j+Exetyp22PRw/G8TTvkxFVb72qN/OfCWDoS3gvkfaOKrR2kz2sL2g45PM6VNb3emoI9hkyieOeT4aWya9H97npjmdZb2Z7WE7UWv+Lh1K3GtNyGA66MCGPtcTyTyJW+Cevmj0xzbX4o/Jns4ftJwjC7CqhvsUBuPW6kj/wCTxzybEp6Wfv8Ac9McyoNa3Xsenhuc8C5AGIVSRfxhkA02LMAAfrPNPLsTHeD9tf0PtHGUJbSR6tDiNF1DJVpsp2ZXUg2NjYg+oM80qU4u0otP0PupxaumfvTqq3lYNbexBt+kwaa3MrmcgEAQBAIzgWuQCdrnf5estmCyAQBAEAQBAEAQBAEAQBAEAQDlfFu0auWqLRCKBWJSpbNekpAClWH5rEk72a2hF50uHyanZSqN7bef8f3saWtmck3GC538jf8AlfivxWFpViLMwIYDYMrFWtrsStx7ETR4uh4FaVPsbTD1fFpqfc9WeY+wgH4Y/EilSqVG0VEZybE2CqSdBqdukzpwc5KK5diSkopt8H87u9yWO7EkjoCSTpO8jHoSSORlLqbbAMyMSygQDEbfORbAqwgyygQBAEAloBklQr5SVvvYkXt62+cwlGMrXVzKM5R2Z9FDiFVDdKtRDa10qOpt6XB20EwlQpSVnFP2Rmq9VaqT+Z+39OYr/qsR/mKv+qYf4eH/APnH5Iy/yq3538z7hzljhp8S/wDhpn+JXWfH/WYX8n1f3Pr/ALDEfm+iH+2mOv8A8S3+Gn/pk/1mFv8Ag+r+5f8AYYj830RgeacS1WjUq1TU7moKighB/eFwvUXH1mX+voKEowVupW5+5P8AOquSlJ3szbl7UhYXwxzZtQKoIydSCVF29rAe81TyKV9J/Tk96zaNtYs2jhvOGErIziqEyrmZanhYAAE6HzWvbS+o0msq4CvTkouO+1j3U8VSqK6Z99DjWHdsq16Rb0DrfqNr+xnxlQqxV3F29D6qpBuyaP2wGPp11LUmzIDlzAEKTYG6kizDUai439DMalOVN2krP+/IsZKSuj6Z8zIQBAEAQBAEAQBAPk4uWFCsVALd09gTYXynrY2n0o28SN+6MZ36XY/nsTvjkDfOzfmenQBw9Y5Q7llc2CKSoFj1uSJos3wU6j8WHC1XJt8uxUYrw5ex1Oc0boQDR+1Xivd4daA81Y3Oo0RCCb9dSVt8j6Tc5Nh+uq6j2j+rNdmVbop9H5jlM6k58hElhcZYsLjL7xYXIm38IWwY6/STkvBlMiCAIAgCAQ7ycgsoEAQCHpIwWUCAfXwzhzV3yqVVRq1RzanTW4BZ2O24+ZIE+FevGjG71fCW7PtRoyqystuXwjr/AAHg+CwdFaimnaogvXqMB3gdQdCxsFIF8onJ4nE4jEVHGV9HsuLf3c6KjQo0Y3jb17nijn6k2JSnTqLQwqZfE1Ji1XpkUDSkgHU2Og6Xnr/1VSNJylFym+L7efm/I86x9NzsnaP6/ZG74rG06aGpUdVpgXzFgF9rHrf+M1EKcpy6Yq7NhKSirt6Hn4HmbC1mdadZDkyAknKpL3y5S1g2otp1n2qYOtTScovW/wBD5QxFOd+mWx688x9hAEAQBAEA+TiPFKNAA1qiUwdsxsTtew3O4/WfWlRqVXaEW/QwnUhBXk7HO+eueKdakcPhjmRwO8qWZCAHByqDa97WPSx6303uXZZOnUVSrpbZbmqxmOjKDhT1vyaBOgNMbByryrVxlRQyPToWDNUKEBlvtTLaEkXsRcDczW4zMYUIvps5bW+57sLgZVZXlojtdCkEVVF7KoUXNzYCwuZyEn1NtnRpWVhWqhFZm0VQWJsTYAXOg1MRTbsg3ZXOEcycZfF12qsdL5UAFgtME5Rb16n3PyE7bB4aOHpKC359TlsVXdao3xx6Hlz1nnEAQDFvSR9gjKUGLDrMWuSpmUyIS8l0LFlAgCAYk6/f30k5HBb+0XAvFwM0XFjFj92kbKjOZEEAgNx7XJA9CQASB02H6CYpK9ytu1j6MRjajoiPUZkpiyKxJVR/ZHTaYRowhJyikm9zOVacoqMndI+YmfS9jCxsvA+WsVjO7JLjDuWPesc6goCl8ma9/Bl1t+01uIxuHwzaSXUuNt9d7e576OFrV0nJvpfv9D6eauW6OBOFDvUcv3hqtTyqwCEWNNTex8a7t+U+unywmMrYrr6Ula1k/Pu/45PpiMNSw/Rdvzt9ja+U+OvUDd1V79WqiknxlcUqpqLQSo6U0Sic1lYXsT5WPqTosdB06nRKKi125NthpKcOpNtPubHSxeJYXWlh2AJUkYtyAykhhph9wQQR7TxnoFTF4lbZqWHFyFF8W4uxNgBfD7k9IB+Q4lX73ue6w/ehBUy/E1b5CxUNf4a24IgH0d9i/wDk0P8ANVP/AF4BrPMXCeJ4hmIr0KFG3kStUFgNy7ikCf2H639+GxVCivipdT7t/tY8lehVqP4Z2Xp+9zTMRyo9u+qY7A5W07x8UbMRYDxlNfMo36ibCOdxirRp2Xr/AAeKWVylrKpf2/k8XivDmoVDTZ6b+FWDUmLoQw6MQPebXBYv/Kg52tZ23vwjX4rD/wCPNRvfS56/JPLYx1RgzlKdMKzZRctckZA1/CdDrYz5ZjjXhoLpWr+h9cFhVWk+rZHaMLh1poqIAqKAqqNgALATkZyc5OUt2dDFKKsj9ZiU8vmnN8HichKsKLm4tewUk7n0vr+k9GEt48L90fKvfwpW7M4JedycmAYuLFlAgE6ycjgsoEAxy/dzJYXCDSEtCsuWLIlxliwuLe8WBF6wgZSgQBAI0jCLKCGQBYQZZQVQCQCbC4ubXsOpt1+Uxlezsrlja6udW5Mqdxw2riVuyhKr06ZJFkw4dQCBdQzMjMSo1Lkm85TGx68UqT3uk35u3vpeyu+Do8M1Gg5ra2nojl2Mxb1qjVKrF6jm5J/YegHQdJ1FKlGlHogrI5+rVlUl1S3Nn5IXBvRqLjKtNAmKNVQ9Q06isaOG7urTcEMhvSqDMCPzD1nN5vTnLE/Cm9Fwb7L5xWHV3y/1PbpcDpgUguJTulOKYKjPTVfiMWMRSq0yo8yL4fDlJubMBvp9j3n2PwunmZxigKrY5MRmz1SBh1rpVNEJfKLhLaDrBTysTwmnTFUvjqNJqiLS70syvWK4xsSRUZreZCaRF20vuPDMowlJ2ir+hHJLccRXC1EC0+IYemy4fE00/wB4LmlWrVaVSnVRtLZMjgWC2zWAAmfgVfyv5Mw8WHdfM97Fcew+Lw+Lw1TF4an34rYekUqqx7qondo7Lm812Y2vtbbWHQqpXcX8mVVIN6NfM9DiXCqlbBGi7U0P4JzKWZctF6bkliBe4Q9NL9Z8jM5jz5xCnXxr1KDrVplKYDowZSQutiJ1OTQlCjJSTXxc6cI5/NGnVVnx+7No7KMdTp0sQHZFIbvSS4zd2qqCSnRFv5upcjpPHnNKcqkWk3xtz6932PVlk4qm0zoqOCAQbggEEbEHYiaJqzszamUgNI7UeNinRGHU/iVdW18tMEbj+0Rb6GbnJ8K6lXxXtH9f4NdmNfop9C3f6HKJ1Jz4IgGIEhS6xqTQgMFKGi6JYsoITIABCBZQIAgEHWRAsoEAQCNtI9gtxmi4sM0XFiE/dpClBmRCwDsn9Es3BxQUBahwymwtYvYORfa7G+vqbzjvHisd4j26vodN4TeG6Fv0nGgZ2JzJ+/xT933WY91n7zJ+UvlC5j6mwAnz8KHX4ltbWv5GfiS6Oi+m51bss4iamENNjc0XKg6+RvEouT0uw6WAE5fOKShiOpf9lc3+W1HKjZ8aG5TUnvORdqGOpVMUFp5i9NSlQliUvoVVBewK+K9ure06rJqU4UnKWz27mhzSpGU1Fbrc04mbi5rCFpLix7XL3NOIwdu6bPS60ahJp2JBOSx/DJ11GlySQZrcVllGuuqPwvuv3R78Pj6lJ2lqv7yeBUx618Uy0FYJUc5KbZc9Ni2tO66MoY5RoCPCDfc6/Lsyn4rw1RaQT17dPf8AaxtswyiMcLHGQkrza0vve23mnfqT+19/5V5FrkU67OKZLoQFqeIUrsKtyoN2IsFswtmJvpaZ4zM6etNK6tyueN+3N15HjwuAkrTbs/Xg6VwrDGlRp0yFXIuUBMxUKNFALa7W3mhqz65uXfubaEemKR9c+Zkc/wC14L3WHNjn7xrHS2TL4get75LfWb3I+rxJdrfuavNbeHHvc5jOlNEIBFkQZZQIBG2kewQyxYXIw95GioymRBAEAQDECSxblyxYlxl+7mLC4tFhcjXkdyqxlMiCAIBjtpMdVoXzLrLqTQ7bynxVDw6nVLXFKjaoTfRqa+O9/lOMxlCSxUoW3envsdRhqsXQUr7L9Di2IrZmZtszFrX2ub2v9Z2MF0RUeysc1N9UnLuz8i/1+WsyujCx3HhWPwmGwqWr0BTQKjOlRWVqoUZgCDdmNr23tOKq069as7xd3rtwdVCdKnTVmrLTc0Xm/nypVZqeGY06N7ZxcVKmhBIP5V1+eg22m7wOVRglOsrvtwvu/oarFZhKTcaWi79zSSPu83VkjVttgCLELKD8wNNN729B/HQTDZXMkrtI6lyzyE608uLqA0mKuaFLRXIsy984Az21FtRoNZzOKzGDn1Uo/Ft1Pf2XBv8AD4OUY2qPTsv37m/qoAAAsALADQADYATTt3NgWQCAaP2r8OD4dK97NScLa+hWoQu3rmy/S83OS1nGs6fEl+hrszpdVLq7HKZ1Jz5G2kewRZQIAgEaRhFlBCJAQj3gF1jUC5jUaC/tFwQGECgxcFlAgCAYptIgzKUCAYjWTcGUoM1xDhSgZshIJTMcpIvYldupnz8ODl1NK/cz8SSj0p6GFp9DAiyIMWlBHOn6fvI9gjKUEJkuCrrsCTYn6AEn+AMkpJK7LGLk7I+jhOBavWpUwBeo4UBtFIv4tbi4tfbXoNZ8K1aNOnKb4R9qNJznGKW7P6FRbAD0Fpw7OqLIBAEA8/mFL4XEDKHPc1CFK5gWCEqMvXUCfbDu1WOttV+p86v/ABy04ZwDKPyg26XNzb3IAv8ApO6jGy1OUk7vQsyMSCQFlAgEO8nILKBAI0jCLKBAEAQDEHf76SFLf2i5Bm+7RcWGb7tFxYxEhTK3vLYhCIsLlXaEGWUE6ycjgsoIsiDLKDA6/KY7l2KUhoJmKp6aSJFbP2wqM7ZFYhm8IC3JcnRadh/Waw10nyrSSj1Ph/Lz9j60Y3lZPdf1G7dmGMYYj4aoui95VUOPHSqABGKgi63UkEabmanN6cXS8aL3stOUbHLpyU3SkttfRnVpzZuRAEAQCH23gH898SD99U723e52z2XKC+Y5iFsLa+wneUOjwo9G1tDk6/V4kure580+x8iESAAwCygg6yAsoEAh6SMFlAgCAIBF6yIMsoEAQCMJGEAYQLKDE6SbAylBj1+knJeCkw2REC/rJYtwbyu4KohEZCLyPUq0MpkQxLlSGXRlIII0II1BBGo16ifOok1ZmcG07o7LyXgg1TE4zJk+INPIN/AtNSzg6+djm3Ow63nI42paMKN79N7+t9vbY6XDwXVKp3t/fc2ua89IgCAIAgHKO1bhq08RTqqLd8rZtd3p5Re3TwlZ0+SVnKnKm/8Art7mjzWkozU1z+xpE3ZqhAIZAC0XFiASIpbS6kGsaghOsl9SlzCW6JYZouhYt5QIBFkQZZQIAgCARdhItg9yyghEgID6xfuCAdZPMpQstiXMpQQmS4MbW6/ftJtyX2KCJVYFv7QQjXh3KrG+9lvFe6Y0XdSlbxIoN2pstwWfSyq1gNTe4XTxXPP5vR6/jitV9fT0+/Y3WXVOldLe/wBPU6nOeNsIAgCAIBqvPfBKeIWk1Tv8y51XuFDgZgCWqIfyjINiCb29LbLL8VOi309Otr30+TPJi8PCql1X9jl/HuCPhSua7U6ihqdTIyBgVDWKsAVYA6qdROlwuLhXTto1ur3/APUaLE4WVF913PLnrPMIBj1mPJeDKZEEAQCDeTkFlAgEtJZC5iR93ksUW+7wCj6wC295bEFveLAW94sCKdNv2kWxXuW/t+0tyC/tFwY7mY7suyKB9iZWIW3vFhcZYsLmJA+Zkdi6lAlSJcylAgEaRhG/9nPA6dVGcq4ewDPUprYJUFTTDE7MVyXc30cgb3nPZnipxl03Vuyfa34vrZdzeYChHp6ra/3b7nUJz5tRAEAQBAEA8fmTA/EquHuuSob1Qcwfu0IOakwuA4c0zZgQRcT04ar4MvFW629fPytfY+VaCqR6Hs9zjHHeEvhazUam41VrEB0PlYX6aEfMEdJ2OFxEcRTU4+/kzmcRQdGbiz4J6D4mJ3k5BlKBAEAg6yIFlAgCAQbycgsoJ1+knILKBAEAiyIMsoIYBjTP3aYxKzLNLclhf2i4ICYuwTUSaouhQJbIgyxYXLtAN57PuVHqVhWxNIiiq5qYcEZ6mbwnKRqoAY623XcTSZpmEVDw6UtXvbt/f3NtgMHLq66i04OrTmTdiAIAgCAIAgEIgGn85cltjaorJWVCtJaYRkJBKu7XLhtPP/VO022AzJYaHQ43u73v6HgxeC8eSle1kariOzbFKLq1Jz6BmBtbfVfu82cM7oN6po8MsqqJaNM0w0ypIYFWB1VhZh7EHabaDTV1sa2cXF2YmZiIAgEWRBllAgCAQdZECyghEgJmi4sM49YuhZlzD1i6FmFhBllBi/pMXroVdzKZEJ1k5HBZQQbycgsoMT9iRgoMA2TkLg74jFI2QNSpMHqFh4euVbdST09prc0xMaVFxv8AE9j35fQc6ilbRHa5yB0QgCAIAgCAIAgCAIAgHl8a5ew+LH41MFujjw1B8mGtvY6T04fF1aDvB+3HyPjVoU6qtNHLOZeSa+Fu6/jUR+dR4l286bjfcXGmtp0uEzSlX+GXwy+nszSYjL6lPWOq+prE2hrwYBFkQZZQIAgEX/zIgWUCAIBLSWFxaLAmx0k2ZS3lIYg6/STkvBnMiE6ycjgsoMW9ZH3CMpQIB9vAuFnFYinRW4zt4io1VBqza6bA/W2+08uLrqhSc/7c9GGo+NUUTuvC+GUsPTFOiiovXKACxsBmYjc6DWcZVrTqy6pu500KcYK0VY+yfIzEAQBAEAQBAEAQBAEAQBANa4pyLg65JyGkxt4qJyWsb6IQU122mwo5niKWid156/z9TyVcDRqatW9NDx8R2XUT5K9UDrnCMfoQFtPXHPKtviivqed5VS4bPo4P2d0KRq98RXVgoS4KMm+c3Dbm4selvefPEZvVqdPR8LW/mZ0cupwv1a378DinZthnQ9znpVADl8ZZC1vDnzAm390jeKWcV4y+OzXp+lrCpltGS+HRnLMdgXo1Gp1VKOpsyn71HW86alUhVgpwd0zQ1ISpycZLU/C0+ljC4AgFlAgCAIAgEO8nILKDHr8pjyXgymRCdZORwWUGLmYtlSMpkQQDeOyOmDiardVo2H/c4v8AsJos7n/+cV5m2yqPxSfkdWnNG7EAQBAEAQBAEAQBAEAQBAEAQBAEAQDTu0bgFOrh6mIAC16ag57kZkB1VgNGNjp1vbUC82uV4udOqqd/hfHmeHH4eNSm5crk5FOtOcEAQBAEAQBAMXkYRlKCZZLC59K8Nqk0gEYmtcUh1extcC+g9zb12nweIpLq+L8O/kfdYeo7ab7Hvjs/xpI8CgWuSXBA20sNSd9B6TxSzfD8N/I9SyytzY/TDdm+MbfukFrjO5J+RCqbT5yzjDrZN+xkssqvdpH4cx8lV8GhqErUog6unhK3IALodrk20J+k+uEzSlXl0Wsz54jL50l1J3R83L/KWIxmtNQlOxIqVLrTYggZVIBLHfYW8J1vPpiswoYfR6vsjChgqtZXWi7s8nG4JqNR6dRctRDZlPQ2uPmCCCD1BE9dKpCrBThqmeapCdOTjLc9Tk/i/wAJiqdQtlpk5KnUFG3JHsbNp6e5nmx+G8eg4parVep6MFX8Kqm3o9zugN9RtOLOmLAEAQBAEAQBAEAQBAEAQBAEAQBAEA/PE0FqIyOMyMpVh6gixEyjJxakt0RpNWZybmrkWtQZ6lBe8oFiQqXNSmp1sV3IG1xfpOnwWa06iUKrtLvwzRYrLpRblT1XY2PgPZ7Q+HU4lG79lu1qhGQ5rgDLpe1gd+s1+Jzar4r8J/CttD20cvpKmuta8muc78mfCDvqJLULgMratTJsB4vzKT1NrXA1vNhl2ZeO/Dqfi79zxY3AqkuuG3Y06bk1ggCAZ0aRdlRblmYKAFLG5NtFGp+U+dSahByfBnTh1yUTf+DdmTFQcVVyEjWnTALKbggioTa+moynffrNDXzrW1KO3L59v5NvRytW+N/31P3xPZcMwNLEHLcXWpTubX8RzKR06W+sxhnkrWlDXyf3uWWVRveMtPM8XmHkKvQCtSDVwTYimnkAAsTdyxLG5sBYeu09eFzaFTSpp6v+LaHwxGWyjrT18v6z5MNyVi1vWahdaRSqUL5WqqBnZUI1BtYbDU6ai0yq5lQn8Ce91e23GpKWBqwfU1tx3OvcHxjVqKVKlJqLtfNSfzIQxHoLg2uDYaETma0FCbjF3XdG8hJyim1byPsnyMiMoIsRcHodpQFUAWAsPQbQDV+e+X6NahVrsCKtGhUdWU2vlXMAw6jw2+s2GXYupSqxhHZtJnkxmHhUg5S3SZxqdicydP7J+KVHSrQdsy0spp3JzKrXGTbygjTXS9trTmM5w8YTU4rfc32WVnODi+Df5pDZiAIAgCAIAgCAIAgCAIAgCAIAgCAIAgCAfHxjhyYmi9Gp5XFvkQbqw+RAP0n1oVpUainHdGFSmqkXGWzOC8QwT0Kj0qotUQ2YA3HqCD1BBBHzncUasasFOOzOUq03Tm4S3R88+pgejy9wSrjKoSkpKKVNV7gBEJ11PW17Cx22nixmLhQhdvXj1PVhcNKtLy5Owcu8qYfBgFFz1dfxagBfUWIWw8I9h9bzlsVjq2IfxPTstjf0MLTor4Vr35PdnjPQIAgCAIAgCAIB8/EcIK1GpSYkCpTemSNwHUqSL9dZnTm4TU1w0/kYzipRcXycA4hgmoVXo1PPTYqdd+oI9iCCPYzuaFWNWmprk5WtSdObi+D6OCcWqYWstanuu63IDr1VrdP2IB6THE4eOIpuEv8AwuHryozUkd5wWKWrTSohujqGU+xF5xE4OEnGW6OqjJSSaP2mBRAEAQBAEAQBAEAQBAEAQBAEAQBAEAQBAND7V+Gs9KnWVQRTJ7xtMwVsoX3IuT8rzdZLWUajg3vt6mtzOk5U1JcHLDOnNAdq7OsEtLA08truXdyNQzZitwfSyi3sJxmY1HPEO/B1GEgoUkkbLPCekQBAEAQBAEAQBAEA1fnrlgYulnpqPiaY/DN8uYErmRtNdAbX2PUAmbHL8a8PUtL8L3PJjMN40NN1scgx2DqUXNOqhR1tdW3FxcfOdbSqwqx6oO6OcqU5U5dMlZnceU6ZXBYYMLEUUuPpOKxklKvNruzqcOmqUU+yPWnmPqIAgCAIAgCAIAgCAIAgCAIAgCAIAgCAIB+GNwiVkanVUOjCxU9f5H3GomdOpKnJSi7NGMoqS6ZbGk8V7MqTtfD1TRGt0ZTVX2yksCPrf+e4o53UirVI9Xnt+xrquV05O8Hb6mw8mcJqYXCpRqkFwznwkkAMxIAJHpNfjq0K1ZzhsezDU5U6SjLc9yeQ+4gCAIAgCAIAgCAIAgGv8wco0MXUFWpcVAmQEE5TYkrnUEXsSdiDrvtb24bH1aEemD0ueethadV3ktT2sHhlpU0poLIihVHoALCeSc3OTk92feKUVZH7TEogCAIAgCAIAgCAIAgCAIAgCAIAgCAIAgCAIAgCAIAgCAIAgCAIAgCAIAgCAIAgCAIAgH//2Q=="/>
          <p:cNvSpPr>
            <a:spLocks noChangeAspect="1" noChangeArrowheads="1"/>
          </p:cNvSpPr>
          <p:nvPr/>
        </p:nvSpPr>
        <p:spPr bwMode="auto">
          <a:xfrm>
            <a:off x="155575" y="-1143000"/>
            <a:ext cx="3810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27660" name="AutoShape 18" descr="data:image/jpeg;base64,/9j/4AAQSkZJRgABAQAAAQABAAD/2wCEAAkGBxQSEhQUEhQWFBIWFBYUFhUUFBcWFBQUFhQXFxUVFBUYHCggGBolHBUVITEhJSktLi4uGB8zODMsNygtLisBCgoKDg0OGxAQGywkICQsLCwvLCwsNCwwLywsLCwsLCwsLCwsNCwsLCw0LCwsLCwsLCwsLCwsLCwsLCwsLCwsLP/AABEIALEBHAMBEQACEQEDEQH/xAAcAAEBAAMBAQEBAAAAAAAAAAAAAQIGBwUEAwj/xAA/EAACAQIEAwYEBAIHCQAAAAABAgADEQQSITEFBkEHEyIyUWEUcYHwI0KRsaHRFVJicpKU0hYkNFNUgsHU8f/EABoBAQEAAwEBAAAAAAAAAAAAAAABAgUGBAP/xAA0EQACAQIFAgQEBgIDAQEAAAAAAQIDEQQFITFBElETYXGBIpGh0TJSscHh8BQVM0LxUyP/2gAMAwEAAhEDEQA/AO3yEEA0anz33GKxFDGKVVarCm6Le1PUpnUG5uuU3F/NqBNy8rdWjCpQd7rVPvzY13+eoVZQq6Wej8jWeYedarYgPhqpXKCpKEmk652ame7qLo4VrNvqNNp78HlsPDcasfunzqntpoeTE46SknTf28vfufdw/tOqqAK1FKn9pCUJ00uDcX+7T51cjg/+OVvXUyp5q/8AvH5Gy8P7Q8HU0YvRO34i6bXvmQkW6a2+U19XKMTDZJ+h7aeYUJ829T3sFxjD1iBSrUnYjNlWopa2mpW9xuNxPDOhVp/ii17HqjVhL8LT9z7p8TMQBAEAQBAEAQBAEAQBAEAQBAEAQBAEAQBAEAQBAEAQBAEAQBAEA4Lzdie8xuKZRb8Z11YtfIcl7noct7dL26TtcDFxw0F5frqcxjJKVeT8/wBDylUehBtrc3169BYe09UE1ueeTT2LMzEQDG+t+o2Pod7j+Exetyp22PRw/G8TTvkxFVb72qN/OfCWDoS3gvkfaOKrR2kz2sL2g45PM6VNb3emoI9hkyieOeT4aWya9H97npjmdZb2Z7WE7UWv+Lh1K3GtNyGA66MCGPtcTyTyJW+Cevmj0xzbX4o/Jns4ftJwjC7CqhvsUBuPW6kj/wCTxzybEp6Wfv8Ac9McyoNa3Xsenhuc8C5AGIVSRfxhkA02LMAAfrPNPLsTHeD9tf0PtHGUJbSR6tDiNF1DJVpsp2ZXUg2NjYg+oM80qU4u0otP0PupxaumfvTqq3lYNbexBt+kwaa3MrmcgEAQBAIzgWuQCdrnf5estmCyAQBAEAQBAEAQBAEAQBAEAQDlfFu0auWqLRCKBWJSpbNekpAClWH5rEk72a2hF50uHyanZSqN7bef8f3saWtmck3GC538jf8AlfivxWFpViLMwIYDYMrFWtrsStx7ETR4uh4FaVPsbTD1fFpqfc9WeY+wgH4Y/EilSqVG0VEZybE2CqSdBqdukzpwc5KK5diSkopt8H87u9yWO7EkjoCSTpO8jHoSSORlLqbbAMyMSygQDEbfORbAqwgyygQBAEAloBklQr5SVvvYkXt62+cwlGMrXVzKM5R2Z9FDiFVDdKtRDa10qOpt6XB20EwlQpSVnFP2Rmq9VaqT+Z+39OYr/qsR/mKv+qYf4eH/APnH5Iy/yq3538z7hzljhp8S/wDhpn+JXWfH/WYX8n1f3Pr/ALDEfm+iH+2mOv8A8S3+Gn/pk/1mFv8Ag+r+5f8AYYj830RgeacS1WjUq1TU7moKighB/eFwvUXH1mX+voKEowVupW5+5P8AOquSlJ3szbl7UhYXwxzZtQKoIydSCVF29rAe81TyKV9J/Tk96zaNtYs2jhvOGErIziqEyrmZanhYAAE6HzWvbS+o0msq4CvTkouO+1j3U8VSqK6Z99DjWHdsq16Rb0DrfqNr+xnxlQqxV3F29D6qpBuyaP2wGPp11LUmzIDlzAEKTYG6kizDUai439DMalOVN2krP+/IsZKSuj6Z8zIQBAEAQBAEAQBAPk4uWFCsVALd09gTYXynrY2n0o28SN+6MZ36XY/nsTvjkDfOzfmenQBw9Y5Q7llc2CKSoFj1uSJos3wU6j8WHC1XJt8uxUYrw5ex1Oc0boQDR+1Xivd4daA81Y3Oo0RCCb9dSVt8j6Tc5Nh+uq6j2j+rNdmVbop9H5jlM6k58hElhcZYsLjL7xYXIm38IWwY6/STkvBlMiCAIAgCAQ7ycgsoEAQCHpIwWUCAfXwzhzV3yqVVRq1RzanTW4BZ2O24+ZIE+FevGjG71fCW7PtRoyqystuXwjr/AAHg+CwdFaimnaogvXqMB3gdQdCxsFIF8onJ4nE4jEVHGV9HsuLf3c6KjQo0Y3jb17nijn6k2JSnTqLQwqZfE1Ji1XpkUDSkgHU2Og6Xnr/1VSNJylFym+L7efm/I86x9NzsnaP6/ZG74rG06aGpUdVpgXzFgF9rHrf+M1EKcpy6Yq7NhKSirt6Hn4HmbC1mdadZDkyAknKpL3y5S1g2otp1n2qYOtTScovW/wBD5QxFOd+mWx688x9hAEAQBAEA+TiPFKNAA1qiUwdsxsTtew3O4/WfWlRqVXaEW/QwnUhBXk7HO+eueKdakcPhjmRwO8qWZCAHByqDa97WPSx6303uXZZOnUVSrpbZbmqxmOjKDhT1vyaBOgNMbByryrVxlRQyPToWDNUKEBlvtTLaEkXsRcDczW4zMYUIvps5bW+57sLgZVZXlojtdCkEVVF7KoUXNzYCwuZyEn1NtnRpWVhWqhFZm0VQWJsTYAXOg1MRTbsg3ZXOEcycZfF12qsdL5UAFgtME5Rb16n3PyE7bB4aOHpKC359TlsVXdao3xx6Hlz1nnEAQDFvSR9gjKUGLDrMWuSpmUyIS8l0LFlAgCAYk6/f30k5HBb+0XAvFwM0XFjFj92kbKjOZEEAgNx7XJA9CQASB02H6CYpK9ytu1j6MRjajoiPUZkpiyKxJVR/ZHTaYRowhJyikm9zOVacoqMndI+YmfS9jCxsvA+WsVjO7JLjDuWPesc6goCl8ma9/Bl1t+01uIxuHwzaSXUuNt9d7e576OFrV0nJvpfv9D6eauW6OBOFDvUcv3hqtTyqwCEWNNTex8a7t+U+unywmMrYrr6Ula1k/Pu/45PpiMNSw/Rdvzt9ja+U+OvUDd1V79WqiknxlcUqpqLQSo6U0Sic1lYXsT5WPqTosdB06nRKKi125NthpKcOpNtPubHSxeJYXWlh2AJUkYtyAykhhph9wQQR7TxnoFTF4lbZqWHFyFF8W4uxNgBfD7k9IB+Q4lX73ue6w/ehBUy/E1b5CxUNf4a24IgH0d9i/wDk0P8ANVP/AF4BrPMXCeJ4hmIr0KFG3kStUFgNy7ikCf2H639+GxVCivipdT7t/tY8lehVqP4Z2Xp+9zTMRyo9u+qY7A5W07x8UbMRYDxlNfMo36ibCOdxirRp2Xr/AAeKWVylrKpf2/k8XivDmoVDTZ6b+FWDUmLoQw6MQPebXBYv/Kg52tZ23vwjX4rD/wCPNRvfS56/JPLYx1RgzlKdMKzZRctckZA1/CdDrYz5ZjjXhoLpWr+h9cFhVWk+rZHaMLh1poqIAqKAqqNgALATkZyc5OUt2dDFKKsj9ZiU8vmnN8HichKsKLm4tewUk7n0vr+k9GEt48L90fKvfwpW7M4JedycmAYuLFlAgE6ycjgsoEAxy/dzJYXCDSEtCsuWLIlxliwuLe8WBF6wgZSgQBAI0jCLKCGQBYQZZQVQCQCbC4ubXsOpt1+Uxlezsrlja6udW5Mqdxw2riVuyhKr06ZJFkw4dQCBdQzMjMSo1Lkm85TGx68UqT3uk35u3vpeyu+Do8M1Gg5ra2nojl2Mxb1qjVKrF6jm5J/YegHQdJ1FKlGlHogrI5+rVlUl1S3Nn5IXBvRqLjKtNAmKNVQ9Q06isaOG7urTcEMhvSqDMCPzD1nN5vTnLE/Cm9Fwb7L5xWHV3y/1PbpcDpgUguJTulOKYKjPTVfiMWMRSq0yo8yL4fDlJubMBvp9j3n2PwunmZxigKrY5MRmz1SBh1rpVNEJfKLhLaDrBTysTwmnTFUvjqNJqiLS70syvWK4xsSRUZreZCaRF20vuPDMowlJ2ir+hHJLccRXC1EC0+IYemy4fE00/wB4LmlWrVaVSnVRtLZMjgWC2zWAAmfgVfyv5Mw8WHdfM97Fcew+Lw+Lw1TF4an34rYekUqqx7qondo7Lm812Y2vtbbWHQqpXcX8mVVIN6NfM9DiXCqlbBGi7U0P4JzKWZctF6bkliBe4Q9NL9Z8jM5jz5xCnXxr1KDrVplKYDowZSQutiJ1OTQlCjJSTXxc6cI5/NGnVVnx+7No7KMdTp0sQHZFIbvSS4zd2qqCSnRFv5upcjpPHnNKcqkWk3xtz6932PVlk4qm0zoqOCAQbggEEbEHYiaJqzszamUgNI7UeNinRGHU/iVdW18tMEbj+0Rb6GbnJ8K6lXxXtH9f4NdmNfop9C3f6HKJ1Jz4IgGIEhS6xqTQgMFKGi6JYsoITIABCBZQIAgEHWRAsoEAQCNtI9gtxmi4sM0XFiE/dpClBmRCwDsn9Es3BxQUBahwymwtYvYORfa7G+vqbzjvHisd4j26vodN4TeG6Fv0nGgZ2JzJ+/xT933WY91n7zJ+UvlC5j6mwAnz8KHX4ltbWv5GfiS6Oi+m51bss4iamENNjc0XKg6+RvEouT0uw6WAE5fOKShiOpf9lc3+W1HKjZ8aG5TUnvORdqGOpVMUFp5i9NSlQliUvoVVBewK+K9ure06rJqU4UnKWz27mhzSpGU1Fbrc04mbi5rCFpLix7XL3NOIwdu6bPS60ahJp2JBOSx/DJ11GlySQZrcVllGuuqPwvuv3R78Pj6lJ2lqv7yeBUx618Uy0FYJUc5KbZc9Ni2tO66MoY5RoCPCDfc6/Lsyn4rw1RaQT17dPf8AaxtswyiMcLHGQkrza0vve23mnfqT+19/5V5FrkU67OKZLoQFqeIUrsKtyoN2IsFswtmJvpaZ4zM6etNK6tyueN+3N15HjwuAkrTbs/Xg6VwrDGlRp0yFXIuUBMxUKNFALa7W3mhqz65uXfubaEemKR9c+Zkc/wC14L3WHNjn7xrHS2TL4get75LfWb3I+rxJdrfuavNbeHHvc5jOlNEIBFkQZZQIBG2kewQyxYXIw95GioymRBAEAQDECSxblyxYlxl+7mLC4tFhcjXkdyqxlMiCAIBjtpMdVoXzLrLqTQ7bynxVDw6nVLXFKjaoTfRqa+O9/lOMxlCSxUoW3envsdRhqsXQUr7L9Di2IrZmZtszFrX2ub2v9Z2MF0RUeysc1N9UnLuz8i/1+WsyujCx3HhWPwmGwqWr0BTQKjOlRWVqoUZgCDdmNr23tOKq069as7xd3rtwdVCdKnTVmrLTc0Xm/nypVZqeGY06N7ZxcVKmhBIP5V1+eg22m7wOVRglOsrvtwvu/oarFZhKTcaWi79zSSPu83VkjVttgCLELKD8wNNN729B/HQTDZXMkrtI6lyzyE608uLqA0mKuaFLRXIsy984Az21FtRoNZzOKzGDn1Uo/Ft1Pf2XBv8AD4OUY2qPTsv37m/qoAAAsALADQADYATTt3NgWQCAaP2r8OD4dK97NScLa+hWoQu3rmy/S83OS1nGs6fEl+hrszpdVLq7HKZ1Jz5G2kewRZQIAgEaRhFlBCJAQj3gF1jUC5jUaC/tFwQGECgxcFlAgCAYptIgzKUCAYjWTcGUoM1xDhSgZshIJTMcpIvYldupnz8ODl1NK/cz8SSj0p6GFp9DAiyIMWlBHOn6fvI9gjKUEJkuCrrsCTYn6AEn+AMkpJK7LGLk7I+jhOBavWpUwBeo4UBtFIv4tbi4tfbXoNZ8K1aNOnKb4R9qNJznGKW7P6FRbAD0Fpw7OqLIBAEA8/mFL4XEDKHPc1CFK5gWCEqMvXUCfbDu1WOttV+p86v/ABy04ZwDKPyg26XNzb3IAv8ApO6jGy1OUk7vQsyMSCQFlAgEO8nILKBAI0jCLKBAEAQDEHf76SFLf2i5Bm+7RcWGb7tFxYxEhTK3vLYhCIsLlXaEGWUE6ycjgsoIsiDLKDA6/KY7l2KUhoJmKp6aSJFbP2wqM7ZFYhm8IC3JcnRadh/Waw10nyrSSj1Ph/Lz9j60Y3lZPdf1G7dmGMYYj4aoui95VUOPHSqABGKgi63UkEabmanN6cXS8aL3stOUbHLpyU3SkttfRnVpzZuRAEAQCH23gH898SD99U723e52z2XKC+Y5iFsLa+wneUOjwo9G1tDk6/V4kure580+x8iESAAwCygg6yAsoEAh6SMFlAgCAIBF6yIMsoEAQCMJGEAYQLKDE6SbAylBj1+knJeCkw2REC/rJYtwbyu4KohEZCLyPUq0MpkQxLlSGXRlIII0II1BBGo16ifOok1ZmcG07o7LyXgg1TE4zJk+INPIN/AtNSzg6+djm3Ow63nI42paMKN79N7+t9vbY6XDwXVKp3t/fc2ua89IgCAIAgHKO1bhq08RTqqLd8rZtd3p5Re3TwlZ0+SVnKnKm/8Art7mjzWkozU1z+xpE3ZqhAIZAC0XFiASIpbS6kGsaghOsl9SlzCW6JYZouhYt5QIBFkQZZQIAgCARdhItg9yyghEgID6xfuCAdZPMpQstiXMpQQmS4MbW6/ftJtyX2KCJVYFv7QQjXh3KrG+9lvFe6Y0XdSlbxIoN2pstwWfSyq1gNTe4XTxXPP5vR6/jitV9fT0+/Y3WXVOldLe/wBPU6nOeNsIAgCAIBqvPfBKeIWk1Tv8y51XuFDgZgCWqIfyjINiCb29LbLL8VOi309Otr30+TPJi8PCql1X9jl/HuCPhSua7U6ihqdTIyBgVDWKsAVYA6qdROlwuLhXTto1ur3/APUaLE4WVF913PLnrPMIBj1mPJeDKZEEAQCDeTkFlAgEtJZC5iR93ksUW+7wCj6wC295bEFveLAW94sCKdNv2kWxXuW/t+0tyC/tFwY7mY7suyKB9iZWIW3vFhcZYsLmJA+Zkdi6lAlSJcylAgEaRhG/9nPA6dVGcq4ewDPUprYJUFTTDE7MVyXc30cgb3nPZnipxl03Vuyfa34vrZdzeYChHp6ra/3b7nUJz5tRAEAQBAEA8fmTA/EquHuuSob1Qcwfu0IOakwuA4c0zZgQRcT04ar4MvFW629fPytfY+VaCqR6Hs9zjHHeEvhazUam41VrEB0PlYX6aEfMEdJ2OFxEcRTU4+/kzmcRQdGbiz4J6D4mJ3k5BlKBAEAg6yIFlAgCAQbycgsoJ1+knILKBAEAiyIMsoIYBjTP3aYxKzLNLclhf2i4ICYuwTUSaouhQJbIgyxYXLtAN57PuVHqVhWxNIiiq5qYcEZ6mbwnKRqoAY623XcTSZpmEVDw6UtXvbt/f3NtgMHLq66i04OrTmTdiAIAgCAIAgEIgGn85cltjaorJWVCtJaYRkJBKu7XLhtPP/VO022AzJYaHQ43u73v6HgxeC8eSle1kariOzbFKLq1Jz6BmBtbfVfu82cM7oN6po8MsqqJaNM0w0ypIYFWB1VhZh7EHabaDTV1sa2cXF2YmZiIAgEWRBllAgCAQdZECyghEgJmi4sM49YuhZlzD1i6FmFhBllBi/pMXroVdzKZEJ1k5HBZQQbycgsoMT9iRgoMA2TkLg74jFI2QNSpMHqFh4euVbdST09prc0xMaVFxv8AE9j35fQc6ilbRHa5yB0QgCAIAgCAIAgCAIAgHl8a5ew+LH41MFujjw1B8mGtvY6T04fF1aDvB+3HyPjVoU6qtNHLOZeSa+Fu6/jUR+dR4l286bjfcXGmtp0uEzSlX+GXwy+nszSYjL6lPWOq+prE2hrwYBFkQZZQIAgEX/zIgWUCAIBLSWFxaLAmx0k2ZS3lIYg6/STkvBnMiE6ycjgsoMW9ZH3CMpQIB9vAuFnFYinRW4zt4io1VBqza6bA/W2+08uLrqhSc/7c9GGo+NUUTuvC+GUsPTFOiiovXKACxsBmYjc6DWcZVrTqy6pu500KcYK0VY+yfIzEAQBAEAQBAEAQBAEAQBANa4pyLg65JyGkxt4qJyWsb6IQU122mwo5niKWid156/z9TyVcDRqatW9NDx8R2XUT5K9UDrnCMfoQFtPXHPKtviivqed5VS4bPo4P2d0KRq98RXVgoS4KMm+c3Dbm4selvefPEZvVqdPR8LW/mZ0cupwv1a378DinZthnQ9znpVADl8ZZC1vDnzAm390jeKWcV4y+OzXp+lrCpltGS+HRnLMdgXo1Gp1VKOpsyn71HW86alUhVgpwd0zQ1ISpycZLU/C0+ljC4AgFlAgCAIAgEO8nILKDHr8pjyXgymRCdZORwWUGLmYtlSMpkQQDeOyOmDiardVo2H/c4v8AsJos7n/+cV5m2yqPxSfkdWnNG7EAQBAEAQBAEAQBAEAQBAEAQBAEAQDTu0bgFOrh6mIAC16ag57kZkB1VgNGNjp1vbUC82uV4udOqqd/hfHmeHH4eNSm5crk5FOtOcEAQBAEAQBAMXkYRlKCZZLC59K8Nqk0gEYmtcUh1extcC+g9zb12nweIpLq+L8O/kfdYeo7ab7Hvjs/xpI8CgWuSXBA20sNSd9B6TxSzfD8N/I9SyytzY/TDdm+MbfukFrjO5J+RCqbT5yzjDrZN+xkssqvdpH4cx8lV8GhqErUog6unhK3IALodrk20J+k+uEzSlXl0Wsz54jL50l1J3R83L/KWIxmtNQlOxIqVLrTYggZVIBLHfYW8J1vPpiswoYfR6vsjChgqtZXWi7s8nG4JqNR6dRctRDZlPQ2uPmCCCD1BE9dKpCrBThqmeapCdOTjLc9Tk/i/wAJiqdQtlpk5KnUFG3JHsbNp6e5nmx+G8eg4parVep6MFX8Kqm3o9zugN9RtOLOmLAEAQBAEAQBAEAQBAEAQBAEAQBAEA/PE0FqIyOMyMpVh6gixEyjJxakt0RpNWZybmrkWtQZ6lBe8oFiQqXNSmp1sV3IG1xfpOnwWa06iUKrtLvwzRYrLpRblT1XY2PgPZ7Q+HU4lG79lu1qhGQ5rgDLpe1gd+s1+Jzar4r8J/CttD20cvpKmuta8muc78mfCDvqJLULgMratTJsB4vzKT1NrXA1vNhl2ZeO/Dqfi79zxY3AqkuuG3Y06bk1ggCAZ0aRdlRblmYKAFLG5NtFGp+U+dSahByfBnTh1yUTf+DdmTFQcVVyEjWnTALKbggioTa+moynffrNDXzrW1KO3L59v5NvRytW+N/31P3xPZcMwNLEHLcXWpTubX8RzKR06W+sxhnkrWlDXyf3uWWVRveMtPM8XmHkKvQCtSDVwTYimnkAAsTdyxLG5sBYeu09eFzaFTSpp6v+LaHwxGWyjrT18v6z5MNyVi1vWahdaRSqUL5WqqBnZUI1BtYbDU6ai0yq5lQn8Ce91e23GpKWBqwfU1tx3OvcHxjVqKVKlJqLtfNSfzIQxHoLg2uDYaETma0FCbjF3XdG8hJyim1byPsnyMiMoIsRcHodpQFUAWAsPQbQDV+e+X6NahVrsCKtGhUdWU2vlXMAw6jw2+s2GXYupSqxhHZtJnkxmHhUg5S3SZxqdicydP7J+KVHSrQdsy0spp3JzKrXGTbygjTXS9trTmM5w8YTU4rfc32WVnODi+Df5pDZiAIAgCAIAgCAIAgCAIAgCAIAgCAIAgCAfHxjhyYmi9Gp5XFvkQbqw+RAP0n1oVpUainHdGFSmqkXGWzOC8QwT0Kj0qotUQ2YA3HqCD1BBBHzncUasasFOOzOUq03Tm4S3R88+pgejy9wSrjKoSkpKKVNV7gBEJ11PW17Cx22nixmLhQhdvXj1PVhcNKtLy5Owcu8qYfBgFFz1dfxagBfUWIWw8I9h9bzlsVjq2IfxPTstjf0MLTor4Vr35PdnjPQIAgCAIAgCAIB8/EcIK1GpSYkCpTemSNwHUqSL9dZnTm4TU1w0/kYzipRcXycA4hgmoVXo1PPTYqdd+oI9iCCPYzuaFWNWmprk5WtSdObi+D6OCcWqYWstanuu63IDr1VrdP2IB6THE4eOIpuEv8AwuHryozUkd5wWKWrTSohujqGU+xF5xE4OEnGW6OqjJSSaP2mBRAEAQBAEAQBAEAQBAEAQBAEAQBAEAQBAND7V+Gs9KnWVQRTJ7xtMwVsoX3IuT8rzdZLWUajg3vt6mtzOk5U1JcHLDOnNAdq7OsEtLA08truXdyNQzZitwfSyi3sJxmY1HPEO/B1GEgoUkkbLPCekQBAEAQBAEAQBAEA1fnrlgYulnpqPiaY/DN8uYErmRtNdAbX2PUAmbHL8a8PUtL8L3PJjMN40NN1scgx2DqUXNOqhR1tdW3FxcfOdbSqwqx6oO6OcqU5U5dMlZnceU6ZXBYYMLEUUuPpOKxklKvNruzqcOmqUU+yPWnmPqIAgCAIAgCAIAgCAIAgCAIAgCAIAgCAIB+GNwiVkanVUOjCxU9f5H3GomdOpKnJSi7NGMoqS6ZbGk8V7MqTtfD1TRGt0ZTVX2yksCPrf+e4o53UirVI9Xnt+xrquV05O8Hb6mw8mcJqYXCpRqkFwznwkkAMxIAJHpNfjq0K1ZzhsezDU5U6SjLc9yeQ+4gCAIAgCAIAgCAIAgGv8wco0MXUFWpcVAmQEE5TYkrnUEXsSdiDrvtb24bH1aEemD0ueethadV3ktT2sHhlpU0poLIihVHoALCeSc3OTk92feKUVZH7TEogCAIAgCAIAgCAIAgCAIAgCAIAgCAIAgCAIAgCAIAgCAIAgCAIAgCAIAgCAIAgCAIAgH//2Q=="/>
          <p:cNvSpPr>
            <a:spLocks noChangeAspect="1" noChangeArrowheads="1"/>
          </p:cNvSpPr>
          <p:nvPr/>
        </p:nvSpPr>
        <p:spPr bwMode="auto">
          <a:xfrm>
            <a:off x="307975" y="-990600"/>
            <a:ext cx="3810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67475" cy="693738"/>
          </a:xfrm>
        </p:spPr>
        <p:txBody>
          <a:bodyPr/>
          <a:lstStyle/>
          <a:p>
            <a:pPr eaLnBrk="1" hangingPunct="1"/>
            <a:r>
              <a:rPr lang="pl-PL" sz="3600" smtClean="0">
                <a:latin typeface="Viner Hand ITC"/>
              </a:rPr>
              <a:t>die Indianer von Connecticut</a:t>
            </a:r>
            <a:endParaRPr lang="en-US" sz="3600" smtClean="0">
              <a:latin typeface="Viner Hand ITC"/>
            </a:endParaRPr>
          </a:p>
        </p:txBody>
      </p:sp>
      <p:pic>
        <p:nvPicPr>
          <p:cNvPr id="14338" name="Picture 2" descr="http://upload.wikimedia.org/wikipedia/commons/0/0e/Lester_Skeesu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7475" y="0"/>
            <a:ext cx="2676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4288" y="476250"/>
            <a:ext cx="6467476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i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die </a:t>
            </a:r>
            <a:r>
              <a:rPr lang="pl-PL" sz="2400" i="1" dirty="0">
                <a:solidFill>
                  <a:schemeClr val="accent4">
                    <a:lumMod val="75000"/>
                  </a:schemeClr>
                </a:solidFill>
                <a:latin typeface="Magneto" panose="04030805050802020D02" pitchFamily="82" charset="0"/>
                <a:cs typeface="+mn-cs"/>
              </a:rPr>
              <a:t>Mashantucket Pequot </a:t>
            </a:r>
            <a:r>
              <a:rPr lang="pl-PL" i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und</a:t>
            </a:r>
            <a:r>
              <a:rPr lang="pl-PL" i="1" dirty="0">
                <a:latin typeface="+mn-lt"/>
                <a:cs typeface="+mn-cs"/>
              </a:rPr>
              <a:t> </a:t>
            </a:r>
            <a:r>
              <a:rPr lang="pl-PL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die </a:t>
            </a:r>
            <a:r>
              <a:rPr lang="pl-PL" sz="2400" i="1" dirty="0">
                <a:solidFill>
                  <a:schemeClr val="accent2">
                    <a:lumMod val="75000"/>
                  </a:schemeClr>
                </a:solidFill>
                <a:latin typeface="Magneto" panose="04030805050802020D02" pitchFamily="82" charset="0"/>
                <a:cs typeface="+mn-cs"/>
              </a:rPr>
              <a:t>Mohegan</a:t>
            </a:r>
            <a:endParaRPr lang="en-US" sz="2400" i="1" dirty="0">
              <a:solidFill>
                <a:schemeClr val="accent2">
                  <a:lumMod val="75000"/>
                </a:schemeClr>
              </a:solidFill>
              <a:latin typeface="Magneto" panose="04030805050802020D02" pitchFamily="82" charset="0"/>
              <a:cs typeface="+mn-cs"/>
            </a:endParaRPr>
          </a:p>
        </p:txBody>
      </p:sp>
      <p:pic>
        <p:nvPicPr>
          <p:cNvPr id="14340" name="Picture 6" descr="http://upload.wikimedia.org/wikipedia/commons/d/d9/Wohngebiet_S%C3%BCdneuengla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938213"/>
            <a:ext cx="6467475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11113" y="5383213"/>
            <a:ext cx="6467476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  <a:cs typeface="+mn-cs"/>
              </a:rPr>
              <a:t>Wohngebiet der Pequot und benachbarter Stämme um 1600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  <a:cs typeface="+mn-cs"/>
            </a:endParaRPr>
          </a:p>
        </p:txBody>
      </p:sp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1403350" y="5842000"/>
            <a:ext cx="50530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Lucida Sans Unicode" pitchFamily="34" charset="0"/>
              </a:rPr>
              <a:t> </a:t>
            </a:r>
            <a:r>
              <a:rPr lang="pl-PL" sz="2000">
                <a:solidFill>
                  <a:srgbClr val="E46C0A"/>
                </a:solidFill>
                <a:latin typeface="Bauhaus 93"/>
              </a:rPr>
              <a:t>16.000 Indianer </a:t>
            </a:r>
            <a:r>
              <a:rPr lang="pl-PL">
                <a:solidFill>
                  <a:srgbClr val="31859C"/>
                </a:solidFill>
                <a:latin typeface="Lucida Sans Unicode" pitchFamily="34" charset="0"/>
              </a:rPr>
              <a:t>im </a:t>
            </a:r>
            <a:r>
              <a:rPr lang="ru-RU">
                <a:solidFill>
                  <a:srgbClr val="31859C"/>
                </a:solidFill>
                <a:latin typeface="Lucida Sans Unicode" pitchFamily="34" charset="0"/>
              </a:rPr>
              <a:t>ӧ</a:t>
            </a:r>
            <a:r>
              <a:rPr lang="pl-PL">
                <a:solidFill>
                  <a:srgbClr val="31859C"/>
                </a:solidFill>
                <a:latin typeface="Lucida Sans Unicode" pitchFamily="34" charset="0"/>
              </a:rPr>
              <a:t>stlichen Connecticut</a:t>
            </a:r>
          </a:p>
          <a:p>
            <a:r>
              <a:rPr lang="pl-PL">
                <a:latin typeface="Lucida Sans Unicode" pitchFamily="34" charset="0"/>
              </a:rPr>
              <a:t> </a:t>
            </a:r>
            <a:r>
              <a:rPr lang="pl-PL" sz="2000">
                <a:solidFill>
                  <a:srgbClr val="31859C"/>
                </a:solidFill>
                <a:latin typeface="Bauhaus 93"/>
              </a:rPr>
              <a:t>20 Indianer </a:t>
            </a:r>
            <a:r>
              <a:rPr lang="pl-PL">
                <a:solidFill>
                  <a:srgbClr val="953735"/>
                </a:solidFill>
                <a:latin typeface="Lucida Sans Unicode" pitchFamily="34" charset="0"/>
              </a:rPr>
              <a:t>auf </a:t>
            </a:r>
            <a:r>
              <a:rPr lang="pl-PL" sz="2000">
                <a:solidFill>
                  <a:srgbClr val="953735"/>
                </a:solidFill>
                <a:latin typeface="Bauhaus 93"/>
              </a:rPr>
              <a:t>0,86 km</a:t>
            </a:r>
            <a:r>
              <a:rPr lang="pl-PL" sz="2000" baseline="30000">
                <a:solidFill>
                  <a:srgbClr val="953735"/>
                </a:solidFill>
                <a:latin typeface="Bauhaus 93"/>
              </a:rPr>
              <a:t>2</a:t>
            </a:r>
            <a:r>
              <a:rPr lang="pl-PL" sz="2000">
                <a:latin typeface="Lucida Sans Unicode" pitchFamily="34" charset="0"/>
              </a:rPr>
              <a:t/>
            </a:r>
            <a:br>
              <a:rPr lang="pl-PL" sz="2000">
                <a:latin typeface="Lucida Sans Unicode" pitchFamily="34" charset="0"/>
              </a:rPr>
            </a:br>
            <a:r>
              <a:rPr lang="pl-PL">
                <a:latin typeface="Lucida Sans Unicode" pitchFamily="34" charset="0"/>
              </a:rPr>
              <a:t> </a:t>
            </a:r>
            <a:r>
              <a:rPr lang="pl-PL" sz="2000">
                <a:solidFill>
                  <a:srgbClr val="953735"/>
                </a:solidFill>
                <a:latin typeface="Bauhaus 93"/>
              </a:rPr>
              <a:t>785 Indianer </a:t>
            </a:r>
            <a:r>
              <a:rPr lang="pl-PL">
                <a:solidFill>
                  <a:srgbClr val="31859C"/>
                </a:solidFill>
                <a:latin typeface="Lucida Sans Unicode" pitchFamily="34" charset="0"/>
              </a:rPr>
              <a:t>auf </a:t>
            </a:r>
            <a:r>
              <a:rPr lang="pl-PL" sz="2000">
                <a:solidFill>
                  <a:srgbClr val="31859C"/>
                </a:solidFill>
                <a:latin typeface="Bauhaus 93"/>
              </a:rPr>
              <a:t>5,6 km</a:t>
            </a:r>
            <a:r>
              <a:rPr lang="pl-PL" sz="2000" baseline="30000">
                <a:solidFill>
                  <a:srgbClr val="31859C"/>
                </a:solidFill>
                <a:latin typeface="Bauhaus 93"/>
              </a:rPr>
              <a:t>2</a:t>
            </a:r>
            <a:endParaRPr lang="en-US">
              <a:solidFill>
                <a:srgbClr val="31859C"/>
              </a:solidFill>
              <a:latin typeface="Bauhaus 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842000"/>
            <a:ext cx="133191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>
                <a:solidFill>
                  <a:schemeClr val="accent2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1600: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>
                <a:solidFill>
                  <a:schemeClr val="accent6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1800: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>
                <a:solidFill>
                  <a:schemeClr val="accent5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heute:</a:t>
            </a:r>
            <a:endParaRPr lang="en-US" sz="2000" i="1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http://upload.wikimedia.org/wikipedia/commons/7/76/Ctcolon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4025"/>
            <a:ext cx="9144000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4025"/>
          </a:xfrm>
        </p:spPr>
        <p:txBody>
          <a:bodyPr/>
          <a:lstStyle/>
          <a:p>
            <a:pPr eaLnBrk="1" hangingPunct="1"/>
            <a:r>
              <a:rPr lang="de-DE" sz="2400" smtClean="0"/>
              <a:t>Eine Karte von den Kolonien Connecticut, New Haven und Saybrook</a:t>
            </a:r>
            <a:endParaRPr lang="en-US" sz="2400" smtClean="0"/>
          </a:p>
        </p:txBody>
      </p:sp>
      <p:pic>
        <p:nvPicPr>
          <p:cNvPr id="15363" name="Picture 6" descr="File:Union flag 1606 (Kings Colors)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5403850"/>
            <a:ext cx="2392362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46600" y="2781300"/>
            <a:ext cx="4597400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lgerian"/>
              </a:rPr>
              <a:t>Neuengland</a:t>
            </a:r>
            <a:endParaRPr lang="en-US" smtClean="0">
              <a:latin typeface="Algerian"/>
            </a:endParaRPr>
          </a:p>
        </p:txBody>
      </p:sp>
      <p:pic>
        <p:nvPicPr>
          <p:cNvPr id="16386" name="Picture 2" descr="http://upload.wikimedia.org/wikipedia/commons/7/7f/New_england_ref_2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4535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http://upload.wikimedia.org/wikipedia/commons/thumb/2/22/Flag_of_New_England_1686.svg/900px-Flag_of_New_England_1686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9300" y="0"/>
            <a:ext cx="4584700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00663" y="3687763"/>
            <a:ext cx="3101975" cy="317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>
                <a:latin typeface="+mn-lt"/>
                <a:cs typeface="+mn-cs"/>
              </a:rPr>
              <a:t>umfasst die Bundesstaaten: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latin typeface="+mn-lt"/>
                <a:cs typeface="+mn-cs"/>
              </a:rPr>
              <a:t>           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Viner Hand ITC" panose="03070502030502020203" pitchFamily="66" charset="0"/>
                <a:cs typeface="+mn-cs"/>
              </a:rPr>
              <a:t>Connecticut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latin typeface="Viner Hand ITC" panose="03070502030502020203" pitchFamily="66" charset="0"/>
                <a:cs typeface="+mn-cs"/>
              </a:rPr>
              <a:t>            </a:t>
            </a:r>
            <a:r>
              <a:rPr lang="pl-PL" sz="2000" dirty="0">
                <a:solidFill>
                  <a:schemeClr val="accent1">
                    <a:lumMod val="75000"/>
                  </a:schemeClr>
                </a:solidFill>
                <a:latin typeface="Viner Hand ITC" panose="03070502030502020203" pitchFamily="66" charset="0"/>
                <a:cs typeface="+mn-cs"/>
              </a:rPr>
              <a:t>New Hampshire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latin typeface="Viner Hand ITC" panose="03070502030502020203" pitchFamily="66" charset="0"/>
                <a:cs typeface="+mn-cs"/>
              </a:rPr>
              <a:t>            </a:t>
            </a:r>
            <a:r>
              <a:rPr lang="pl-PL" sz="2000" dirty="0">
                <a:solidFill>
                  <a:schemeClr val="accent4">
                    <a:lumMod val="75000"/>
                  </a:schemeClr>
                </a:solidFill>
                <a:latin typeface="Viner Hand ITC" panose="03070502030502020203" pitchFamily="66" charset="0"/>
                <a:cs typeface="+mn-cs"/>
              </a:rPr>
              <a:t>Maine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latin typeface="Viner Hand ITC" panose="03070502030502020203" pitchFamily="66" charset="0"/>
                <a:cs typeface="+mn-cs"/>
              </a:rPr>
              <a:t>            </a:t>
            </a:r>
            <a:r>
              <a:rPr lang="pl-PL" sz="2000" dirty="0">
                <a:solidFill>
                  <a:schemeClr val="accent6">
                    <a:lumMod val="75000"/>
                  </a:schemeClr>
                </a:solidFill>
                <a:latin typeface="Viner Hand ITC" panose="03070502030502020203" pitchFamily="66" charset="0"/>
                <a:cs typeface="+mn-cs"/>
              </a:rPr>
              <a:t>Massachusetts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latin typeface="Viner Hand ITC" panose="03070502030502020203" pitchFamily="66" charset="0"/>
                <a:cs typeface="+mn-cs"/>
              </a:rPr>
              <a:t>            </a:t>
            </a:r>
            <a:r>
              <a:rPr lang="pl-PL" sz="2000" dirty="0">
                <a:solidFill>
                  <a:schemeClr val="accent3">
                    <a:lumMod val="50000"/>
                  </a:schemeClr>
                </a:solidFill>
                <a:latin typeface="Viner Hand ITC" panose="03070502030502020203" pitchFamily="66" charset="0"/>
                <a:cs typeface="+mn-cs"/>
              </a:rPr>
              <a:t>Rhode Island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latin typeface="Viner Hand ITC" panose="03070502030502020203" pitchFamily="66" charset="0"/>
                <a:cs typeface="+mn-cs"/>
              </a:rPr>
              <a:t>            </a:t>
            </a:r>
            <a:r>
              <a:rPr lang="pl-PL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Viner Hand ITC" panose="03070502030502020203" pitchFamily="66" charset="0"/>
                <a:cs typeface="+mn-cs"/>
              </a:rPr>
              <a:t>Vermont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Viner Hand ITC" panose="03070502030502020203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7" descr="http://upload.wikimedia.org/wikipedia/commons/3/39/Connecticut_River_Map.png"/>
          <p:cNvPicPr>
            <a:picLocks noChangeAspect="1" noChangeArrowheads="1"/>
          </p:cNvPicPr>
          <p:nvPr/>
        </p:nvPicPr>
        <p:blipFill>
          <a:blip r:embed="rId2"/>
          <a:srcRect l="1807" r="893"/>
          <a:stretch>
            <a:fillRect/>
          </a:stretch>
        </p:blipFill>
        <p:spPr bwMode="auto">
          <a:xfrm>
            <a:off x="0" y="-11113"/>
            <a:ext cx="3411538" cy="470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colt.jpg"/>
          <p:cNvPicPr>
            <a:picLocks noChangeAspect="1" noChangeArrowheads="1"/>
          </p:cNvPicPr>
          <p:nvPr/>
        </p:nvPicPr>
        <p:blipFill>
          <a:blip r:embed="rId3"/>
          <a:srcRect l="39607" t="11024" r="41573" b="36263"/>
          <a:stretch>
            <a:fillRect/>
          </a:stretch>
        </p:blipFill>
        <p:spPr bwMode="auto">
          <a:xfrm>
            <a:off x="2122488" y="758825"/>
            <a:ext cx="12890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Colt Paterson No 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1538" y="1316038"/>
            <a:ext cx="2176462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3411538" y="2420938"/>
            <a:ext cx="2176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Old English Text MT"/>
              </a:rPr>
              <a:t>die </a:t>
            </a:r>
            <a:r>
              <a:rPr lang="pl-PL" i="1">
                <a:latin typeface="Old English Text MT"/>
              </a:rPr>
              <a:t>Colt Armory</a:t>
            </a:r>
            <a:endParaRPr lang="en-US" i="1">
              <a:latin typeface="Old English Text MT"/>
            </a:endParaRPr>
          </a:p>
        </p:txBody>
      </p:sp>
      <p:pic>
        <p:nvPicPr>
          <p:cNvPr id="17413" name="Picture 5" descr="G:\11 Mateusza Rogalskiego zdjęcia [MDSR]\2013 Rzeszów\10 pływanie kajakiem w Old Lyme\P6060384.JPG"/>
          <p:cNvPicPr>
            <a:picLocks noChangeAspect="1" noChangeArrowheads="1"/>
          </p:cNvPicPr>
          <p:nvPr/>
        </p:nvPicPr>
        <p:blipFill>
          <a:blip r:embed="rId5"/>
          <a:srcRect t="31438" b="18135"/>
          <a:stretch>
            <a:fillRect/>
          </a:stretch>
        </p:blipFill>
        <p:spPr bwMode="auto">
          <a:xfrm>
            <a:off x="0" y="4703763"/>
            <a:ext cx="5697538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3"/>
          <p:cNvSpPr txBox="1">
            <a:spLocks noChangeArrowheads="1"/>
          </p:cNvSpPr>
          <p:nvPr/>
        </p:nvSpPr>
        <p:spPr bwMode="auto">
          <a:xfrm>
            <a:off x="3203575" y="3219450"/>
            <a:ext cx="14398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Old English Text MT"/>
              </a:rPr>
              <a:t>der</a:t>
            </a:r>
            <a:r>
              <a:rPr lang="pl-PL" i="1">
                <a:latin typeface="Old English Text MT"/>
              </a:rPr>
              <a:t> Connecticut River</a:t>
            </a:r>
            <a:endParaRPr lang="en-US" i="1">
              <a:latin typeface="Old English Text MT"/>
            </a:endParaRPr>
          </a:p>
        </p:txBody>
      </p:sp>
      <p:sp>
        <p:nvSpPr>
          <p:cNvPr id="17415" name="TextBox 4"/>
          <p:cNvSpPr txBox="1">
            <a:spLocks noChangeArrowheads="1"/>
          </p:cNvSpPr>
          <p:nvPr/>
        </p:nvSpPr>
        <p:spPr bwMode="auto">
          <a:xfrm>
            <a:off x="3708400" y="4338638"/>
            <a:ext cx="1393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Old English Text MT"/>
              </a:rPr>
              <a:t>Old Lyme</a:t>
            </a:r>
            <a:endParaRPr lang="en-US">
              <a:latin typeface="Old English Text MT"/>
            </a:endParaRPr>
          </a:p>
        </p:txBody>
      </p:sp>
      <p:pic>
        <p:nvPicPr>
          <p:cNvPr id="17416" name="Picture 11" descr="http://upload.wikimedia.org/wikipedia/commons/9/92/Connecticut_State_Capitol%2C_Hartfor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2050" y="0"/>
            <a:ext cx="290195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TextBox 6"/>
          <p:cNvSpPr txBox="1">
            <a:spLocks noChangeArrowheads="1"/>
          </p:cNvSpPr>
          <p:nvPr/>
        </p:nvSpPr>
        <p:spPr bwMode="auto">
          <a:xfrm>
            <a:off x="6242050" y="2176463"/>
            <a:ext cx="2901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Old English Text MT"/>
              </a:rPr>
              <a:t>das Connecticut State Capitol</a:t>
            </a:r>
            <a:endParaRPr lang="en-US">
              <a:latin typeface="Old English Text MT"/>
            </a:endParaRPr>
          </a:p>
        </p:txBody>
      </p:sp>
      <p:pic>
        <p:nvPicPr>
          <p:cNvPr id="17418" name="Picture 15" descr="http://upload.wikimedia.org/wikipedia/commons/1/1c/Hartford_C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97538" y="2519363"/>
            <a:ext cx="3446462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TextBox 7"/>
          <p:cNvSpPr txBox="1">
            <a:spLocks noChangeArrowheads="1"/>
          </p:cNvSpPr>
          <p:nvPr/>
        </p:nvSpPr>
        <p:spPr bwMode="auto">
          <a:xfrm>
            <a:off x="5697538" y="4602163"/>
            <a:ext cx="3446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Old English Text MT"/>
              </a:rPr>
              <a:t>Skyline</a:t>
            </a:r>
            <a:r>
              <a:rPr lang="pl-PL">
                <a:latin typeface="Calibri" pitchFamily="34" charset="0"/>
              </a:rPr>
              <a:t> </a:t>
            </a:r>
            <a:r>
              <a:rPr lang="pl-PL" sz="1200">
                <a:latin typeface="Lucida Handwriting"/>
              </a:rPr>
              <a:t>vom Connecticut River aus</a:t>
            </a:r>
            <a:endParaRPr lang="en-US" sz="1200">
              <a:latin typeface="Lucida Handwriting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4888" y="5138738"/>
            <a:ext cx="3059112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Matura MT Script Capitals" panose="03020802060602070202" pitchFamily="66" charset="0"/>
                <a:cs typeface="+mn-cs"/>
              </a:rPr>
              <a:t>Partnerstädte</a:t>
            </a:r>
            <a:r>
              <a:rPr lang="pl-PL" dirty="0">
                <a:solidFill>
                  <a:schemeClr val="accent4">
                    <a:lumMod val="75000"/>
                  </a:schemeClr>
                </a:solidFill>
                <a:latin typeface="Matura MT Script Capitals" panose="03020802060602070202" pitchFamily="66" charset="0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Matura MT Script Capitals" panose="03020802060602070202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Segoe Script" panose="020B0504020000000003" pitchFamily="34" charset="0"/>
                <a:cs typeface="+mn-cs"/>
              </a:rPr>
              <a:t>     Hertford, England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Segoe Script" panose="020B0504020000000003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latin typeface="Segoe Script" panose="020B0504020000000003" pitchFamily="34" charset="0"/>
                <a:cs typeface="+mn-cs"/>
              </a:rPr>
              <a:t>     Bydgoszcz, Polen</a:t>
            </a:r>
            <a:endParaRPr lang="en-US" dirty="0">
              <a:latin typeface="Segoe Script" panose="020B0504020000000003" pitchFamily="34" charset="0"/>
              <a:cs typeface="+mn-cs"/>
            </a:endParaRPr>
          </a:p>
        </p:txBody>
      </p:sp>
      <p:pic>
        <p:nvPicPr>
          <p:cNvPr id="17421" name="Picture 23" descr="Datei:Flag of England.sv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59475" y="5700713"/>
            <a:ext cx="58896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25" descr="Flagge Polen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59475" y="6248400"/>
            <a:ext cx="588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1538" y="12700"/>
            <a:ext cx="283051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i="1" dirty="0"/>
              <a:t>die Hauptstadt</a:t>
            </a:r>
            <a:r>
              <a:rPr lang="pl-PL" sz="2400" i="1" dirty="0" smtClean="0"/>
              <a:t>: </a:t>
            </a:r>
            <a:r>
              <a:rPr lang="pl-PL" sz="4000" dirty="0" smtClean="0">
                <a:solidFill>
                  <a:schemeClr val="accent1">
                    <a:lumMod val="75000"/>
                  </a:schemeClr>
                </a:solidFill>
                <a:latin typeface="Lucida Handwriting" panose="03010101010101010101" pitchFamily="66" charset="0"/>
              </a:rPr>
              <a:t>Hartford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Lucida Handwriting" panose="030101010101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" descr="File:Heroes Tunnel.jpg"/>
          <p:cNvPicPr>
            <a:picLocks noChangeAspect="1" noChangeArrowheads="1"/>
          </p:cNvPicPr>
          <p:nvPr/>
        </p:nvPicPr>
        <p:blipFill>
          <a:blip r:embed="rId2"/>
          <a:srcRect l="37363" t="51636" r="29041" b="7848"/>
          <a:stretch>
            <a:fillRect/>
          </a:stretch>
        </p:blipFill>
        <p:spPr bwMode="auto">
          <a:xfrm>
            <a:off x="5634038" y="1662113"/>
            <a:ext cx="1941512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18" descr="USS Nautilus SSN571.JPG"/>
          <p:cNvPicPr>
            <a:picLocks noChangeAspect="1" noChangeArrowheads="1"/>
          </p:cNvPicPr>
          <p:nvPr/>
        </p:nvPicPr>
        <p:blipFill>
          <a:blip r:embed="rId3"/>
          <a:srcRect r="24625"/>
          <a:stretch>
            <a:fillRect/>
          </a:stretch>
        </p:blipFill>
        <p:spPr bwMode="auto">
          <a:xfrm>
            <a:off x="7575550" y="1663700"/>
            <a:ext cx="156845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14" descr="http://newyork.seriouseats.com/images/20100929-meatballsub.jpg"/>
          <p:cNvPicPr>
            <a:picLocks noChangeAspect="1" noChangeArrowheads="1"/>
          </p:cNvPicPr>
          <p:nvPr/>
        </p:nvPicPr>
        <p:blipFill>
          <a:blip r:embed="rId4"/>
          <a:srcRect l="3268" r="33398"/>
          <a:stretch>
            <a:fillRect/>
          </a:stretch>
        </p:blipFill>
        <p:spPr bwMode="auto">
          <a:xfrm>
            <a:off x="7575550" y="1588"/>
            <a:ext cx="156845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6" descr="http://www.goodfoodstories.com/wp-content/uploads/2013/08/louis-lunch-burger.jpg"/>
          <p:cNvPicPr>
            <a:picLocks noChangeAspect="1" noChangeArrowheads="1"/>
          </p:cNvPicPr>
          <p:nvPr/>
        </p:nvPicPr>
        <p:blipFill>
          <a:blip r:embed="rId5"/>
          <a:srcRect l="16145" t="9631" r="20853" b="18639"/>
          <a:stretch>
            <a:fillRect/>
          </a:stretch>
        </p:blipFill>
        <p:spPr bwMode="auto">
          <a:xfrm>
            <a:off x="5634038" y="0"/>
            <a:ext cx="1941512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http://www.chow.com/uploads/0/5/5/830550_food_ct_327.jpg"/>
          <p:cNvPicPr>
            <a:picLocks noChangeAspect="1" noChangeArrowheads="1"/>
          </p:cNvPicPr>
          <p:nvPr/>
        </p:nvPicPr>
        <p:blipFill>
          <a:blip r:embed="rId6"/>
          <a:srcRect t="18259" r="1691" b="3510"/>
          <a:stretch>
            <a:fillRect/>
          </a:stretch>
        </p:blipFill>
        <p:spPr bwMode="auto">
          <a:xfrm>
            <a:off x="2859088" y="0"/>
            <a:ext cx="27749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http://4.bp.blogspot.com/-swO1Lo4vCyo/Tyr0ePEqgXI/AAAAAAAAB9g/ZOlkOJWE1vw/s1600/new-eng-clam-chowder.jpg"/>
          <p:cNvPicPr>
            <a:picLocks noChangeAspect="1" noChangeArrowheads="1"/>
          </p:cNvPicPr>
          <p:nvPr/>
        </p:nvPicPr>
        <p:blipFill>
          <a:blip r:embed="rId7"/>
          <a:srcRect l="27257" t="17357" r="29225" b="33224"/>
          <a:stretch>
            <a:fillRect/>
          </a:stretch>
        </p:blipFill>
        <p:spPr bwMode="auto">
          <a:xfrm>
            <a:off x="911225" y="0"/>
            <a:ext cx="1947863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2" descr="http://upload.wikimedia.org/wikipedia/commons/d/d8/Five_Mile_Point_Lighthouse_-_New_Haven_CT.jpg"/>
          <p:cNvPicPr>
            <a:picLocks noChangeAspect="1" noChangeArrowheads="1"/>
          </p:cNvPicPr>
          <p:nvPr/>
        </p:nvPicPr>
        <p:blipFill>
          <a:blip r:embed="rId8"/>
          <a:srcRect l="33110" t="7961" r="33781" b="13255"/>
          <a:stretch>
            <a:fillRect/>
          </a:stretch>
        </p:blipFill>
        <p:spPr bwMode="auto">
          <a:xfrm>
            <a:off x="0" y="0"/>
            <a:ext cx="911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4" descr="http://upload.wikimedia.org/wikipedia/commons/2/2f/YaleOldCampus200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657350"/>
            <a:ext cx="5634038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" descr="http://upload.wikimedia.org/wikipedia/commons/d/d4/George-W-Bush.jpe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1113" y="3201988"/>
            <a:ext cx="1343026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http://upload.wikimedia.org/wikipedia/commons/5/5f/Louis-lunch.png"/>
          <p:cNvPicPr>
            <a:picLocks noChangeAspect="1" noChangeArrowheads="1"/>
          </p:cNvPicPr>
          <p:nvPr/>
        </p:nvPicPr>
        <p:blipFill>
          <a:blip r:embed="rId11"/>
          <a:srcRect l="10136" t="11771" r="7056" b="20238"/>
          <a:stretch>
            <a:fillRect/>
          </a:stretch>
        </p:blipFill>
        <p:spPr bwMode="auto">
          <a:xfrm>
            <a:off x="1331913" y="3224213"/>
            <a:ext cx="3192462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2" descr="http://upload.wikimedia.org/wikipedia/commons/0/0a/Nhskyline_eastshore.jpg"/>
          <p:cNvPicPr>
            <a:picLocks noChangeAspect="1" noChangeArrowheads="1"/>
          </p:cNvPicPr>
          <p:nvPr/>
        </p:nvPicPr>
        <p:blipFill>
          <a:blip r:embed="rId12"/>
          <a:srcRect t="15788"/>
          <a:stretch>
            <a:fillRect/>
          </a:stretch>
        </p:blipFill>
        <p:spPr bwMode="auto">
          <a:xfrm>
            <a:off x="0" y="4976813"/>
            <a:ext cx="4524375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TextBox 5"/>
          <p:cNvSpPr txBox="1">
            <a:spLocks noChangeArrowheads="1"/>
          </p:cNvSpPr>
          <p:nvPr/>
        </p:nvSpPr>
        <p:spPr bwMode="auto">
          <a:xfrm>
            <a:off x="4356100" y="3141663"/>
            <a:ext cx="49688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Times New Roman" pitchFamily="18" charset="0"/>
              </a:rPr>
              <a:t>der Fiv</a:t>
            </a:r>
            <a:r>
              <a:rPr lang="de-DE">
                <a:latin typeface="Times New Roman" pitchFamily="18" charset="0"/>
              </a:rPr>
              <a:t>e </a:t>
            </a:r>
            <a:r>
              <a:rPr lang="pl-PL">
                <a:latin typeface="Times New Roman" pitchFamily="18" charset="0"/>
              </a:rPr>
              <a:t>Mile Point Leuchtturm</a:t>
            </a:r>
          </a:p>
          <a:p>
            <a:pPr algn="ctr"/>
            <a:r>
              <a:rPr lang="pl-PL">
                <a:latin typeface="Times New Roman" pitchFamily="18" charset="0"/>
              </a:rPr>
              <a:t>New England</a:t>
            </a:r>
            <a:r>
              <a:rPr lang="de-DE">
                <a:latin typeface="Times New Roman" pitchFamily="18" charset="0"/>
              </a:rPr>
              <a:t> </a:t>
            </a:r>
            <a:r>
              <a:rPr lang="pl-PL">
                <a:latin typeface="Times New Roman" pitchFamily="18" charset="0"/>
              </a:rPr>
              <a:t>Clam</a:t>
            </a:r>
            <a:r>
              <a:rPr lang="de-DE">
                <a:latin typeface="Times New Roman" pitchFamily="18" charset="0"/>
              </a:rPr>
              <a:t> </a:t>
            </a:r>
            <a:r>
              <a:rPr lang="pl-PL">
                <a:latin typeface="Times New Roman" pitchFamily="18" charset="0"/>
              </a:rPr>
              <a:t>Chowder</a:t>
            </a:r>
          </a:p>
          <a:p>
            <a:pPr algn="ctr"/>
            <a:r>
              <a:rPr lang="pl-PL">
                <a:latin typeface="Times New Roman" pitchFamily="18" charset="0"/>
              </a:rPr>
              <a:t>Connecticut Lobster Roll</a:t>
            </a:r>
          </a:p>
          <a:p>
            <a:pPr algn="ctr"/>
            <a:r>
              <a:rPr lang="pl-PL">
                <a:latin typeface="Times New Roman" pitchFamily="18" charset="0"/>
              </a:rPr>
              <a:t>der erste  Hamburger</a:t>
            </a:r>
            <a:r>
              <a:rPr lang="de-DE">
                <a:latin typeface="Times New Roman" pitchFamily="18" charset="0"/>
              </a:rPr>
              <a:t> </a:t>
            </a:r>
            <a:r>
              <a:rPr lang="pl-PL">
                <a:latin typeface="Times New Roman" pitchFamily="18" charset="0"/>
              </a:rPr>
              <a:t>(1900)</a:t>
            </a:r>
          </a:p>
          <a:p>
            <a:pPr algn="ctr"/>
            <a:r>
              <a:rPr lang="pl-PL">
                <a:latin typeface="Times New Roman" pitchFamily="18" charset="0"/>
              </a:rPr>
              <a:t>der Grinder</a:t>
            </a:r>
          </a:p>
          <a:p>
            <a:pPr algn="ctr"/>
            <a:r>
              <a:rPr lang="pl-PL">
                <a:latin typeface="Times New Roman" pitchFamily="18" charset="0"/>
              </a:rPr>
              <a:t>die Yale</a:t>
            </a:r>
            <a:r>
              <a:rPr lang="de-DE">
                <a:latin typeface="Times New Roman" pitchFamily="18" charset="0"/>
              </a:rPr>
              <a:t> </a:t>
            </a:r>
            <a:r>
              <a:rPr lang="pl-PL">
                <a:latin typeface="Times New Roman" pitchFamily="18" charset="0"/>
              </a:rPr>
              <a:t>Universit</a:t>
            </a:r>
            <a:r>
              <a:rPr lang="pl-PL">
                <a:latin typeface="Times New Roman" pitchFamily="18" charset="0"/>
                <a:cs typeface="Times New Roman" pitchFamily="18" charset="0"/>
              </a:rPr>
              <a:t>ät</a:t>
            </a:r>
          </a:p>
          <a:p>
            <a:pPr algn="ctr"/>
            <a:r>
              <a:rPr lang="pl-PL">
                <a:latin typeface="Times New Roman" pitchFamily="18" charset="0"/>
                <a:cs typeface="Times New Roman" pitchFamily="18" charset="0"/>
              </a:rPr>
              <a:t>der HeldenTunnel (365 Meter)</a:t>
            </a:r>
          </a:p>
          <a:p>
            <a:pPr algn="ctr"/>
            <a:r>
              <a:rPr lang="pl-PL">
                <a:latin typeface="Times New Roman" pitchFamily="18" charset="0"/>
              </a:rPr>
              <a:t>die </a:t>
            </a:r>
            <a:r>
              <a:rPr lang="de-DE">
                <a:latin typeface="Times New Roman" pitchFamily="18" charset="0"/>
              </a:rPr>
              <a:t>U</a:t>
            </a:r>
            <a:r>
              <a:rPr lang="pl-PL">
                <a:latin typeface="Times New Roman" pitchFamily="18" charset="0"/>
              </a:rPr>
              <a:t>SS Nautilus (das    erste    nukleargetriebene U-Boot)</a:t>
            </a:r>
          </a:p>
          <a:p>
            <a:pPr algn="ctr"/>
            <a:r>
              <a:rPr lang="pl-PL">
                <a:latin typeface="Times New Roman" pitchFamily="18" charset="0"/>
              </a:rPr>
              <a:t>der 43. </a:t>
            </a:r>
            <a:r>
              <a:rPr lang="de-DE">
                <a:latin typeface="Times New Roman" pitchFamily="18" charset="0"/>
              </a:rPr>
              <a:t>U</a:t>
            </a:r>
            <a:r>
              <a:rPr lang="pl-PL">
                <a:latin typeface="Times New Roman" pitchFamily="18" charset="0"/>
              </a:rPr>
              <a:t>S-</a:t>
            </a:r>
            <a:r>
              <a:rPr lang="en-US">
                <a:latin typeface="Times New Roman" pitchFamily="18" charset="0"/>
              </a:rPr>
              <a:t>Präsident</a:t>
            </a:r>
            <a:r>
              <a:rPr lang="pl-PL">
                <a:latin typeface="Times New Roman" pitchFamily="18" charset="0"/>
              </a:rPr>
              <a:t> George</a:t>
            </a:r>
            <a:r>
              <a:rPr lang="de-DE">
                <a:latin typeface="Times New Roman" pitchFamily="18" charset="0"/>
              </a:rPr>
              <a:t> W</a:t>
            </a:r>
            <a:r>
              <a:rPr lang="pl-PL">
                <a:latin typeface="Times New Roman" pitchFamily="18" charset="0"/>
              </a:rPr>
              <a:t>. Bush</a:t>
            </a:r>
          </a:p>
          <a:p>
            <a:pPr algn="ctr"/>
            <a:r>
              <a:rPr lang="pl-PL">
                <a:latin typeface="Times New Roman" pitchFamily="18" charset="0"/>
              </a:rPr>
              <a:t>Louis’  Lunch (e</a:t>
            </a:r>
            <a:r>
              <a:rPr lang="de-DE">
                <a:latin typeface="Times New Roman" pitchFamily="18" charset="0"/>
              </a:rPr>
              <a:t>n</a:t>
            </a:r>
            <a:r>
              <a:rPr lang="pl-PL">
                <a:latin typeface="Times New Roman" pitchFamily="18" charset="0"/>
              </a:rPr>
              <a:t>st.1895)</a:t>
            </a:r>
          </a:p>
          <a:p>
            <a:pPr algn="ctr"/>
            <a:r>
              <a:rPr lang="pl-PL">
                <a:latin typeface="Times New Roman" pitchFamily="18" charset="0"/>
              </a:rPr>
              <a:t>die     </a:t>
            </a:r>
            <a:r>
              <a:rPr lang="de-DE">
                <a:latin typeface="Times New Roman" pitchFamily="18" charset="0"/>
              </a:rPr>
              <a:t>Skyline (Wolkenkratzer)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45" name="TextBox 6"/>
          <p:cNvSpPr txBox="1">
            <a:spLocks noChangeArrowheads="1"/>
          </p:cNvSpPr>
          <p:nvPr/>
        </p:nvSpPr>
        <p:spPr bwMode="auto">
          <a:xfrm>
            <a:off x="1241425" y="4905375"/>
            <a:ext cx="337343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400">
                <a:latin typeface="Old English Text MT"/>
              </a:rPr>
              <a:t>New Haven</a:t>
            </a:r>
            <a:endParaRPr lang="en-US" sz="4400">
              <a:latin typeface="Old English Text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://upload.wikimedia.org/wikipedia/commons/a/aa/Frank_pepe_clam_p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1525" y="3832225"/>
            <a:ext cx="45624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6" descr="http://www.pepespizzeria.com/gallery/albums/userpics/10001/normal_Picture-019~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815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1688" y="787400"/>
            <a:ext cx="4581525" cy="14176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1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THE ORIGINAL</a:t>
            </a:r>
            <a:r>
              <a:rPr lang="pl-PL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pl-PL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pl-PL" sz="73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FRANK PEPE</a:t>
            </a:r>
            <a:r>
              <a:rPr lang="pl-PL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pl-PL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pl-PL" sz="31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PIZZERIA NAPOLETANA</a:t>
            </a:r>
            <a:br>
              <a:rPr lang="pl-PL" sz="31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pl-PL" sz="31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EST. 1925</a:t>
            </a:r>
            <a:endParaRPr lang="en-US" sz="31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0288" y="2654300"/>
            <a:ext cx="2520950" cy="531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5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THE ORIGINAL</a:t>
            </a:r>
            <a:endParaRPr lang="en-US" sz="2850" b="1" dirty="0"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513" y="2662238"/>
            <a:ext cx="42560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7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FRANK </a:t>
            </a:r>
            <a:r>
              <a:rPr lang="pl-PL" sz="705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PEPE</a:t>
            </a:r>
            <a:endParaRPr lang="en-US" sz="7050" dirty="0">
              <a:latin typeface="+mn-lt"/>
              <a:cs typeface="+mn-cs"/>
            </a:endParaRPr>
          </a:p>
        </p:txBody>
      </p:sp>
      <p:sp>
        <p:nvSpPr>
          <p:cNvPr id="19462" name="TextBox 4"/>
          <p:cNvSpPr txBox="1">
            <a:spLocks noChangeArrowheads="1"/>
          </p:cNvSpPr>
          <p:nvPr/>
        </p:nvSpPr>
        <p:spPr bwMode="auto">
          <a:xfrm>
            <a:off x="311150" y="2982913"/>
            <a:ext cx="3960813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l-PL" sz="2800" b="1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pl-PL" sz="2800" b="1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PIZZERIA NAPOLETANA</a:t>
            </a:r>
          </a:p>
          <a:p>
            <a:pPr algn="ctr"/>
            <a:endParaRPr lang="en-US" sz="2800" b="1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5113" y="3652838"/>
            <a:ext cx="1511300" cy="531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5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EST. 1925</a:t>
            </a:r>
            <a:endParaRPr lang="en-US" sz="2850" b="1" dirty="0">
              <a:latin typeface="+mn-lt"/>
              <a:cs typeface="+mn-cs"/>
            </a:endParaRPr>
          </a:p>
        </p:txBody>
      </p:sp>
      <p:pic>
        <p:nvPicPr>
          <p:cNvPr id="19464" name="Picture 8" descr="File:Frank pepe exteri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1525" y="0"/>
            <a:ext cx="4562475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83113" y="3262313"/>
            <a:ext cx="4562475" cy="477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Viner Hand ITC" panose="03070502030502020203" pitchFamily="66" charset="0"/>
                <a:cs typeface="+mn-cs"/>
              </a:rPr>
              <a:t>die</a:t>
            </a:r>
            <a:r>
              <a:rPr lang="pl-PL" sz="2400" dirty="0">
                <a:latin typeface="Viner Hand ITC" panose="03070502030502020203" pitchFamily="66" charset="0"/>
                <a:cs typeface="+mn-cs"/>
              </a:rPr>
              <a:t> </a:t>
            </a:r>
            <a:r>
              <a:rPr lang="pl-PL" sz="2500" b="1" dirty="0">
                <a:solidFill>
                  <a:schemeClr val="accent1">
                    <a:lumMod val="75000"/>
                  </a:schemeClr>
                </a:solidFill>
                <a:latin typeface="Viner Hand ITC" panose="03070502030502020203" pitchFamily="66" charset="0"/>
                <a:cs typeface="+mn-cs"/>
              </a:rPr>
              <a:t>beste Pizza 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  <a:latin typeface="Viner Hand ITC" panose="03070502030502020203" pitchFamily="66" charset="0"/>
                <a:cs typeface="+mn-cs"/>
              </a:rPr>
              <a:t>in der </a:t>
            </a:r>
            <a:r>
              <a:rPr lang="pl-PL" sz="2500" b="1" dirty="0">
                <a:solidFill>
                  <a:schemeClr val="accent4">
                    <a:lumMod val="75000"/>
                  </a:schemeClr>
                </a:solidFill>
                <a:latin typeface="Viner Hand ITC" panose="03070502030502020203" pitchFamily="66" charset="0"/>
                <a:cs typeface="+mn-cs"/>
              </a:rPr>
              <a:t>Welt</a:t>
            </a:r>
            <a:endParaRPr lang="en-US" sz="2500" b="1" dirty="0">
              <a:solidFill>
                <a:schemeClr val="accent4">
                  <a:lumMod val="75000"/>
                </a:schemeClr>
              </a:solidFill>
              <a:latin typeface="Viner Hand ITC" panose="03070502030502020203" pitchFamily="66" charset="0"/>
              <a:cs typeface="+mn-cs"/>
            </a:endParaRPr>
          </a:p>
        </p:txBody>
      </p:sp>
      <p:pic>
        <p:nvPicPr>
          <p:cNvPr id="19466" name="Picture 2" descr="https://foxonpark.com/secure/images/products/195.jpg"/>
          <p:cNvPicPr>
            <a:picLocks noChangeAspect="1" noChangeArrowheads="1"/>
          </p:cNvPicPr>
          <p:nvPr/>
        </p:nvPicPr>
        <p:blipFill>
          <a:blip r:embed="rId5"/>
          <a:srcRect t="9026" b="6615"/>
          <a:stretch>
            <a:fillRect/>
          </a:stretch>
        </p:blipFill>
        <p:spPr bwMode="auto">
          <a:xfrm>
            <a:off x="3046413" y="0"/>
            <a:ext cx="15367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8413" y="1919288"/>
            <a:ext cx="5335587" cy="8001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i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pl-PL" sz="3600" i="1" dirty="0" smtClean="0">
                <a:solidFill>
                  <a:schemeClr val="accent1">
                    <a:lumMod val="75000"/>
                  </a:schemeClr>
                </a:solidFill>
              </a:rPr>
              <a:t>ie</a:t>
            </a:r>
            <a:r>
              <a:rPr lang="pl-PL" i="1" dirty="0" smtClean="0"/>
              <a:t> </a:t>
            </a:r>
            <a:r>
              <a:rPr lang="pl-PL" i="1" dirty="0" smtClean="0">
                <a:solidFill>
                  <a:schemeClr val="accent2">
                    <a:lumMod val="75000"/>
                  </a:schemeClr>
                </a:solidFill>
              </a:rPr>
              <a:t>Indianer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kasinos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5759450" y="1722438"/>
            <a:ext cx="3384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Amienne"/>
              </a:rPr>
              <a:t>Das </a:t>
            </a:r>
            <a:r>
              <a:rPr lang="en-US">
                <a:latin typeface="Amienne"/>
              </a:rPr>
              <a:t>Foxwood</a:t>
            </a:r>
            <a:r>
              <a:rPr lang="pl-PL">
                <a:latin typeface="Amienne"/>
              </a:rPr>
              <a:t>s</a:t>
            </a:r>
            <a:r>
              <a:rPr lang="en-US">
                <a:latin typeface="Amienne"/>
              </a:rPr>
              <a:t> Casino des </a:t>
            </a:r>
            <a:r>
              <a:rPr lang="pl-PL">
                <a:latin typeface="Amienne"/>
              </a:rPr>
              <a:t>Mashantucket Pequot</a:t>
            </a:r>
            <a:r>
              <a:rPr lang="en-US">
                <a:latin typeface="Amienne"/>
              </a:rPr>
              <a:t> Stammes</a:t>
            </a:r>
          </a:p>
        </p:txBody>
      </p:sp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2282825" y="800100"/>
            <a:ext cx="1230313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Amienne"/>
              </a:rPr>
              <a:t>Das Mohegan Sun</a:t>
            </a:r>
          </a:p>
          <a:p>
            <a:pPr algn="ctr"/>
            <a:r>
              <a:rPr lang="pl-PL">
                <a:latin typeface="Amienne"/>
              </a:rPr>
              <a:t>des Mohegan Stammes</a:t>
            </a:r>
            <a:endParaRPr lang="en-US">
              <a:latin typeface="Amienne"/>
            </a:endParaRPr>
          </a:p>
        </p:txBody>
      </p:sp>
      <p:pic>
        <p:nvPicPr>
          <p:cNvPr id="2048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5263"/>
            <a:ext cx="3808413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3992563" y="2627313"/>
            <a:ext cx="1766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Amienne"/>
              </a:rPr>
              <a:t>Mohegan Sun Arena</a:t>
            </a:r>
            <a:endParaRPr lang="en-US">
              <a:latin typeface="Amienne"/>
            </a:endParaRPr>
          </a:p>
        </p:txBody>
      </p:sp>
      <p:pic>
        <p:nvPicPr>
          <p:cNvPr id="20486" name="Picture 2" descr="http://upload.wikimedia.org/wikipedia/commons/d/d7/Mohegan_sun_at_dusk_cro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84413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4" descr="http://upload.wikimedia.org/wikipedia/commons/e/e4/Foxwood_Casino.JPG"/>
          <p:cNvPicPr>
            <a:picLocks noChangeAspect="1" noChangeArrowheads="1"/>
          </p:cNvPicPr>
          <p:nvPr/>
        </p:nvPicPr>
        <p:blipFill>
          <a:blip r:embed="rId4"/>
          <a:srcRect l="4056" t="22882" r="3470" b="31856"/>
          <a:stretch>
            <a:fillRect/>
          </a:stretch>
        </p:blipFill>
        <p:spPr bwMode="auto">
          <a:xfrm>
            <a:off x="4484688" y="0"/>
            <a:ext cx="4659312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5" descr="G:\11 Mateusza Rogalskiego zdjęcia [MDSR]\2013 Rzeszów\Ringo Starr [15.06.2012 PKiN Warszawa MDSR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2997200"/>
            <a:ext cx="514826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" descr="https://phgcdn.com/images/uploads/PVDMS/corporatemasthead/mohegan-su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768475"/>
            <a:ext cx="3808413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100" y="692150"/>
            <a:ext cx="3767138" cy="5492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 smtClean="0">
                <a:solidFill>
                  <a:schemeClr val="accent4">
                    <a:lumMod val="75000"/>
                  </a:schemeClr>
                </a:solidFill>
                <a:latin typeface="Matura MT Script Capitals" panose="03020802060602070202" pitchFamily="66" charset="0"/>
              </a:rPr>
              <a:t>das </a:t>
            </a:r>
            <a:r>
              <a:rPr lang="pl-PL" sz="3600" dirty="0" smtClean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</a:rPr>
              <a:t>Herzstück</a:t>
            </a:r>
            <a:r>
              <a:rPr lang="pl-PL" sz="3600" dirty="0" smtClean="0">
                <a:solidFill>
                  <a:schemeClr val="accent4">
                    <a:lumMod val="75000"/>
                  </a:schemeClr>
                </a:solidFill>
                <a:latin typeface="Matura MT Script Capitals" panose="03020802060602070202" pitchFamily="66" charset="0"/>
              </a:rPr>
              <a:t> </a:t>
            </a:r>
            <a:r>
              <a:rPr lang="pl-PL" sz="3600" dirty="0">
                <a:solidFill>
                  <a:schemeClr val="accent4">
                    <a:lumMod val="75000"/>
                  </a:schemeClr>
                </a:solidFill>
                <a:latin typeface="Matura MT Script Capitals" panose="03020802060602070202" pitchFamily="66" charset="0"/>
              </a:rPr>
              <a:t>des </a:t>
            </a:r>
            <a:r>
              <a:rPr lang="pl-PL" sz="3600" dirty="0">
                <a:solidFill>
                  <a:schemeClr val="accent2">
                    <a:lumMod val="75000"/>
                  </a:schemeClr>
                </a:solidFill>
                <a:latin typeface="Matura MT Script Capitals" panose="03020802060602070202" pitchFamily="66" charset="0"/>
              </a:rPr>
              <a:t>Polonia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Matura MT Script Capitals" panose="03020802060602070202" pitchFamily="66" charset="0"/>
            </a:endParaRPr>
          </a:p>
        </p:txBody>
      </p:sp>
      <p:pic>
        <p:nvPicPr>
          <p:cNvPr id="21506" name="Picture 2" descr="http://upload.wikimedia.org/wikipedia/commons/5/53/Red-Bridge_South-Meriden.jpg"/>
          <p:cNvPicPr>
            <a:picLocks noChangeAspect="1" noChangeArrowheads="1"/>
          </p:cNvPicPr>
          <p:nvPr/>
        </p:nvPicPr>
        <p:blipFill>
          <a:blip r:embed="rId2"/>
          <a:srcRect t="9422" b="10403"/>
          <a:stretch>
            <a:fillRect/>
          </a:stretch>
        </p:blipFill>
        <p:spPr bwMode="auto">
          <a:xfrm>
            <a:off x="611188" y="4833938"/>
            <a:ext cx="2576512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47663" y="2852738"/>
            <a:ext cx="25876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cs typeface="+mn-cs"/>
              </a:rPr>
              <a:t>Meriden</a:t>
            </a:r>
            <a:endParaRPr lang="en-US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7025" y="2809875"/>
            <a:ext cx="15875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cs typeface="+mn-cs"/>
              </a:rPr>
              <a:t>New Britain</a:t>
            </a:r>
          </a:p>
        </p:txBody>
      </p:sp>
      <p:pic>
        <p:nvPicPr>
          <p:cNvPr id="21509" name="Picture 2" descr="http://www.meridenmarkham.com/Site/themed_images/portfolio-very-large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3" y="3330575"/>
            <a:ext cx="257492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4" descr="https://fbcdn-sphotos-f-a.akamaihd.net/hphotos-ak-xpa1/t31.0-8/p720x720/11046841_840731825966126_1217065124795756583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5188" y="2565400"/>
            <a:ext cx="3198812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6" descr="https://fbcdn-sphotos-g-a.akamaihd.net/hphotos-ak-xfp1/v/t1.0-9/11008418_839147859457856_4453820643313572189_n.jpg?oh=c531cd5f1b158049d556d7c1fa7ae7d8&amp;oe=5584074A&amp;__gda__=1434208963_13bd08645b171abace3dd834606c9b55"/>
          <p:cNvPicPr>
            <a:picLocks noChangeAspect="1" noChangeArrowheads="1"/>
          </p:cNvPicPr>
          <p:nvPr/>
        </p:nvPicPr>
        <p:blipFill>
          <a:blip r:embed="rId5"/>
          <a:srcRect l="24013" t="65883" r="21558" b="15285"/>
          <a:stretch>
            <a:fillRect/>
          </a:stretch>
        </p:blipFill>
        <p:spPr bwMode="auto">
          <a:xfrm>
            <a:off x="6926263" y="1655763"/>
            <a:ext cx="2262187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 descr="https://fbcdn-sphotos-a-a.akamaihd.net/hphotos-ak-xpa1/v/t1.0-9/11048677_840717585967550_3650637710963136474_n.jpg?oh=9ca0e6b75e35e46bf37bd3b03a7a8f7c&amp;oe=5571D54F&amp;__gda__=1433759479_7d2bbc26307a094a7183c83ad311b6f0"/>
          <p:cNvPicPr>
            <a:picLocks noChangeAspect="1" noChangeArrowheads="1"/>
          </p:cNvPicPr>
          <p:nvPr/>
        </p:nvPicPr>
        <p:blipFill>
          <a:blip r:embed="rId6"/>
          <a:srcRect t="29329" b="14478"/>
          <a:stretch>
            <a:fillRect/>
          </a:stretch>
        </p:blipFill>
        <p:spPr bwMode="auto">
          <a:xfrm>
            <a:off x="5953125" y="5060950"/>
            <a:ext cx="32004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0" descr="http://www.ctvisit.com/images/uploaded_photos/events/dafflogo%5b1%5d_dt_13003520160041473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0" y="7938"/>
            <a:ext cx="13906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2" descr="http://daffodilfest.com/wp-content/uploads/2013/02/slide-general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758950"/>
            <a:ext cx="4211638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4" descr="http://www.ctvisit.com/images/uploaded_photos/events/DaffodilFestval2009%20%2891%29_lg_13003520306726896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66850" y="-7938"/>
            <a:ext cx="2462213" cy="163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6" descr="http://www.archdioceseofhartford.org/images/churches/church197.jpg"/>
          <p:cNvPicPr>
            <a:picLocks noChangeAspect="1" noChangeArrowheads="1"/>
          </p:cNvPicPr>
          <p:nvPr/>
        </p:nvPicPr>
        <p:blipFill>
          <a:blip r:embed="rId10"/>
          <a:srcRect t="2095" b="7578"/>
          <a:stretch>
            <a:fillRect/>
          </a:stretch>
        </p:blipFill>
        <p:spPr bwMode="auto">
          <a:xfrm>
            <a:off x="4021138" y="3862388"/>
            <a:ext cx="1819275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20" descr="File:Meridencityhall.JPG"/>
          <p:cNvPicPr>
            <a:picLocks noChangeAspect="1" noChangeArrowheads="1"/>
          </p:cNvPicPr>
          <p:nvPr/>
        </p:nvPicPr>
        <p:blipFill>
          <a:blip r:embed="rId11"/>
          <a:srcRect l="13187" r="16286"/>
          <a:stretch>
            <a:fillRect/>
          </a:stretch>
        </p:blipFill>
        <p:spPr bwMode="auto">
          <a:xfrm>
            <a:off x="3987800" y="-11113"/>
            <a:ext cx="15335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22" descr="http://upload.wikimedia.org/wikipedia/commons/3/36/Quinnipiac-River-Connecticut.jpg"/>
          <p:cNvPicPr>
            <a:picLocks noChangeAspect="1" noChangeArrowheads="1"/>
          </p:cNvPicPr>
          <p:nvPr/>
        </p:nvPicPr>
        <p:blipFill>
          <a:blip r:embed="rId12"/>
          <a:srcRect t="43494" r="4234" b="29453"/>
          <a:stretch>
            <a:fillRect/>
          </a:stretch>
        </p:blipFill>
        <p:spPr bwMode="auto">
          <a:xfrm>
            <a:off x="0" y="6235700"/>
            <a:ext cx="293528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2717</TotalTime>
  <Words>390</Words>
  <Application>Microsoft Office PowerPoint</Application>
  <PresentationFormat>Pokaz na ekranie (4:3)</PresentationFormat>
  <Paragraphs>88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21</vt:i4>
      </vt:variant>
      <vt:variant>
        <vt:lpstr>Szablon projektu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37" baseType="lpstr">
      <vt:lpstr>Arial</vt:lpstr>
      <vt:lpstr>Calibri</vt:lpstr>
      <vt:lpstr>Arial Narrow</vt:lpstr>
      <vt:lpstr>Times New Roman</vt:lpstr>
      <vt:lpstr>Viner Hand ITC</vt:lpstr>
      <vt:lpstr>Magneto</vt:lpstr>
      <vt:lpstr>Georgia</vt:lpstr>
      <vt:lpstr>Lucida Sans Unicode</vt:lpstr>
      <vt:lpstr>Bauhaus 93</vt:lpstr>
      <vt:lpstr>Algerian</vt:lpstr>
      <vt:lpstr>Old English Text MT</vt:lpstr>
      <vt:lpstr>Lucida Handwriting</vt:lpstr>
      <vt:lpstr>Matura MT Script Capitals</vt:lpstr>
      <vt:lpstr>Segoe Script</vt:lpstr>
      <vt:lpstr>Angsana New</vt:lpstr>
      <vt:lpstr>Amienne</vt:lpstr>
      <vt:lpstr>Lucida Calligraphy</vt:lpstr>
      <vt:lpstr>Aharoni</vt:lpstr>
      <vt:lpstr>Berlin Sans FB</vt:lpstr>
      <vt:lpstr>Mistral</vt:lpstr>
      <vt:lpstr>Andalus</vt:lpstr>
      <vt:lpstr>Office Theme</vt:lpstr>
      <vt:lpstr>Slajd 1</vt:lpstr>
      <vt:lpstr>die Indianer von Connecticut</vt:lpstr>
      <vt:lpstr>Eine Karte von den Kolonien Connecticut, New Haven und Saybrook</vt:lpstr>
      <vt:lpstr>Neuengland</vt:lpstr>
      <vt:lpstr>die Hauptstadt: Hartford</vt:lpstr>
      <vt:lpstr>Slajd 6</vt:lpstr>
      <vt:lpstr>THE ORIGINAL FRANK PEPE PIZZERIA NAPOLETANA EST. 1925</vt:lpstr>
      <vt:lpstr>die Indianerkasinos</vt:lpstr>
      <vt:lpstr>das Herzstück des Polonia</vt:lpstr>
      <vt:lpstr>die Kirche St. Stanislaus</vt:lpstr>
      <vt:lpstr>FILIPEK’S: die besten Würste in Meriden</vt:lpstr>
      <vt:lpstr>das Craig Schloss und der Hubbard Park</vt:lpstr>
      <vt:lpstr>Ted’s Steamed Cheeseburgers</vt:lpstr>
      <vt:lpstr>das Glossar</vt:lpstr>
      <vt:lpstr>ein Quiz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Connecticut</dc:title>
  <dc:creator>Mateusz</dc:creator>
  <cp:lastModifiedBy>User</cp:lastModifiedBy>
  <cp:revision>80</cp:revision>
  <dcterms:created xsi:type="dcterms:W3CDTF">2015-02-24T19:42:34Z</dcterms:created>
  <dcterms:modified xsi:type="dcterms:W3CDTF">2016-03-06T18:13:51Z</dcterms:modified>
</cp:coreProperties>
</file>