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84485" autoAdjust="0"/>
  </p:normalViewPr>
  <p:slideViewPr>
    <p:cSldViewPr>
      <p:cViewPr varScale="1">
        <p:scale>
          <a:sx n="111" d="100"/>
          <a:sy n="111" d="100"/>
        </p:scale>
        <p:origin x="-162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30DBEEF-45DE-4B4C-AAAA-8A4E130A11B1}" type="datetimeFigureOut">
              <a:rPr lang="pl-PL"/>
              <a:pPr>
                <a:defRPr/>
              </a:pPr>
              <a:t>2015-05-30</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pl-P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B822342-E67F-400B-B1F5-9D20C9C0B22F}"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Der Begriff britischer oder englischer Humor bezeichnet zum einen die Komik in Rundfunksendungen, Filmen und Büchern aus Großbritannien und dient zum anderen als verallgemeinernde Beschreibung des trockenen Humors, der besonders den Briten zugeschrieben wird. </a:t>
            </a:r>
          </a:p>
          <a:p>
            <a:pPr>
              <a:spcBef>
                <a:spcPct val="0"/>
              </a:spcBef>
            </a:pPr>
            <a:endParaRPr lang="pl-PL"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8CFD58-5D88-4909-87E5-7C96779AC33F}" type="slidenum">
              <a:rPr lang="pl-PL">
                <a:cs typeface="Arial" charset="0"/>
              </a:rPr>
              <a:pPr fontAlgn="base">
                <a:spcBef>
                  <a:spcPct val="0"/>
                </a:spcBef>
                <a:spcAft>
                  <a:spcPct val="0"/>
                </a:spcAft>
              </a:pPr>
              <a:t>2</a:t>
            </a:fld>
            <a:endParaRPr lang="pl-P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42C7F8-AF2B-43FB-BE4B-332D0D08E9FF}" type="slidenum">
              <a:rPr lang="pl-PL">
                <a:cs typeface="Arial" charset="0"/>
              </a:rPr>
              <a:pPr fontAlgn="base">
                <a:spcBef>
                  <a:spcPct val="0"/>
                </a:spcBef>
                <a:spcAft>
                  <a:spcPct val="0"/>
                </a:spcAft>
              </a:pPr>
              <a:t>3</a:t>
            </a:fld>
            <a:endParaRPr lang="pl-P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l-PL" smtClean="0"/>
              <a:t>war eine britische Komikergruppe. Sie bestand aus folgenden Komikern Graham Chapman , John Cleese ,Terry Gilliam , Eric Idle, Terry Jones ,Michael Palin . Sie wurde 1969 gegründet und hatte ihre Blütezeit in den 1970er Jahren, in denen die Fernsehserie Monty Python’s Flying Circus und mehrere Kinofilme, unter anderem Das Leben des Brian, entstanden.</a:t>
            </a:r>
          </a:p>
          <a:p>
            <a:pPr>
              <a:spcBef>
                <a:spcPct val="0"/>
              </a:spcBef>
            </a:pPr>
            <a:endParaRPr lang="pl-PL"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07BA5C-9526-461C-9B14-41C211081F27}" type="slidenum">
              <a:rPr lang="pl-PL">
                <a:cs typeface="Arial" charset="0"/>
              </a:rPr>
              <a:pPr fontAlgn="base">
                <a:spcBef>
                  <a:spcPct val="0"/>
                </a:spcBef>
                <a:spcAft>
                  <a:spcPct val="0"/>
                </a:spcAft>
              </a:pPr>
              <a:t>8</a:t>
            </a:fld>
            <a:endParaRPr lang="pl-P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Rowan Atkinson ist britischer Komiker, Drehbuchautor und Schauspieler </a:t>
            </a:r>
          </a:p>
          <a:p>
            <a:pPr>
              <a:spcBef>
                <a:spcPct val="0"/>
              </a:spcBef>
            </a:pPr>
            <a:r>
              <a:rPr lang="de-DE" smtClean="0"/>
              <a:t>International bekannt wurde Atkinson vor allem als Mr. Bean, ein kindischer, neugieriger und egoistischer Pechvogel . Der Humor ist sehr körperbetont und kommt fast vollständig ohne Text aus, so dass eine Übersetzung nicht nötig ist. In der Rolle des Mr. Bean sind Atkinsons Markenzeichen seine Gestik und vor allem seine Mimik, die ihm den Spitznamen rubber face (Gummigesicht) einbrachte. Dabei zeigt er, wie stark diese Figur in der Tradition der Komiker Charlie Chaplin und Buster Keaton angelegt ist.</a:t>
            </a:r>
          </a:p>
          <a:p>
            <a:pPr>
              <a:spcBef>
                <a:spcPct val="0"/>
              </a:spcBef>
            </a:pPr>
            <a:endParaRPr lang="pl-PL"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142714-088B-4BA5-A084-5F080777100B}" type="slidenum">
              <a:rPr lang="pl-PL">
                <a:cs typeface="Arial" charset="0"/>
              </a:rPr>
              <a:pPr fontAlgn="base">
                <a:spcBef>
                  <a:spcPct val="0"/>
                </a:spcBef>
                <a:spcAft>
                  <a:spcPct val="0"/>
                </a:spcAft>
              </a:pPr>
              <a:t>10</a:t>
            </a:fld>
            <a:endParaRPr lang="pl-P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war ein britischer Schauspieler, Komödiant und Sänger Er sit bekannt vor allem durch seine  Sketchserie The Benny Hill Show, die bis 1989 produziert und in über 100 Länder verkauft wurde. Die Sketche, in denen Hill stets in verschiedenen Verkleidungen und Rollen auftrat, waren häufig durch sexuelle Doppeldeutigkeit geprägt. Hill setzte Techniken wie Slapstick, Pantomime und Parodie</a:t>
            </a:r>
            <a:r>
              <a:rPr lang="pl-PL" smtClean="0"/>
              <a:t>.</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F60297-DCAA-4003-8195-4453BC74A6DA}" type="slidenum">
              <a:rPr lang="pl-PL">
                <a:cs typeface="Arial" charset="0"/>
              </a:rPr>
              <a:pPr fontAlgn="base">
                <a:spcBef>
                  <a:spcPct val="0"/>
                </a:spcBef>
                <a:spcAft>
                  <a:spcPct val="0"/>
                </a:spcAft>
              </a:pPr>
              <a:t>12</a:t>
            </a:fld>
            <a:endParaRPr lang="pl-P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Little Britain ist eine britische Sketch-Show von Matt Lucas und David Walliams. Der Titel ist eine Mischung der Begriffe „Little England“ und „Great Britain“. Die Sendung besteht aus einer Ansammlung kurzer Sketche über die alltägliche Exzentrik der Briten, die durch den Erzähler lose miteinander verbunden sind. </a:t>
            </a:r>
          </a:p>
          <a:p>
            <a:pPr>
              <a:spcBef>
                <a:spcPct val="0"/>
              </a:spcBef>
            </a:pPr>
            <a:endParaRPr lang="pl-PL"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6EF673-AC6A-4C0D-871F-FE912087BCA0}" type="slidenum">
              <a:rPr lang="pl-PL">
                <a:cs typeface="Arial" charset="0"/>
              </a:rPr>
              <a:pPr fontAlgn="base">
                <a:spcBef>
                  <a:spcPct val="0"/>
                </a:spcBef>
                <a:spcAft>
                  <a:spcPct val="0"/>
                </a:spcAft>
              </a:pPr>
              <a:t>13</a:t>
            </a:fld>
            <a:endParaRPr lang="pl-P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Douglas Noël Adams  war ein britischer Schriftsteller. Er wurde vor allem mit der satirischen Science-Fiction-Reihe Per Anhalter durch die Galaxis bekannt.</a:t>
            </a:r>
            <a:r>
              <a:rPr lang="pl-PL" smtClean="0"/>
              <a:t> </a:t>
            </a:r>
            <a:r>
              <a:rPr lang="de-DE" smtClean="0"/>
              <a:t>Adams’ Geschichten, allen voran Per Anhalter durch die Galaxis, zeichnen sich durch ihren sarkastischen, satirischen Stil aus. </a:t>
            </a:r>
          </a:p>
          <a:p>
            <a:pPr>
              <a:spcBef>
                <a:spcPct val="0"/>
              </a:spcBef>
            </a:pPr>
            <a:endParaRPr lang="pl-PL"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6EA534-C383-4637-BAE1-A4C2E515136B}" type="slidenum">
              <a:rPr lang="pl-PL">
                <a:cs typeface="Arial" charset="0"/>
              </a:rPr>
              <a:pPr fontAlgn="base">
                <a:spcBef>
                  <a:spcPct val="0"/>
                </a:spcBef>
                <a:spcAft>
                  <a:spcPct val="0"/>
                </a:spcAft>
              </a:pPr>
              <a:t>14</a:t>
            </a:fld>
            <a:endParaRPr lang="pl-P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771A2B01-917B-4B42-B7D6-122CEF72115B}" type="datetimeFigureOut">
              <a:rPr lang="pl-PL"/>
              <a:pPr>
                <a:defRPr/>
              </a:pPr>
              <a:t>2015-05-30</a:t>
            </a:fld>
            <a:endParaRPr lang="pl-PL"/>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pl-PL"/>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1E6CCF7E-13AA-46BE-88F5-8EE9C300D3D9}"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48F98C-919A-4622-847C-0150FAE282CB}" type="datetimeFigureOut">
              <a:rPr lang="pl-PL"/>
              <a:pPr>
                <a:defRPr/>
              </a:pPr>
              <a:t>2015-05-30</a:t>
            </a:fld>
            <a:endParaRPr lang="pl-PL"/>
          </a:p>
        </p:txBody>
      </p:sp>
      <p:sp>
        <p:nvSpPr>
          <p:cNvPr id="5" name="Footer Placeholder 2"/>
          <p:cNvSpPr>
            <a:spLocks noGrp="1"/>
          </p:cNvSpPr>
          <p:nvPr>
            <p:ph type="ftr" sz="quarter" idx="11"/>
          </p:nvPr>
        </p:nvSpPr>
        <p:spPr/>
        <p:txBody>
          <a:bodyPr/>
          <a:lstStyle>
            <a:lvl1pPr>
              <a:defRPr/>
            </a:lvl1pPr>
          </a:lstStyle>
          <a:p>
            <a:pPr>
              <a:defRPr/>
            </a:pPr>
            <a:endParaRPr lang="pl-PL"/>
          </a:p>
        </p:txBody>
      </p:sp>
      <p:sp>
        <p:nvSpPr>
          <p:cNvPr id="6" name="Slide Number Placeholder 22"/>
          <p:cNvSpPr>
            <a:spLocks noGrp="1"/>
          </p:cNvSpPr>
          <p:nvPr>
            <p:ph type="sldNum" sz="quarter" idx="12"/>
          </p:nvPr>
        </p:nvSpPr>
        <p:spPr/>
        <p:txBody>
          <a:bodyPr/>
          <a:lstStyle>
            <a:lvl1pPr>
              <a:defRPr/>
            </a:lvl1pPr>
          </a:lstStyle>
          <a:p>
            <a:pPr>
              <a:defRPr/>
            </a:pPr>
            <a:fld id="{29B3A761-1898-4D5C-980B-E1A911CB86E6}"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890E5AF-6042-4CD0-B881-0C30097CE4D4}" type="datetimeFigureOut">
              <a:rPr lang="pl-PL"/>
              <a:pPr>
                <a:defRPr/>
              </a:pPr>
              <a:t>2015-05-30</a:t>
            </a:fld>
            <a:endParaRPr lang="pl-PL"/>
          </a:p>
        </p:txBody>
      </p:sp>
      <p:sp>
        <p:nvSpPr>
          <p:cNvPr id="5" name="Footer Placeholder 2"/>
          <p:cNvSpPr>
            <a:spLocks noGrp="1"/>
          </p:cNvSpPr>
          <p:nvPr>
            <p:ph type="ftr" sz="quarter" idx="11"/>
          </p:nvPr>
        </p:nvSpPr>
        <p:spPr/>
        <p:txBody>
          <a:bodyPr/>
          <a:lstStyle>
            <a:lvl1pPr>
              <a:defRPr/>
            </a:lvl1pPr>
          </a:lstStyle>
          <a:p>
            <a:pPr>
              <a:defRPr/>
            </a:pPr>
            <a:endParaRPr lang="pl-PL"/>
          </a:p>
        </p:txBody>
      </p:sp>
      <p:sp>
        <p:nvSpPr>
          <p:cNvPr id="6" name="Slide Number Placeholder 22"/>
          <p:cNvSpPr>
            <a:spLocks noGrp="1"/>
          </p:cNvSpPr>
          <p:nvPr>
            <p:ph type="sldNum" sz="quarter" idx="12"/>
          </p:nvPr>
        </p:nvSpPr>
        <p:spPr/>
        <p:txBody>
          <a:bodyPr/>
          <a:lstStyle>
            <a:lvl1pPr>
              <a:defRPr/>
            </a:lvl1pPr>
          </a:lstStyle>
          <a:p>
            <a:pPr>
              <a:defRPr/>
            </a:pPr>
            <a:fld id="{6D3A8A7E-2B1A-4C37-8EDC-6CA593F81DB7}"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0065016E-7501-4662-BD27-5F8022017306}" type="datetimeFigureOut">
              <a:rPr lang="pl-PL"/>
              <a:pPr>
                <a:defRPr/>
              </a:pPr>
              <a:t>2015-05-30</a:t>
            </a:fld>
            <a:endParaRPr lang="pl-PL"/>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D696A543-AEF1-4233-BB42-8CE5134ADA71}"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B6BCCD51-7719-46F1-8D5C-61F15AA8B332}" type="datetimeFigureOut">
              <a:rPr lang="pl-PL"/>
              <a:pPr>
                <a:defRPr/>
              </a:pPr>
              <a:t>2015-05-30</a:t>
            </a:fld>
            <a:endParaRPr lang="pl-PL"/>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pl-PL"/>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7C64411E-8595-4D80-85E0-2B4C719FF45F}"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AB0AD4F-227C-446D-921A-5E45B93EAAD8}" type="datetimeFigureOut">
              <a:rPr lang="pl-PL"/>
              <a:pPr>
                <a:defRPr/>
              </a:pPr>
              <a:t>2015-05-30</a:t>
            </a:fld>
            <a:endParaRPr lang="pl-PL"/>
          </a:p>
        </p:txBody>
      </p:sp>
      <p:sp>
        <p:nvSpPr>
          <p:cNvPr id="6" name="Footer Placeholder 5"/>
          <p:cNvSpPr>
            <a:spLocks noGrp="1"/>
          </p:cNvSpPr>
          <p:nvPr>
            <p:ph type="ftr" sz="quarter" idx="11"/>
          </p:nvPr>
        </p:nvSpPr>
        <p:spPr/>
        <p:txBody>
          <a:bodyPr/>
          <a:lstStyle>
            <a:lvl1pPr>
              <a:defRPr/>
            </a:lvl1pPr>
          </a:lstStyle>
          <a:p>
            <a:pPr>
              <a:defRPr/>
            </a:pPr>
            <a:endParaRPr lang="pl-PL"/>
          </a:p>
        </p:txBody>
      </p:sp>
      <p:sp>
        <p:nvSpPr>
          <p:cNvPr id="7" name="Slide Number Placeholder 6"/>
          <p:cNvSpPr>
            <a:spLocks noGrp="1"/>
          </p:cNvSpPr>
          <p:nvPr>
            <p:ph type="sldNum" sz="quarter" idx="12"/>
          </p:nvPr>
        </p:nvSpPr>
        <p:spPr/>
        <p:txBody>
          <a:bodyPr/>
          <a:lstStyle>
            <a:lvl1pPr>
              <a:defRPr/>
            </a:lvl1pPr>
          </a:lstStyle>
          <a:p>
            <a:pPr>
              <a:defRPr/>
            </a:pPr>
            <a:fld id="{58D85DEF-6892-4BAF-84F6-784B856C7CA1}"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C8D1305A-6B47-420C-8186-A176FD93F3CA}" type="datetimeFigureOut">
              <a:rPr lang="pl-PL"/>
              <a:pPr>
                <a:defRPr/>
              </a:pPr>
              <a:t>2015-05-30</a:t>
            </a:fld>
            <a:endParaRPr lang="pl-PL"/>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pl-PL"/>
          </a:p>
        </p:txBody>
      </p:sp>
      <p:sp>
        <p:nvSpPr>
          <p:cNvPr id="9" name="Slide Number Placeholder 8"/>
          <p:cNvSpPr>
            <a:spLocks noGrp="1"/>
          </p:cNvSpPr>
          <p:nvPr>
            <p:ph type="sldNum" sz="quarter" idx="12"/>
          </p:nvPr>
        </p:nvSpPr>
        <p:spPr>
          <a:xfrm>
            <a:off x="7589838" y="6483350"/>
            <a:ext cx="503237" cy="301625"/>
          </a:xfrm>
        </p:spPr>
        <p:txBody>
          <a:bodyPr/>
          <a:lstStyle>
            <a:lvl1pPr algn="ctr">
              <a:defRPr smtClean="0"/>
            </a:lvl1pPr>
          </a:lstStyle>
          <a:p>
            <a:pPr>
              <a:defRPr/>
            </a:pPr>
            <a:fld id="{9A58277A-529A-4A1B-A46C-A97F8A53416E}"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8FCF57D-E37A-44AA-A676-2B43318AA4B6}" type="datetimeFigureOut">
              <a:rPr lang="pl-PL"/>
              <a:pPr>
                <a:defRPr/>
              </a:pPr>
              <a:t>2015-05-30</a:t>
            </a:fld>
            <a:endParaRPr lang="pl-PL"/>
          </a:p>
        </p:txBody>
      </p:sp>
      <p:sp>
        <p:nvSpPr>
          <p:cNvPr id="4" name="Footer Placeholder 2"/>
          <p:cNvSpPr>
            <a:spLocks noGrp="1"/>
          </p:cNvSpPr>
          <p:nvPr>
            <p:ph type="ftr" sz="quarter" idx="11"/>
          </p:nvPr>
        </p:nvSpPr>
        <p:spPr/>
        <p:txBody>
          <a:bodyPr/>
          <a:lstStyle>
            <a:lvl1pPr>
              <a:defRPr/>
            </a:lvl1pPr>
          </a:lstStyle>
          <a:p>
            <a:pPr>
              <a:defRPr/>
            </a:pPr>
            <a:endParaRPr lang="pl-PL"/>
          </a:p>
        </p:txBody>
      </p:sp>
      <p:sp>
        <p:nvSpPr>
          <p:cNvPr id="5" name="Slide Number Placeholder 22"/>
          <p:cNvSpPr>
            <a:spLocks noGrp="1"/>
          </p:cNvSpPr>
          <p:nvPr>
            <p:ph type="sldNum" sz="quarter" idx="12"/>
          </p:nvPr>
        </p:nvSpPr>
        <p:spPr/>
        <p:txBody>
          <a:bodyPr/>
          <a:lstStyle>
            <a:lvl1pPr>
              <a:defRPr/>
            </a:lvl1pPr>
          </a:lstStyle>
          <a:p>
            <a:pPr>
              <a:defRPr/>
            </a:pPr>
            <a:fld id="{8A36FD67-C4DD-4780-8C3C-453F0E1A736A}"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845F76D-7398-4BE9-BC3F-80799FD0431A}" type="datetimeFigureOut">
              <a:rPr lang="pl-PL"/>
              <a:pPr>
                <a:defRPr/>
              </a:pPr>
              <a:t>2015-05-30</a:t>
            </a:fld>
            <a:endParaRPr lang="pl-PL"/>
          </a:p>
        </p:txBody>
      </p:sp>
      <p:sp>
        <p:nvSpPr>
          <p:cNvPr id="3" name="Footer Placeholder 2"/>
          <p:cNvSpPr>
            <a:spLocks noGrp="1"/>
          </p:cNvSpPr>
          <p:nvPr>
            <p:ph type="ftr" sz="quarter" idx="11"/>
          </p:nvPr>
        </p:nvSpPr>
        <p:spPr/>
        <p:txBody>
          <a:bodyPr/>
          <a:lstStyle>
            <a:lvl1pPr>
              <a:defRPr/>
            </a:lvl1pPr>
          </a:lstStyle>
          <a:p>
            <a:pPr>
              <a:defRPr/>
            </a:pPr>
            <a:endParaRPr lang="pl-PL"/>
          </a:p>
        </p:txBody>
      </p:sp>
      <p:sp>
        <p:nvSpPr>
          <p:cNvPr id="4" name="Slide Number Placeholder 22"/>
          <p:cNvSpPr>
            <a:spLocks noGrp="1"/>
          </p:cNvSpPr>
          <p:nvPr>
            <p:ph type="sldNum" sz="quarter" idx="12"/>
          </p:nvPr>
        </p:nvSpPr>
        <p:spPr/>
        <p:txBody>
          <a:bodyPr/>
          <a:lstStyle>
            <a:lvl1pPr>
              <a:defRPr/>
            </a:lvl1pPr>
          </a:lstStyle>
          <a:p>
            <a:pPr>
              <a:defRPr/>
            </a:pPr>
            <a:fld id="{9E98C069-07B4-46B7-BDE0-6559EE5F2C24}"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smtClean="0"/>
            </a:lvl1pPr>
          </a:lstStyle>
          <a:p>
            <a:pPr>
              <a:defRPr/>
            </a:pPr>
            <a:fld id="{5544C77E-6402-4F4C-84E0-56923E02268C}" type="datetimeFigureOut">
              <a:rPr lang="pl-PL"/>
              <a:pPr>
                <a:defRPr/>
              </a:pPr>
              <a:t>2015-05-30</a:t>
            </a:fld>
            <a:endParaRPr lang="pl-PL"/>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pl-PL"/>
          </a:p>
        </p:txBody>
      </p:sp>
      <p:sp>
        <p:nvSpPr>
          <p:cNvPr id="7" name="Slide Number Placeholder 6"/>
          <p:cNvSpPr>
            <a:spLocks noGrp="1"/>
          </p:cNvSpPr>
          <p:nvPr>
            <p:ph type="sldNum" sz="quarter" idx="12"/>
          </p:nvPr>
        </p:nvSpPr>
        <p:spPr>
          <a:xfrm>
            <a:off x="8410575" y="6556375"/>
            <a:ext cx="503238" cy="301625"/>
          </a:xfrm>
        </p:spPr>
        <p:txBody>
          <a:bodyPr/>
          <a:lstStyle>
            <a:lvl1pPr>
              <a:defRPr sz="900" smtClean="0"/>
            </a:lvl1pPr>
          </a:lstStyle>
          <a:p>
            <a:pPr>
              <a:defRPr/>
            </a:pPr>
            <a:fld id="{E6D12DED-026F-458F-833A-7784839FE0B6}"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smtClean="0"/>
            </a:lvl1pPr>
          </a:lstStyle>
          <a:p>
            <a:pPr>
              <a:defRPr/>
            </a:pPr>
            <a:fld id="{89FF6548-3DBE-4ADF-8EF0-B19428868A7F}" type="datetimeFigureOut">
              <a:rPr lang="pl-PL"/>
              <a:pPr>
                <a:defRPr/>
              </a:pPr>
              <a:t>2015-05-30</a:t>
            </a:fld>
            <a:endParaRPr lang="pl-PL"/>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pl-PL"/>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smtClean="0"/>
            </a:lvl1pPr>
          </a:lstStyle>
          <a:p>
            <a:pPr>
              <a:defRPr/>
            </a:pPr>
            <a:fld id="{D34CB094-6954-4C22-8280-100364887FAF}"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041B0802-CDC3-405A-8E6A-291DBFFF8428}" type="datetimeFigureOut">
              <a:rPr lang="pl-PL"/>
              <a:pPr>
                <a:defRPr/>
              </a:pPr>
              <a:t>2015-05-30</a:t>
            </a:fld>
            <a:endParaRPr lang="pl-PL"/>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pl-PL"/>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cs typeface="+mn-cs"/>
              </a:defRPr>
            </a:lvl1pPr>
          </a:lstStyle>
          <a:p>
            <a:pPr>
              <a:defRPr/>
            </a:pPr>
            <a:fld id="{504CC940-6B4D-401C-BEAD-2C89B6E8F479}" type="slidenum">
              <a:rPr lang="pl-PL"/>
              <a:pPr>
                <a:defRPr/>
              </a:pPr>
              <a:t>‹#›</a:t>
            </a:fld>
            <a:endParaRPr lang="pl-PL"/>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695" r:id="rId6"/>
    <p:sldLayoutId id="2147483694" r:id="rId7"/>
    <p:sldLayoutId id="2147483701" r:id="rId8"/>
    <p:sldLayoutId id="2147483702" r:id="rId9"/>
    <p:sldLayoutId id="2147483693" r:id="rId10"/>
    <p:sldLayoutId id="2147483692" r:id="rId11"/>
  </p:sldLayoutIdLst>
  <p:txStyles>
    <p:titleStyle>
      <a:lvl1pPr marL="484188" algn="l" rtl="0" fontAlgn="base">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fontAlgn="base">
        <a:spcBef>
          <a:spcPct val="0"/>
        </a:spcBef>
        <a:spcAft>
          <a:spcPct val="0"/>
        </a:spcAft>
        <a:defRPr sz="4200">
          <a:solidFill>
            <a:srgbClr val="FF5C9C"/>
          </a:solidFill>
          <a:latin typeface="Century Gothic" pitchFamily="34" charset="0"/>
        </a:defRPr>
      </a:lvl2pPr>
      <a:lvl3pPr marL="484188" algn="l" rtl="0" fontAlgn="base">
        <a:spcBef>
          <a:spcPct val="0"/>
        </a:spcBef>
        <a:spcAft>
          <a:spcPct val="0"/>
        </a:spcAft>
        <a:defRPr sz="4200">
          <a:solidFill>
            <a:srgbClr val="FF5C9C"/>
          </a:solidFill>
          <a:latin typeface="Century Gothic" pitchFamily="34" charset="0"/>
        </a:defRPr>
      </a:lvl3pPr>
      <a:lvl4pPr marL="484188" algn="l" rtl="0" fontAlgn="base">
        <a:spcBef>
          <a:spcPct val="0"/>
        </a:spcBef>
        <a:spcAft>
          <a:spcPct val="0"/>
        </a:spcAft>
        <a:defRPr sz="4200">
          <a:solidFill>
            <a:srgbClr val="FF5C9C"/>
          </a:solidFill>
          <a:latin typeface="Century Gothic" pitchFamily="34" charset="0"/>
        </a:defRPr>
      </a:lvl4pPr>
      <a:lvl5pPr marL="484188" algn="l" rtl="0" fontAlgn="base">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484632" algn="l" fontAlgn="auto">
              <a:spcAft>
                <a:spcPts val="0"/>
              </a:spcAft>
              <a:defRPr/>
            </a:pPr>
            <a:r>
              <a:rPr lang="pl-PL" sz="6600" dirty="0">
                <a:solidFill>
                  <a:schemeClr val="accent1">
                    <a:tint val="83000"/>
                    <a:satMod val="150000"/>
                  </a:schemeClr>
                </a:solidFill>
              </a:rPr>
              <a:t>Britischer </a:t>
            </a:r>
            <a:r>
              <a:rPr lang="pl-PL" sz="6600" dirty="0" smtClean="0">
                <a:solidFill>
                  <a:schemeClr val="accent1">
                    <a:tint val="83000"/>
                    <a:satMod val="150000"/>
                  </a:schemeClr>
                </a:solidFill>
              </a:rPr>
              <a:t> Humor</a:t>
            </a:r>
            <a:endParaRPr lang="pl-PL" sz="6600" dirty="0">
              <a:solidFill>
                <a:schemeClr val="accent1">
                  <a:tint val="83000"/>
                  <a:satMod val="150000"/>
                </a:schemeClr>
              </a:solidFill>
            </a:endParaRPr>
          </a:p>
        </p:txBody>
      </p:sp>
      <p:sp>
        <p:nvSpPr>
          <p:cNvPr id="3" name="Subtitle 2"/>
          <p:cNvSpPr>
            <a:spLocks noGrp="1"/>
          </p:cNvSpPr>
          <p:nvPr>
            <p:ph type="subTitle" idx="1"/>
          </p:nvPr>
        </p:nvSpPr>
        <p:spPr>
          <a:xfrm>
            <a:off x="4572000" y="2492896"/>
            <a:ext cx="4176464" cy="2690888"/>
          </a:xfrm>
        </p:spPr>
        <p:txBody>
          <a:bodyPr>
            <a:normAutofit/>
          </a:bodyPr>
          <a:lstStyle/>
          <a:p>
            <a:pPr fontAlgn="auto">
              <a:spcAft>
                <a:spcPts val="0"/>
              </a:spcAft>
              <a:buFont typeface="Wingdings 2"/>
              <a:buNone/>
              <a:defRPr/>
            </a:pPr>
            <a:r>
              <a:rPr lang="pl-PL" dirty="0"/>
              <a:t>Bearbeitet von </a:t>
            </a:r>
            <a:br>
              <a:rPr lang="pl-PL" dirty="0"/>
            </a:br>
            <a:r>
              <a:rPr lang="pl-PL" dirty="0"/>
              <a:t>Joanna </a:t>
            </a:r>
            <a:r>
              <a:rPr lang="pl-PL" dirty="0" smtClean="0"/>
              <a:t>Żarnowska</a:t>
            </a:r>
          </a:p>
          <a:p>
            <a:pPr fontAlgn="auto">
              <a:spcAft>
                <a:spcPts val="0"/>
              </a:spcAft>
              <a:buFont typeface="Wingdings 2"/>
              <a:buNone/>
              <a:defRPr/>
            </a:pPr>
            <a:r>
              <a:rPr lang="pl-PL" dirty="0" smtClean="0"/>
              <a:t>2014/2015</a:t>
            </a:r>
            <a:endParaRPr lang="pl-PL" dirty="0"/>
          </a:p>
        </p:txBody>
      </p:sp>
      <p:pic>
        <p:nvPicPr>
          <p:cNvPr id="14339" name="Picture 2"/>
          <p:cNvPicPr>
            <a:picLocks noChangeAspect="1" noChangeArrowheads="1"/>
          </p:cNvPicPr>
          <p:nvPr/>
        </p:nvPicPr>
        <p:blipFill>
          <a:blip r:embed="rId2"/>
          <a:srcRect/>
          <a:stretch>
            <a:fillRect/>
          </a:stretch>
        </p:blipFill>
        <p:spPr bwMode="auto">
          <a:xfrm>
            <a:off x="755650" y="3141663"/>
            <a:ext cx="3219450"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4824536" cy="1399032"/>
          </a:xfrm>
        </p:spPr>
        <p:txBody>
          <a:bodyPr>
            <a:noAutofit/>
          </a:bodyPr>
          <a:lstStyle/>
          <a:p>
            <a:pPr marL="484632" fontAlgn="auto">
              <a:spcAft>
                <a:spcPts val="0"/>
              </a:spcAft>
              <a:defRPr/>
            </a:pPr>
            <a:r>
              <a:rPr lang="pl-PL" sz="4800" dirty="0">
                <a:solidFill>
                  <a:schemeClr val="accent1">
                    <a:tint val="83000"/>
                    <a:satMod val="150000"/>
                  </a:schemeClr>
                </a:solidFill>
              </a:rPr>
              <a:t>Rowan Atkinson</a:t>
            </a:r>
          </a:p>
        </p:txBody>
      </p:sp>
      <p:sp>
        <p:nvSpPr>
          <p:cNvPr id="3" name="Content Placeholder 2"/>
          <p:cNvSpPr>
            <a:spLocks noGrp="1"/>
          </p:cNvSpPr>
          <p:nvPr>
            <p:ph idx="1"/>
          </p:nvPr>
        </p:nvSpPr>
        <p:spPr>
          <a:xfrm>
            <a:off x="4751388" y="476250"/>
            <a:ext cx="4392612" cy="6156325"/>
          </a:xfrm>
        </p:spPr>
        <p:txBody>
          <a:bodyPr>
            <a:normAutofit fontScale="92500" lnSpcReduction="10000"/>
          </a:bodyPr>
          <a:lstStyle/>
          <a:p>
            <a:pPr marL="448056" indent="-384048" fontAlgn="auto">
              <a:lnSpc>
                <a:spcPct val="150000"/>
              </a:lnSpc>
              <a:spcAft>
                <a:spcPts val="0"/>
              </a:spcAft>
              <a:buFont typeface="Wingdings 2"/>
              <a:buChar char=""/>
              <a:defRPr/>
            </a:pPr>
            <a:r>
              <a:rPr lang="de-DE" sz="2400" dirty="0"/>
              <a:t>britischer Komiker, Drehbuchautor und Schauspieler</a:t>
            </a:r>
          </a:p>
          <a:p>
            <a:pPr marL="448056" indent="-384048" fontAlgn="auto">
              <a:lnSpc>
                <a:spcPct val="150000"/>
              </a:lnSpc>
              <a:spcAft>
                <a:spcPts val="0"/>
              </a:spcAft>
              <a:buFont typeface="Wingdings 2"/>
              <a:buChar char=""/>
              <a:defRPr/>
            </a:pPr>
            <a:r>
              <a:rPr lang="de-DE" sz="2400" dirty="0"/>
              <a:t>International bekannt vor allem als Mr. Bean, ein kindischer, neugieriger und egoistischer Sonderling, Pechvogel</a:t>
            </a:r>
          </a:p>
          <a:p>
            <a:pPr marL="448056" indent="-384048" fontAlgn="auto">
              <a:lnSpc>
                <a:spcPct val="150000"/>
              </a:lnSpc>
              <a:spcAft>
                <a:spcPts val="0"/>
              </a:spcAft>
              <a:buFont typeface="Wingdings 2"/>
              <a:buChar char=""/>
              <a:defRPr/>
            </a:pPr>
            <a:r>
              <a:rPr lang="de-DE" sz="2400" dirty="0"/>
              <a:t>Markenzeichen: Mimik und Gestik , braucht keinen Text </a:t>
            </a:r>
          </a:p>
          <a:p>
            <a:pPr marL="448056" indent="-384048" fontAlgn="auto">
              <a:lnSpc>
                <a:spcPct val="150000"/>
              </a:lnSpc>
              <a:spcAft>
                <a:spcPts val="0"/>
              </a:spcAft>
              <a:buFont typeface="Wingdings 2"/>
              <a:buChar char=""/>
              <a:defRPr/>
            </a:pPr>
            <a:r>
              <a:rPr lang="de-DE" sz="2400" dirty="0"/>
              <a:t>Nachfolger von Charlie Chaplin und Buster Keaton</a:t>
            </a:r>
          </a:p>
          <a:p>
            <a:pPr marL="64008" indent="0" fontAlgn="auto">
              <a:spcAft>
                <a:spcPts val="0"/>
              </a:spcAft>
              <a:buFont typeface="Wingdings 2"/>
              <a:buNone/>
              <a:defRPr/>
            </a:pPr>
            <a:endParaRPr lang="pl-PL" dirty="0"/>
          </a:p>
        </p:txBody>
      </p:sp>
      <p:pic>
        <p:nvPicPr>
          <p:cNvPr id="26627" name="Picture 2"/>
          <p:cNvPicPr>
            <a:picLocks noChangeAspect="1" noChangeArrowheads="1"/>
          </p:cNvPicPr>
          <p:nvPr/>
        </p:nvPicPr>
        <p:blipFill>
          <a:blip r:embed="rId3"/>
          <a:srcRect/>
          <a:stretch>
            <a:fillRect/>
          </a:stretch>
        </p:blipFill>
        <p:spPr bwMode="auto">
          <a:xfrm>
            <a:off x="107950" y="2481263"/>
            <a:ext cx="4676775" cy="26336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algn="ctr" fontAlgn="auto">
              <a:spcAft>
                <a:spcPts val="0"/>
              </a:spcAft>
              <a:defRPr/>
            </a:pPr>
            <a:r>
              <a:rPr lang="en-US" dirty="0">
                <a:solidFill>
                  <a:schemeClr val="accent1">
                    <a:tint val="83000"/>
                    <a:satMod val="150000"/>
                  </a:schemeClr>
                </a:solidFill>
              </a:rPr>
              <a:t>Rowan Atkinson Live - The devil Toby welcomes you to hell</a:t>
            </a:r>
            <a:endParaRPr lang="pl-PL" dirty="0">
              <a:solidFill>
                <a:schemeClr val="accent1">
                  <a:tint val="83000"/>
                  <a:satMod val="150000"/>
                </a:schemeClr>
              </a:solidFill>
            </a:endParaRPr>
          </a:p>
        </p:txBody>
      </p:sp>
      <p:pic>
        <p:nvPicPr>
          <p:cNvPr id="4" name="Shape">
            <a:hlinkClick r:id="" action="ppaction://media"/>
          </p:cNvPr>
          <p:cNvPicPr>
            <a:picLocks noGrp="1" noChangeAspect="1"/>
          </p:cNvPicPr>
          <p:nvPr>
            <p:ph idx="1"/>
            <a:videoFile r:link="rId1"/>
          </p:nvPr>
        </p:nvPicPr>
        <p:blipFill>
          <a:blip r:embed="rId3"/>
          <a:srcRect/>
          <a:stretch>
            <a:fillRect/>
          </a:stretch>
        </p:blipFill>
        <p:spPr>
          <a:xfrm>
            <a:off x="1547813" y="1844675"/>
            <a:ext cx="6096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404664"/>
            <a:ext cx="3970784" cy="1399032"/>
          </a:xfrm>
        </p:spPr>
        <p:txBody>
          <a:bodyPr/>
          <a:lstStyle/>
          <a:p>
            <a:pPr marL="484632" fontAlgn="auto">
              <a:spcAft>
                <a:spcPts val="0"/>
              </a:spcAft>
              <a:defRPr/>
            </a:pPr>
            <a:r>
              <a:rPr lang="pl-PL" sz="4800" dirty="0">
                <a:solidFill>
                  <a:schemeClr val="accent1">
                    <a:tint val="83000"/>
                    <a:satMod val="150000"/>
                  </a:schemeClr>
                </a:solidFill>
              </a:rPr>
              <a:t>Benny Hill</a:t>
            </a:r>
          </a:p>
        </p:txBody>
      </p:sp>
      <p:sp>
        <p:nvSpPr>
          <p:cNvPr id="29698" name="Content Placeholder 2"/>
          <p:cNvSpPr>
            <a:spLocks noGrp="1"/>
          </p:cNvSpPr>
          <p:nvPr>
            <p:ph idx="1"/>
          </p:nvPr>
        </p:nvSpPr>
        <p:spPr>
          <a:xfrm>
            <a:off x="107950" y="404813"/>
            <a:ext cx="5111750" cy="5111750"/>
          </a:xfrm>
        </p:spPr>
        <p:txBody>
          <a:bodyPr/>
          <a:lstStyle/>
          <a:p>
            <a:pPr>
              <a:lnSpc>
                <a:spcPct val="150000"/>
              </a:lnSpc>
            </a:pPr>
            <a:r>
              <a:rPr lang="de-DE" sz="2400" smtClean="0"/>
              <a:t>britischer Schauspieler, Komödiant und Sänger</a:t>
            </a:r>
          </a:p>
          <a:p>
            <a:pPr>
              <a:lnSpc>
                <a:spcPct val="150000"/>
              </a:lnSpc>
            </a:pPr>
            <a:r>
              <a:rPr lang="de-DE" sz="2400" smtClean="0"/>
              <a:t>verschiedene Verkleidungen und Rollen, oft sexuelle Doppeldeutigkeiten </a:t>
            </a:r>
          </a:p>
          <a:p>
            <a:pPr>
              <a:lnSpc>
                <a:spcPct val="150000"/>
              </a:lnSpc>
            </a:pPr>
            <a:r>
              <a:rPr lang="de-DE" sz="2400" smtClean="0"/>
              <a:t>Techniken Pantonime, Slapstick, Parodie</a:t>
            </a:r>
          </a:p>
          <a:p>
            <a:endParaRPr lang="pl-PL" smtClean="0"/>
          </a:p>
        </p:txBody>
      </p:sp>
      <p:pic>
        <p:nvPicPr>
          <p:cNvPr id="29699" name="Picture 2"/>
          <p:cNvPicPr>
            <a:picLocks noChangeAspect="1" noChangeArrowheads="1"/>
          </p:cNvPicPr>
          <p:nvPr/>
        </p:nvPicPr>
        <p:blipFill>
          <a:blip r:embed="rId3"/>
          <a:srcRect/>
          <a:stretch>
            <a:fillRect/>
          </a:stretch>
        </p:blipFill>
        <p:spPr bwMode="auto">
          <a:xfrm>
            <a:off x="6156325" y="1916113"/>
            <a:ext cx="2133600" cy="2146300"/>
          </a:xfrm>
          <a:prstGeom prst="rect">
            <a:avLst/>
          </a:prstGeom>
          <a:noFill/>
          <a:ln w="9525">
            <a:noFill/>
            <a:miter lim="800000"/>
            <a:headEnd/>
            <a:tailEnd/>
          </a:ln>
        </p:spPr>
      </p:pic>
      <p:pic>
        <p:nvPicPr>
          <p:cNvPr id="29700" name="Picture 3"/>
          <p:cNvPicPr>
            <a:picLocks noChangeAspect="1" noChangeArrowheads="1"/>
          </p:cNvPicPr>
          <p:nvPr/>
        </p:nvPicPr>
        <p:blipFill>
          <a:blip r:embed="rId4"/>
          <a:srcRect/>
          <a:stretch>
            <a:fillRect/>
          </a:stretch>
        </p:blipFill>
        <p:spPr bwMode="auto">
          <a:xfrm>
            <a:off x="5435600" y="4365625"/>
            <a:ext cx="3109913" cy="2195513"/>
          </a:xfrm>
          <a:prstGeom prst="rect">
            <a:avLst/>
          </a:prstGeom>
          <a:noFill/>
          <a:ln w="9525">
            <a:noFill/>
            <a:miter lim="800000"/>
            <a:headEnd/>
            <a:tailEnd/>
          </a:ln>
        </p:spPr>
      </p:pic>
      <p:pic>
        <p:nvPicPr>
          <p:cNvPr id="29701" name="Picture 4"/>
          <p:cNvPicPr>
            <a:picLocks noChangeAspect="1" noChangeArrowheads="1"/>
          </p:cNvPicPr>
          <p:nvPr/>
        </p:nvPicPr>
        <p:blipFill>
          <a:blip r:embed="rId5"/>
          <a:srcRect/>
          <a:stretch>
            <a:fillRect/>
          </a:stretch>
        </p:blipFill>
        <p:spPr bwMode="auto">
          <a:xfrm>
            <a:off x="2339975" y="4568825"/>
            <a:ext cx="2438400" cy="1828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354634"/>
            <a:ext cx="4690864" cy="1399032"/>
          </a:xfrm>
        </p:spPr>
        <p:txBody>
          <a:bodyPr/>
          <a:lstStyle/>
          <a:p>
            <a:pPr marL="484632" fontAlgn="auto">
              <a:spcAft>
                <a:spcPts val="0"/>
              </a:spcAft>
              <a:defRPr/>
            </a:pPr>
            <a:r>
              <a:rPr lang="pl-PL" sz="4800" dirty="0">
                <a:solidFill>
                  <a:schemeClr val="accent1">
                    <a:tint val="83000"/>
                    <a:satMod val="150000"/>
                  </a:schemeClr>
                </a:solidFill>
              </a:rPr>
              <a:t>Little Britain</a:t>
            </a:r>
          </a:p>
        </p:txBody>
      </p:sp>
      <p:sp>
        <p:nvSpPr>
          <p:cNvPr id="3" name="Content Placeholder 2"/>
          <p:cNvSpPr>
            <a:spLocks noGrp="1"/>
          </p:cNvSpPr>
          <p:nvPr>
            <p:ph idx="1"/>
          </p:nvPr>
        </p:nvSpPr>
        <p:spPr>
          <a:xfrm>
            <a:off x="0" y="1844675"/>
            <a:ext cx="4691063" cy="4572000"/>
          </a:xfrm>
        </p:spPr>
        <p:txBody>
          <a:bodyPr>
            <a:normAutofit fontScale="85000" lnSpcReduction="20000"/>
          </a:bodyPr>
          <a:lstStyle/>
          <a:p>
            <a:pPr marL="448056" indent="-384048" fontAlgn="auto">
              <a:lnSpc>
                <a:spcPct val="160000"/>
              </a:lnSpc>
              <a:spcAft>
                <a:spcPts val="0"/>
              </a:spcAft>
              <a:buFont typeface="Wingdings 2"/>
              <a:buChar char=""/>
              <a:defRPr/>
            </a:pPr>
            <a:r>
              <a:rPr lang="de-DE" sz="2600" dirty="0"/>
              <a:t>eine britische Sketch-Show von Matt Lucas und David Walliams. </a:t>
            </a:r>
          </a:p>
          <a:p>
            <a:pPr marL="448056" indent="-384048" fontAlgn="auto">
              <a:lnSpc>
                <a:spcPct val="160000"/>
              </a:lnSpc>
              <a:spcAft>
                <a:spcPts val="0"/>
              </a:spcAft>
              <a:buFont typeface="Wingdings 2"/>
              <a:buChar char=""/>
              <a:defRPr/>
            </a:pPr>
            <a:r>
              <a:rPr lang="de-DE" sz="2600" dirty="0"/>
              <a:t>Der Titel -eine Mischung der Begriffe „Little England“ und „Great Britain</a:t>
            </a:r>
          </a:p>
          <a:p>
            <a:pPr marL="448056" indent="-384048" fontAlgn="auto">
              <a:lnSpc>
                <a:spcPct val="160000"/>
              </a:lnSpc>
              <a:spcAft>
                <a:spcPts val="0"/>
              </a:spcAft>
              <a:buFont typeface="Wingdings 2"/>
              <a:buChar char=""/>
              <a:defRPr/>
            </a:pPr>
            <a:r>
              <a:rPr lang="de-DE" sz="2600" dirty="0"/>
              <a:t>Eine Ansammlung kurzer Sketche über die alltägliche Exzentrik der Briten </a:t>
            </a:r>
          </a:p>
          <a:p>
            <a:pPr marL="448056" indent="-384048" fontAlgn="auto">
              <a:spcAft>
                <a:spcPts val="0"/>
              </a:spcAft>
              <a:buFont typeface="Wingdings 2"/>
              <a:buChar char=""/>
              <a:defRPr/>
            </a:pPr>
            <a:endParaRPr lang="pl-PL" dirty="0"/>
          </a:p>
        </p:txBody>
      </p:sp>
      <p:pic>
        <p:nvPicPr>
          <p:cNvPr id="31747" name="Picture 2"/>
          <p:cNvPicPr>
            <a:picLocks noChangeAspect="1" noChangeArrowheads="1"/>
          </p:cNvPicPr>
          <p:nvPr/>
        </p:nvPicPr>
        <p:blipFill>
          <a:blip r:embed="rId3"/>
          <a:srcRect/>
          <a:stretch>
            <a:fillRect/>
          </a:stretch>
        </p:blipFill>
        <p:spPr bwMode="auto">
          <a:xfrm>
            <a:off x="4930775" y="549275"/>
            <a:ext cx="3670300" cy="2451100"/>
          </a:xfrm>
          <a:prstGeom prst="rect">
            <a:avLst/>
          </a:prstGeom>
          <a:noFill/>
          <a:ln w="9525">
            <a:noFill/>
            <a:miter lim="800000"/>
            <a:headEnd/>
            <a:tailEnd/>
          </a:ln>
        </p:spPr>
      </p:pic>
      <p:pic>
        <p:nvPicPr>
          <p:cNvPr id="31748" name="Picture 3"/>
          <p:cNvPicPr>
            <a:picLocks noChangeAspect="1" noChangeArrowheads="1"/>
          </p:cNvPicPr>
          <p:nvPr/>
        </p:nvPicPr>
        <p:blipFill>
          <a:blip r:embed="rId4"/>
          <a:srcRect/>
          <a:stretch>
            <a:fillRect/>
          </a:stretch>
        </p:blipFill>
        <p:spPr bwMode="auto">
          <a:xfrm>
            <a:off x="5216525" y="3573463"/>
            <a:ext cx="3097213" cy="26463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571184" cy="1399032"/>
          </a:xfrm>
        </p:spPr>
        <p:txBody>
          <a:bodyPr/>
          <a:lstStyle/>
          <a:p>
            <a:pPr marL="484632" fontAlgn="auto">
              <a:spcAft>
                <a:spcPts val="0"/>
              </a:spcAft>
              <a:defRPr/>
            </a:pPr>
            <a:r>
              <a:rPr lang="pl-PL" dirty="0">
                <a:solidFill>
                  <a:schemeClr val="accent1">
                    <a:tint val="83000"/>
                    <a:satMod val="150000"/>
                  </a:schemeClr>
                </a:solidFill>
              </a:rPr>
              <a:t>Douglas Noël Adams </a:t>
            </a:r>
          </a:p>
        </p:txBody>
      </p:sp>
      <p:sp>
        <p:nvSpPr>
          <p:cNvPr id="33794" name="Content Placeholder 2"/>
          <p:cNvSpPr>
            <a:spLocks noGrp="1"/>
          </p:cNvSpPr>
          <p:nvPr>
            <p:ph idx="1"/>
          </p:nvPr>
        </p:nvSpPr>
        <p:spPr>
          <a:xfrm>
            <a:off x="3567113" y="1989138"/>
            <a:ext cx="5326062" cy="4572000"/>
          </a:xfrm>
        </p:spPr>
        <p:txBody>
          <a:bodyPr/>
          <a:lstStyle/>
          <a:p>
            <a:pPr>
              <a:lnSpc>
                <a:spcPct val="150000"/>
              </a:lnSpc>
            </a:pPr>
            <a:r>
              <a:rPr lang="de-DE" sz="2400" smtClean="0"/>
              <a:t>britischer Schriftsteller, </a:t>
            </a:r>
          </a:p>
          <a:p>
            <a:pPr>
              <a:lnSpc>
                <a:spcPct val="150000"/>
              </a:lnSpc>
            </a:pPr>
            <a:r>
              <a:rPr lang="de-DE" sz="2400" smtClean="0"/>
              <a:t>satirische Science-Fiction-Reihe </a:t>
            </a:r>
            <a:r>
              <a:rPr lang="de-DE" sz="2400" i="1" smtClean="0"/>
              <a:t>Per Anhalter durch die Galaxis </a:t>
            </a:r>
            <a:r>
              <a:rPr lang="de-DE" sz="2400" smtClean="0"/>
              <a:t>bekannt</a:t>
            </a:r>
          </a:p>
          <a:p>
            <a:pPr>
              <a:lnSpc>
                <a:spcPct val="150000"/>
              </a:lnSpc>
            </a:pPr>
            <a:r>
              <a:rPr lang="de-DE" sz="2400" smtClean="0"/>
              <a:t> sarkastischer, satirischer Stil </a:t>
            </a:r>
          </a:p>
          <a:p>
            <a:endParaRPr lang="pl-PL" smtClean="0"/>
          </a:p>
        </p:txBody>
      </p:sp>
      <p:pic>
        <p:nvPicPr>
          <p:cNvPr id="33795" name="Picture 2"/>
          <p:cNvPicPr>
            <a:picLocks noChangeAspect="1" noChangeArrowheads="1"/>
          </p:cNvPicPr>
          <p:nvPr/>
        </p:nvPicPr>
        <p:blipFill>
          <a:blip r:embed="rId3"/>
          <a:srcRect/>
          <a:stretch>
            <a:fillRect/>
          </a:stretch>
        </p:blipFill>
        <p:spPr bwMode="auto">
          <a:xfrm>
            <a:off x="468313" y="1700213"/>
            <a:ext cx="3054350" cy="41767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17846"/>
          </a:xfrm>
        </p:spPr>
        <p:txBody>
          <a:bodyPr/>
          <a:lstStyle/>
          <a:p>
            <a:pPr marL="484632" fontAlgn="auto">
              <a:spcAft>
                <a:spcPts val="0"/>
              </a:spcAft>
              <a:defRPr/>
            </a:pPr>
            <a:r>
              <a:rPr lang="pl-PL" dirty="0">
                <a:solidFill>
                  <a:schemeClr val="accent1">
                    <a:tint val="83000"/>
                    <a:satMod val="150000"/>
                  </a:schemeClr>
                </a:solidFill>
              </a:rPr>
              <a:t>Wörterbuch</a:t>
            </a:r>
          </a:p>
        </p:txBody>
      </p:sp>
      <p:sp>
        <p:nvSpPr>
          <p:cNvPr id="3" name="Content Placeholder 2"/>
          <p:cNvSpPr>
            <a:spLocks noGrp="1"/>
          </p:cNvSpPr>
          <p:nvPr>
            <p:ph idx="1"/>
          </p:nvPr>
        </p:nvSpPr>
        <p:spPr>
          <a:xfrm>
            <a:off x="0" y="1196752"/>
            <a:ext cx="9144000" cy="5661248"/>
          </a:xfrm>
        </p:spPr>
        <p:txBody>
          <a:bodyPr numCol="2">
            <a:normAutofit fontScale="70000" lnSpcReduction="20000"/>
          </a:bodyPr>
          <a:lstStyle/>
          <a:p>
            <a:pPr marL="448056" indent="-384048" fontAlgn="auto">
              <a:spcAft>
                <a:spcPts val="0"/>
              </a:spcAft>
              <a:buFont typeface="Wingdings 2"/>
              <a:buChar char=""/>
              <a:defRPr/>
            </a:pPr>
            <a:r>
              <a:rPr lang="pl-PL" dirty="0"/>
              <a:t>die Rundfunksendung - audycja radiowa</a:t>
            </a:r>
          </a:p>
          <a:p>
            <a:pPr marL="448056" indent="-384048" fontAlgn="auto">
              <a:spcAft>
                <a:spcPts val="0"/>
              </a:spcAft>
              <a:buFont typeface="Wingdings 2"/>
              <a:buChar char=""/>
              <a:defRPr/>
            </a:pPr>
            <a:r>
              <a:rPr lang="pl-PL" dirty="0"/>
              <a:t>trockener Humor - sarkastyczny </a:t>
            </a:r>
            <a:r>
              <a:rPr lang="pl-PL" dirty="0" smtClean="0"/>
              <a:t>humor</a:t>
            </a:r>
            <a:endParaRPr lang="pl-PL" dirty="0"/>
          </a:p>
          <a:p>
            <a:pPr marL="448056" indent="-384048" fontAlgn="auto">
              <a:spcAft>
                <a:spcPts val="0"/>
              </a:spcAft>
              <a:buFont typeface="Wingdings 2"/>
              <a:buChar char=""/>
              <a:defRPr/>
            </a:pPr>
            <a:r>
              <a:rPr lang="pl-PL" dirty="0"/>
              <a:t>die Beschreibung - opis</a:t>
            </a:r>
          </a:p>
          <a:p>
            <a:pPr marL="448056" indent="-384048" fontAlgn="auto">
              <a:spcAft>
                <a:spcPts val="0"/>
              </a:spcAft>
              <a:buFont typeface="Wingdings 2"/>
              <a:buChar char=""/>
              <a:defRPr/>
            </a:pPr>
            <a:r>
              <a:rPr lang="pl-PL" dirty="0"/>
              <a:t>zuschreiben - przypisywać komuś</a:t>
            </a:r>
          </a:p>
          <a:p>
            <a:pPr marL="448056" indent="-384048" fontAlgn="auto">
              <a:spcAft>
                <a:spcPts val="0"/>
              </a:spcAft>
              <a:buFont typeface="Wingdings 2"/>
              <a:buChar char=""/>
              <a:defRPr/>
            </a:pPr>
            <a:r>
              <a:rPr lang="pl-PL" dirty="0"/>
              <a:t>der Grundzug - cecha charakterystyczna</a:t>
            </a:r>
          </a:p>
          <a:p>
            <a:pPr marL="448056" indent="-384048" fontAlgn="auto">
              <a:spcAft>
                <a:spcPts val="0"/>
              </a:spcAft>
              <a:buFont typeface="Wingdings 2"/>
              <a:buChar char=""/>
              <a:defRPr/>
            </a:pPr>
            <a:r>
              <a:rPr lang="pl-PL" dirty="0"/>
              <a:t>die Ungeheuerlichkeit - potworność, okropność</a:t>
            </a:r>
          </a:p>
          <a:p>
            <a:pPr marL="448056" indent="-384048" fontAlgn="auto">
              <a:spcAft>
                <a:spcPts val="0"/>
              </a:spcAft>
              <a:buFont typeface="Wingdings 2"/>
              <a:buChar char=""/>
              <a:defRPr/>
            </a:pPr>
            <a:r>
              <a:rPr lang="pl-PL" dirty="0"/>
              <a:t>alltäglich - powszedni, codzienny</a:t>
            </a:r>
          </a:p>
          <a:p>
            <a:pPr marL="448056" indent="-384048" fontAlgn="auto">
              <a:spcAft>
                <a:spcPts val="0"/>
              </a:spcAft>
              <a:buFont typeface="Wingdings 2"/>
              <a:buChar char=""/>
              <a:defRPr/>
            </a:pPr>
            <a:r>
              <a:rPr lang="pl-PL" dirty="0"/>
              <a:t>schwarz - czarny</a:t>
            </a:r>
          </a:p>
          <a:p>
            <a:pPr marL="448056" indent="-384048" fontAlgn="auto">
              <a:spcAft>
                <a:spcPts val="0"/>
              </a:spcAft>
              <a:buFont typeface="Wingdings 2"/>
              <a:buChar char=""/>
              <a:defRPr/>
            </a:pPr>
            <a:r>
              <a:rPr lang="pl-PL" dirty="0"/>
              <a:t>direkt - bezpośredni</a:t>
            </a:r>
          </a:p>
          <a:p>
            <a:pPr marL="448056" indent="-384048" fontAlgn="auto">
              <a:spcAft>
                <a:spcPts val="0"/>
              </a:spcAft>
              <a:buFont typeface="Wingdings 2"/>
              <a:buChar char=""/>
              <a:defRPr/>
            </a:pPr>
            <a:r>
              <a:rPr lang="pl-PL" dirty="0"/>
              <a:t>absurd - </a:t>
            </a:r>
            <a:r>
              <a:rPr lang="pl-PL" dirty="0" smtClean="0"/>
              <a:t>absurdalny</a:t>
            </a:r>
          </a:p>
          <a:p>
            <a:pPr marL="448056" indent="-384048" fontAlgn="auto">
              <a:spcAft>
                <a:spcPts val="0"/>
              </a:spcAft>
              <a:buFont typeface="Wingdings 2"/>
              <a:buChar char=""/>
              <a:defRPr/>
            </a:pPr>
            <a:r>
              <a:rPr lang="pl-PL" dirty="0" smtClean="0"/>
              <a:t>doppeldeutig – dwuznaczny</a:t>
            </a:r>
          </a:p>
          <a:p>
            <a:pPr marL="448056" indent="-384048" fontAlgn="auto">
              <a:spcAft>
                <a:spcPts val="0"/>
              </a:spcAft>
              <a:buFont typeface="Wingdings 2"/>
              <a:buChar char=""/>
              <a:defRPr/>
            </a:pPr>
            <a:endParaRPr lang="pl-PL" dirty="0"/>
          </a:p>
          <a:p>
            <a:pPr marL="448056" indent="-384048" fontAlgn="auto">
              <a:spcAft>
                <a:spcPts val="0"/>
              </a:spcAft>
              <a:buFont typeface="Wingdings 2"/>
              <a:buChar char=""/>
              <a:defRPr/>
            </a:pPr>
            <a:r>
              <a:rPr lang="pl-PL" dirty="0"/>
              <a:t>ironisch - ironiczny</a:t>
            </a:r>
          </a:p>
          <a:p>
            <a:pPr marL="448056" indent="-384048" fontAlgn="auto">
              <a:spcAft>
                <a:spcPts val="0"/>
              </a:spcAft>
              <a:buFont typeface="Wingdings 2"/>
              <a:buChar char=""/>
              <a:defRPr/>
            </a:pPr>
            <a:r>
              <a:rPr lang="pl-PL" dirty="0"/>
              <a:t>skurill - dziwaczny</a:t>
            </a:r>
          </a:p>
          <a:p>
            <a:pPr marL="448056" indent="-384048" fontAlgn="auto">
              <a:spcAft>
                <a:spcPts val="0"/>
              </a:spcAft>
              <a:buFont typeface="Wingdings 2"/>
              <a:buChar char=""/>
              <a:defRPr/>
            </a:pPr>
            <a:r>
              <a:rPr lang="pl-PL" dirty="0"/>
              <a:t>morbid - wątły, delikatny</a:t>
            </a:r>
          </a:p>
          <a:p>
            <a:pPr marL="448056" indent="-384048" fontAlgn="auto">
              <a:spcAft>
                <a:spcPts val="0"/>
              </a:spcAft>
              <a:buFont typeface="Wingdings 2"/>
              <a:buChar char=""/>
              <a:defRPr/>
            </a:pPr>
            <a:r>
              <a:rPr lang="pl-PL" dirty="0"/>
              <a:t>geschmacklos - nietaktowny</a:t>
            </a:r>
          </a:p>
          <a:p>
            <a:pPr marL="448056" indent="-384048" fontAlgn="auto">
              <a:spcAft>
                <a:spcPts val="0"/>
              </a:spcAft>
              <a:buFont typeface="Wingdings 2"/>
              <a:buChar char=""/>
              <a:defRPr/>
            </a:pPr>
            <a:r>
              <a:rPr lang="pl-PL" dirty="0"/>
              <a:t>grausam - okrutny</a:t>
            </a:r>
          </a:p>
          <a:p>
            <a:pPr marL="448056" indent="-384048" fontAlgn="auto">
              <a:spcAft>
                <a:spcPts val="0"/>
              </a:spcAft>
              <a:buFont typeface="Wingdings 2"/>
              <a:buChar char=""/>
              <a:defRPr/>
            </a:pPr>
            <a:r>
              <a:rPr lang="pl-PL" dirty="0"/>
              <a:t>das Gegenteil - przeciwieństwo</a:t>
            </a:r>
          </a:p>
          <a:p>
            <a:pPr marL="448056" indent="-384048" fontAlgn="auto">
              <a:spcAft>
                <a:spcPts val="0"/>
              </a:spcAft>
              <a:buFont typeface="Wingdings 2"/>
              <a:buChar char=""/>
              <a:defRPr/>
            </a:pPr>
            <a:r>
              <a:rPr lang="pl-PL" dirty="0"/>
              <a:t>blödeln -  wygadywać głupstwa</a:t>
            </a:r>
          </a:p>
          <a:p>
            <a:pPr marL="448056" indent="-384048" fontAlgn="auto">
              <a:spcAft>
                <a:spcPts val="0"/>
              </a:spcAft>
              <a:buFont typeface="Wingdings 2"/>
              <a:buChar char=""/>
              <a:defRPr/>
            </a:pPr>
            <a:r>
              <a:rPr lang="pl-PL" dirty="0"/>
              <a:t>verworren - zawiły</a:t>
            </a:r>
          </a:p>
          <a:p>
            <a:pPr marL="448056" indent="-384048" fontAlgn="auto">
              <a:spcAft>
                <a:spcPts val="0"/>
              </a:spcAft>
              <a:buFont typeface="Wingdings 2"/>
              <a:buChar char=""/>
              <a:defRPr/>
            </a:pPr>
            <a:r>
              <a:rPr lang="pl-PL" dirty="0"/>
              <a:t>der Drehbuchautor - autor scenariuszy</a:t>
            </a:r>
          </a:p>
          <a:p>
            <a:pPr marL="448056" indent="-384048" fontAlgn="auto">
              <a:spcAft>
                <a:spcPts val="0"/>
              </a:spcAft>
              <a:buFont typeface="Wingdings 2"/>
              <a:buChar char=""/>
              <a:defRPr/>
            </a:pPr>
            <a:r>
              <a:rPr lang="pl-PL" dirty="0"/>
              <a:t>der Pechvogel - pechowiec</a:t>
            </a:r>
          </a:p>
          <a:p>
            <a:pPr marL="448056" indent="-384048" fontAlgn="auto">
              <a:spcAft>
                <a:spcPts val="0"/>
              </a:spcAft>
              <a:buFont typeface="Wingdings 2"/>
              <a:buChar char=""/>
              <a:defRPr/>
            </a:pPr>
            <a:r>
              <a:rPr lang="pl-PL" dirty="0"/>
              <a:t>das Markenzeichen - znak </a:t>
            </a:r>
            <a:r>
              <a:rPr lang="pl-PL" dirty="0" smtClean="0"/>
              <a:t>rozpoznawczy</a:t>
            </a:r>
          </a:p>
          <a:p>
            <a:pPr marL="448056" indent="-384048" fontAlgn="auto">
              <a:spcAft>
                <a:spcPts val="0"/>
              </a:spcAft>
              <a:buFont typeface="Wingdings 2"/>
              <a:buChar char=""/>
              <a:defRPr/>
            </a:pPr>
            <a:r>
              <a:rPr lang="pl-PL" dirty="0"/>
              <a:t>die </a:t>
            </a:r>
            <a:r>
              <a:rPr lang="pl-PL" dirty="0" smtClean="0"/>
              <a:t>Verkleidung - przebranie</a:t>
            </a: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fontAlgn="auto">
              <a:spcAft>
                <a:spcPts val="0"/>
              </a:spcAft>
              <a:defRPr/>
            </a:pPr>
            <a:r>
              <a:rPr lang="pl-PL" dirty="0">
                <a:solidFill>
                  <a:schemeClr val="accent1">
                    <a:tint val="83000"/>
                    <a:satMod val="150000"/>
                  </a:schemeClr>
                </a:solidFill>
              </a:rPr>
              <a:t>Literaturverzeichnis:</a:t>
            </a:r>
          </a:p>
        </p:txBody>
      </p:sp>
      <p:sp>
        <p:nvSpPr>
          <p:cNvPr id="36866" name="Content Placeholder 2"/>
          <p:cNvSpPr>
            <a:spLocks noGrp="1"/>
          </p:cNvSpPr>
          <p:nvPr>
            <p:ph idx="1"/>
          </p:nvPr>
        </p:nvSpPr>
        <p:spPr>
          <a:xfrm>
            <a:off x="457200" y="1882775"/>
            <a:ext cx="8229600" cy="4572000"/>
          </a:xfrm>
        </p:spPr>
        <p:txBody>
          <a:bodyPr/>
          <a:lstStyle/>
          <a:p>
            <a:r>
              <a:rPr lang="pl-PL" sz="2400" smtClean="0"/>
              <a:t>http://www.fernsehserien.de/die-benny-hill-show</a:t>
            </a:r>
          </a:p>
          <a:p>
            <a:r>
              <a:rPr lang="pl-PL" sz="2400" smtClean="0"/>
              <a:t>http://de.wikipedia.org/wiki/Britischer_Humor</a:t>
            </a:r>
          </a:p>
          <a:p>
            <a:r>
              <a:rPr lang="pl-PL" sz="2400" smtClean="0"/>
              <a:t>http://sarkasmus-ironie-zynismus.de/englischer-humor/</a:t>
            </a:r>
          </a:p>
          <a:p>
            <a:r>
              <a:rPr lang="pl-PL" sz="2400" smtClean="0"/>
              <a:t>http://de.wikipedia.org/wiki/Monty_Python</a:t>
            </a:r>
          </a:p>
          <a:p>
            <a:r>
              <a:rPr lang="pl-PL" sz="2400" smtClean="0"/>
              <a:t>http://de.wikipedia.org/wiki/Douglas_Adams</a:t>
            </a:r>
          </a:p>
          <a:p>
            <a:endParaRPr lang="pl-PL"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fontAlgn="auto">
              <a:spcAft>
                <a:spcPts val="0"/>
              </a:spcAft>
              <a:defRPr/>
            </a:pPr>
            <a:r>
              <a:rPr lang="de-DE" dirty="0">
                <a:solidFill>
                  <a:schemeClr val="accent1">
                    <a:tint val="83000"/>
                    <a:satMod val="150000"/>
                  </a:schemeClr>
                </a:solidFill>
              </a:rPr>
              <a:t>Wie definiert man englischen Humor?</a:t>
            </a:r>
            <a:endParaRPr lang="pl-PL" dirty="0">
              <a:solidFill>
                <a:schemeClr val="accent1">
                  <a:tint val="83000"/>
                  <a:satMod val="150000"/>
                </a:schemeClr>
              </a:solidFill>
            </a:endParaRPr>
          </a:p>
        </p:txBody>
      </p:sp>
      <p:sp>
        <p:nvSpPr>
          <p:cNvPr id="15362" name="Content Placeholder 2"/>
          <p:cNvSpPr>
            <a:spLocks noGrp="1"/>
          </p:cNvSpPr>
          <p:nvPr>
            <p:ph idx="1"/>
          </p:nvPr>
        </p:nvSpPr>
        <p:spPr>
          <a:xfrm>
            <a:off x="457200" y="1882775"/>
            <a:ext cx="8229600" cy="4572000"/>
          </a:xfrm>
        </p:spPr>
        <p:txBody>
          <a:bodyPr/>
          <a:lstStyle/>
          <a:p>
            <a:r>
              <a:rPr lang="pl-PL" smtClean="0"/>
              <a:t>Britischer  oder englischer Humor : </a:t>
            </a:r>
          </a:p>
          <a:p>
            <a:endParaRPr lang="pl-PL" smtClean="0"/>
          </a:p>
        </p:txBody>
      </p:sp>
      <p:sp>
        <p:nvSpPr>
          <p:cNvPr id="4" name="Oval 3"/>
          <p:cNvSpPr/>
          <p:nvPr/>
        </p:nvSpPr>
        <p:spPr>
          <a:xfrm>
            <a:off x="179388" y="2708275"/>
            <a:ext cx="4176712" cy="3744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400" dirty="0"/>
              <a:t>die Komik in Rundfunksendungen, Filmen und Büchern aus Großbritannien </a:t>
            </a:r>
            <a:endParaRPr lang="pl-PL" sz="2400" dirty="0"/>
          </a:p>
        </p:txBody>
      </p:sp>
      <p:pic>
        <p:nvPicPr>
          <p:cNvPr id="15364" name="Picture 3"/>
          <p:cNvPicPr>
            <a:picLocks noChangeAspect="1" noChangeArrowheads="1"/>
          </p:cNvPicPr>
          <p:nvPr/>
        </p:nvPicPr>
        <p:blipFill>
          <a:blip r:embed="rId3"/>
          <a:srcRect/>
          <a:stretch>
            <a:fillRect/>
          </a:stretch>
        </p:blipFill>
        <p:spPr bwMode="auto">
          <a:xfrm>
            <a:off x="4572000" y="2708275"/>
            <a:ext cx="4206875" cy="3773488"/>
          </a:xfrm>
          <a:prstGeom prst="rect">
            <a:avLst/>
          </a:prstGeom>
          <a:noFill/>
          <a:ln w="9525">
            <a:noFill/>
            <a:miter lim="800000"/>
            <a:headEnd/>
            <a:tailEnd/>
          </a:ln>
        </p:spPr>
      </p:pic>
      <p:sp>
        <p:nvSpPr>
          <p:cNvPr id="15365" name="Rectangle 6"/>
          <p:cNvSpPr>
            <a:spLocks noChangeArrowheads="1"/>
          </p:cNvSpPr>
          <p:nvPr/>
        </p:nvSpPr>
        <p:spPr bwMode="auto">
          <a:xfrm>
            <a:off x="5259388" y="3257550"/>
            <a:ext cx="2832100" cy="2676525"/>
          </a:xfrm>
          <a:prstGeom prst="rect">
            <a:avLst/>
          </a:prstGeom>
          <a:noFill/>
          <a:ln w="9525">
            <a:noFill/>
            <a:miter lim="800000"/>
            <a:headEnd/>
            <a:tailEnd/>
          </a:ln>
        </p:spPr>
        <p:txBody>
          <a:bodyPr>
            <a:spAutoFit/>
          </a:bodyPr>
          <a:lstStyle/>
          <a:p>
            <a:pPr algn="ctr"/>
            <a:r>
              <a:rPr lang="de-DE" sz="2400">
                <a:latin typeface="Century Gothic" pitchFamily="34" charset="0"/>
              </a:rPr>
              <a:t>Beschreibung des trockenen Humors, der besonders den Briten zugeschrieben wird. </a:t>
            </a:r>
            <a:endParaRPr lang="pl-PL" sz="2400">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fontAlgn="auto">
              <a:spcAft>
                <a:spcPts val="0"/>
              </a:spcAft>
              <a:defRPr/>
            </a:pPr>
            <a:r>
              <a:rPr lang="de-DE" dirty="0">
                <a:solidFill>
                  <a:schemeClr val="accent1">
                    <a:tint val="83000"/>
                    <a:satMod val="150000"/>
                  </a:schemeClr>
                </a:solidFill>
              </a:rPr>
              <a:t>Grundzug des englischen Humors :  Understatement</a:t>
            </a:r>
            <a:endParaRPr lang="pl-PL" dirty="0">
              <a:solidFill>
                <a:schemeClr val="accent1">
                  <a:tint val="83000"/>
                  <a:satMod val="150000"/>
                </a:schemeClr>
              </a:solidFill>
            </a:endParaRPr>
          </a:p>
        </p:txBody>
      </p:sp>
      <p:sp>
        <p:nvSpPr>
          <p:cNvPr id="3" name="Content Placeholder 2"/>
          <p:cNvSpPr>
            <a:spLocks noGrp="1"/>
          </p:cNvSpPr>
          <p:nvPr>
            <p:ph idx="1"/>
          </p:nvPr>
        </p:nvSpPr>
        <p:spPr>
          <a:xfrm>
            <a:off x="11113" y="1844675"/>
            <a:ext cx="8364537" cy="4824413"/>
          </a:xfrm>
        </p:spPr>
        <p:txBody>
          <a:bodyPr>
            <a:normAutofit/>
          </a:bodyPr>
          <a:lstStyle/>
          <a:p>
            <a:pPr marL="448056" indent="-384048" fontAlgn="auto">
              <a:spcAft>
                <a:spcPts val="0"/>
              </a:spcAft>
              <a:buFont typeface="Wingdings 2"/>
              <a:buChar char=""/>
              <a:defRPr/>
            </a:pPr>
            <a:r>
              <a:rPr lang="de-DE" dirty="0"/>
              <a:t>Gerade der spannungsreiche Gegensatz zwischen Understatement und (bisweilen grausamer) Direktheit </a:t>
            </a:r>
            <a:r>
              <a:rPr lang="de-DE" dirty="0" smtClean="0"/>
              <a:t>macht</a:t>
            </a:r>
            <a:r>
              <a:rPr lang="pl-PL" dirty="0" smtClean="0"/>
              <a:t> </a:t>
            </a:r>
            <a:r>
              <a:rPr lang="de-DE" dirty="0"/>
              <a:t>dabei den Grundzug britischen </a:t>
            </a:r>
            <a:endParaRPr lang="pl-PL" dirty="0" smtClean="0"/>
          </a:p>
          <a:p>
            <a:pPr marL="64008" indent="0" fontAlgn="auto">
              <a:spcAft>
                <a:spcPts val="0"/>
              </a:spcAft>
              <a:buFont typeface="Wingdings 2"/>
              <a:buNone/>
              <a:defRPr/>
            </a:pPr>
            <a:r>
              <a:rPr lang="pl-PL" dirty="0" smtClean="0"/>
              <a:t>    </a:t>
            </a:r>
            <a:r>
              <a:rPr lang="de-DE" dirty="0" smtClean="0"/>
              <a:t>Humors </a:t>
            </a:r>
            <a:r>
              <a:rPr lang="de-DE" dirty="0"/>
              <a:t>aus: </a:t>
            </a:r>
            <a:endParaRPr lang="pl-PL" dirty="0" smtClean="0"/>
          </a:p>
          <a:p>
            <a:pPr marL="64008" indent="0" fontAlgn="auto">
              <a:spcAft>
                <a:spcPts val="0"/>
              </a:spcAft>
              <a:buFont typeface="Wingdings 2"/>
              <a:buNone/>
              <a:defRPr/>
            </a:pPr>
            <a:r>
              <a:rPr lang="pl-PL" dirty="0" smtClean="0"/>
              <a:t>    </a:t>
            </a:r>
            <a:r>
              <a:rPr lang="de-DE" dirty="0" smtClean="0"/>
              <a:t>Ungeheuerlichkeiten </a:t>
            </a:r>
            <a:endParaRPr lang="pl-PL" dirty="0" smtClean="0"/>
          </a:p>
          <a:p>
            <a:pPr marL="64008" indent="0" fontAlgn="auto">
              <a:spcAft>
                <a:spcPts val="0"/>
              </a:spcAft>
              <a:buFont typeface="Wingdings 2"/>
              <a:buNone/>
              <a:defRPr/>
            </a:pPr>
            <a:r>
              <a:rPr lang="pl-PL" dirty="0" smtClean="0"/>
              <a:t>    </a:t>
            </a:r>
            <a:r>
              <a:rPr lang="de-DE" dirty="0" smtClean="0"/>
              <a:t>werden </a:t>
            </a:r>
            <a:r>
              <a:rPr lang="de-DE" dirty="0"/>
              <a:t>als etwas </a:t>
            </a:r>
            <a:endParaRPr lang="pl-PL" dirty="0" smtClean="0"/>
          </a:p>
          <a:p>
            <a:pPr marL="64008" indent="0" fontAlgn="auto">
              <a:spcAft>
                <a:spcPts val="0"/>
              </a:spcAft>
              <a:buFont typeface="Wingdings 2"/>
              <a:buNone/>
              <a:defRPr/>
            </a:pPr>
            <a:r>
              <a:rPr lang="pl-PL" dirty="0"/>
              <a:t> </a:t>
            </a:r>
            <a:r>
              <a:rPr lang="pl-PL" dirty="0" smtClean="0"/>
              <a:t>   </a:t>
            </a:r>
            <a:r>
              <a:rPr lang="de-DE" dirty="0" smtClean="0"/>
              <a:t>Alltägliches präsentiert</a:t>
            </a:r>
            <a:r>
              <a:rPr lang="pl-PL" dirty="0" smtClean="0"/>
              <a:t>.</a:t>
            </a:r>
            <a:endParaRPr lang="de-DE" dirty="0"/>
          </a:p>
          <a:p>
            <a:pPr marL="448056" indent="-384048" fontAlgn="auto">
              <a:spcAft>
                <a:spcPts val="0"/>
              </a:spcAft>
              <a:buFont typeface="Wingdings 2"/>
              <a:buChar char=""/>
              <a:defRPr/>
            </a:pPr>
            <a:endParaRPr lang="pl-PL" dirty="0"/>
          </a:p>
        </p:txBody>
      </p:sp>
      <p:pic>
        <p:nvPicPr>
          <p:cNvPr id="17411" name="Picture 2"/>
          <p:cNvPicPr>
            <a:picLocks noChangeAspect="1" noChangeArrowheads="1"/>
          </p:cNvPicPr>
          <p:nvPr/>
        </p:nvPicPr>
        <p:blipFill>
          <a:blip r:embed="rId3"/>
          <a:srcRect/>
          <a:stretch>
            <a:fillRect/>
          </a:stretch>
        </p:blipFill>
        <p:spPr bwMode="auto">
          <a:xfrm>
            <a:off x="5121275" y="3398838"/>
            <a:ext cx="3592513" cy="269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fontAlgn="auto">
              <a:spcAft>
                <a:spcPts val="0"/>
              </a:spcAft>
              <a:defRPr/>
            </a:pPr>
            <a:r>
              <a:rPr lang="pl-PL" dirty="0">
                <a:solidFill>
                  <a:schemeClr val="accent1">
                    <a:tint val="83000"/>
                    <a:satMod val="150000"/>
                  </a:schemeClr>
                </a:solidFill>
              </a:rPr>
              <a:t>Die wichtigsten </a:t>
            </a:r>
            <a:r>
              <a:rPr lang="pl-PL" dirty="0" smtClean="0">
                <a:solidFill>
                  <a:schemeClr val="accent1">
                    <a:tint val="83000"/>
                    <a:satMod val="150000"/>
                  </a:schemeClr>
                </a:solidFill>
              </a:rPr>
              <a:t>Merkmale</a:t>
            </a:r>
            <a:endParaRPr lang="pl-PL" dirty="0">
              <a:solidFill>
                <a:schemeClr val="accent1">
                  <a:tint val="83000"/>
                  <a:satMod val="150000"/>
                </a:schemeClr>
              </a:solidFill>
            </a:endParaRPr>
          </a:p>
        </p:txBody>
      </p:sp>
      <p:sp>
        <p:nvSpPr>
          <p:cNvPr id="3" name="Content Placeholder 2"/>
          <p:cNvSpPr>
            <a:spLocks noGrp="1"/>
          </p:cNvSpPr>
          <p:nvPr>
            <p:ph idx="1"/>
          </p:nvPr>
        </p:nvSpPr>
        <p:spPr>
          <a:xfrm>
            <a:off x="107504" y="2132856"/>
            <a:ext cx="8928992" cy="3850448"/>
          </a:xfrm>
        </p:spPr>
        <p:txBody>
          <a:bodyPr numCol="2">
            <a:normAutofit/>
          </a:bodyPr>
          <a:lstStyle/>
          <a:p>
            <a:pPr marL="448056" indent="-384048" fontAlgn="auto">
              <a:spcAft>
                <a:spcPts val="0"/>
              </a:spcAft>
              <a:buFont typeface="Wingdings 2"/>
              <a:buChar char=""/>
              <a:defRPr/>
            </a:pPr>
            <a:r>
              <a:rPr lang="pl-PL" dirty="0"/>
              <a:t>	</a:t>
            </a:r>
            <a:r>
              <a:rPr lang="pl-PL" dirty="0" smtClean="0"/>
              <a:t>Schwärze </a:t>
            </a:r>
            <a:endParaRPr lang="pl-PL" dirty="0"/>
          </a:p>
          <a:p>
            <a:pPr marL="448056" indent="-384048" fontAlgn="auto">
              <a:spcAft>
                <a:spcPts val="0"/>
              </a:spcAft>
              <a:buFont typeface="Wingdings 2"/>
              <a:buChar char=""/>
              <a:defRPr/>
            </a:pPr>
            <a:r>
              <a:rPr lang="pl-PL" dirty="0"/>
              <a:t>	Understatement</a:t>
            </a:r>
          </a:p>
          <a:p>
            <a:pPr marL="448056" indent="-384048" fontAlgn="auto">
              <a:spcAft>
                <a:spcPts val="0"/>
              </a:spcAft>
              <a:buFont typeface="Wingdings 2"/>
              <a:buChar char=""/>
              <a:defRPr/>
            </a:pPr>
            <a:r>
              <a:rPr lang="pl-PL" dirty="0"/>
              <a:t>	</a:t>
            </a:r>
            <a:r>
              <a:rPr lang="pl-PL" dirty="0" smtClean="0"/>
              <a:t>Direktheit</a:t>
            </a:r>
            <a:endParaRPr lang="pl-PL" dirty="0"/>
          </a:p>
          <a:p>
            <a:pPr marL="448056" indent="-384048" fontAlgn="auto">
              <a:spcAft>
                <a:spcPts val="0"/>
              </a:spcAft>
              <a:buFont typeface="Wingdings 2"/>
              <a:buChar char=""/>
              <a:defRPr/>
            </a:pPr>
            <a:r>
              <a:rPr lang="pl-PL" dirty="0"/>
              <a:t>	Absurdität </a:t>
            </a:r>
          </a:p>
          <a:p>
            <a:pPr marL="448056" indent="-384048" fontAlgn="auto">
              <a:spcAft>
                <a:spcPts val="0"/>
              </a:spcAft>
              <a:buFont typeface="Wingdings 2"/>
              <a:buChar char=""/>
              <a:defRPr/>
            </a:pPr>
            <a:r>
              <a:rPr lang="pl-PL" dirty="0"/>
              <a:t>	Doppeldeutigkeit</a:t>
            </a:r>
          </a:p>
          <a:p>
            <a:pPr marL="448056" indent="-384048" fontAlgn="auto">
              <a:spcAft>
                <a:spcPts val="0"/>
              </a:spcAft>
              <a:buFont typeface="Wingdings 2"/>
              <a:buChar char=""/>
              <a:defRPr/>
            </a:pPr>
            <a:endParaRPr lang="pl-PL" dirty="0" smtClean="0"/>
          </a:p>
          <a:p>
            <a:pPr marL="448056" indent="-384048" fontAlgn="auto">
              <a:spcAft>
                <a:spcPts val="0"/>
              </a:spcAft>
              <a:buFont typeface="Wingdings 2"/>
              <a:buChar char=""/>
              <a:defRPr/>
            </a:pPr>
            <a:endParaRPr lang="pl-PL" dirty="0"/>
          </a:p>
          <a:p>
            <a:pPr marL="448056" indent="-384048" fontAlgn="auto">
              <a:spcAft>
                <a:spcPts val="0"/>
              </a:spcAft>
              <a:buFont typeface="Wingdings 2"/>
              <a:buChar char=""/>
              <a:defRPr/>
            </a:pPr>
            <a:r>
              <a:rPr lang="pl-PL" dirty="0" smtClean="0"/>
              <a:t>	Ironie</a:t>
            </a:r>
          </a:p>
          <a:p>
            <a:pPr marL="448056" indent="-384048" fontAlgn="auto">
              <a:spcAft>
                <a:spcPts val="0"/>
              </a:spcAft>
              <a:buFont typeface="Wingdings 2"/>
              <a:buChar char=""/>
              <a:defRPr/>
            </a:pPr>
            <a:r>
              <a:rPr lang="pl-PL" dirty="0" smtClean="0"/>
              <a:t>	Nonsens</a:t>
            </a:r>
          </a:p>
          <a:p>
            <a:pPr marL="448056" indent="-384048" fontAlgn="auto">
              <a:spcAft>
                <a:spcPts val="0"/>
              </a:spcAft>
              <a:buFont typeface="Wingdings 2"/>
              <a:buChar char=""/>
              <a:defRPr/>
            </a:pPr>
            <a:r>
              <a:rPr lang="pl-PL" dirty="0" smtClean="0"/>
              <a:t>	Skurrilität</a:t>
            </a:r>
          </a:p>
          <a:p>
            <a:pPr marL="448056" indent="-384048" fontAlgn="auto">
              <a:spcAft>
                <a:spcPts val="0"/>
              </a:spcAft>
              <a:buFont typeface="Wingdings 2"/>
              <a:buChar char=""/>
              <a:defRPr/>
            </a:pPr>
            <a:r>
              <a:rPr lang="pl-PL" dirty="0" smtClean="0"/>
              <a:t>	Gobbledygook</a:t>
            </a:r>
          </a:p>
          <a:p>
            <a:pPr marL="448056" indent="-384048" fontAlgn="auto">
              <a:spcAft>
                <a:spcPts val="0"/>
              </a:spcAft>
              <a:buFont typeface="Wingdings 2"/>
              <a:buChar char=""/>
              <a:defRPr/>
            </a:pPr>
            <a:r>
              <a:rPr lang="pl-PL" dirty="0" smtClean="0"/>
              <a:t>	Repektlosigkeit</a:t>
            </a:r>
          </a:p>
          <a:p>
            <a:pPr marL="448056" indent="-384048" fontAlgn="auto">
              <a:spcAft>
                <a:spcPts val="0"/>
              </a:spcAft>
              <a:buFont typeface="Wingdings 2"/>
              <a:buChar char=""/>
              <a:defRPr/>
            </a:pP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260350"/>
            <a:ext cx="8928100" cy="6337300"/>
          </a:xfrm>
        </p:spPr>
        <p:txBody>
          <a:bodyPr>
            <a:normAutofit fontScale="77500" lnSpcReduction="20000"/>
          </a:bodyPr>
          <a:lstStyle/>
          <a:p>
            <a:pPr marL="448056" indent="-384048" algn="ctr" fontAlgn="auto">
              <a:lnSpc>
                <a:spcPct val="120000"/>
              </a:lnSpc>
              <a:spcAft>
                <a:spcPts val="0"/>
              </a:spcAft>
              <a:buFont typeface="Wingdings 2"/>
              <a:buChar char=""/>
              <a:defRPr/>
            </a:pPr>
            <a:r>
              <a:rPr lang="de-DE" sz="3500" i="1" dirty="0"/>
              <a:t>Schwärze</a:t>
            </a:r>
            <a:r>
              <a:rPr lang="de-DE" dirty="0"/>
              <a:t> </a:t>
            </a:r>
            <a:endParaRPr lang="pl-PL" dirty="0" smtClean="0"/>
          </a:p>
          <a:p>
            <a:pPr marL="64008" indent="0" algn="ctr" fontAlgn="auto">
              <a:lnSpc>
                <a:spcPct val="120000"/>
              </a:lnSpc>
              <a:spcAft>
                <a:spcPts val="0"/>
              </a:spcAft>
              <a:buFont typeface="Wingdings 2"/>
              <a:buNone/>
              <a:defRPr/>
            </a:pPr>
            <a:r>
              <a:rPr lang="de-DE" dirty="0" smtClean="0"/>
              <a:t> </a:t>
            </a:r>
            <a:r>
              <a:rPr lang="de-DE" sz="2600" dirty="0"/>
              <a:t>Englischer Humor ist oft schwarz, das heißt: morbid, makaber und geschmacklos</a:t>
            </a:r>
          </a:p>
          <a:p>
            <a:pPr marL="448056" indent="-384048" algn="ctr" fontAlgn="auto">
              <a:lnSpc>
                <a:spcPct val="120000"/>
              </a:lnSpc>
              <a:spcAft>
                <a:spcPts val="0"/>
              </a:spcAft>
              <a:buFont typeface="Wingdings 2"/>
              <a:buChar char=""/>
              <a:defRPr/>
            </a:pPr>
            <a:r>
              <a:rPr lang="de-DE" sz="3500" i="1" dirty="0"/>
              <a:t>Understatement</a:t>
            </a:r>
            <a:r>
              <a:rPr lang="de-DE" dirty="0"/>
              <a:t> </a:t>
            </a:r>
            <a:endParaRPr lang="pl-PL" dirty="0"/>
          </a:p>
          <a:p>
            <a:pPr marL="64008" indent="0" algn="ctr" fontAlgn="auto">
              <a:lnSpc>
                <a:spcPct val="120000"/>
              </a:lnSpc>
              <a:spcAft>
                <a:spcPts val="0"/>
              </a:spcAft>
              <a:buFont typeface="Wingdings 2"/>
              <a:buNone/>
              <a:defRPr/>
            </a:pPr>
            <a:r>
              <a:rPr lang="de-DE" dirty="0" smtClean="0"/>
              <a:t> </a:t>
            </a:r>
            <a:r>
              <a:rPr lang="de-DE" sz="2800" dirty="0"/>
              <a:t>Der englische Humorist kreiert gerne komische Effekte per Untertreibung.</a:t>
            </a:r>
          </a:p>
          <a:p>
            <a:pPr marL="448056" indent="-384048" algn="ctr" fontAlgn="auto">
              <a:lnSpc>
                <a:spcPct val="120000"/>
              </a:lnSpc>
              <a:spcAft>
                <a:spcPts val="0"/>
              </a:spcAft>
              <a:buFont typeface="Wingdings 2"/>
              <a:buChar char=""/>
              <a:defRPr/>
            </a:pPr>
            <a:r>
              <a:rPr lang="de-DE" sz="3800" i="1" dirty="0" smtClean="0"/>
              <a:t>Direktheit</a:t>
            </a:r>
            <a:endParaRPr lang="pl-PL" sz="3800" i="1" dirty="0" smtClean="0"/>
          </a:p>
          <a:p>
            <a:pPr marL="64008" indent="0" algn="ctr" fontAlgn="auto">
              <a:lnSpc>
                <a:spcPct val="120000"/>
              </a:lnSpc>
              <a:spcAft>
                <a:spcPts val="0"/>
              </a:spcAft>
              <a:buFont typeface="Wingdings 2"/>
              <a:buNone/>
              <a:defRPr/>
            </a:pPr>
            <a:r>
              <a:rPr lang="de-DE" dirty="0" smtClean="0"/>
              <a:t> </a:t>
            </a:r>
            <a:r>
              <a:rPr lang="de-DE" sz="2600" dirty="0"/>
              <a:t>Britischer Humor ist brutal direkt, aber eben zugleich sehr höflich, daher – grausam, aber gentlemanlike</a:t>
            </a:r>
          </a:p>
          <a:p>
            <a:pPr marL="448056" indent="-384048" algn="ctr" fontAlgn="auto">
              <a:lnSpc>
                <a:spcPct val="120000"/>
              </a:lnSpc>
              <a:spcAft>
                <a:spcPts val="0"/>
              </a:spcAft>
              <a:buFont typeface="Wingdings 2"/>
              <a:buChar char=""/>
              <a:defRPr/>
            </a:pPr>
            <a:r>
              <a:rPr lang="de-DE" sz="3800" i="1" dirty="0" smtClean="0"/>
              <a:t>Absurdität</a:t>
            </a:r>
            <a:endParaRPr lang="pl-PL" sz="3800" i="1" dirty="0" smtClean="0"/>
          </a:p>
          <a:p>
            <a:pPr marL="64008" indent="0" algn="ctr" fontAlgn="auto">
              <a:lnSpc>
                <a:spcPct val="120000"/>
              </a:lnSpc>
              <a:spcAft>
                <a:spcPts val="0"/>
              </a:spcAft>
              <a:buFont typeface="Wingdings 2"/>
              <a:buNone/>
              <a:defRPr/>
            </a:pPr>
            <a:r>
              <a:rPr lang="de-DE" dirty="0" smtClean="0"/>
              <a:t>  </a:t>
            </a:r>
            <a:r>
              <a:rPr lang="de-DE" sz="2600" dirty="0"/>
              <a:t>Widersinnigkeiten oder Unsinnigkeiten </a:t>
            </a:r>
          </a:p>
          <a:p>
            <a:pPr marL="448056" indent="-384048" algn="ctr" fontAlgn="auto">
              <a:lnSpc>
                <a:spcPct val="120000"/>
              </a:lnSpc>
              <a:spcAft>
                <a:spcPts val="0"/>
              </a:spcAft>
              <a:buFont typeface="Wingdings 2"/>
              <a:buChar char=""/>
              <a:defRPr/>
            </a:pPr>
            <a:r>
              <a:rPr lang="de-DE" sz="3800" i="1" dirty="0"/>
              <a:t>Doppeldeutigkeit</a:t>
            </a:r>
            <a:r>
              <a:rPr lang="de-DE" dirty="0"/>
              <a:t> </a:t>
            </a:r>
            <a:endParaRPr lang="pl-PL" dirty="0" smtClean="0"/>
          </a:p>
          <a:p>
            <a:pPr marL="64008" indent="0" algn="ctr" fontAlgn="auto">
              <a:lnSpc>
                <a:spcPct val="120000"/>
              </a:lnSpc>
              <a:spcAft>
                <a:spcPts val="0"/>
              </a:spcAft>
              <a:buFont typeface="Wingdings 2"/>
              <a:buNone/>
              <a:defRPr/>
            </a:pPr>
            <a:r>
              <a:rPr lang="de-DE" sz="2800" dirty="0" smtClean="0"/>
              <a:t>Zweideutigkeit</a:t>
            </a:r>
            <a:r>
              <a:rPr lang="de-DE" sz="2800" dirty="0"/>
              <a:t>, der englische Humor verlangt  Inteligenz des Zuschauers </a:t>
            </a:r>
          </a:p>
          <a:p>
            <a:pPr marL="448056" indent="-384048" fontAlgn="auto">
              <a:spcAft>
                <a:spcPts val="0"/>
              </a:spcAft>
              <a:buFont typeface="Wingdings 2"/>
              <a:buChar char=""/>
              <a:defRPr/>
            </a:pP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15888"/>
            <a:ext cx="8856662" cy="6858000"/>
          </a:xfrm>
        </p:spPr>
        <p:txBody>
          <a:bodyPr>
            <a:normAutofit fontScale="77500" lnSpcReduction="20000"/>
          </a:bodyPr>
          <a:lstStyle/>
          <a:p>
            <a:pPr marL="448056" indent="-384048" algn="ctr" fontAlgn="auto">
              <a:lnSpc>
                <a:spcPct val="150000"/>
              </a:lnSpc>
              <a:spcAft>
                <a:spcPts val="0"/>
              </a:spcAft>
              <a:buFont typeface="Wingdings 2"/>
              <a:buChar char=""/>
              <a:defRPr/>
            </a:pPr>
            <a:r>
              <a:rPr lang="de-DE" sz="3500" i="1" dirty="0" smtClean="0"/>
              <a:t>Ironie</a:t>
            </a:r>
            <a:endParaRPr lang="pl-PL" sz="3500" i="1" dirty="0" smtClean="0"/>
          </a:p>
          <a:p>
            <a:pPr marL="64008" indent="0" algn="ctr" fontAlgn="auto">
              <a:lnSpc>
                <a:spcPct val="150000"/>
              </a:lnSpc>
              <a:spcAft>
                <a:spcPts val="0"/>
              </a:spcAft>
              <a:buFont typeface="Wingdings 2"/>
              <a:buNone/>
              <a:defRPr/>
            </a:pPr>
            <a:r>
              <a:rPr lang="de-DE" dirty="0" smtClean="0"/>
              <a:t> </a:t>
            </a:r>
            <a:r>
              <a:rPr lang="de-DE" sz="2600" dirty="0"/>
              <a:t>Man sagt Gegenteil dessen , was man meint, man distanziert </a:t>
            </a:r>
            <a:r>
              <a:rPr lang="de-DE" sz="2600" dirty="0" smtClean="0"/>
              <a:t>sich</a:t>
            </a:r>
            <a:r>
              <a:rPr lang="pl-PL" sz="2600" dirty="0" smtClean="0"/>
              <a:t>.</a:t>
            </a:r>
            <a:endParaRPr lang="de-DE" sz="2600" dirty="0"/>
          </a:p>
          <a:p>
            <a:pPr marL="448056" indent="-384048" algn="ctr" fontAlgn="auto">
              <a:lnSpc>
                <a:spcPct val="150000"/>
              </a:lnSpc>
              <a:spcAft>
                <a:spcPts val="0"/>
              </a:spcAft>
              <a:buFont typeface="Wingdings 2"/>
              <a:buChar char=""/>
              <a:defRPr/>
            </a:pPr>
            <a:r>
              <a:rPr lang="de-DE" sz="3500" i="1" dirty="0" smtClean="0"/>
              <a:t>Nonsens</a:t>
            </a:r>
            <a:endParaRPr lang="pl-PL" sz="3500" i="1" dirty="0" smtClean="0"/>
          </a:p>
          <a:p>
            <a:pPr marL="64008" indent="0" algn="ctr" fontAlgn="auto">
              <a:lnSpc>
                <a:spcPct val="150000"/>
              </a:lnSpc>
              <a:spcAft>
                <a:spcPts val="0"/>
              </a:spcAft>
              <a:buFont typeface="Wingdings 2"/>
              <a:buNone/>
              <a:defRPr/>
            </a:pPr>
            <a:r>
              <a:rPr lang="de-DE" sz="2600" dirty="0" smtClean="0"/>
              <a:t> </a:t>
            </a:r>
            <a:r>
              <a:rPr lang="pl-PL" sz="2600" dirty="0"/>
              <a:t>E</a:t>
            </a:r>
            <a:r>
              <a:rPr lang="de-DE" sz="2600" dirty="0" smtClean="0"/>
              <a:t>s </a:t>
            </a:r>
            <a:r>
              <a:rPr lang="de-DE" sz="2600" dirty="0"/>
              <a:t>wird sinnfrei geblödelt, aber so, dass man lachen muss.</a:t>
            </a:r>
          </a:p>
          <a:p>
            <a:pPr marL="448056" indent="-384048" algn="ctr" fontAlgn="auto">
              <a:lnSpc>
                <a:spcPct val="150000"/>
              </a:lnSpc>
              <a:spcAft>
                <a:spcPts val="0"/>
              </a:spcAft>
              <a:buFont typeface="Wingdings 2"/>
              <a:buChar char=""/>
              <a:defRPr/>
            </a:pPr>
            <a:r>
              <a:rPr lang="de-DE" sz="3500" i="1" dirty="0"/>
              <a:t>Skurrilität </a:t>
            </a:r>
            <a:endParaRPr lang="pl-PL" sz="3500" i="1" dirty="0" smtClean="0"/>
          </a:p>
          <a:p>
            <a:pPr marL="64008" indent="0" algn="ctr" fontAlgn="auto">
              <a:lnSpc>
                <a:spcPct val="150000"/>
              </a:lnSpc>
              <a:spcAft>
                <a:spcPts val="0"/>
              </a:spcAft>
              <a:buFont typeface="Wingdings 2"/>
              <a:buNone/>
              <a:defRPr/>
            </a:pPr>
            <a:r>
              <a:rPr lang="de-DE" sz="2600" dirty="0" smtClean="0"/>
              <a:t>Durch </a:t>
            </a:r>
            <a:r>
              <a:rPr lang="de-DE" sz="2600" dirty="0"/>
              <a:t>skurille Ideen zeigen die britischen Komiker komische Seiten des grauen Alltags.</a:t>
            </a:r>
          </a:p>
          <a:p>
            <a:pPr marL="448056" indent="-384048" algn="ctr" fontAlgn="auto">
              <a:lnSpc>
                <a:spcPct val="150000"/>
              </a:lnSpc>
              <a:spcAft>
                <a:spcPts val="0"/>
              </a:spcAft>
              <a:buFont typeface="Wingdings 2"/>
              <a:buChar char=""/>
              <a:defRPr/>
            </a:pPr>
            <a:r>
              <a:rPr lang="de-DE" sz="3500" i="1" dirty="0" smtClean="0"/>
              <a:t>Gobbledygook</a:t>
            </a:r>
            <a:endParaRPr lang="pl-PL" sz="3500" i="1" dirty="0" smtClean="0"/>
          </a:p>
          <a:p>
            <a:pPr marL="64008" indent="0" algn="ctr" fontAlgn="auto">
              <a:lnSpc>
                <a:spcPct val="150000"/>
              </a:lnSpc>
              <a:spcAft>
                <a:spcPts val="0"/>
              </a:spcAft>
              <a:buFont typeface="Wingdings 2"/>
              <a:buNone/>
              <a:defRPr/>
            </a:pPr>
            <a:r>
              <a:rPr lang="de-DE" dirty="0" smtClean="0"/>
              <a:t> </a:t>
            </a:r>
            <a:r>
              <a:rPr lang="pl-PL" sz="2600" dirty="0" smtClean="0"/>
              <a:t>I</a:t>
            </a:r>
            <a:r>
              <a:rPr lang="de-DE" sz="2600" dirty="0" smtClean="0"/>
              <a:t>m </a:t>
            </a:r>
            <a:r>
              <a:rPr lang="de-DE" sz="2600" dirty="0"/>
              <a:t>Deutschen mit Galimathias zu übersetzen,  bezeichnet besonders jargonlastiges, verworrenes , unverständliches Englisch. </a:t>
            </a:r>
          </a:p>
          <a:p>
            <a:pPr marL="448056" indent="-384048" algn="ctr" fontAlgn="auto">
              <a:lnSpc>
                <a:spcPct val="150000"/>
              </a:lnSpc>
              <a:spcAft>
                <a:spcPts val="0"/>
              </a:spcAft>
              <a:buFont typeface="Wingdings 2"/>
              <a:buChar char=""/>
              <a:defRPr/>
            </a:pPr>
            <a:r>
              <a:rPr lang="de-DE" sz="3500" i="1" dirty="0" smtClean="0"/>
              <a:t>Respektlosigkeit</a:t>
            </a:r>
            <a:endParaRPr lang="pl-PL" sz="3500" i="1" dirty="0" smtClean="0"/>
          </a:p>
          <a:p>
            <a:pPr marL="64008" indent="0" algn="ctr" fontAlgn="auto">
              <a:lnSpc>
                <a:spcPct val="150000"/>
              </a:lnSpc>
              <a:spcAft>
                <a:spcPts val="0"/>
              </a:spcAft>
              <a:buFont typeface="Wingdings 2"/>
              <a:buNone/>
              <a:defRPr/>
            </a:pPr>
            <a:r>
              <a:rPr lang="de-DE" sz="2600" dirty="0" smtClean="0"/>
              <a:t>Britischer </a:t>
            </a:r>
            <a:r>
              <a:rPr lang="de-DE" sz="2600" dirty="0"/>
              <a:t>Humor kennt keine </a:t>
            </a:r>
            <a:r>
              <a:rPr lang="de-DE" sz="2600" dirty="0" smtClean="0"/>
              <a:t>Tabus</a:t>
            </a:r>
            <a:r>
              <a:rPr lang="pl-PL" sz="2600" dirty="0" smtClean="0"/>
              <a:t>.</a:t>
            </a:r>
            <a:endParaRPr lang="de-DE" sz="2600" dirty="0"/>
          </a:p>
          <a:p>
            <a:pPr marL="448056" indent="-384048" fontAlgn="auto">
              <a:spcAft>
                <a:spcPts val="0"/>
              </a:spcAft>
              <a:buFont typeface="Wingdings 2"/>
              <a:buChar char=""/>
              <a:defRPr/>
            </a:pP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fontAlgn="auto">
              <a:spcAft>
                <a:spcPts val="0"/>
              </a:spcAft>
              <a:defRPr/>
            </a:pPr>
            <a:r>
              <a:rPr lang="de-DE" dirty="0">
                <a:solidFill>
                  <a:schemeClr val="accent1">
                    <a:tint val="83000"/>
                    <a:satMod val="150000"/>
                  </a:schemeClr>
                </a:solidFill>
              </a:rPr>
              <a:t>5 bekannte Vertreter des englischen Humors: </a:t>
            </a:r>
            <a:endParaRPr lang="pl-PL" dirty="0">
              <a:solidFill>
                <a:schemeClr val="accent1">
                  <a:tint val="83000"/>
                  <a:satMod val="150000"/>
                </a:schemeClr>
              </a:solidFill>
            </a:endParaRPr>
          </a:p>
        </p:txBody>
      </p:sp>
      <p:sp>
        <p:nvSpPr>
          <p:cNvPr id="22530" name="Content Placeholder 2"/>
          <p:cNvSpPr>
            <a:spLocks noGrp="1"/>
          </p:cNvSpPr>
          <p:nvPr>
            <p:ph idx="1"/>
          </p:nvPr>
        </p:nvSpPr>
        <p:spPr>
          <a:xfrm>
            <a:off x="1116013" y="2133600"/>
            <a:ext cx="6911975" cy="3959225"/>
          </a:xfrm>
        </p:spPr>
        <p:txBody>
          <a:bodyPr/>
          <a:lstStyle/>
          <a:p>
            <a:r>
              <a:rPr lang="en-US" smtClean="0"/>
              <a:t>	Monty Python</a:t>
            </a:r>
          </a:p>
          <a:p>
            <a:r>
              <a:rPr lang="en-US" smtClean="0"/>
              <a:t>	Mr. Bean ( Rowan Atkinson)</a:t>
            </a:r>
          </a:p>
          <a:p>
            <a:r>
              <a:rPr lang="en-US" smtClean="0"/>
              <a:t>	Benny Hill</a:t>
            </a:r>
          </a:p>
          <a:p>
            <a:r>
              <a:rPr lang="en-US" smtClean="0"/>
              <a:t>	Little Britain</a:t>
            </a:r>
          </a:p>
          <a:p>
            <a:r>
              <a:rPr lang="en-US" smtClean="0"/>
              <a:t>	Douglas Adams</a:t>
            </a:r>
          </a:p>
          <a:p>
            <a:endParaRPr lang="pl-PL"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936" y="332656"/>
            <a:ext cx="5050904" cy="1399032"/>
          </a:xfrm>
        </p:spPr>
        <p:txBody>
          <a:bodyPr/>
          <a:lstStyle/>
          <a:p>
            <a:pPr marL="484632" fontAlgn="auto">
              <a:spcAft>
                <a:spcPts val="0"/>
              </a:spcAft>
              <a:defRPr/>
            </a:pPr>
            <a:r>
              <a:rPr lang="pl-PL" sz="4800" dirty="0">
                <a:solidFill>
                  <a:schemeClr val="accent1">
                    <a:tint val="83000"/>
                    <a:satMod val="150000"/>
                  </a:schemeClr>
                </a:solidFill>
              </a:rPr>
              <a:t>Monty Python</a:t>
            </a:r>
          </a:p>
        </p:txBody>
      </p:sp>
      <p:sp>
        <p:nvSpPr>
          <p:cNvPr id="3" name="Content Placeholder 2"/>
          <p:cNvSpPr>
            <a:spLocks noGrp="1"/>
          </p:cNvSpPr>
          <p:nvPr>
            <p:ph idx="1"/>
          </p:nvPr>
        </p:nvSpPr>
        <p:spPr>
          <a:xfrm>
            <a:off x="107950" y="404813"/>
            <a:ext cx="4402138" cy="6337300"/>
          </a:xfrm>
        </p:spPr>
        <p:txBody>
          <a:bodyPr>
            <a:normAutofit fontScale="92500"/>
          </a:bodyPr>
          <a:lstStyle/>
          <a:p>
            <a:pPr marL="448056" indent="-384048" fontAlgn="auto">
              <a:lnSpc>
                <a:spcPct val="150000"/>
              </a:lnSpc>
              <a:spcAft>
                <a:spcPts val="0"/>
              </a:spcAft>
              <a:buFont typeface="Wingdings 2"/>
              <a:buChar char=""/>
              <a:defRPr/>
            </a:pPr>
            <a:r>
              <a:rPr lang="pl-PL" sz="2400" dirty="0"/>
              <a:t>eine britische Komikergruppe: Graham Chapman , John Cleese ,Terry Gilliam , Eric Idle, Terry Jones ,Michael Palin </a:t>
            </a:r>
          </a:p>
          <a:p>
            <a:pPr marL="448056" indent="-384048" fontAlgn="auto">
              <a:lnSpc>
                <a:spcPct val="150000"/>
              </a:lnSpc>
              <a:spcAft>
                <a:spcPts val="0"/>
              </a:spcAft>
              <a:buFont typeface="Wingdings 2"/>
              <a:buChar char=""/>
              <a:defRPr/>
            </a:pPr>
            <a:r>
              <a:rPr lang="pl-PL" sz="2400" dirty="0"/>
              <a:t>1969 gegründet ,  Blütezeit in den 1970er Jahren </a:t>
            </a:r>
          </a:p>
          <a:p>
            <a:pPr marL="448056" indent="-384048" fontAlgn="auto">
              <a:lnSpc>
                <a:spcPct val="150000"/>
              </a:lnSpc>
              <a:spcAft>
                <a:spcPts val="0"/>
              </a:spcAft>
              <a:buFont typeface="Wingdings 2"/>
              <a:buChar char=""/>
              <a:defRPr/>
            </a:pPr>
            <a:r>
              <a:rPr lang="pl-PL" sz="2400" dirty="0"/>
              <a:t>die Fernsehserie </a:t>
            </a:r>
            <a:r>
              <a:rPr lang="pl-PL" sz="2400" i="1" dirty="0"/>
              <a:t>Monty Python’s Flying Circus </a:t>
            </a:r>
          </a:p>
          <a:p>
            <a:pPr marL="448056" indent="-384048" fontAlgn="auto">
              <a:lnSpc>
                <a:spcPct val="150000"/>
              </a:lnSpc>
              <a:spcAft>
                <a:spcPts val="0"/>
              </a:spcAft>
              <a:buFont typeface="Wingdings 2"/>
              <a:buChar char=""/>
              <a:defRPr/>
            </a:pPr>
            <a:r>
              <a:rPr lang="pl-PL" sz="2400" dirty="0"/>
              <a:t>mehrere Kinofilme, unter anderem </a:t>
            </a:r>
            <a:r>
              <a:rPr lang="pl-PL" sz="2400" i="1" dirty="0"/>
              <a:t>Das Leben des </a:t>
            </a:r>
            <a:r>
              <a:rPr lang="pl-PL" sz="2400" i="1" dirty="0" smtClean="0"/>
              <a:t>Brian</a:t>
            </a:r>
            <a:endParaRPr lang="pl-PL" sz="2400" i="1" dirty="0"/>
          </a:p>
          <a:p>
            <a:pPr marL="448056" indent="-384048" fontAlgn="auto">
              <a:spcAft>
                <a:spcPts val="0"/>
              </a:spcAft>
              <a:buFont typeface="Wingdings 2"/>
              <a:buChar char=""/>
              <a:defRPr/>
            </a:pPr>
            <a:endParaRPr lang="pl-PL" dirty="0"/>
          </a:p>
        </p:txBody>
      </p:sp>
      <p:pic>
        <p:nvPicPr>
          <p:cNvPr id="23555" name="Picture 2"/>
          <p:cNvPicPr>
            <a:picLocks noChangeAspect="1" noChangeArrowheads="1"/>
          </p:cNvPicPr>
          <p:nvPr/>
        </p:nvPicPr>
        <p:blipFill>
          <a:blip r:embed="rId3"/>
          <a:srcRect/>
          <a:stretch>
            <a:fillRect/>
          </a:stretch>
        </p:blipFill>
        <p:spPr bwMode="auto">
          <a:xfrm>
            <a:off x="4716463" y="2133600"/>
            <a:ext cx="4170362" cy="31337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928992" cy="1477886"/>
          </a:xfrm>
        </p:spPr>
        <p:txBody>
          <a:bodyPr>
            <a:normAutofit fontScale="90000"/>
          </a:bodyPr>
          <a:lstStyle/>
          <a:p>
            <a:pPr marL="484632" algn="ctr" fontAlgn="auto">
              <a:spcAft>
                <a:spcPts val="0"/>
              </a:spcAft>
              <a:defRPr/>
            </a:pPr>
            <a:r>
              <a:rPr lang="en-US" dirty="0">
                <a:solidFill>
                  <a:schemeClr val="accent1">
                    <a:tint val="83000"/>
                    <a:satMod val="150000"/>
                  </a:schemeClr>
                </a:solidFill>
              </a:rPr>
              <a:t>Gumby Brain Specialist </a:t>
            </a:r>
            <a:r>
              <a:rPr lang="pl-PL" dirty="0" smtClean="0">
                <a:solidFill>
                  <a:schemeClr val="accent1">
                    <a:tint val="83000"/>
                    <a:satMod val="150000"/>
                  </a:schemeClr>
                </a:solidFill>
              </a:rPr>
              <a:t/>
            </a:r>
            <a:br>
              <a:rPr lang="pl-PL" dirty="0" smtClean="0">
                <a:solidFill>
                  <a:schemeClr val="accent1">
                    <a:tint val="83000"/>
                    <a:satMod val="150000"/>
                  </a:schemeClr>
                </a:solidFill>
              </a:rPr>
            </a:br>
            <a:r>
              <a:rPr lang="en-US" dirty="0" smtClean="0">
                <a:solidFill>
                  <a:schemeClr val="accent1">
                    <a:tint val="83000"/>
                    <a:satMod val="150000"/>
                  </a:schemeClr>
                </a:solidFill>
              </a:rPr>
              <a:t>- </a:t>
            </a:r>
            <a:r>
              <a:rPr lang="en-US" dirty="0">
                <a:solidFill>
                  <a:schemeClr val="accent1">
                    <a:tint val="83000"/>
                    <a:satMod val="150000"/>
                  </a:schemeClr>
                </a:solidFill>
              </a:rPr>
              <a:t>Monty Python's Flying Circus</a:t>
            </a:r>
            <a:br>
              <a:rPr lang="en-US" dirty="0">
                <a:solidFill>
                  <a:schemeClr val="accent1">
                    <a:tint val="83000"/>
                    <a:satMod val="150000"/>
                  </a:schemeClr>
                </a:solidFill>
              </a:rPr>
            </a:br>
            <a:endParaRPr lang="pl-PL" dirty="0">
              <a:solidFill>
                <a:schemeClr val="accent1">
                  <a:tint val="83000"/>
                  <a:satMod val="150000"/>
                </a:schemeClr>
              </a:solidFill>
            </a:endParaRPr>
          </a:p>
        </p:txBody>
      </p:sp>
      <p:pic>
        <p:nvPicPr>
          <p:cNvPr id="4" name="Shape">
            <a:hlinkClick r:id="" action="ppaction://media"/>
          </p:cNvPr>
          <p:cNvPicPr>
            <a:picLocks noGrp="1" noChangeAspect="1"/>
          </p:cNvPicPr>
          <p:nvPr>
            <p:ph idx="1"/>
            <a:videoFile r:link="rId1"/>
          </p:nvPr>
        </p:nvPicPr>
        <p:blipFill>
          <a:blip r:embed="rId3"/>
          <a:srcRect/>
          <a:stretch>
            <a:fillRect/>
          </a:stretch>
        </p:blipFill>
        <p:spPr>
          <a:xfrm>
            <a:off x="1258888" y="1412875"/>
            <a:ext cx="6797675" cy="497363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199</TotalTime>
  <Words>619</Words>
  <Application>Microsoft Office PowerPoint</Application>
  <PresentationFormat>Pokaz na ekranie (4:3)</PresentationFormat>
  <Paragraphs>69</Paragraphs>
  <Slides>16</Slides>
  <Notes>7</Notes>
  <HiddenSlides>0</HiddenSlides>
  <MMClips>2</MMClips>
  <ScaleCrop>false</ScaleCrop>
  <HeadingPairs>
    <vt:vector size="6" baseType="variant">
      <vt:variant>
        <vt:lpstr>Używane czcionki</vt:lpstr>
      </vt:variant>
      <vt:variant>
        <vt:i4>5</vt:i4>
      </vt:variant>
      <vt:variant>
        <vt:lpstr>Szablon projektu</vt:lpstr>
      </vt:variant>
      <vt:variant>
        <vt:i4>8</vt:i4>
      </vt:variant>
      <vt:variant>
        <vt:lpstr>Tytuły slajdów</vt:lpstr>
      </vt:variant>
      <vt:variant>
        <vt:i4>16</vt:i4>
      </vt:variant>
    </vt:vector>
  </HeadingPairs>
  <TitlesOfParts>
    <vt:vector size="29" baseType="lpstr">
      <vt:lpstr>Century Gothic</vt:lpstr>
      <vt:lpstr>Arial</vt:lpstr>
      <vt:lpstr>Wingdings 2</vt:lpstr>
      <vt:lpstr>Verdana</vt:lpstr>
      <vt:lpstr>Calibri</vt:lpstr>
      <vt:lpstr>Verve</vt:lpstr>
      <vt:lpstr>Verve</vt:lpstr>
      <vt:lpstr>Verve</vt:lpstr>
      <vt:lpstr>Verve</vt:lpstr>
      <vt:lpstr>Verve</vt:lpstr>
      <vt:lpstr>Verve</vt:lpstr>
      <vt:lpstr>Verve</vt:lpstr>
      <vt:lpstr>Verve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Asia</dc:creator>
  <cp:lastModifiedBy>User</cp:lastModifiedBy>
  <cp:revision>12</cp:revision>
  <dcterms:created xsi:type="dcterms:W3CDTF">2015-03-29T10:58:29Z</dcterms:created>
  <dcterms:modified xsi:type="dcterms:W3CDTF">2015-05-30T17:36:47Z</dcterms:modified>
</cp:coreProperties>
</file>