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EC7C8-D291-4726-92C7-F8E09BF32AE3}" type="datetimeFigureOut">
              <a:rPr lang="pl-PL"/>
              <a:pPr>
                <a:defRPr/>
              </a:pPr>
              <a:t>2015-06-01</a:t>
            </a:fld>
            <a:endParaRPr lang="pl-PL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8D68A-8D20-49F6-AF14-68F864D8400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A1EE6-B230-4BBF-859A-8D2A2416D4C9}" type="datetimeFigureOut">
              <a:rPr lang="pl-PL"/>
              <a:pPr>
                <a:defRPr/>
              </a:pPr>
              <a:t>2015-06-01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802F9-5416-4849-8F70-837EFB1591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AE342-F050-4171-8D9A-E94715770511}" type="datetimeFigureOut">
              <a:rPr lang="pl-PL"/>
              <a:pPr>
                <a:defRPr/>
              </a:pPr>
              <a:t>2015-06-01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2E1AC-297C-46FA-B5E1-CF7389CF56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7C468-17D9-4E0B-8C30-36470A7F0F1F}" type="datetimeFigureOut">
              <a:rPr lang="pl-PL"/>
              <a:pPr>
                <a:defRPr/>
              </a:pPr>
              <a:t>2015-06-01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F3070-B81D-4DC2-89E8-FE1176A424B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FA794-AA23-4235-B44F-3EFE9A3CB12E}" type="datetimeFigureOut">
              <a:rPr lang="pl-PL"/>
              <a:pPr>
                <a:defRPr/>
              </a:pPr>
              <a:t>2015-06-01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56C08-5A98-45CB-81ED-5C83A1270C7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0E460-7A26-49FD-AEF4-5F4CCA4B8821}" type="datetimeFigureOut">
              <a:rPr lang="pl-PL"/>
              <a:pPr>
                <a:defRPr/>
              </a:pPr>
              <a:t>2015-06-01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F1ADE-8010-408B-91FC-80CF6F760D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9230D-BC64-4256-A0E6-B5568E96E396}" type="datetimeFigureOut">
              <a:rPr lang="pl-PL"/>
              <a:pPr>
                <a:defRPr/>
              </a:pPr>
              <a:t>2015-06-01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58AA8-F5DF-4614-B99F-382AF346E3D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36550-4C17-48ED-942A-D1751AFA73E7}" type="datetimeFigureOut">
              <a:rPr lang="pl-PL"/>
              <a:pPr>
                <a:defRPr/>
              </a:pPr>
              <a:t>2015-06-01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7A494-5B4B-4FFA-8445-003B803C32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FD2E9-94EF-4F37-9498-3358A077DA0B}" type="datetimeFigureOut">
              <a:rPr lang="pl-PL"/>
              <a:pPr>
                <a:defRPr/>
              </a:pPr>
              <a:t>2015-06-01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067C7-CB19-4521-B443-7B5DF56799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5EF6B-DDC3-4E2E-8193-98A4150A502C}" type="datetimeFigureOut">
              <a:rPr lang="pl-PL"/>
              <a:pPr>
                <a:defRPr/>
              </a:pPr>
              <a:t>2015-06-01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75689-BEAC-4543-AB9B-E54C660630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CBD43-DF76-4877-8B74-9992EBA44142}" type="datetimeFigureOut">
              <a:rPr lang="pl-PL"/>
              <a:pPr>
                <a:defRPr/>
              </a:pPr>
              <a:t>2015-06-01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04032-1AEE-48F8-B667-E51052910D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8FC3-7521-4A23-96D9-2F350126B283}" type="datetimeFigureOut">
              <a:rPr lang="pl-PL"/>
              <a:pPr>
                <a:defRPr/>
              </a:pPr>
              <a:t>2015-06-01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8925A-318D-4865-A0D7-1672251D5E9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2AD2A-49DD-4CDA-B0BB-A7223CA85C0F}" type="datetimeFigureOut">
              <a:rPr lang="pl-PL"/>
              <a:pPr>
                <a:defRPr/>
              </a:pPr>
              <a:t>2015-06-01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07476-2C48-4293-BA34-69636E45BE2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7EC5A-733C-4A36-9B73-2902EF563485}" type="datetimeFigureOut">
              <a:rPr lang="pl-PL"/>
              <a:pPr>
                <a:defRPr/>
              </a:pPr>
              <a:t>2015-06-01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510ED-8555-48A6-9173-A2439FEB30C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51276-F046-4EBE-945C-1D5CB3D8FE2C}" type="datetimeFigureOut">
              <a:rPr lang="pl-PL"/>
              <a:pPr>
                <a:defRPr/>
              </a:pPr>
              <a:t>2015-06-01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238BD-31A2-4D94-BBC5-E9167ED5ACE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5E117-2A9B-4C4F-88C3-BD2F0C6D92FF}" type="datetimeFigureOut">
              <a:rPr lang="pl-PL"/>
              <a:pPr>
                <a:defRPr/>
              </a:pPr>
              <a:t>2015-06-01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4C5AC-894C-4356-910D-994CE53092E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8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87D2E6-99B1-48CA-A124-9B03EA515F98}" type="datetimeFigureOut">
              <a:rPr lang="pl-PL"/>
              <a:pPr>
                <a:defRPr/>
              </a:pPr>
              <a:t>2015-06-01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C76ACF-25CE-4035-952F-25D157A2BD6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4" r:id="rId2"/>
    <p:sldLayoutId id="2147483743" r:id="rId3"/>
    <p:sldLayoutId id="2147483742" r:id="rId4"/>
    <p:sldLayoutId id="2147483741" r:id="rId5"/>
    <p:sldLayoutId id="2147483740" r:id="rId6"/>
    <p:sldLayoutId id="2147483739" r:id="rId7"/>
    <p:sldLayoutId id="2147483738" r:id="rId8"/>
    <p:sldLayoutId id="2147483737" r:id="rId9"/>
    <p:sldLayoutId id="2147483736" r:id="rId10"/>
    <p:sldLayoutId id="2147483746" r:id="rId11"/>
    <p:sldLayoutId id="2147483735" r:id="rId12"/>
    <p:sldLayoutId id="2147483747" r:id="rId13"/>
    <p:sldLayoutId id="2147483734" r:id="rId14"/>
    <p:sldLayoutId id="2147483733" r:id="rId15"/>
    <p:sldLayoutId id="2147483732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B4186E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B4186E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B4186E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B4186E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B4186E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B4186E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B4186E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B4186E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B4186E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B4186E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62113" y="125413"/>
            <a:ext cx="6980237" cy="1093787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AENNE BURDA</a:t>
            </a:r>
            <a:endParaRPr lang="pl-PL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89213" y="5307013"/>
            <a:ext cx="6181725" cy="13906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pl-PL" sz="2000" b="1" dirty="0" err="1" smtClean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Bearbeitet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 von Paulina Mazurek </a:t>
            </a:r>
          </a:p>
          <a:p>
            <a:pPr algn="l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DAS 2. STUDIENJAHR POLONISTIK 2014/15 </a:t>
            </a:r>
            <a:endParaRPr lang="pl-PL" sz="2000" b="1" dirty="0" smtClean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algn="l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Universität Rzeszów</a:t>
            </a:r>
          </a:p>
          <a:p>
            <a:pPr algn="l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pl-PL" sz="2000" b="1" dirty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8435" name="Obraz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795838"/>
            <a:ext cx="175577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611414" y="1672323"/>
            <a:ext cx="3028345" cy="3634014"/>
          </a:xfrm>
          <a:prstGeom prst="ellipse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  <a:scene3d>
            <a:camera prst="perspectiveLeft"/>
            <a:lightRig rig="threePt" dir="t"/>
          </a:scene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729619" y="2026716"/>
            <a:ext cx="3544548" cy="2620817"/>
          </a:xfrm>
          <a:prstGeom prst="rect">
            <a:avLst/>
          </a:prstGeom>
          <a:effectLst>
            <a:softEdge rad="127000"/>
          </a:effectLst>
          <a:scene3d>
            <a:camera prst="perspectiveRight"/>
            <a:lightRig rig="threePt" dir="t"/>
          </a:scene3d>
          <a:sp3d>
            <a:bevelT/>
          </a:sp3d>
        </p:spPr>
      </p:pic>
      <p:sp>
        <p:nvSpPr>
          <p:cNvPr id="7" name="Prostokąt 6"/>
          <p:cNvSpPr/>
          <p:nvPr/>
        </p:nvSpPr>
        <p:spPr>
          <a:xfrm>
            <a:off x="3719513" y="1219200"/>
            <a:ext cx="40433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 err="1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cs typeface="+mn-cs"/>
              </a:rPr>
              <a:t>die</a:t>
            </a: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cs typeface="+mn-cs"/>
              </a:rPr>
              <a:t> „</a:t>
            </a:r>
            <a:r>
              <a:rPr lang="pl-PL" sz="2800" b="1" dirty="0" err="1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cs typeface="+mn-cs"/>
              </a:rPr>
              <a:t>Königin</a:t>
            </a: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cs typeface="+mn-cs"/>
              </a:rPr>
              <a:t> der Kleider“ </a:t>
            </a:r>
            <a:endParaRPr lang="pl-PL" sz="2800" b="1" dirty="0">
              <a:solidFill>
                <a:schemeClr val="accent1">
                  <a:lumMod val="50000"/>
                </a:schemeClr>
              </a:solidFill>
              <a:latin typeface="Bradley Hand ITC" panose="03070402050302030203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820988" y="180975"/>
            <a:ext cx="4751387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+mn-cs"/>
              </a:rPr>
              <a:t>BIBLIOGRAPHIE</a:t>
            </a:r>
            <a:endParaRPr lang="pl-PL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  <a:cs typeface="+mn-cs"/>
            </a:endParaRPr>
          </a:p>
        </p:txBody>
      </p:sp>
      <p:sp>
        <p:nvSpPr>
          <p:cNvPr id="27650" name="Prostokąt 2"/>
          <p:cNvSpPr>
            <a:spLocks noChangeArrowheads="1"/>
          </p:cNvSpPr>
          <p:nvPr/>
        </p:nvSpPr>
        <p:spPr bwMode="auto">
          <a:xfrm>
            <a:off x="849313" y="1570038"/>
            <a:ext cx="540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>
                <a:latin typeface="Times New Roman" pitchFamily="18" charset="0"/>
                <a:cs typeface="Times New Roman" pitchFamily="18" charset="0"/>
              </a:rPr>
              <a:t>http://en.wikipedia.org/wiki/Aenne_Burda</a:t>
            </a:r>
          </a:p>
        </p:txBody>
      </p:sp>
      <p:sp>
        <p:nvSpPr>
          <p:cNvPr id="27651" name="Prostokąt 3"/>
          <p:cNvSpPr>
            <a:spLocks noChangeArrowheads="1"/>
          </p:cNvSpPr>
          <p:nvPr/>
        </p:nvSpPr>
        <p:spPr bwMode="auto">
          <a:xfrm>
            <a:off x="849313" y="2384425"/>
            <a:ext cx="71866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latin typeface="Times New Roman" pitchFamily="18" charset="0"/>
                <a:cs typeface="Times New Roman" pitchFamily="18" charset="0"/>
              </a:rPr>
              <a:t>http://www.hubert-burda-media.de/unternehmen/historie/aenne-burda/</a:t>
            </a:r>
          </a:p>
        </p:txBody>
      </p:sp>
      <p:pic>
        <p:nvPicPr>
          <p:cNvPr id="27652" name="Obraz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706438"/>
            <a:ext cx="3870325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Prostokąt 5"/>
          <p:cNvSpPr>
            <a:spLocks noChangeArrowheads="1"/>
          </p:cNvSpPr>
          <p:nvPr/>
        </p:nvSpPr>
        <p:spPr bwMode="auto">
          <a:xfrm>
            <a:off x="849313" y="3709988"/>
            <a:ext cx="4803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latin typeface="Times New Roman" pitchFamily="18" charset="0"/>
                <a:cs typeface="Times New Roman" pitchFamily="18" charset="0"/>
              </a:rPr>
              <a:t>http://www.dexigner.com/news/5786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62063" y="2085975"/>
            <a:ext cx="832008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  <a:cs typeface="+mn-cs"/>
              </a:rPr>
              <a:t>ICH BEDANKE MICH </a:t>
            </a:r>
            <a:r>
              <a:rPr lang="pl-PL" sz="4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  <a:cs typeface="+mn-cs"/>
              </a:rPr>
              <a:t>FüR</a:t>
            </a:r>
            <a:r>
              <a:rPr lang="pl-PL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  <a:cs typeface="+mn-cs"/>
              </a:rPr>
              <a:t> IHRE AUFMERKSAMKEIT!</a:t>
            </a:r>
            <a:endParaRPr lang="pl-PL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  <a:cs typeface="+mn-cs"/>
            </a:endParaRPr>
          </a:p>
        </p:txBody>
      </p:sp>
      <p:pic>
        <p:nvPicPr>
          <p:cNvPr id="28674" name="Obraz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3088" y="3675063"/>
            <a:ext cx="2449512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rostokąt 1"/>
          <p:cNvSpPr>
            <a:spLocks noChangeArrowheads="1"/>
          </p:cNvSpPr>
          <p:nvPr/>
        </p:nvSpPr>
        <p:spPr bwMode="auto">
          <a:xfrm>
            <a:off x="111125" y="171450"/>
            <a:ext cx="6096000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>
                <a:latin typeface="Bradley Hand ITC"/>
              </a:rPr>
              <a:t>Einführung</a:t>
            </a:r>
          </a:p>
          <a:p>
            <a:r>
              <a:rPr lang="de-DE" sz="2400">
                <a:latin typeface="Times New Roman" pitchFamily="18" charset="0"/>
                <a:cs typeface="Times New Roman" pitchFamily="18" charset="0"/>
              </a:rPr>
              <a:t>Aenne Burda geb. am 28.Juli </a:t>
            </a:r>
            <a:r>
              <a:rPr lang="de-DE" sz="2400" b="1">
                <a:latin typeface="Times New Roman" pitchFamily="18" charset="0"/>
                <a:cs typeface="Times New Roman" pitchFamily="18" charset="0"/>
              </a:rPr>
              <a:t>1909</a:t>
            </a:r>
            <a:r>
              <a:rPr lang="de-DE" sz="2400">
                <a:latin typeface="Times New Roman" pitchFamily="18" charset="0"/>
                <a:cs typeface="Times New Roman" pitchFamily="18" charset="0"/>
              </a:rPr>
              <a:t> </a:t>
            </a:r>
            <a:endParaRPr lang="pl-PL" sz="240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400">
                <a:latin typeface="Times New Roman" pitchFamily="18" charset="0"/>
                <a:cs typeface="Times New Roman" pitchFamily="18" charset="0"/>
              </a:rPr>
              <a:t> gest. </a:t>
            </a:r>
            <a:r>
              <a:rPr lang="pl-PL" sz="2400"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de-DE" sz="2400">
                <a:latin typeface="Times New Roman" pitchFamily="18" charset="0"/>
                <a:cs typeface="Times New Roman" pitchFamily="18" charset="0"/>
              </a:rPr>
              <a:t>3.November </a:t>
            </a:r>
            <a:r>
              <a:rPr lang="de-DE" sz="2400" b="1">
                <a:latin typeface="Times New Roman" pitchFamily="18" charset="0"/>
                <a:cs typeface="Times New Roman" pitchFamily="18" charset="0"/>
              </a:rPr>
              <a:t>2005</a:t>
            </a:r>
          </a:p>
          <a:p>
            <a:r>
              <a:rPr lang="de-DE" sz="2400">
                <a:latin typeface="Times New Roman" pitchFamily="18" charset="0"/>
                <a:cs typeface="Times New Roman" pitchFamily="18" charset="0"/>
              </a:rPr>
              <a:t>Eine deutsche Verlegerin von Zeitschriften </a:t>
            </a:r>
          </a:p>
          <a:p>
            <a:r>
              <a:rPr lang="de-DE" sz="2400">
                <a:latin typeface="Times New Roman" pitchFamily="18" charset="0"/>
                <a:cs typeface="Times New Roman" pitchFamily="18" charset="0"/>
              </a:rPr>
              <a:t>„Modekönigin“, die in der schwierigen Nachkriegszeit, die Frauen schön und elegant machen wollte </a:t>
            </a:r>
          </a:p>
          <a:p>
            <a:r>
              <a:rPr lang="de-DE" sz="2400">
                <a:latin typeface="Times New Roman" pitchFamily="18" charset="0"/>
                <a:cs typeface="Times New Roman" pitchFamily="18" charset="0"/>
              </a:rPr>
              <a:t>Sie gründete 1950  ein Modemagazin </a:t>
            </a:r>
            <a:r>
              <a:rPr lang="de-DE" sz="2400" b="1">
                <a:latin typeface="Times New Roman" pitchFamily="18" charset="0"/>
                <a:cs typeface="Times New Roman" pitchFamily="18" charset="0"/>
              </a:rPr>
              <a:t>Burda Moden</a:t>
            </a:r>
            <a:r>
              <a:rPr lang="de-DE" sz="2400">
                <a:latin typeface="Times New Roman" pitchFamily="18" charset="0"/>
                <a:cs typeface="Times New Roman" pitchFamily="18" charset="0"/>
              </a:rPr>
              <a:t> mit Schnittmuster zum Nachnähen</a:t>
            </a:r>
          </a:p>
          <a:p>
            <a:r>
              <a:rPr lang="de-DE" sz="2400">
                <a:latin typeface="Times New Roman" pitchFamily="18" charset="0"/>
                <a:cs typeface="Times New Roman" pitchFamily="18" charset="0"/>
              </a:rPr>
              <a:t>Heute erscheint die Zeitschrift in 17 Sprachen und in 120  Ländern </a:t>
            </a:r>
          </a:p>
          <a:p>
            <a:endParaRPr lang="de-DE">
              <a:latin typeface="Trebuchet MS" pitchFamily="34" charset="0"/>
            </a:endParaRPr>
          </a:p>
        </p:txBody>
      </p:sp>
      <p:pic>
        <p:nvPicPr>
          <p:cNvPr id="19458" name="Obraz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0913" y="4346575"/>
            <a:ext cx="3992562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36038" y="3562350"/>
            <a:ext cx="22383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5640388" y="5075238"/>
            <a:ext cx="40703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Tempus Sans ITC" panose="04020404030D07020202" pitchFamily="82" charset="0"/>
                <a:cs typeface="+mn-cs"/>
              </a:rPr>
              <a:t>Am 9. Juli 1931 heiraten Anna </a:t>
            </a:r>
            <a:r>
              <a:rPr lang="de-DE" b="1" dirty="0" err="1">
                <a:solidFill>
                  <a:schemeClr val="accent1">
                    <a:lumMod val="50000"/>
                  </a:schemeClr>
                </a:solidFill>
                <a:latin typeface="Tempus Sans ITC" panose="04020404030D07020202" pitchFamily="82" charset="0"/>
                <a:cs typeface="+mn-cs"/>
              </a:rPr>
              <a:t>Lemminger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Tempus Sans ITC" panose="04020404030D07020202" pitchFamily="82" charset="0"/>
                <a:cs typeface="+mn-cs"/>
              </a:rPr>
              <a:t> und Dr. Franz Burda</a:t>
            </a:r>
            <a:endParaRPr lang="pl-PL" b="1" dirty="0">
              <a:solidFill>
                <a:schemeClr val="accent1">
                  <a:lumMod val="50000"/>
                </a:schemeClr>
              </a:solidFill>
              <a:latin typeface="Tempus Sans ITC" panose="04020404030D07020202" pitchFamily="82" charset="0"/>
              <a:cs typeface="+mn-cs"/>
            </a:endParaRPr>
          </a:p>
        </p:txBody>
      </p:sp>
      <p:pic>
        <p:nvPicPr>
          <p:cNvPr id="19461" name="Obraz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8600" y="0"/>
            <a:ext cx="2970213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3513" y="149225"/>
            <a:ext cx="7693025" cy="3294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+mn-cs"/>
              </a:rPr>
              <a:t>Familie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Tochter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Lokomotivheizers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Franz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Lemminger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seiner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Frau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Maria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Ausbildung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Klosterschule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dann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Höhere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Handelsschule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kaufmännische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Lehre</a:t>
            </a:r>
            <a:endParaRPr lang="pl-PL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*1931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Heirat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mit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Buchdrucker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Franz Burda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Drei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Söhne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Franz (1932),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Frieder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(1936),  Hubert (1940), der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heute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den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Verlag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Mutter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leitet</a:t>
            </a:r>
            <a:endParaRPr lang="pl-PL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358389" y="149824"/>
            <a:ext cx="3103987" cy="4013777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20483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7763" y="3695700"/>
            <a:ext cx="4224337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Obraz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6725" y="3443288"/>
            <a:ext cx="3802063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Prostokąt 6"/>
          <p:cNvSpPr>
            <a:spLocks noChangeArrowheads="1"/>
          </p:cNvSpPr>
          <p:nvPr/>
        </p:nvSpPr>
        <p:spPr bwMode="auto">
          <a:xfrm>
            <a:off x="5575300" y="6367463"/>
            <a:ext cx="4335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>
                <a:latin typeface="Times New Roman" pitchFamily="18" charset="0"/>
                <a:cs typeface="Times New Roman" pitchFamily="18" charset="0"/>
              </a:rPr>
              <a:t>Aenne Burda im Chevrolet Corvette, 1956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3825" y="127000"/>
            <a:ext cx="60960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  <a:latin typeface="Tempus Sans ITC" panose="04020404030D07020202" pitchFamily="82" charset="0"/>
                <a:cs typeface="+mn-cs"/>
              </a:rPr>
              <a:t>Anfang der Karriere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untreue Mann, von dem sie sich trennen wollte, überschrieb auf sie als Abfindung den Verlag seiner Geliebten „Elfi- Moden“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 dem  defizitären Verlag machte sie einen erfolgreichen Verlag mit der Geschäftsidee,  dem Magazin Schnittmusterbögen beizulegen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Diese Idee ermöglichte jeder Frau preiswert in Heimarbeit die Modelle aus dem Magazin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nachzuschneidern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Obraz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8513" y="127000"/>
            <a:ext cx="326390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513" y="3675063"/>
            <a:ext cx="3646487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Obraz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4300" y="3292475"/>
            <a:ext cx="3821113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560388" y="6362700"/>
            <a:ext cx="46672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Fassade des „Modenverlags A. Burda“ 1949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0" name="Prostokąt 6"/>
          <p:cNvSpPr>
            <a:spLocks noChangeArrowheads="1"/>
          </p:cNvSpPr>
          <p:nvPr/>
        </p:nvSpPr>
        <p:spPr bwMode="auto">
          <a:xfrm>
            <a:off x="5370513" y="6208713"/>
            <a:ext cx="6096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>
                <a:latin typeface="Times New Roman" pitchFamily="18" charset="0"/>
                <a:cs typeface="Times New Roman" pitchFamily="18" charset="0"/>
              </a:rPr>
              <a:t>Aenne Burda (rechts) mit Moderedakteurin Irene Baer, 1950</a:t>
            </a:r>
            <a:endParaRPr lang="pl-PL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491288" y="587375"/>
            <a:ext cx="2160587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  <a:cs typeface="+mn-cs"/>
              </a:rPr>
              <a:t>Die erste Ausgabe von BURDA MODEN 1950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1125" y="174625"/>
            <a:ext cx="6096000" cy="3902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3200" b="1">
                <a:solidFill>
                  <a:srgbClr val="B4186E"/>
                </a:solidFill>
                <a:latin typeface="Bradley Hand ITC"/>
              </a:rPr>
              <a:t>Medienimperium</a:t>
            </a:r>
          </a:p>
          <a:p>
            <a:endParaRPr lang="de-DE">
              <a:latin typeface="Trebuchet MS" pitchFamily="34" charset="0"/>
            </a:endParaRPr>
          </a:p>
          <a:p>
            <a:r>
              <a:rPr lang="de-DE" sz="2000" b="1">
                <a:latin typeface="Times New Roman" pitchFamily="18" charset="0"/>
                <a:cs typeface="Times New Roman" pitchFamily="18" charset="0"/>
              </a:rPr>
              <a:t>1965</a:t>
            </a:r>
            <a:r>
              <a:rPr lang="de-DE" sz="2000">
                <a:latin typeface="Times New Roman" pitchFamily="18" charset="0"/>
                <a:cs typeface="Times New Roman" pitchFamily="18" charset="0"/>
              </a:rPr>
              <a:t> die Auflage von BURDA MODEN erreicht die Millionengrenze </a:t>
            </a:r>
          </a:p>
          <a:p>
            <a:r>
              <a:rPr lang="de-DE" sz="2000">
                <a:latin typeface="Times New Roman" pitchFamily="18" charset="0"/>
                <a:cs typeface="Times New Roman" pitchFamily="18" charset="0"/>
              </a:rPr>
              <a:t>Dem Magazin folgen weitere Zeitschriften : Anna, Carina, Verena</a:t>
            </a:r>
          </a:p>
          <a:p>
            <a:r>
              <a:rPr lang="de-DE" sz="2000" b="1">
                <a:latin typeface="Times New Roman" pitchFamily="18" charset="0"/>
                <a:cs typeface="Times New Roman" pitchFamily="18" charset="0"/>
              </a:rPr>
              <a:t>1987</a:t>
            </a:r>
            <a:r>
              <a:rPr lang="de-DE" sz="2000">
                <a:latin typeface="Times New Roman" pitchFamily="18" charset="0"/>
                <a:cs typeface="Times New Roman" pitchFamily="18" charset="0"/>
              </a:rPr>
              <a:t>  Burda Moden erscheint als erste Westzeitschrift in der Sowjetunion , dank Raissa Gorbatschova</a:t>
            </a:r>
          </a:p>
          <a:p>
            <a:r>
              <a:rPr lang="de-DE" sz="2000" b="1">
                <a:latin typeface="Times New Roman" pitchFamily="18" charset="0"/>
                <a:cs typeface="Times New Roman" pitchFamily="18" charset="0"/>
              </a:rPr>
              <a:t>Mit 85 Jahren </a:t>
            </a:r>
            <a:r>
              <a:rPr lang="de-DE" sz="2000">
                <a:latin typeface="Times New Roman" pitchFamily="18" charset="0"/>
                <a:cs typeface="Times New Roman" pitchFamily="18" charset="0"/>
              </a:rPr>
              <a:t>zog sich Aenne Burda aus dem Geschäft zurück und hinterließ ein Imperium mit dem Umsatz von 172 Millionen DM</a:t>
            </a:r>
          </a:p>
          <a:p>
            <a:r>
              <a:rPr lang="de-DE" sz="2000">
                <a:latin typeface="Times New Roman" pitchFamily="18" charset="0"/>
                <a:cs typeface="Times New Roman" pitchFamily="18" charset="0"/>
              </a:rPr>
              <a:t>Danach widmete sich </a:t>
            </a:r>
            <a:r>
              <a:rPr lang="pl-PL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e-DE" sz="2000">
                <a:latin typeface="Times New Roman" pitchFamily="18" charset="0"/>
                <a:cs typeface="Times New Roman" pitchFamily="18" charset="0"/>
              </a:rPr>
              <a:t>enne der Ölmalerei </a:t>
            </a:r>
          </a:p>
        </p:txBody>
      </p:sp>
      <p:pic>
        <p:nvPicPr>
          <p:cNvPr id="22530" name="Obraz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9838" y="174625"/>
            <a:ext cx="5626100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Prostokąt 3"/>
          <p:cNvSpPr>
            <a:spLocks noChangeArrowheads="1"/>
          </p:cNvSpPr>
          <p:nvPr/>
        </p:nvSpPr>
        <p:spPr bwMode="auto">
          <a:xfrm>
            <a:off x="5859463" y="4535488"/>
            <a:ext cx="6321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latin typeface="Trebuchet MS" pitchFamily="34" charset="0"/>
              </a:rPr>
              <a:t>„Ich bin Burda Moden“: Aenne Burda 1973 vor ihrem von Egon Eiermann erbauten Verlagsgebäude in Offenburg</a:t>
            </a:r>
            <a:endParaRPr lang="pl-PL" b="1">
              <a:latin typeface="Trebuchet MS" pitchFamily="34" charset="0"/>
            </a:endParaRPr>
          </a:p>
        </p:txBody>
      </p:sp>
      <p:pic>
        <p:nvPicPr>
          <p:cNvPr id="22532" name="Obraz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75" y="4114800"/>
            <a:ext cx="3602038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Prostokąt 5"/>
          <p:cNvSpPr>
            <a:spLocks noChangeArrowheads="1"/>
          </p:cNvSpPr>
          <p:nvPr/>
        </p:nvSpPr>
        <p:spPr bwMode="auto">
          <a:xfrm>
            <a:off x="4214813" y="6232525"/>
            <a:ext cx="3730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rebuchet MS" pitchFamily="34" charset="0"/>
              </a:rPr>
              <a:t>Aenne Burda in einer Besprechung</a:t>
            </a:r>
            <a:endParaRPr lang="pl-PL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55750" y="141288"/>
            <a:ext cx="63595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 err="1">
                <a:solidFill>
                  <a:schemeClr val="accent1">
                    <a:lumMod val="75000"/>
                  </a:schemeClr>
                </a:solidFill>
                <a:latin typeface="Forte" panose="03060902040502070203" pitchFamily="66" charset="0"/>
                <a:cs typeface="+mn-cs"/>
              </a:rPr>
              <a:t>Aenne</a:t>
            </a:r>
            <a:r>
              <a:rPr lang="pl-PL" sz="3600" dirty="0">
                <a:solidFill>
                  <a:schemeClr val="accent1">
                    <a:lumMod val="75000"/>
                  </a:schemeClr>
                </a:solidFill>
                <a:latin typeface="Forte" panose="03060902040502070203" pitchFamily="66" charset="0"/>
                <a:cs typeface="+mn-cs"/>
              </a:rPr>
              <a:t> Burda </a:t>
            </a:r>
            <a:r>
              <a:rPr lang="pl-PL" sz="3600" dirty="0" err="1">
                <a:solidFill>
                  <a:schemeClr val="accent1">
                    <a:lumMod val="75000"/>
                  </a:schemeClr>
                </a:solidFill>
                <a:latin typeface="Forte" panose="03060902040502070203" pitchFamily="66" charset="0"/>
                <a:cs typeface="+mn-cs"/>
              </a:rPr>
              <a:t>als</a:t>
            </a:r>
            <a:r>
              <a:rPr lang="pl-PL" sz="3600" dirty="0">
                <a:solidFill>
                  <a:schemeClr val="accent1">
                    <a:lumMod val="75000"/>
                  </a:schemeClr>
                </a:solidFill>
                <a:latin typeface="Forte" panose="03060902040502070203" pitchFamily="66" charset="0"/>
                <a:cs typeface="+mn-cs"/>
              </a:rPr>
              <a:t> </a:t>
            </a:r>
            <a:r>
              <a:rPr lang="pl-PL" sz="3600" dirty="0" err="1">
                <a:solidFill>
                  <a:schemeClr val="accent1">
                    <a:lumMod val="75000"/>
                  </a:schemeClr>
                </a:solidFill>
                <a:latin typeface="Forte" panose="03060902040502070203" pitchFamily="66" charset="0"/>
                <a:cs typeface="+mn-cs"/>
              </a:rPr>
              <a:t>Persönlichkeit</a:t>
            </a:r>
            <a:endParaRPr lang="pl-PL" sz="3600" dirty="0">
              <a:solidFill>
                <a:schemeClr val="accent1">
                  <a:lumMod val="75000"/>
                </a:schemeClr>
              </a:solidFill>
              <a:latin typeface="Forte" panose="03060902040502070203" pitchFamily="66" charset="0"/>
              <a:cs typeface="+mn-cs"/>
            </a:endParaRPr>
          </a:p>
        </p:txBody>
      </p:sp>
      <p:sp>
        <p:nvSpPr>
          <p:cNvPr id="23554" name="Prostokąt 2"/>
          <p:cNvSpPr>
            <a:spLocks noChangeArrowheads="1"/>
          </p:cNvSpPr>
          <p:nvPr/>
        </p:nvSpPr>
        <p:spPr bwMode="auto">
          <a:xfrm>
            <a:off x="458788" y="787400"/>
            <a:ext cx="800258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e-DE">
                <a:latin typeface="Times New Roman" pitchFamily="18" charset="0"/>
                <a:cs typeface="Times New Roman" pitchFamily="18" charset="0"/>
              </a:rPr>
              <a:t>Eine 40-jährige Hausfrau mit 3 Kindern schaffte es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e-DE">
                <a:latin typeface="Times New Roman" pitchFamily="18" charset="0"/>
                <a:cs typeface="Times New Roman" pitchFamily="18" charset="0"/>
              </a:rPr>
              <a:t> in der Zeit als Frauen nicht viel zu sagen hatten, eine Führungsposition zu erlangen und eine Weltmarke zu gründen</a:t>
            </a:r>
          </a:p>
          <a:p>
            <a:endParaRPr lang="de-DE">
              <a:latin typeface="Times New Roman" pitchFamily="18" charset="0"/>
              <a:cs typeface="Times New Roman" pitchFamily="18" charset="0"/>
            </a:endParaRPr>
          </a:p>
          <a:p>
            <a:r>
              <a:rPr lang="de-DE">
                <a:latin typeface="Times New Roman" pitchFamily="18" charset="0"/>
                <a:cs typeface="Times New Roman" pitchFamily="18" charset="0"/>
              </a:rPr>
              <a:t>Sie war stark, mutig, ehrgeizig,  hatte Intuition, starken Willen  , duldete keine Kritik und machte was sie wollte</a:t>
            </a:r>
          </a:p>
          <a:p>
            <a:endParaRPr lang="de-DE">
              <a:latin typeface="Times New Roman" pitchFamily="18" charset="0"/>
              <a:cs typeface="Times New Roman" pitchFamily="18" charset="0"/>
            </a:endParaRPr>
          </a:p>
          <a:p>
            <a:r>
              <a:rPr lang="de-DE">
                <a:latin typeface="Times New Roman" pitchFamily="18" charset="0"/>
                <a:cs typeface="Times New Roman" pitchFamily="18" charset="0"/>
              </a:rPr>
              <a:t>Sie war  Liebhaberin schöner Sportwagen und genoss den glamourösen  Auftritt bei Modeschauen und Filmgalas</a:t>
            </a:r>
          </a:p>
          <a:p>
            <a:r>
              <a:rPr lang="de-DE">
                <a:latin typeface="Times New Roman" pitchFamily="18" charset="0"/>
                <a:cs typeface="Times New Roman" pitchFamily="18" charset="0"/>
              </a:rPr>
              <a:t>Mit ihrer Aenne-Burda-Stiftung förderte sie Kunst, Kultur, Umwelt- und Denkmalschutz, die Altenpflege und unterstützte hilfsbedürftige Menschen in Offenburg. </a:t>
            </a:r>
          </a:p>
        </p:txBody>
      </p:sp>
      <p:pic>
        <p:nvPicPr>
          <p:cNvPr id="23555" name="Obraz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2238" y="0"/>
            <a:ext cx="3281362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Prostokąt 4"/>
          <p:cNvSpPr>
            <a:spLocks noChangeArrowheads="1"/>
          </p:cNvSpPr>
          <p:nvPr/>
        </p:nvSpPr>
        <p:spPr bwMode="auto">
          <a:xfrm>
            <a:off x="8559800" y="4400550"/>
            <a:ext cx="363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>
                <a:latin typeface="Times New Roman" pitchFamily="18" charset="0"/>
                <a:cs typeface="Times New Roman" pitchFamily="18" charset="0"/>
              </a:rPr>
              <a:t>Aenne Burda mit Frieder, Franz, Franzl und Hubert (v.l.) an ihrem 50. Geburtstag</a:t>
            </a:r>
            <a:endParaRPr lang="pl-PL" sz="1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Obraz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9263" y="3929063"/>
            <a:ext cx="390366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Prostokąt 6"/>
          <p:cNvSpPr>
            <a:spLocks noChangeArrowheads="1"/>
          </p:cNvSpPr>
          <p:nvPr/>
        </p:nvSpPr>
        <p:spPr bwMode="auto">
          <a:xfrm>
            <a:off x="5734050" y="6116638"/>
            <a:ext cx="2728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>
                <a:latin typeface="Times New Roman" pitchFamily="18" charset="0"/>
                <a:cs typeface="Times New Roman" pitchFamily="18" charset="0"/>
              </a:rPr>
              <a:t>Aenne Burda beim Malen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12825" y="173038"/>
            <a:ext cx="7564438" cy="800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dirty="0">
                <a:latin typeface="Lucida Handwriting" panose="03010101010101010101" pitchFamily="66" charset="0"/>
                <a:cs typeface="+mn-cs"/>
              </a:rPr>
              <a:t>Orden und Ehrungen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Aenne Burda war hochgeschätzt und bekam viele Orden und Ehrungen </a:t>
            </a:r>
            <a:endParaRPr lang="de-DE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8" name="Prostokąt 2"/>
          <p:cNvSpPr>
            <a:spLocks noChangeArrowheads="1"/>
          </p:cNvSpPr>
          <p:nvPr/>
        </p:nvSpPr>
        <p:spPr bwMode="auto">
          <a:xfrm>
            <a:off x="0" y="1085850"/>
            <a:ext cx="57308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latin typeface="Times New Roman" pitchFamily="18" charset="0"/>
                <a:cs typeface="Times New Roman" pitchFamily="18" charset="0"/>
              </a:rPr>
              <a:t>Bundesverdienstkreuz (1974)</a:t>
            </a:r>
          </a:p>
          <a:p>
            <a:r>
              <a:rPr lang="de-DE" sz="2000">
                <a:latin typeface="Times New Roman" pitchFamily="18" charset="0"/>
                <a:cs typeface="Times New Roman" pitchFamily="18" charset="0"/>
              </a:rPr>
              <a:t>Bayerischer Verdienstorden (1984)</a:t>
            </a:r>
            <a:endParaRPr lang="pl-PL" sz="200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000">
                <a:latin typeface="Times New Roman" pitchFamily="18" charset="0"/>
                <a:cs typeface="Times New Roman" pitchFamily="18" charset="0"/>
              </a:rPr>
              <a:t>Verdienstmedaille des Landes Baden-Württemberg (1985)</a:t>
            </a:r>
          </a:p>
          <a:p>
            <a:r>
              <a:rPr lang="de-DE" sz="2000">
                <a:latin typeface="Times New Roman" pitchFamily="18" charset="0"/>
                <a:cs typeface="Times New Roman" pitchFamily="18" charset="0"/>
              </a:rPr>
              <a:t>Ehrenbürgerin ihrer Heimatstadt Offenburg (1989)</a:t>
            </a:r>
          </a:p>
          <a:p>
            <a:r>
              <a:rPr lang="de-DE" sz="2000">
                <a:latin typeface="Times New Roman" pitchFamily="18" charset="0"/>
                <a:cs typeface="Times New Roman" pitchFamily="18" charset="0"/>
              </a:rPr>
              <a:t>Goldenes Ehrenzeichen des Landes Salzburg (1994)</a:t>
            </a:r>
          </a:p>
          <a:p>
            <a:r>
              <a:rPr lang="de-DE" sz="2000">
                <a:latin typeface="Times New Roman" pitchFamily="18" charset="0"/>
                <a:cs typeface="Times New Roman" pitchFamily="18" charset="0"/>
              </a:rPr>
              <a:t>Großes Bundesverdienstkreuz mit Stern (2001)</a:t>
            </a:r>
          </a:p>
          <a:p>
            <a:r>
              <a:rPr lang="de-DE" sz="2000">
                <a:latin typeface="Times New Roman" pitchFamily="18" charset="0"/>
                <a:cs typeface="Times New Roman" pitchFamily="18" charset="0"/>
              </a:rPr>
              <a:t>Mehrere Rosenzüchtungen sind nach ihr benannt worden.</a:t>
            </a:r>
          </a:p>
          <a:p>
            <a:endParaRPr lang="de-DE">
              <a:latin typeface="Times New Roman" pitchFamily="18" charset="0"/>
              <a:cs typeface="Times New Roman" pitchFamily="18" charset="0"/>
            </a:endParaRPr>
          </a:p>
          <a:p>
            <a:r>
              <a:rPr lang="de-DE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24579" name="Prostokąt 3"/>
          <p:cNvSpPr>
            <a:spLocks noChangeArrowheads="1"/>
          </p:cNvSpPr>
          <p:nvPr/>
        </p:nvSpPr>
        <p:spPr bwMode="auto">
          <a:xfrm>
            <a:off x="5730875" y="1085850"/>
            <a:ext cx="6096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latin typeface="Times New Roman" pitchFamily="18" charset="0"/>
                <a:cs typeface="Times New Roman" pitchFamily="18" charset="0"/>
              </a:rPr>
              <a:t>Zum Andenken an das unternehmerische und soziale Engagement seiner Mutter stiftete Hubert Burda 2006 einen „Aenne Burda Award“, der alljährlich an „erfolgreiche junge Frauen in den Medien“ verliehen werden soll.</a:t>
            </a:r>
          </a:p>
          <a:p>
            <a:r>
              <a:rPr lang="de-DE" sz="2000">
                <a:latin typeface="Times New Roman" pitchFamily="18" charset="0"/>
                <a:cs typeface="Times New Roman" pitchFamily="18" charset="0"/>
              </a:rPr>
              <a:t>    Anlässlich ihres 100. Geburtstags präsentierte die Stadt Offenburg vom 18. Juli 2009 bis zum 10. Januar 2010 eine Ausstellung über ihr Leben und Werk im Museum im Ritterhaus.</a:t>
            </a:r>
          </a:p>
        </p:txBody>
      </p:sp>
      <p:pic>
        <p:nvPicPr>
          <p:cNvPr id="24580" name="Obraz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8563" y="3851275"/>
            <a:ext cx="3617912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Prostokąt 5"/>
          <p:cNvSpPr>
            <a:spLocks noChangeArrowheads="1"/>
          </p:cNvSpPr>
          <p:nvPr/>
        </p:nvSpPr>
        <p:spPr bwMode="auto">
          <a:xfrm>
            <a:off x="4816475" y="5732463"/>
            <a:ext cx="6096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Trebuchet MS" pitchFamily="34" charset="0"/>
              </a:rPr>
              <a:t>Ein Bild, das um die Welt geht: Raissa Gorbatschowa (links) empfängt Aenne Burda 1987 in Moskau.</a:t>
            </a:r>
            <a:endParaRPr lang="pl-PL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65000">
              <a:schemeClr val="bg2">
                <a:tint val="90000"/>
                <a:lumMod val="110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Obraz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5913" y="-88900"/>
            <a:ext cx="8951912" cy="699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hmurka 6"/>
          <p:cNvSpPr/>
          <p:nvPr/>
        </p:nvSpPr>
        <p:spPr>
          <a:xfrm>
            <a:off x="197392" y="3979580"/>
            <a:ext cx="5602310" cy="3029229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Aenne Burdas Lebensmotto: “Ich schlief und träumte, das Leben wäre Freude, ich erwachte und sah, das Leben war Pflicht; ich handelte - und siehe: die Pflicht war Freude!” (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Rabindranath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Tagore 1861-1941, Literaturnobelpreisträger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hmurka 4"/>
          <p:cNvSpPr/>
          <p:nvPr/>
        </p:nvSpPr>
        <p:spPr>
          <a:xfrm>
            <a:off x="9342438" y="704850"/>
            <a:ext cx="2781300" cy="1500188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„Ich bin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emanzipiert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geboren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hmurka 3"/>
          <p:cNvSpPr/>
          <p:nvPr/>
        </p:nvSpPr>
        <p:spPr>
          <a:xfrm>
            <a:off x="196850" y="593725"/>
            <a:ext cx="2924175" cy="144145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„Der Wunsch nach Schönheit ist krisenfest!"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murka 2"/>
          <p:cNvSpPr/>
          <p:nvPr/>
        </p:nvSpPr>
        <p:spPr>
          <a:xfrm>
            <a:off x="515938" y="2638425"/>
            <a:ext cx="2819400" cy="1446213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„Jede Frau will schön sein“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hmurka 5"/>
          <p:cNvSpPr/>
          <p:nvPr/>
        </p:nvSpPr>
        <p:spPr>
          <a:xfrm>
            <a:off x="8559800" y="5083175"/>
            <a:ext cx="3632200" cy="1774825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latin typeface="Baskerville Old Face" panose="02020602080505020303" pitchFamily="18" charset="0"/>
              </a:rPr>
              <a:t>„Wichtig ist vor allen Dingen der Glaube an sich selbst und an die eigene Kraft.“ </a:t>
            </a:r>
            <a:endParaRPr lang="pl-PL" dirty="0">
              <a:latin typeface="Baskerville Old Face" panose="02020602080505020303" pitchFamily="18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3205163" y="120650"/>
            <a:ext cx="732948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  <a:cs typeface="+mn-cs"/>
              </a:rPr>
              <a:t>Zitate</a:t>
            </a:r>
            <a:r>
              <a:rPr lang="pl-PL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  <a:cs typeface="+mn-cs"/>
              </a:rPr>
              <a:t> von </a:t>
            </a:r>
            <a:r>
              <a:rPr lang="pl-PL" sz="40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  <a:cs typeface="+mn-cs"/>
              </a:rPr>
              <a:t>Aenne</a:t>
            </a:r>
            <a:r>
              <a:rPr lang="pl-PL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  <a:cs typeface="+mn-cs"/>
              </a:rPr>
              <a:t> Burda </a:t>
            </a:r>
            <a:endParaRPr lang="pl-PL" sz="4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rostokąt 1"/>
          <p:cNvSpPr>
            <a:spLocks noChangeArrowheads="1"/>
          </p:cNvSpPr>
          <p:nvPr/>
        </p:nvSpPr>
        <p:spPr bwMode="auto">
          <a:xfrm>
            <a:off x="123825" y="646113"/>
            <a:ext cx="42545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die Verlegerin –wydawca</a:t>
            </a:r>
          </a:p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die Nachkriegszeit okres powojenny</a:t>
            </a:r>
          </a:p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gründen zalożyć</a:t>
            </a:r>
          </a:p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das Schnittmuster- wykroj</a:t>
            </a:r>
          </a:p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das Nachnähen- szycie wedlug wzoru</a:t>
            </a:r>
          </a:p>
        </p:txBody>
      </p:sp>
      <p:sp>
        <p:nvSpPr>
          <p:cNvPr id="3" name="Prostokąt 2"/>
          <p:cNvSpPr/>
          <p:nvPr/>
        </p:nvSpPr>
        <p:spPr>
          <a:xfrm>
            <a:off x="3452813" y="0"/>
            <a:ext cx="3179762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 err="1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  <a:cs typeface="+mn-cs"/>
              </a:rPr>
              <a:t>Wörterbuch</a:t>
            </a:r>
            <a:endParaRPr lang="pl-PL" sz="3600" b="1" dirty="0">
              <a:solidFill>
                <a:schemeClr val="accent1">
                  <a:lumMod val="50000"/>
                </a:schemeClr>
              </a:solidFill>
              <a:latin typeface="Lucida Handwriting" panose="03010101010101010101" pitchFamily="66" charset="0"/>
              <a:cs typeface="+mn-cs"/>
            </a:endParaRPr>
          </a:p>
        </p:txBody>
      </p:sp>
      <p:sp>
        <p:nvSpPr>
          <p:cNvPr id="26627" name="Prostokąt 3"/>
          <p:cNvSpPr>
            <a:spLocks noChangeArrowheads="1"/>
          </p:cNvSpPr>
          <p:nvPr/>
        </p:nvSpPr>
        <p:spPr bwMode="auto">
          <a:xfrm>
            <a:off x="369888" y="4772025"/>
            <a:ext cx="42799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der Heizer palacz</a:t>
            </a:r>
          </a:p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die Klosterschule szkola przyklasztorna</a:t>
            </a:r>
          </a:p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der Buchdrucker - drukarz</a:t>
            </a:r>
          </a:p>
        </p:txBody>
      </p:sp>
      <p:sp>
        <p:nvSpPr>
          <p:cNvPr id="26628" name="Prostokąt 4"/>
          <p:cNvSpPr>
            <a:spLocks noChangeArrowheads="1"/>
          </p:cNvSpPr>
          <p:nvPr/>
        </p:nvSpPr>
        <p:spPr bwMode="auto">
          <a:xfrm>
            <a:off x="5880100" y="877888"/>
            <a:ext cx="4178300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der Anfang początek</a:t>
            </a:r>
          </a:p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untreu –niewierny</a:t>
            </a:r>
          </a:p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sich trennen rozstac się</a:t>
            </a:r>
          </a:p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überschreiben – przepisać</a:t>
            </a:r>
          </a:p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die Abfindung – zadośćuczynienie</a:t>
            </a:r>
          </a:p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die Geliebte – kochanka</a:t>
            </a:r>
          </a:p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defizitär – deficytowy</a:t>
            </a:r>
          </a:p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erfolgreich- odnoszacy  sukces</a:t>
            </a:r>
          </a:p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die Geschäftsidee – pomysł biznesowy</a:t>
            </a:r>
          </a:p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die Bögen – arkusze</a:t>
            </a:r>
          </a:p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Beilegen- dołaczyć</a:t>
            </a:r>
          </a:p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preiswert – tanio</a:t>
            </a:r>
          </a:p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die Heimarbeit –praca w domu</a:t>
            </a:r>
          </a:p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schneidern- szyć</a:t>
            </a:r>
          </a:p>
        </p:txBody>
      </p:sp>
      <p:sp>
        <p:nvSpPr>
          <p:cNvPr id="26629" name="Prostokąt 5"/>
          <p:cNvSpPr>
            <a:spLocks noChangeArrowheads="1"/>
          </p:cNvSpPr>
          <p:nvPr/>
        </p:nvSpPr>
        <p:spPr bwMode="auto">
          <a:xfrm>
            <a:off x="227013" y="2278063"/>
            <a:ext cx="343376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die Auflage- nakład</a:t>
            </a:r>
          </a:p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sich zurückziehen – wycofać się</a:t>
            </a:r>
          </a:p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hinterlassen- pozostawić</a:t>
            </a:r>
          </a:p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der Umsatz –obrot</a:t>
            </a:r>
          </a:p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sich widmen- poswiecic się</a:t>
            </a:r>
          </a:p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Ölmalerei – malarstwo olejne</a:t>
            </a:r>
          </a:p>
        </p:txBody>
      </p:sp>
      <p:sp>
        <p:nvSpPr>
          <p:cNvPr id="26630" name="Prostokąt 6"/>
          <p:cNvSpPr>
            <a:spLocks noChangeArrowheads="1"/>
          </p:cNvSpPr>
          <p:nvPr/>
        </p:nvSpPr>
        <p:spPr bwMode="auto">
          <a:xfrm>
            <a:off x="5327650" y="5280025"/>
            <a:ext cx="39941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Keine Kritik dulden- nie znosić krytyki</a:t>
            </a:r>
          </a:p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die Stiftung fundacja</a:t>
            </a:r>
          </a:p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hilsbedürftig – potrzebujący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Czerwonofioletowy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</TotalTime>
  <Words>673</Words>
  <Application>Microsoft Office PowerPoint</Application>
  <PresentationFormat>Niestandardowy</PresentationFormat>
  <Paragraphs>101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Szablon projektu</vt:lpstr>
      </vt:variant>
      <vt:variant>
        <vt:i4>4</vt:i4>
      </vt:variant>
      <vt:variant>
        <vt:lpstr>Tytuły slajdów</vt:lpstr>
      </vt:variant>
      <vt:variant>
        <vt:i4>11</vt:i4>
      </vt:variant>
    </vt:vector>
  </HeadingPairs>
  <TitlesOfParts>
    <vt:vector size="25" baseType="lpstr">
      <vt:lpstr>Trebuchet MS</vt:lpstr>
      <vt:lpstr>Arial</vt:lpstr>
      <vt:lpstr>Wingdings 3</vt:lpstr>
      <vt:lpstr>Calibri</vt:lpstr>
      <vt:lpstr>Tempus Sans ITC</vt:lpstr>
      <vt:lpstr>Baskerville Old Face</vt:lpstr>
      <vt:lpstr>Bradley Hand ITC</vt:lpstr>
      <vt:lpstr>Times New Roman</vt:lpstr>
      <vt:lpstr>Forte</vt:lpstr>
      <vt:lpstr>Lucida Handwriting</vt:lpstr>
      <vt:lpstr>Faseta</vt:lpstr>
      <vt:lpstr>Faseta</vt:lpstr>
      <vt:lpstr>Faseta</vt:lpstr>
      <vt:lpstr>Faseta</vt:lpstr>
      <vt:lpstr>AENNE BURDA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AENNE BURDA</dc:title>
  <dc:creator>Agnieszka Kamińska</dc:creator>
  <cp:lastModifiedBy>User</cp:lastModifiedBy>
  <cp:revision>12</cp:revision>
  <dcterms:created xsi:type="dcterms:W3CDTF">2015-06-01T11:55:21Z</dcterms:created>
  <dcterms:modified xsi:type="dcterms:W3CDTF">2015-06-01T16:44:24Z</dcterms:modified>
</cp:coreProperties>
</file>