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330" autoAdjust="0"/>
    <p:restoredTop sz="94660"/>
  </p:normalViewPr>
  <p:slideViewPr>
    <p:cSldViewPr>
      <p:cViewPr varScale="1">
        <p:scale>
          <a:sx n="68" d="100"/>
          <a:sy n="68" d="100"/>
        </p:scale>
        <p:origin x="-136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9" name="Podtytuł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28" name="Tytuł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pl-PL" smtClean="0"/>
              <a:t>Kliknij, aby edytować styl</a:t>
            </a:r>
            <a:endParaRPr kumimoji="0" lang="en-US"/>
          </a:p>
        </p:txBody>
      </p:sp>
      <p:cxnSp>
        <p:nvCxnSpPr>
          <p:cNvPr id="8" name="Łącznik prosty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Łącznik prosty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Elipsa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Symbol zastępczy daty 14"/>
          <p:cNvSpPr>
            <a:spLocks noGrp="1"/>
          </p:cNvSpPr>
          <p:nvPr>
            <p:ph type="dt" sz="half" idx="10"/>
          </p:nvPr>
        </p:nvSpPr>
        <p:spPr/>
        <p:txBody>
          <a:bodyPr/>
          <a:lstStyle/>
          <a:p>
            <a:fld id="{6308412C-A79C-4994-9057-9AF9400182F5}" type="datetimeFigureOut">
              <a:rPr lang="pl-PL" smtClean="0"/>
              <a:t>19.12.2016</a:t>
            </a:fld>
            <a:endParaRPr lang="pl-PL"/>
          </a:p>
        </p:txBody>
      </p:sp>
      <p:sp>
        <p:nvSpPr>
          <p:cNvPr id="16" name="Symbol zastępczy numeru slajdu 15"/>
          <p:cNvSpPr>
            <a:spLocks noGrp="1"/>
          </p:cNvSpPr>
          <p:nvPr>
            <p:ph type="sldNum" sz="quarter" idx="11"/>
          </p:nvPr>
        </p:nvSpPr>
        <p:spPr/>
        <p:txBody>
          <a:bodyPr/>
          <a:lstStyle/>
          <a:p>
            <a:fld id="{AE3FC562-B279-4D9F-B252-EC51EA296B9A}" type="slidenum">
              <a:rPr lang="pl-PL" smtClean="0"/>
              <a:t>‹#›</a:t>
            </a:fld>
            <a:endParaRPr lang="pl-PL"/>
          </a:p>
        </p:txBody>
      </p:sp>
      <p:sp>
        <p:nvSpPr>
          <p:cNvPr id="17" name="Symbol zastępczy stopki 16"/>
          <p:cNvSpPr>
            <a:spLocks noGrp="1"/>
          </p:cNvSpPr>
          <p:nvPr>
            <p:ph type="ftr" sz="quarter" idx="12"/>
          </p:nvPr>
        </p:nvSpPr>
        <p:spPr/>
        <p:txBody>
          <a:bodyPr/>
          <a:lstStyle/>
          <a:p>
            <a:endParaRPr lang="pl-PL"/>
          </a:p>
        </p:txBody>
      </p:sp>
    </p:spTree>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6308412C-A79C-4994-9057-9AF9400182F5}" type="datetimeFigureOut">
              <a:rPr lang="pl-PL" smtClean="0"/>
              <a:t>19.12.2016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E3FC562-B279-4D9F-B252-EC51EA296B9A}" type="slidenum">
              <a:rPr lang="pl-PL" smtClean="0"/>
              <a:t>‹#›</a:t>
            </a:fld>
            <a:endParaRPr lang="pl-PL"/>
          </a:p>
        </p:txBody>
      </p:sp>
    </p:spTree>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6308412C-A79C-4994-9057-9AF9400182F5}" type="datetimeFigureOut">
              <a:rPr lang="pl-PL" smtClean="0"/>
              <a:t>19.12.2016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E3FC562-B279-4D9F-B252-EC51EA296B9A}" type="slidenum">
              <a:rPr lang="pl-PL" smtClean="0"/>
              <a:t>‹#›</a:t>
            </a:fld>
            <a:endParaRPr lang="pl-PL"/>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9" name="Symbol zastępczy zawartości 8"/>
          <p:cNvSpPr>
            <a:spLocks noGrp="1"/>
          </p:cNvSpPr>
          <p:nvPr>
            <p:ph idx="1"/>
          </p:nvPr>
        </p:nvSpPr>
        <p:spPr>
          <a:xfrm>
            <a:off x="457200" y="1524000"/>
            <a:ext cx="8229600"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4" name="Symbol zastępczy daty 13"/>
          <p:cNvSpPr>
            <a:spLocks noGrp="1"/>
          </p:cNvSpPr>
          <p:nvPr>
            <p:ph type="dt" sz="half" idx="14"/>
          </p:nvPr>
        </p:nvSpPr>
        <p:spPr/>
        <p:txBody>
          <a:bodyPr/>
          <a:lstStyle/>
          <a:p>
            <a:fld id="{6308412C-A79C-4994-9057-9AF9400182F5}" type="datetimeFigureOut">
              <a:rPr lang="pl-PL" smtClean="0"/>
              <a:t>19.12.2016</a:t>
            </a:fld>
            <a:endParaRPr lang="pl-PL"/>
          </a:p>
        </p:txBody>
      </p:sp>
      <p:sp>
        <p:nvSpPr>
          <p:cNvPr id="15" name="Symbol zastępczy numeru slajdu 14"/>
          <p:cNvSpPr>
            <a:spLocks noGrp="1"/>
          </p:cNvSpPr>
          <p:nvPr>
            <p:ph type="sldNum" sz="quarter" idx="15"/>
          </p:nvPr>
        </p:nvSpPr>
        <p:spPr/>
        <p:txBody>
          <a:bodyPr/>
          <a:lstStyle>
            <a:lvl1pPr algn="ctr">
              <a:defRPr/>
            </a:lvl1pPr>
          </a:lstStyle>
          <a:p>
            <a:fld id="{AE3FC562-B279-4D9F-B252-EC51EA296B9A}" type="slidenum">
              <a:rPr lang="pl-PL" smtClean="0"/>
              <a:t>‹#›</a:t>
            </a:fld>
            <a:endParaRPr lang="pl-PL"/>
          </a:p>
        </p:txBody>
      </p:sp>
      <p:sp>
        <p:nvSpPr>
          <p:cNvPr id="16" name="Symbol zastępczy stopki 15"/>
          <p:cNvSpPr>
            <a:spLocks noGrp="1"/>
          </p:cNvSpPr>
          <p:nvPr>
            <p:ph type="ftr" sz="quarter" idx="16"/>
          </p:nvPr>
        </p:nvSpPr>
        <p:spPr/>
        <p:txBody>
          <a:bodyPr/>
          <a:lstStyle/>
          <a:p>
            <a:endParaRPr lang="pl-PL"/>
          </a:p>
        </p:txBody>
      </p:sp>
      <p:sp>
        <p:nvSpPr>
          <p:cNvPr id="17" name="Tytuł 16"/>
          <p:cNvSpPr>
            <a:spLocks noGrp="1"/>
          </p:cNvSpPr>
          <p:nvPr>
            <p:ph type="title"/>
          </p:nvPr>
        </p:nvSpPr>
        <p:spPr/>
        <p:txBody>
          <a:bodyPr rtlCol="0" anchor="b" anchorCtr="0"/>
          <a:lstStyle/>
          <a:p>
            <a:r>
              <a:rPr kumimoji="0" lang="pl-PL" smtClean="0"/>
              <a:t>Kliknij, aby edytować styl</a:t>
            </a:r>
            <a:endParaRPr kumimoji="0" lang="en-US"/>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4" name="Symbol zastępczy daty 3"/>
          <p:cNvSpPr>
            <a:spLocks noGrp="1"/>
          </p:cNvSpPr>
          <p:nvPr>
            <p:ph type="dt" sz="half" idx="10"/>
          </p:nvPr>
        </p:nvSpPr>
        <p:spPr/>
        <p:txBody>
          <a:bodyPr/>
          <a:lstStyle/>
          <a:p>
            <a:fld id="{6308412C-A79C-4994-9057-9AF9400182F5}" type="datetimeFigureOut">
              <a:rPr lang="pl-PL" smtClean="0"/>
              <a:t>19.12.2016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E3FC562-B279-4D9F-B252-EC51EA296B9A}" type="slidenum">
              <a:rPr lang="pl-PL" smtClean="0"/>
              <a:t>‹#›</a:t>
            </a:fld>
            <a:endParaRPr lang="pl-PL"/>
          </a:p>
        </p:txBody>
      </p:sp>
      <p:sp>
        <p:nvSpPr>
          <p:cNvPr id="2" name="Tytuł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cxnSp>
        <p:nvCxnSpPr>
          <p:cNvPr id="7" name="Łącznik prosty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5" name="Symbol zastępczy daty 4"/>
          <p:cNvSpPr>
            <a:spLocks noGrp="1"/>
          </p:cNvSpPr>
          <p:nvPr>
            <p:ph type="dt" sz="half" idx="10"/>
          </p:nvPr>
        </p:nvSpPr>
        <p:spPr/>
        <p:txBody>
          <a:bodyPr/>
          <a:lstStyle/>
          <a:p>
            <a:fld id="{6308412C-A79C-4994-9057-9AF9400182F5}" type="datetimeFigureOut">
              <a:rPr lang="pl-PL" smtClean="0"/>
              <a:t>19.12.2016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AE3FC562-B279-4D9F-B252-EC51EA296B9A}" type="slidenum">
              <a:rPr lang="pl-PL" smtClean="0"/>
              <a:t>‹#›</a:t>
            </a:fld>
            <a:endParaRPr lang="pl-PL"/>
          </a:p>
        </p:txBody>
      </p:sp>
      <p:sp>
        <p:nvSpPr>
          <p:cNvPr id="2" name="Tytuł 1"/>
          <p:cNvSpPr>
            <a:spLocks noGrp="1"/>
          </p:cNvSpPr>
          <p:nvPr>
            <p:ph type="title"/>
          </p:nvPr>
        </p:nvSpPr>
        <p:spPr/>
        <p:txBody>
          <a:bodyPr/>
          <a:lstStyle/>
          <a:p>
            <a:r>
              <a:rPr kumimoji="0" lang="pl-PL" smtClean="0"/>
              <a:t>Kliknij, aby edytować styl</a:t>
            </a:r>
            <a:endParaRPr kumimoji="0" lang="en-US"/>
          </a:p>
        </p:txBody>
      </p:sp>
      <p:sp>
        <p:nvSpPr>
          <p:cNvPr id="11" name="Symbol zastępczy zawartości 10"/>
          <p:cNvSpPr>
            <a:spLocks noGrp="1"/>
          </p:cNvSpPr>
          <p:nvPr>
            <p:ph sz="half" idx="1"/>
          </p:nvPr>
        </p:nvSpPr>
        <p:spPr>
          <a:xfrm>
            <a:off x="457200" y="1524000"/>
            <a:ext cx="4059936"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3" name="Symbol zastępczy zawartości 12"/>
          <p:cNvSpPr>
            <a:spLocks noGrp="1"/>
          </p:cNvSpPr>
          <p:nvPr>
            <p:ph sz="half" idx="2"/>
          </p:nvPr>
        </p:nvSpPr>
        <p:spPr>
          <a:xfrm>
            <a:off x="4648200" y="1524000"/>
            <a:ext cx="4059936"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9" name="Symbol zastępczy numeru slajdu 8"/>
          <p:cNvSpPr>
            <a:spLocks noGrp="1"/>
          </p:cNvSpPr>
          <p:nvPr>
            <p:ph type="sldNum" sz="quarter" idx="12"/>
          </p:nvPr>
        </p:nvSpPr>
        <p:spPr/>
        <p:txBody>
          <a:bodyPr/>
          <a:lstStyle/>
          <a:p>
            <a:fld id="{AE3FC562-B279-4D9F-B252-EC51EA296B9A}" type="slidenum">
              <a:rPr lang="pl-PL" smtClean="0"/>
              <a:t>‹#›</a:t>
            </a:fld>
            <a:endParaRPr lang="pl-PL"/>
          </a:p>
        </p:txBody>
      </p:sp>
      <p:sp>
        <p:nvSpPr>
          <p:cNvPr id="8" name="Symbol zastępczy stopki 7"/>
          <p:cNvSpPr>
            <a:spLocks noGrp="1"/>
          </p:cNvSpPr>
          <p:nvPr>
            <p:ph type="ftr" sz="quarter" idx="11"/>
          </p:nvPr>
        </p:nvSpPr>
        <p:spPr/>
        <p:txBody>
          <a:bodyPr/>
          <a:lstStyle/>
          <a:p>
            <a:endParaRPr lang="pl-PL"/>
          </a:p>
        </p:txBody>
      </p:sp>
      <p:sp>
        <p:nvSpPr>
          <p:cNvPr id="7" name="Symbol zastępczy daty 6"/>
          <p:cNvSpPr>
            <a:spLocks noGrp="1"/>
          </p:cNvSpPr>
          <p:nvPr>
            <p:ph type="dt" sz="half" idx="10"/>
          </p:nvPr>
        </p:nvSpPr>
        <p:spPr/>
        <p:txBody>
          <a:bodyPr/>
          <a:lstStyle/>
          <a:p>
            <a:fld id="{6308412C-A79C-4994-9057-9AF9400182F5}" type="datetimeFigureOut">
              <a:rPr lang="pl-PL" smtClean="0"/>
              <a:t>19.12.2016</a:t>
            </a:fld>
            <a:endParaRPr lang="pl-PL"/>
          </a:p>
        </p:txBody>
      </p:sp>
      <p:sp>
        <p:nvSpPr>
          <p:cNvPr id="3" name="Symbol zastępczy tekstu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32" name="Symbol zastępczy zawartości 31"/>
          <p:cNvSpPr>
            <a:spLocks noGrp="1"/>
          </p:cNvSpPr>
          <p:nvPr>
            <p:ph sz="half" idx="2"/>
          </p:nvPr>
        </p:nvSpPr>
        <p:spPr>
          <a:xfrm>
            <a:off x="457200" y="2201896"/>
            <a:ext cx="4038600" cy="3913632"/>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34" name="Symbol zastępczy zawartości 33"/>
          <p:cNvSpPr>
            <a:spLocks noGrp="1"/>
          </p:cNvSpPr>
          <p:nvPr>
            <p:ph sz="quarter" idx="4"/>
          </p:nvPr>
        </p:nvSpPr>
        <p:spPr>
          <a:xfrm>
            <a:off x="4649788" y="2201896"/>
            <a:ext cx="4038600" cy="3913632"/>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 name="Tytuł 1"/>
          <p:cNvSpPr>
            <a:spLocks noGrp="1"/>
          </p:cNvSpPr>
          <p:nvPr>
            <p:ph type="title"/>
          </p:nvPr>
        </p:nvSpPr>
        <p:spPr>
          <a:xfrm>
            <a:off x="457200" y="155448"/>
            <a:ext cx="8229600" cy="1143000"/>
          </a:xfrm>
        </p:spPr>
        <p:txBody>
          <a:bodyPr anchor="b" anchorCtr="0"/>
          <a:lstStyle>
            <a:lvl1pPr>
              <a:defRPr/>
            </a:lvl1pPr>
          </a:lstStyle>
          <a:p>
            <a:r>
              <a:rPr kumimoji="0" lang="pl-PL" smtClean="0"/>
              <a:t>Kliknij, aby edytować styl</a:t>
            </a:r>
            <a:endParaRPr kumimoji="0" lang="en-US"/>
          </a:p>
        </p:txBody>
      </p:sp>
      <p:sp>
        <p:nvSpPr>
          <p:cNvPr id="12" name="Symbol zastępczy tekstu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cxnSp>
        <p:nvCxnSpPr>
          <p:cNvPr id="10" name="Łącznik prosty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Łącznik prosty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3" name="Symbol zastępczy daty 2"/>
          <p:cNvSpPr>
            <a:spLocks noGrp="1"/>
          </p:cNvSpPr>
          <p:nvPr>
            <p:ph type="dt" sz="half" idx="10"/>
          </p:nvPr>
        </p:nvSpPr>
        <p:spPr/>
        <p:txBody>
          <a:bodyPr/>
          <a:lstStyle/>
          <a:p>
            <a:fld id="{6308412C-A79C-4994-9057-9AF9400182F5}" type="datetimeFigureOut">
              <a:rPr lang="pl-PL" smtClean="0"/>
              <a:t>19.12.2016</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AE3FC562-B279-4D9F-B252-EC51EA296B9A}" type="slidenum">
              <a:rPr lang="pl-PL" smtClean="0"/>
              <a:t>‹#›</a:t>
            </a:fld>
            <a:endParaRPr lang="pl-PL"/>
          </a:p>
        </p:txBody>
      </p:sp>
      <p:sp>
        <p:nvSpPr>
          <p:cNvPr id="2" name="Tytuł 1"/>
          <p:cNvSpPr>
            <a:spLocks noGrp="1"/>
          </p:cNvSpPr>
          <p:nvPr>
            <p:ph type="title"/>
          </p:nvPr>
        </p:nvSpPr>
        <p:spPr/>
        <p:txBody>
          <a:bodyPr/>
          <a:lstStyle/>
          <a:p>
            <a:r>
              <a:rPr kumimoji="0" lang="pl-PL" smtClean="0"/>
              <a:t>Kliknij, aby edytować styl</a:t>
            </a:r>
            <a:endParaRPr kumimoji="0" lang="en-US"/>
          </a:p>
        </p:txBody>
      </p:sp>
    </p:spTree>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308412C-A79C-4994-9057-9AF9400182F5}" type="datetimeFigureOut">
              <a:rPr lang="pl-PL" smtClean="0"/>
              <a:t>19.12.2016</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AE3FC562-B279-4D9F-B252-EC51EA296B9A}" type="slidenum">
              <a:rPr lang="pl-PL" smtClean="0"/>
              <a:t>‹#›</a:t>
            </a:fld>
            <a:endParaRPr lang="pl-PL"/>
          </a:p>
        </p:txBody>
      </p:sp>
    </p:spTree>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29" name="Symbol zastępczy zawartości 28"/>
          <p:cNvSpPr>
            <a:spLocks noGrp="1"/>
          </p:cNvSpPr>
          <p:nvPr>
            <p:ph sz="quarter" idx="1"/>
          </p:nvPr>
        </p:nvSpPr>
        <p:spPr>
          <a:xfrm>
            <a:off x="457200" y="457200"/>
            <a:ext cx="6248400" cy="5715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3" name="Symbol zastępczy tekstu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31" name="Tytuł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pl-PL" smtClean="0"/>
              <a:t>Kliknij, aby edytować styl</a:t>
            </a:r>
            <a:endParaRPr kumimoji="0" lang="en-US"/>
          </a:p>
        </p:txBody>
      </p:sp>
      <p:sp>
        <p:nvSpPr>
          <p:cNvPr id="8" name="Symbol zastępczy daty 7"/>
          <p:cNvSpPr>
            <a:spLocks noGrp="1"/>
          </p:cNvSpPr>
          <p:nvPr>
            <p:ph type="dt" sz="half" idx="14"/>
          </p:nvPr>
        </p:nvSpPr>
        <p:spPr/>
        <p:txBody>
          <a:bodyPr/>
          <a:lstStyle/>
          <a:p>
            <a:fld id="{6308412C-A79C-4994-9057-9AF9400182F5}" type="datetimeFigureOut">
              <a:rPr lang="pl-PL" smtClean="0"/>
              <a:t>19.12.2016</a:t>
            </a:fld>
            <a:endParaRPr lang="pl-PL"/>
          </a:p>
        </p:txBody>
      </p:sp>
      <p:sp>
        <p:nvSpPr>
          <p:cNvPr id="9" name="Symbol zastępczy numeru slajdu 8"/>
          <p:cNvSpPr>
            <a:spLocks noGrp="1"/>
          </p:cNvSpPr>
          <p:nvPr>
            <p:ph type="sldNum" sz="quarter" idx="15"/>
          </p:nvPr>
        </p:nvSpPr>
        <p:spPr/>
        <p:txBody>
          <a:bodyPr/>
          <a:lstStyle/>
          <a:p>
            <a:fld id="{AE3FC562-B279-4D9F-B252-EC51EA296B9A}" type="slidenum">
              <a:rPr lang="pl-PL" smtClean="0"/>
              <a:t>‹#›</a:t>
            </a:fld>
            <a:endParaRPr lang="pl-PL"/>
          </a:p>
        </p:txBody>
      </p:sp>
      <p:sp>
        <p:nvSpPr>
          <p:cNvPr id="10" name="Symbol zastępczy stopki 9"/>
          <p:cNvSpPr>
            <a:spLocks noGrp="1"/>
          </p:cNvSpPr>
          <p:nvPr>
            <p:ph type="ftr" sz="quarter" idx="16"/>
          </p:nvPr>
        </p:nvSpPr>
        <p:spPr/>
        <p:txBody>
          <a:bodyPr/>
          <a:lstStyle/>
          <a:p>
            <a:endParaRPr lang="pl-PL"/>
          </a:p>
        </p:txBody>
      </p:sp>
    </p:spTree>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pl-PL" smtClean="0"/>
              <a:t>Kliknij, aby edytować styl</a:t>
            </a:r>
            <a:endParaRPr kumimoji="0" lang="en-US"/>
          </a:p>
        </p:txBody>
      </p:sp>
      <p:sp>
        <p:nvSpPr>
          <p:cNvPr id="3" name="Symbol zastępczy obrazu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pl-PL" smtClean="0"/>
              <a:t>Kliknij ikonę, aby dodać obraz</a:t>
            </a:r>
            <a:endParaRPr kumimoji="0" lang="en-US"/>
          </a:p>
        </p:txBody>
      </p:sp>
      <p:sp>
        <p:nvSpPr>
          <p:cNvPr id="4" name="Symbol zastępczy tekstu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8" name="Symbol zastępczy daty 7"/>
          <p:cNvSpPr>
            <a:spLocks noGrp="1"/>
          </p:cNvSpPr>
          <p:nvPr>
            <p:ph type="dt" sz="half" idx="10"/>
          </p:nvPr>
        </p:nvSpPr>
        <p:spPr/>
        <p:txBody>
          <a:bodyPr/>
          <a:lstStyle/>
          <a:p>
            <a:fld id="{6308412C-A79C-4994-9057-9AF9400182F5}" type="datetimeFigureOut">
              <a:rPr lang="pl-PL" smtClean="0"/>
              <a:t>19.12.2016</a:t>
            </a:fld>
            <a:endParaRPr lang="pl-PL"/>
          </a:p>
        </p:txBody>
      </p:sp>
      <p:sp>
        <p:nvSpPr>
          <p:cNvPr id="9" name="Symbol zastępczy numeru slajdu 8"/>
          <p:cNvSpPr>
            <a:spLocks noGrp="1"/>
          </p:cNvSpPr>
          <p:nvPr>
            <p:ph type="sldNum" sz="quarter" idx="11"/>
          </p:nvPr>
        </p:nvSpPr>
        <p:spPr/>
        <p:txBody>
          <a:bodyPr/>
          <a:lstStyle/>
          <a:p>
            <a:fld id="{AE3FC562-B279-4D9F-B252-EC51EA296B9A}" type="slidenum">
              <a:rPr lang="pl-PL" smtClean="0"/>
              <a:t>‹#›</a:t>
            </a:fld>
            <a:endParaRPr lang="pl-PL"/>
          </a:p>
        </p:txBody>
      </p:sp>
      <p:sp>
        <p:nvSpPr>
          <p:cNvPr id="10" name="Symbol zastępczy stopki 9"/>
          <p:cNvSpPr>
            <a:spLocks noGrp="1"/>
          </p:cNvSpPr>
          <p:nvPr>
            <p:ph type="ftr" sz="quarter" idx="12"/>
          </p:nvPr>
        </p:nvSpPr>
        <p:spPr/>
        <p:txBody>
          <a:bodyPr/>
          <a:lstStyle/>
          <a:p>
            <a:endParaRPr lang="pl-PL"/>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Symbol zastępczy tekstu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24" name="Symbol zastępczy daty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6308412C-A79C-4994-9057-9AF9400182F5}" type="datetimeFigureOut">
              <a:rPr lang="pl-PL" smtClean="0"/>
              <a:t>19.12.2016</a:t>
            </a:fld>
            <a:endParaRPr lang="pl-PL"/>
          </a:p>
        </p:txBody>
      </p:sp>
      <p:sp>
        <p:nvSpPr>
          <p:cNvPr id="10" name="Symbol zastępczy stopki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pl-PL"/>
          </a:p>
        </p:txBody>
      </p:sp>
      <p:sp>
        <p:nvSpPr>
          <p:cNvPr id="22" name="Symbol zastępczy numeru slajdu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AE3FC562-B279-4D9F-B252-EC51EA296B9A}" type="slidenum">
              <a:rPr lang="pl-PL" smtClean="0"/>
              <a:t>‹#›</a:t>
            </a:fld>
            <a:endParaRPr lang="pl-PL"/>
          </a:p>
        </p:txBody>
      </p:sp>
      <p:sp>
        <p:nvSpPr>
          <p:cNvPr id="5" name="Symbol zastępczy tytułu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pl-PL" smtClean="0"/>
              <a:t>Kliknij, aby edytować styl</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fade thruBlk="1"/>
  </p:transition>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b="-3000"/>
          </a:stretch>
        </a:blipFill>
        <a:effectLst/>
      </p:bgPr>
    </p:bg>
    <p:spTree>
      <p:nvGrpSpPr>
        <p:cNvPr id="1" name=""/>
        <p:cNvGrpSpPr/>
        <p:nvPr/>
      </p:nvGrpSpPr>
      <p:grpSpPr>
        <a:xfrm>
          <a:off x="0" y="0"/>
          <a:ext cx="0" cy="0"/>
          <a:chOff x="0" y="0"/>
          <a:chExt cx="0" cy="0"/>
        </a:xfrm>
      </p:grpSpPr>
      <p:sp>
        <p:nvSpPr>
          <p:cNvPr id="2" name="Tytuł 1"/>
          <p:cNvSpPr>
            <a:spLocks noGrp="1"/>
          </p:cNvSpPr>
          <p:nvPr>
            <p:ph type="ctrTitle" idx="4294967295"/>
          </p:nvPr>
        </p:nvSpPr>
        <p:spPr>
          <a:xfrm>
            <a:off x="0" y="5286388"/>
            <a:ext cx="9144000" cy="928670"/>
          </a:xfrm>
        </p:spPr>
        <p:txBody>
          <a:bodyPr>
            <a:normAutofit/>
          </a:bodyPr>
          <a:lstStyle/>
          <a:p>
            <a:pPr algn="ctr"/>
            <a:r>
              <a:rPr lang="de-DE" sz="5400" b="1" dirty="0" smtClean="0">
                <a:ln w="19050">
                  <a:solidFill>
                    <a:schemeClr val="bg1"/>
                  </a:solidFill>
                </a:ln>
                <a:solidFill>
                  <a:schemeClr val="tx1"/>
                </a:solidFill>
                <a:latin typeface="Times New Roman" pitchFamily="18" charset="0"/>
                <a:cs typeface="Times New Roman" pitchFamily="18" charset="0"/>
              </a:rPr>
              <a:t>MONTESSORIPÄDAGOGIK</a:t>
            </a:r>
            <a:endParaRPr lang="pl-PL" sz="5400" b="1" dirty="0">
              <a:ln w="19050">
                <a:solidFill>
                  <a:schemeClr val="bg1"/>
                </a:solidFill>
              </a:ln>
              <a:solidFill>
                <a:schemeClr val="tx1"/>
              </a:solidFill>
              <a:latin typeface="Times New Roman" pitchFamily="18" charset="0"/>
              <a:cs typeface="Times New Roman" pitchFamily="18" charset="0"/>
            </a:endParaRPr>
          </a:p>
        </p:txBody>
      </p:sp>
    </p:spTree>
  </p:cSld>
  <p:clrMapOvr>
    <a:masterClrMapping/>
  </p:clrMapOvr>
  <p:transition spd="slow">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fontScale="92500" lnSpcReduction="10000"/>
          </a:bodyPr>
          <a:lstStyle/>
          <a:p>
            <a:pPr indent="0">
              <a:buNone/>
            </a:pPr>
            <a:r>
              <a:rPr lang="de-DE" b="1" dirty="0" smtClean="0"/>
              <a:t>Montessoripädagogik</a:t>
            </a:r>
            <a:r>
              <a:rPr lang="de-DE" dirty="0" smtClean="0"/>
              <a:t> ist ein von Maria Montessori und anderen ab 1907 entwickeltes und namentlich </a:t>
            </a:r>
            <a:r>
              <a:rPr lang="de-DE" dirty="0" smtClean="0"/>
              <a:t>in</a:t>
            </a:r>
            <a:r>
              <a:rPr lang="pl-PL" dirty="0" smtClean="0"/>
              <a:t> </a:t>
            </a:r>
            <a:r>
              <a:rPr lang="de-DE" b="1" dirty="0" smtClean="0"/>
              <a:t>Montessori</a:t>
            </a:r>
            <a:r>
              <a:rPr lang="pl-PL" b="1" dirty="0" smtClean="0"/>
              <a:t>-</a:t>
            </a:r>
            <a:r>
              <a:rPr lang="de-DE" b="1" dirty="0" smtClean="0"/>
              <a:t>Schulen</a:t>
            </a:r>
            <a:r>
              <a:rPr lang="pl-PL" b="1" dirty="0" smtClean="0"/>
              <a:t> </a:t>
            </a:r>
            <a:r>
              <a:rPr lang="de-DE" dirty="0" smtClean="0"/>
              <a:t>angewandtes</a:t>
            </a:r>
            <a:r>
              <a:rPr lang="pl-PL" dirty="0" smtClean="0"/>
              <a:t> </a:t>
            </a:r>
            <a:r>
              <a:rPr lang="de-DE" dirty="0" smtClean="0"/>
              <a:t>pädagogisches</a:t>
            </a:r>
            <a:r>
              <a:rPr lang="pl-PL" dirty="0" smtClean="0"/>
              <a:t> </a:t>
            </a:r>
            <a:r>
              <a:rPr lang="de-DE" dirty="0" smtClean="0"/>
              <a:t>Bildungskonzept,</a:t>
            </a:r>
            <a:r>
              <a:rPr lang="pl-PL" dirty="0" smtClean="0"/>
              <a:t> </a:t>
            </a:r>
            <a:r>
              <a:rPr lang="de-DE" dirty="0" smtClean="0"/>
              <a:t>das </a:t>
            </a:r>
            <a:r>
              <a:rPr lang="de-DE" dirty="0" smtClean="0"/>
              <a:t>die Zeitspanne vom Kleinkind bis zum jungen Erwachsenen abdeckt. Sie beruht auf dem Bild des Kindes als „Baumeister seines </a:t>
            </a:r>
            <a:r>
              <a:rPr lang="de-DE" dirty="0" smtClean="0"/>
              <a:t>Selbst</a:t>
            </a:r>
            <a:r>
              <a:rPr lang="pl-PL" dirty="0" smtClean="0"/>
              <a:t>”</a:t>
            </a:r>
            <a:r>
              <a:rPr lang="de-DE" dirty="0" smtClean="0"/>
              <a:t> </a:t>
            </a:r>
            <a:r>
              <a:rPr lang="de-DE" dirty="0" smtClean="0"/>
              <a:t>und verwendet deshalb zum ersten Mal die Form des offenen </a:t>
            </a:r>
            <a:r>
              <a:rPr lang="de-DE" dirty="0" smtClean="0"/>
              <a:t>Unterrichts</a:t>
            </a:r>
            <a:r>
              <a:rPr lang="pl-PL" dirty="0" smtClean="0"/>
              <a:t> </a:t>
            </a:r>
            <a:r>
              <a:rPr lang="de-DE" dirty="0" smtClean="0"/>
              <a:t>und </a:t>
            </a:r>
            <a:r>
              <a:rPr lang="de-DE" dirty="0" smtClean="0"/>
              <a:t>der Freiarbeit. Sie kann insofern </a:t>
            </a:r>
            <a:r>
              <a:rPr lang="de-DE" dirty="0" smtClean="0"/>
              <a:t>als</a:t>
            </a:r>
            <a:r>
              <a:rPr lang="pl-PL" dirty="0" smtClean="0"/>
              <a:t> </a:t>
            </a:r>
            <a:r>
              <a:rPr lang="de-DE" dirty="0" smtClean="0"/>
              <a:t>experimentell</a:t>
            </a:r>
            <a:r>
              <a:rPr lang="pl-PL" dirty="0" smtClean="0"/>
              <a:t> </a:t>
            </a:r>
            <a:r>
              <a:rPr lang="de-DE" dirty="0" smtClean="0"/>
              <a:t>bezeichnet </a:t>
            </a:r>
            <a:r>
              <a:rPr lang="de-DE" dirty="0" smtClean="0"/>
              <a:t>werden, als die Beobachtung des Kindes den Lehrenden dazu führen soll, </a:t>
            </a:r>
            <a:r>
              <a:rPr lang="de-DE" dirty="0" smtClean="0"/>
              <a:t>geeignete</a:t>
            </a:r>
            <a:r>
              <a:rPr lang="pl-PL" dirty="0" smtClean="0"/>
              <a:t> </a:t>
            </a:r>
            <a:r>
              <a:rPr lang="de-DE" dirty="0" smtClean="0"/>
              <a:t>didaktische</a:t>
            </a:r>
            <a:r>
              <a:rPr lang="pl-PL" dirty="0" smtClean="0"/>
              <a:t> </a:t>
            </a:r>
            <a:r>
              <a:rPr lang="de-DE" dirty="0" smtClean="0"/>
              <a:t>Techniken </a:t>
            </a:r>
            <a:r>
              <a:rPr lang="de-DE" dirty="0" smtClean="0"/>
              <a:t>anzuwenden, um den Lernprozess optimal zu fördern. Als Grundgedanke der Montessoripädagogik gilt die Aufforderung „Hilf mir, es selbst zu </a:t>
            </a:r>
            <a:r>
              <a:rPr lang="de-DE" dirty="0" smtClean="0"/>
              <a:t>tun</a:t>
            </a:r>
            <a:r>
              <a:rPr lang="pl-PL" dirty="0" smtClean="0"/>
              <a:t>”</a:t>
            </a:r>
            <a:r>
              <a:rPr lang="de-DE" dirty="0" smtClean="0"/>
              <a:t>.</a:t>
            </a:r>
            <a:endParaRPr lang="pl-PL" dirty="0"/>
          </a:p>
        </p:txBody>
      </p:sp>
      <p:sp>
        <p:nvSpPr>
          <p:cNvPr id="2" name="Tytuł 1"/>
          <p:cNvSpPr>
            <a:spLocks noGrp="1"/>
          </p:cNvSpPr>
          <p:nvPr>
            <p:ph type="title"/>
          </p:nvPr>
        </p:nvSpPr>
        <p:spPr/>
        <p:txBody>
          <a:bodyPr/>
          <a:lstStyle/>
          <a:p>
            <a:pPr algn="ctr"/>
            <a:r>
              <a:rPr lang="de-DE" b="1" dirty="0" smtClean="0"/>
              <a:t>Montessoripädagogik</a:t>
            </a:r>
            <a:endParaRPr lang="pl-PL" dirty="0"/>
          </a:p>
        </p:txBody>
      </p:sp>
    </p:spTree>
  </p:cSld>
  <p:clrMapOvr>
    <a:masterClrMapping/>
  </p:clrMapOvr>
  <p:transition spd="slow">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28596" y="1785926"/>
            <a:ext cx="8229600" cy="4833958"/>
          </a:xfrm>
        </p:spPr>
        <p:txBody>
          <a:bodyPr>
            <a:normAutofit fontScale="85000" lnSpcReduction="20000"/>
          </a:bodyPr>
          <a:lstStyle/>
          <a:p>
            <a:pPr indent="0">
              <a:buNone/>
            </a:pPr>
            <a:r>
              <a:rPr lang="de-DE" dirty="0" smtClean="0"/>
              <a:t>Begründet wurde die Montessoripädagogik </a:t>
            </a:r>
            <a:r>
              <a:rPr lang="pl-PL" dirty="0" smtClean="0"/>
              <a:t/>
            </a:r>
            <a:br>
              <a:rPr lang="pl-PL" dirty="0" smtClean="0"/>
            </a:br>
            <a:r>
              <a:rPr lang="de-DE" dirty="0" smtClean="0"/>
              <a:t>von</a:t>
            </a:r>
            <a:r>
              <a:rPr lang="de-DE" dirty="0" smtClean="0"/>
              <a:t> Maria Montessori, 1870 in Italien </a:t>
            </a:r>
            <a:r>
              <a:rPr lang="pl-PL" dirty="0" smtClean="0"/>
              <a:t/>
            </a:r>
            <a:br>
              <a:rPr lang="pl-PL" dirty="0" smtClean="0"/>
            </a:br>
            <a:r>
              <a:rPr lang="de-DE" dirty="0" smtClean="0"/>
              <a:t>geboren</a:t>
            </a:r>
            <a:r>
              <a:rPr lang="de-DE" dirty="0" smtClean="0"/>
              <a:t>, die als eine der ersten Frauen ein </a:t>
            </a:r>
            <a:r>
              <a:rPr lang="pl-PL" dirty="0" smtClean="0"/>
              <a:t/>
            </a:r>
            <a:br>
              <a:rPr lang="pl-PL" dirty="0" smtClean="0"/>
            </a:br>
            <a:r>
              <a:rPr lang="de-DE" dirty="0" smtClean="0"/>
              <a:t>Medizinstudium </a:t>
            </a:r>
            <a:r>
              <a:rPr lang="de-DE" dirty="0" smtClean="0"/>
              <a:t>mit Promotion abschloss. </a:t>
            </a:r>
            <a:r>
              <a:rPr lang="pl-PL" dirty="0" smtClean="0"/>
              <a:t/>
            </a:r>
            <a:br>
              <a:rPr lang="pl-PL" dirty="0" smtClean="0"/>
            </a:br>
            <a:r>
              <a:rPr lang="de-DE" dirty="0" smtClean="0"/>
              <a:t>Sie </a:t>
            </a:r>
            <a:r>
              <a:rPr lang="de-DE" dirty="0" smtClean="0"/>
              <a:t>kam aus gutbürgerlichem, christlichem </a:t>
            </a:r>
            <a:r>
              <a:rPr lang="pl-PL" dirty="0" smtClean="0"/>
              <a:t/>
            </a:r>
            <a:br>
              <a:rPr lang="pl-PL" dirty="0" smtClean="0"/>
            </a:br>
            <a:r>
              <a:rPr lang="de-DE" dirty="0" smtClean="0"/>
              <a:t>Hause</a:t>
            </a:r>
            <a:r>
              <a:rPr lang="de-DE" dirty="0" smtClean="0"/>
              <a:t>, war weit gereist und engagierte sich </a:t>
            </a:r>
            <a:r>
              <a:rPr lang="pl-PL" dirty="0" smtClean="0"/>
              <a:t/>
            </a:r>
            <a:br>
              <a:rPr lang="pl-PL" dirty="0" smtClean="0"/>
            </a:br>
            <a:r>
              <a:rPr lang="de-DE" dirty="0" smtClean="0"/>
              <a:t>stark </a:t>
            </a:r>
            <a:r>
              <a:rPr lang="de-DE" dirty="0" smtClean="0"/>
              <a:t>für die Persönlichkeitsrechte im </a:t>
            </a:r>
            <a:r>
              <a:rPr lang="pl-PL" dirty="0" smtClean="0"/>
              <a:t/>
            </a:r>
            <a:br>
              <a:rPr lang="pl-PL" dirty="0" smtClean="0"/>
            </a:br>
            <a:r>
              <a:rPr lang="de-DE" dirty="0" smtClean="0"/>
              <a:t>Allgemeinen </a:t>
            </a:r>
            <a:r>
              <a:rPr lang="de-DE" dirty="0" smtClean="0"/>
              <a:t>und die Frauenrechte im Besonderen. Auf der psychiatrischen Station eines Krankenhauses arbeitete sie mit geistig behinderten Kindern. Im Laufe der Therapie stellte sich jedoch heraus, dass diese Kinder keineswegs geistig unterentwickelt waren, sondern ihnen bislang nur jegliche Förderung gefehlt hatte. Maria Montessori entwickelte spezielle Arbeitsmaterialien, das „</a:t>
            </a:r>
            <a:r>
              <a:rPr lang="de-DE" dirty="0" smtClean="0"/>
              <a:t>Sinnesmaterial</a:t>
            </a:r>
            <a:r>
              <a:rPr lang="pl-PL" dirty="0" smtClean="0"/>
              <a:t>”</a:t>
            </a:r>
            <a:r>
              <a:rPr lang="de-DE" dirty="0" smtClean="0"/>
              <a:t>, </a:t>
            </a:r>
            <a:r>
              <a:rPr lang="de-DE" dirty="0" smtClean="0"/>
              <a:t>mit dem es ihr gelang, die Kinder zu stimulieren, ihre Neugier zu wecken und ihre Aufmerksamkeit und Konzentrationsfähigkeit anzuregen.</a:t>
            </a:r>
            <a:endParaRPr lang="pl-PL" dirty="0"/>
          </a:p>
        </p:txBody>
      </p:sp>
      <p:sp>
        <p:nvSpPr>
          <p:cNvPr id="3" name="Tytuł 2"/>
          <p:cNvSpPr>
            <a:spLocks noGrp="1"/>
          </p:cNvSpPr>
          <p:nvPr>
            <p:ph type="title"/>
          </p:nvPr>
        </p:nvSpPr>
        <p:spPr/>
        <p:txBody>
          <a:bodyPr>
            <a:normAutofit/>
          </a:bodyPr>
          <a:lstStyle/>
          <a:p>
            <a:r>
              <a:rPr lang="pl-PL" b="1" dirty="0" smtClean="0"/>
              <a:t>	Maria Montessori</a:t>
            </a:r>
            <a:endParaRPr lang="pl-PL" dirty="0"/>
          </a:p>
        </p:txBody>
      </p:sp>
      <p:pic>
        <p:nvPicPr>
          <p:cNvPr id="4" name="Obraz 3" descr="2.jpg"/>
          <p:cNvPicPr>
            <a:picLocks noChangeAspect="1"/>
          </p:cNvPicPr>
          <p:nvPr/>
        </p:nvPicPr>
        <p:blipFill>
          <a:blip r:embed="rId2"/>
          <a:stretch>
            <a:fillRect/>
          </a:stretch>
        </p:blipFill>
        <p:spPr>
          <a:xfrm>
            <a:off x="6429388" y="285728"/>
            <a:ext cx="1857388" cy="3412950"/>
          </a:xfrm>
          <a:prstGeom prst="rect">
            <a:avLst/>
          </a:prstGeom>
          <a:ln>
            <a:noFill/>
          </a:ln>
          <a:effectLst>
            <a:softEdge rad="112500"/>
          </a:effectLst>
        </p:spPr>
      </p:pic>
    </p:spTree>
  </p:cSld>
  <p:clrMapOvr>
    <a:masterClrMapping/>
  </p:clrMapOvr>
  <p:transition spd="slow">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pPr indent="0">
              <a:buNone/>
            </a:pPr>
            <a:r>
              <a:rPr lang="de-DE" dirty="0" smtClean="0"/>
              <a:t>Die vorbereitete Umgebung ist ein wichtiger und notwendiger Bestandteil der Montessoripädagogik. </a:t>
            </a:r>
            <a:r>
              <a:rPr lang="pl-PL" dirty="0" smtClean="0"/>
              <a:t/>
            </a:r>
            <a:br>
              <a:rPr lang="pl-PL" dirty="0" smtClean="0"/>
            </a:br>
            <a:r>
              <a:rPr lang="de-DE" dirty="0" smtClean="0"/>
              <a:t>Sie </a:t>
            </a:r>
            <a:r>
              <a:rPr lang="de-DE" dirty="0" smtClean="0"/>
              <a:t>gibt dem Kind die Möglichkeit, sich nach und nach vom Erwachsenen zu lösen und selbstständig die Fähigkeiten zu erwerben, die es für seine </a:t>
            </a:r>
            <a:r>
              <a:rPr lang="de-DE" dirty="0" smtClean="0"/>
              <a:t>Unabhängigkeit</a:t>
            </a:r>
            <a:r>
              <a:rPr lang="pl-PL" dirty="0" smtClean="0"/>
              <a:t> </a:t>
            </a:r>
            <a:r>
              <a:rPr lang="de-DE" dirty="0" smtClean="0"/>
              <a:t>benötigt</a:t>
            </a:r>
            <a:r>
              <a:rPr lang="de-DE" dirty="0" smtClean="0"/>
              <a:t>.</a:t>
            </a:r>
          </a:p>
          <a:p>
            <a:pPr indent="0">
              <a:buNone/>
            </a:pPr>
            <a:r>
              <a:rPr lang="de-DE" dirty="0" smtClean="0"/>
              <a:t>Die Verantwortung für die </a:t>
            </a:r>
            <a:r>
              <a:rPr lang="pl-PL" dirty="0" smtClean="0"/>
              <a:t/>
            </a:r>
            <a:br>
              <a:rPr lang="pl-PL" dirty="0" smtClean="0"/>
            </a:br>
            <a:r>
              <a:rPr lang="de-DE" dirty="0" smtClean="0"/>
              <a:t>vorbereitete </a:t>
            </a:r>
            <a:r>
              <a:rPr lang="de-DE" dirty="0" smtClean="0"/>
              <a:t>Umgebung trägt </a:t>
            </a:r>
            <a:r>
              <a:rPr lang="pl-PL" dirty="0" smtClean="0"/>
              <a:t/>
            </a:r>
            <a:br>
              <a:rPr lang="pl-PL" dirty="0" smtClean="0"/>
            </a:br>
            <a:r>
              <a:rPr lang="de-DE" dirty="0" smtClean="0"/>
              <a:t>der </a:t>
            </a:r>
            <a:r>
              <a:rPr lang="de-DE" dirty="0" smtClean="0"/>
              <a:t>Erzieher. Die Kinder sind </a:t>
            </a:r>
            <a:r>
              <a:rPr lang="pl-PL" dirty="0" smtClean="0"/>
              <a:t/>
            </a:r>
            <a:br>
              <a:rPr lang="pl-PL" dirty="0" smtClean="0"/>
            </a:br>
            <a:r>
              <a:rPr lang="de-DE" dirty="0" smtClean="0"/>
              <a:t>angehalten</a:t>
            </a:r>
            <a:r>
              <a:rPr lang="de-DE" dirty="0" smtClean="0"/>
              <a:t>, sie zu pflegen.</a:t>
            </a:r>
          </a:p>
          <a:p>
            <a:endParaRPr lang="pl-PL" dirty="0"/>
          </a:p>
        </p:txBody>
      </p:sp>
      <p:sp>
        <p:nvSpPr>
          <p:cNvPr id="3" name="Tytuł 2"/>
          <p:cNvSpPr>
            <a:spLocks noGrp="1"/>
          </p:cNvSpPr>
          <p:nvPr>
            <p:ph type="title"/>
          </p:nvPr>
        </p:nvSpPr>
        <p:spPr/>
        <p:txBody>
          <a:bodyPr>
            <a:normAutofit/>
          </a:bodyPr>
          <a:lstStyle/>
          <a:p>
            <a:pPr algn="ctr"/>
            <a:r>
              <a:rPr lang="pl-PL" b="1" dirty="0" err="1" smtClean="0"/>
              <a:t>Die</a:t>
            </a:r>
            <a:r>
              <a:rPr lang="pl-PL" b="1" dirty="0" smtClean="0"/>
              <a:t> </a:t>
            </a:r>
            <a:r>
              <a:rPr lang="pl-PL" b="1" dirty="0" err="1" smtClean="0"/>
              <a:t>vorbereitete</a:t>
            </a:r>
            <a:r>
              <a:rPr lang="pl-PL" b="1" dirty="0" smtClean="0"/>
              <a:t> </a:t>
            </a:r>
            <a:r>
              <a:rPr lang="pl-PL" b="1" dirty="0" err="1" smtClean="0"/>
              <a:t>Umgebung</a:t>
            </a:r>
            <a:endParaRPr lang="pl-PL" b="1" dirty="0"/>
          </a:p>
        </p:txBody>
      </p:sp>
      <p:pic>
        <p:nvPicPr>
          <p:cNvPr id="4" name="Obraz 3" descr="3.jpg"/>
          <p:cNvPicPr>
            <a:picLocks noChangeAspect="1"/>
          </p:cNvPicPr>
          <p:nvPr/>
        </p:nvPicPr>
        <p:blipFill>
          <a:blip r:embed="rId2"/>
          <a:stretch>
            <a:fillRect/>
          </a:stretch>
        </p:blipFill>
        <p:spPr>
          <a:xfrm>
            <a:off x="5000628" y="3643313"/>
            <a:ext cx="3643338" cy="2782599"/>
          </a:xfrm>
          <a:prstGeom prst="rect">
            <a:avLst/>
          </a:prstGeom>
          <a:ln>
            <a:noFill/>
          </a:ln>
          <a:effectLst>
            <a:softEdge rad="112500"/>
          </a:effectLst>
        </p:spPr>
      </p:pic>
    </p:spTree>
  </p:cSld>
  <p:clrMapOvr>
    <a:masterClrMapping/>
  </p:clrMapOvr>
  <p:transition spd="slow">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57200" y="357166"/>
            <a:ext cx="8229600" cy="5738834"/>
          </a:xfrm>
        </p:spPr>
        <p:txBody>
          <a:bodyPr/>
          <a:lstStyle/>
          <a:p>
            <a:r>
              <a:rPr lang="pl-PL" b="1" dirty="0" smtClean="0"/>
              <a:t>Den </a:t>
            </a:r>
            <a:r>
              <a:rPr lang="pl-PL" b="1" dirty="0" err="1" smtClean="0"/>
              <a:t>Kindern</a:t>
            </a:r>
            <a:r>
              <a:rPr lang="pl-PL" b="1" dirty="0" smtClean="0"/>
              <a:t> </a:t>
            </a:r>
            <a:r>
              <a:rPr lang="pl-PL" b="1" dirty="0" err="1" smtClean="0"/>
              <a:t>angemessen</a:t>
            </a:r>
            <a:endParaRPr lang="pl-PL" b="1" dirty="0" smtClean="0"/>
          </a:p>
          <a:p>
            <a:pPr indent="0">
              <a:buNone/>
            </a:pPr>
            <a:r>
              <a:rPr lang="de-DE" dirty="0" smtClean="0"/>
              <a:t>Die Umgebung muss kindergerecht sein. Das Mobiliar ist in Montessori-Einrichtungen auf die Proportionen des Kindes abgestimmt. Stühle und Tische können von den Kindern selbst getragen werden. Das dient auch der Schulung der Motorik der Kinder. Sie sollen dadurch lernen, </a:t>
            </a:r>
            <a:r>
              <a:rPr lang="pl-PL" dirty="0" smtClean="0"/>
              <a:t/>
            </a:r>
            <a:br>
              <a:rPr lang="pl-PL" dirty="0" smtClean="0"/>
            </a:br>
            <a:r>
              <a:rPr lang="de-DE" dirty="0" smtClean="0"/>
              <a:t>die </a:t>
            </a:r>
            <a:r>
              <a:rPr lang="de-DE" dirty="0" smtClean="0"/>
              <a:t>Gegenstände </a:t>
            </a:r>
            <a:r>
              <a:rPr lang="pl-PL" dirty="0" smtClean="0"/>
              <a:t/>
            </a:r>
            <a:br>
              <a:rPr lang="pl-PL" dirty="0" smtClean="0"/>
            </a:br>
            <a:r>
              <a:rPr lang="de-DE" dirty="0" smtClean="0"/>
              <a:t>möglichst </a:t>
            </a:r>
            <a:r>
              <a:rPr lang="de-DE" dirty="0" smtClean="0"/>
              <a:t>leise </a:t>
            </a:r>
            <a:r>
              <a:rPr lang="pl-PL" dirty="0" smtClean="0"/>
              <a:t/>
            </a:r>
            <a:br>
              <a:rPr lang="pl-PL" dirty="0" smtClean="0"/>
            </a:br>
            <a:r>
              <a:rPr lang="de-DE" dirty="0" smtClean="0"/>
              <a:t>zu </a:t>
            </a:r>
            <a:r>
              <a:rPr lang="de-DE" dirty="0" smtClean="0"/>
              <a:t>tragen, damit </a:t>
            </a:r>
            <a:r>
              <a:rPr lang="pl-PL" dirty="0" smtClean="0"/>
              <a:t/>
            </a:r>
            <a:br>
              <a:rPr lang="pl-PL" dirty="0" smtClean="0"/>
            </a:br>
            <a:r>
              <a:rPr lang="de-DE" dirty="0" smtClean="0"/>
              <a:t>sie </a:t>
            </a:r>
            <a:r>
              <a:rPr lang="de-DE" dirty="0" smtClean="0"/>
              <a:t>nicht andere </a:t>
            </a:r>
            <a:r>
              <a:rPr lang="pl-PL" dirty="0" smtClean="0"/>
              <a:t/>
            </a:r>
            <a:br>
              <a:rPr lang="pl-PL" dirty="0" smtClean="0"/>
            </a:br>
            <a:r>
              <a:rPr lang="de-DE" dirty="0" smtClean="0"/>
              <a:t>Kinder </a:t>
            </a:r>
            <a:r>
              <a:rPr lang="de-DE" dirty="0" smtClean="0"/>
              <a:t>beim </a:t>
            </a:r>
            <a:r>
              <a:rPr lang="pl-PL" dirty="0" smtClean="0"/>
              <a:t/>
            </a:r>
            <a:br>
              <a:rPr lang="pl-PL" dirty="0" smtClean="0"/>
            </a:br>
            <a:r>
              <a:rPr lang="de-DE" dirty="0" smtClean="0"/>
              <a:t>Arbeiten </a:t>
            </a:r>
            <a:r>
              <a:rPr lang="de-DE" dirty="0" smtClean="0"/>
              <a:t>stören.</a:t>
            </a:r>
            <a:endParaRPr lang="pl-PL" b="1" dirty="0" smtClean="0"/>
          </a:p>
        </p:txBody>
      </p:sp>
      <p:pic>
        <p:nvPicPr>
          <p:cNvPr id="4" name="Obraz 3" descr="4.jpg"/>
          <p:cNvPicPr>
            <a:picLocks noChangeAspect="1"/>
          </p:cNvPicPr>
          <p:nvPr/>
        </p:nvPicPr>
        <p:blipFill>
          <a:blip r:embed="rId2"/>
          <a:stretch>
            <a:fillRect/>
          </a:stretch>
        </p:blipFill>
        <p:spPr>
          <a:xfrm>
            <a:off x="3500430" y="2928934"/>
            <a:ext cx="4918989" cy="3443292"/>
          </a:xfrm>
          <a:prstGeom prst="rect">
            <a:avLst/>
          </a:prstGeom>
          <a:ln>
            <a:noFill/>
          </a:ln>
          <a:effectLst>
            <a:softEdge rad="112500"/>
          </a:effectLst>
        </p:spPr>
      </p:pic>
    </p:spTree>
  </p:cSld>
  <p:clrMapOvr>
    <a:masterClrMapping/>
  </p:clrMapOvr>
  <p:transition spd="slow">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57200" y="428604"/>
            <a:ext cx="8229600" cy="6072230"/>
          </a:xfrm>
        </p:spPr>
        <p:txBody>
          <a:bodyPr>
            <a:normAutofit lnSpcReduction="10000"/>
          </a:bodyPr>
          <a:lstStyle/>
          <a:p>
            <a:r>
              <a:rPr lang="pl-PL" b="1" dirty="0" err="1" smtClean="0"/>
              <a:t>Die</a:t>
            </a:r>
            <a:r>
              <a:rPr lang="pl-PL" b="1" dirty="0" smtClean="0"/>
              <a:t> </a:t>
            </a:r>
            <a:r>
              <a:rPr lang="pl-PL" b="1" dirty="0" err="1" smtClean="0"/>
              <a:t>äußere</a:t>
            </a:r>
            <a:r>
              <a:rPr lang="pl-PL" b="1" dirty="0" smtClean="0"/>
              <a:t> </a:t>
            </a:r>
            <a:r>
              <a:rPr lang="pl-PL" b="1" dirty="0" err="1" smtClean="0"/>
              <a:t>Ordnung</a:t>
            </a:r>
            <a:endParaRPr lang="pl-PL" b="1" dirty="0" smtClean="0"/>
          </a:p>
          <a:p>
            <a:pPr indent="0">
              <a:buNone/>
            </a:pPr>
            <a:r>
              <a:rPr lang="de-DE" dirty="0" smtClean="0"/>
              <a:t>Die Materialien und die Umgebung selbst verfügen über eine „äußere </a:t>
            </a:r>
            <a:r>
              <a:rPr lang="de-DE" dirty="0" smtClean="0"/>
              <a:t>Ordnung</a:t>
            </a:r>
            <a:r>
              <a:rPr lang="pl-PL" dirty="0" smtClean="0"/>
              <a:t>”,</a:t>
            </a:r>
            <a:r>
              <a:rPr lang="de-DE" dirty="0" smtClean="0"/>
              <a:t> </a:t>
            </a:r>
            <a:r>
              <a:rPr lang="de-DE" dirty="0" smtClean="0"/>
              <a:t>sind also übersichtlich angeordnet und werden aufgeräumt aufbewahrt. </a:t>
            </a:r>
            <a:r>
              <a:rPr lang="pl-PL" dirty="0" smtClean="0"/>
              <a:t/>
            </a:r>
            <a:br>
              <a:rPr lang="pl-PL" dirty="0" smtClean="0"/>
            </a:br>
            <a:r>
              <a:rPr lang="de-DE" dirty="0" smtClean="0"/>
              <a:t>Diese </a:t>
            </a:r>
            <a:r>
              <a:rPr lang="de-DE" dirty="0" smtClean="0"/>
              <a:t>äußere Ordnung soll </a:t>
            </a:r>
            <a:r>
              <a:rPr lang="pl-PL" dirty="0" smtClean="0"/>
              <a:t/>
            </a:r>
            <a:br>
              <a:rPr lang="pl-PL" dirty="0" smtClean="0"/>
            </a:br>
            <a:r>
              <a:rPr lang="de-DE" dirty="0" smtClean="0"/>
              <a:t>dem kindlichen </a:t>
            </a:r>
            <a:r>
              <a:rPr lang="de-DE" dirty="0" smtClean="0"/>
              <a:t>Geist als </a:t>
            </a:r>
            <a:r>
              <a:rPr lang="pl-PL" dirty="0" smtClean="0"/>
              <a:t/>
            </a:r>
            <a:br>
              <a:rPr lang="pl-PL" dirty="0" smtClean="0"/>
            </a:br>
            <a:r>
              <a:rPr lang="de-DE" dirty="0" smtClean="0"/>
              <a:t>Orientierung </a:t>
            </a:r>
            <a:r>
              <a:rPr lang="de-DE" dirty="0" smtClean="0"/>
              <a:t>dienen und </a:t>
            </a:r>
            <a:r>
              <a:rPr lang="pl-PL" dirty="0" smtClean="0"/>
              <a:t/>
            </a:r>
            <a:br>
              <a:rPr lang="pl-PL" dirty="0" smtClean="0"/>
            </a:br>
            <a:r>
              <a:rPr lang="de-DE" dirty="0" smtClean="0"/>
              <a:t>letztendlich </a:t>
            </a:r>
            <a:r>
              <a:rPr lang="de-DE" dirty="0" smtClean="0"/>
              <a:t>auch zu einer </a:t>
            </a:r>
            <a:r>
              <a:rPr lang="pl-PL" dirty="0" smtClean="0"/>
              <a:t/>
            </a:r>
            <a:br>
              <a:rPr lang="pl-PL" dirty="0" smtClean="0"/>
            </a:br>
            <a:r>
              <a:rPr lang="de-DE" dirty="0" smtClean="0"/>
              <a:t>inneren </a:t>
            </a:r>
            <a:r>
              <a:rPr lang="de-DE" dirty="0" smtClean="0"/>
              <a:t>Ordnung führen. </a:t>
            </a:r>
            <a:r>
              <a:rPr lang="pl-PL" dirty="0" smtClean="0"/>
              <a:t/>
            </a:r>
            <a:br>
              <a:rPr lang="pl-PL" dirty="0" smtClean="0"/>
            </a:br>
            <a:r>
              <a:rPr lang="de-DE" dirty="0" smtClean="0"/>
              <a:t>Die </a:t>
            </a:r>
            <a:r>
              <a:rPr lang="de-DE" dirty="0" smtClean="0"/>
              <a:t>Umgebung ist attraktiv </a:t>
            </a:r>
            <a:r>
              <a:rPr lang="pl-PL" dirty="0" smtClean="0"/>
              <a:t/>
            </a:r>
            <a:br>
              <a:rPr lang="pl-PL" dirty="0" smtClean="0"/>
            </a:br>
            <a:r>
              <a:rPr lang="de-DE" dirty="0" smtClean="0"/>
              <a:t>und </a:t>
            </a:r>
            <a:r>
              <a:rPr lang="de-DE" dirty="0" smtClean="0"/>
              <a:t>ästhetisch, was die </a:t>
            </a:r>
            <a:r>
              <a:rPr lang="pl-PL" dirty="0" smtClean="0"/>
              <a:t/>
            </a:r>
            <a:br>
              <a:rPr lang="pl-PL" dirty="0" smtClean="0"/>
            </a:br>
            <a:r>
              <a:rPr lang="de-DE" dirty="0" smtClean="0"/>
              <a:t>Kinder </a:t>
            </a:r>
            <a:r>
              <a:rPr lang="de-DE" dirty="0" smtClean="0"/>
              <a:t>zum Gebrauch </a:t>
            </a:r>
            <a:r>
              <a:rPr lang="pl-PL" dirty="0" smtClean="0"/>
              <a:t/>
            </a:r>
            <a:br>
              <a:rPr lang="pl-PL" dirty="0" smtClean="0"/>
            </a:br>
            <a:r>
              <a:rPr lang="de-DE" dirty="0" smtClean="0"/>
              <a:t>motivieren </a:t>
            </a:r>
            <a:r>
              <a:rPr lang="de-DE" dirty="0" smtClean="0"/>
              <a:t>soll. Alle </a:t>
            </a:r>
            <a:r>
              <a:rPr lang="de-DE" dirty="0" smtClean="0"/>
              <a:t>Materialien und</a:t>
            </a:r>
            <a:r>
              <a:rPr lang="pl-PL" dirty="0" smtClean="0"/>
              <a:t> </a:t>
            </a:r>
            <a:r>
              <a:rPr lang="de-DE" dirty="0" smtClean="0"/>
              <a:t>Gebrauchsgegenstände </a:t>
            </a:r>
            <a:r>
              <a:rPr lang="de-DE" dirty="0" smtClean="0"/>
              <a:t>sind von hoher Qualität. Das Kind soll dadurch Geschicklichkeit erwerben und Wertschätzung für die Dinge erlernen.</a:t>
            </a:r>
            <a:endParaRPr lang="pl-PL" dirty="0"/>
          </a:p>
        </p:txBody>
      </p:sp>
      <p:pic>
        <p:nvPicPr>
          <p:cNvPr id="4" name="Obraz 3" descr="5.jpg"/>
          <p:cNvPicPr>
            <a:picLocks noChangeAspect="1"/>
          </p:cNvPicPr>
          <p:nvPr/>
        </p:nvPicPr>
        <p:blipFill>
          <a:blip r:embed="rId2"/>
          <a:stretch>
            <a:fillRect/>
          </a:stretch>
        </p:blipFill>
        <p:spPr>
          <a:xfrm>
            <a:off x="4929190" y="2000240"/>
            <a:ext cx="3714736" cy="2786052"/>
          </a:xfrm>
          <a:prstGeom prst="rect">
            <a:avLst/>
          </a:prstGeom>
          <a:ln>
            <a:noFill/>
          </a:ln>
          <a:effectLst>
            <a:softEdge rad="112500"/>
          </a:effectLst>
        </p:spPr>
      </p:pic>
    </p:spTree>
  </p:cSld>
  <p:clrMapOvr>
    <a:masterClrMapping/>
  </p:clrMapOvr>
  <p:transition spd="slow">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descr="800px-Nagelbrett_-_Ubersicht.jpg"/>
          <p:cNvPicPr>
            <a:picLocks noChangeAspect="1"/>
          </p:cNvPicPr>
          <p:nvPr/>
        </p:nvPicPr>
        <p:blipFill>
          <a:blip r:embed="rId2"/>
          <a:stretch>
            <a:fillRect/>
          </a:stretch>
        </p:blipFill>
        <p:spPr>
          <a:xfrm>
            <a:off x="4786314" y="1214422"/>
            <a:ext cx="2571736" cy="1928802"/>
          </a:xfrm>
          <a:prstGeom prst="rect">
            <a:avLst/>
          </a:prstGeom>
          <a:ln>
            <a:noFill/>
          </a:ln>
          <a:effectLst>
            <a:softEdge rad="112500"/>
          </a:effectLst>
        </p:spPr>
      </p:pic>
      <p:sp>
        <p:nvSpPr>
          <p:cNvPr id="2" name="Symbol zastępczy zawartości 1"/>
          <p:cNvSpPr>
            <a:spLocks noGrp="1"/>
          </p:cNvSpPr>
          <p:nvPr>
            <p:ph idx="1"/>
          </p:nvPr>
        </p:nvSpPr>
        <p:spPr>
          <a:xfrm>
            <a:off x="457200" y="428604"/>
            <a:ext cx="8229600" cy="6000792"/>
          </a:xfrm>
        </p:spPr>
        <p:txBody>
          <a:bodyPr>
            <a:normAutofit fontScale="85000" lnSpcReduction="20000"/>
          </a:bodyPr>
          <a:lstStyle/>
          <a:p>
            <a:r>
              <a:rPr lang="pl-PL" b="1" dirty="0" err="1" smtClean="0"/>
              <a:t>Das</a:t>
            </a:r>
            <a:r>
              <a:rPr lang="pl-PL" b="1" dirty="0" smtClean="0"/>
              <a:t> </a:t>
            </a:r>
            <a:r>
              <a:rPr lang="pl-PL" b="1" dirty="0" err="1" smtClean="0"/>
              <a:t>Material</a:t>
            </a:r>
            <a:endParaRPr lang="pl-PL" b="1" dirty="0" smtClean="0"/>
          </a:p>
          <a:p>
            <a:pPr indent="0">
              <a:buNone/>
            </a:pPr>
            <a:r>
              <a:rPr lang="de-DE" dirty="0" smtClean="0"/>
              <a:t>Das Material gliedert sich bei Montessori in fünf </a:t>
            </a:r>
            <a:r>
              <a:rPr lang="de-DE" dirty="0" smtClean="0"/>
              <a:t>Lernbereiche:</a:t>
            </a:r>
            <a:endParaRPr lang="pl-PL" dirty="0" smtClean="0"/>
          </a:p>
          <a:p>
            <a:pPr indent="0">
              <a:buFont typeface="Wingdings" pitchFamily="2" charset="2"/>
              <a:buChar char="v"/>
            </a:pPr>
            <a:r>
              <a:rPr lang="pl-PL" dirty="0" smtClean="0"/>
              <a:t> </a:t>
            </a:r>
            <a:r>
              <a:rPr lang="de-DE" dirty="0" smtClean="0"/>
              <a:t>Übungen </a:t>
            </a:r>
            <a:r>
              <a:rPr lang="de-DE" dirty="0" smtClean="0"/>
              <a:t>des täglichen </a:t>
            </a:r>
            <a:r>
              <a:rPr lang="de-DE" dirty="0" smtClean="0"/>
              <a:t>Lebens</a:t>
            </a:r>
            <a:endParaRPr lang="pl-PL" dirty="0" smtClean="0"/>
          </a:p>
          <a:p>
            <a:pPr indent="0">
              <a:buFont typeface="Wingdings" pitchFamily="2" charset="2"/>
              <a:buChar char="v"/>
            </a:pPr>
            <a:r>
              <a:rPr lang="pl-PL" dirty="0" smtClean="0"/>
              <a:t> </a:t>
            </a:r>
            <a:r>
              <a:rPr lang="de-DE" dirty="0" smtClean="0"/>
              <a:t>Sinnesmaterial</a:t>
            </a:r>
            <a:endParaRPr lang="pl-PL" dirty="0" smtClean="0"/>
          </a:p>
          <a:p>
            <a:pPr indent="0">
              <a:buFont typeface="Wingdings" pitchFamily="2" charset="2"/>
              <a:buChar char="v"/>
            </a:pPr>
            <a:r>
              <a:rPr lang="pl-PL" dirty="0" smtClean="0"/>
              <a:t> </a:t>
            </a:r>
            <a:r>
              <a:rPr lang="de-DE" dirty="0" smtClean="0"/>
              <a:t>Mathematikmaterial</a:t>
            </a:r>
            <a:endParaRPr lang="pl-PL" dirty="0" smtClean="0"/>
          </a:p>
          <a:p>
            <a:pPr indent="0">
              <a:buFont typeface="Wingdings" pitchFamily="2" charset="2"/>
              <a:buChar char="v"/>
            </a:pPr>
            <a:r>
              <a:rPr lang="pl-PL" dirty="0" smtClean="0"/>
              <a:t> </a:t>
            </a:r>
            <a:r>
              <a:rPr lang="de-DE" dirty="0" smtClean="0"/>
              <a:t>Sprachmaterial</a:t>
            </a:r>
            <a:endParaRPr lang="pl-PL" dirty="0" smtClean="0"/>
          </a:p>
          <a:p>
            <a:pPr indent="0">
              <a:buFont typeface="Wingdings" pitchFamily="2" charset="2"/>
              <a:buChar char="v"/>
            </a:pPr>
            <a:r>
              <a:rPr lang="pl-PL" dirty="0" smtClean="0"/>
              <a:t> </a:t>
            </a:r>
            <a:r>
              <a:rPr lang="de-DE" dirty="0" smtClean="0"/>
              <a:t>Material </a:t>
            </a:r>
            <a:r>
              <a:rPr lang="de-DE" dirty="0" smtClean="0"/>
              <a:t>zur kosmischen Erziehung</a:t>
            </a:r>
          </a:p>
          <a:p>
            <a:pPr indent="0">
              <a:buNone/>
            </a:pPr>
            <a:r>
              <a:rPr lang="de-DE" dirty="0" smtClean="0"/>
              <a:t>Es steht frei, in Augenhöhe der Kinder, </a:t>
            </a:r>
            <a:r>
              <a:rPr lang="pl-PL" dirty="0" smtClean="0"/>
              <a:t/>
            </a:r>
            <a:br>
              <a:rPr lang="pl-PL" dirty="0" smtClean="0"/>
            </a:br>
            <a:r>
              <a:rPr lang="de-DE" dirty="0" smtClean="0"/>
              <a:t>im </a:t>
            </a:r>
            <a:r>
              <a:rPr lang="de-DE" dirty="0" smtClean="0"/>
              <a:t>Regal. Sein Äußeres sowie seine </a:t>
            </a:r>
            <a:r>
              <a:rPr lang="pl-PL" dirty="0" smtClean="0"/>
              <a:t/>
            </a:r>
            <a:br>
              <a:rPr lang="pl-PL" dirty="0" smtClean="0"/>
            </a:br>
            <a:r>
              <a:rPr lang="de-DE" dirty="0" smtClean="0"/>
              <a:t>Platzierung </a:t>
            </a:r>
            <a:r>
              <a:rPr lang="de-DE" dirty="0" smtClean="0"/>
              <a:t>im Raum geben dem Material </a:t>
            </a:r>
            <a:r>
              <a:rPr lang="pl-PL" dirty="0" smtClean="0"/>
              <a:t/>
            </a:r>
            <a:br>
              <a:rPr lang="pl-PL" dirty="0" smtClean="0"/>
            </a:br>
            <a:r>
              <a:rPr lang="de-DE" dirty="0" smtClean="0"/>
              <a:t>einen </a:t>
            </a:r>
            <a:r>
              <a:rPr lang="de-DE" dirty="0" smtClean="0"/>
              <a:t>Aufforderungscharakter. Jedes Material </a:t>
            </a:r>
            <a:r>
              <a:rPr lang="pl-PL" dirty="0" smtClean="0"/>
              <a:t/>
            </a:r>
            <a:br>
              <a:rPr lang="pl-PL" dirty="0" smtClean="0"/>
            </a:br>
            <a:r>
              <a:rPr lang="de-DE" dirty="0" smtClean="0"/>
              <a:t>ist </a:t>
            </a:r>
            <a:r>
              <a:rPr lang="de-DE" dirty="0" smtClean="0"/>
              <a:t>nur einmal vorhanden: so sollen die Kinder </a:t>
            </a:r>
            <a:r>
              <a:rPr lang="pl-PL" dirty="0" smtClean="0"/>
              <a:t/>
            </a:r>
            <a:br>
              <a:rPr lang="pl-PL" dirty="0" smtClean="0"/>
            </a:br>
            <a:r>
              <a:rPr lang="de-DE" dirty="0" smtClean="0"/>
              <a:t>Rücksichtnahme </a:t>
            </a:r>
            <a:r>
              <a:rPr lang="de-DE" dirty="0" smtClean="0"/>
              <a:t>erlernen. Die Kinder wählen </a:t>
            </a:r>
            <a:r>
              <a:rPr lang="pl-PL" dirty="0" smtClean="0"/>
              <a:t/>
            </a:r>
            <a:br>
              <a:rPr lang="pl-PL" dirty="0" smtClean="0"/>
            </a:br>
            <a:r>
              <a:rPr lang="de-DE" dirty="0" smtClean="0"/>
              <a:t>bei </a:t>
            </a:r>
            <a:r>
              <a:rPr lang="de-DE" dirty="0" smtClean="0"/>
              <a:t>Montessori frei, nach ihrem jeweiligen </a:t>
            </a:r>
            <a:r>
              <a:rPr lang="pl-PL" dirty="0" smtClean="0"/>
              <a:t/>
            </a:r>
            <a:br>
              <a:rPr lang="pl-PL" dirty="0" smtClean="0"/>
            </a:br>
            <a:r>
              <a:rPr lang="de-DE" dirty="0" smtClean="0"/>
              <a:t>Entwicklungsstand</a:t>
            </a:r>
            <a:r>
              <a:rPr lang="de-DE" dirty="0" smtClean="0"/>
              <a:t>, mit welchem Material sie </a:t>
            </a:r>
            <a:r>
              <a:rPr lang="pl-PL" dirty="0" smtClean="0"/>
              <a:t/>
            </a:r>
            <a:br>
              <a:rPr lang="pl-PL" dirty="0" smtClean="0"/>
            </a:br>
            <a:r>
              <a:rPr lang="de-DE" dirty="0" smtClean="0"/>
              <a:t>arbeiten </a:t>
            </a:r>
            <a:r>
              <a:rPr lang="de-DE" dirty="0" smtClean="0"/>
              <a:t>möchten. Sobald der Erzieher oder </a:t>
            </a:r>
            <a:r>
              <a:rPr lang="pl-PL" dirty="0" smtClean="0"/>
              <a:t/>
            </a:r>
            <a:br>
              <a:rPr lang="pl-PL" dirty="0" smtClean="0"/>
            </a:br>
            <a:r>
              <a:rPr lang="de-DE" dirty="0" smtClean="0"/>
              <a:t>Lehrer </a:t>
            </a:r>
            <a:r>
              <a:rPr lang="de-DE" dirty="0" smtClean="0"/>
              <a:t>ein Interesse feststellt, wird es von ihm </a:t>
            </a:r>
            <a:r>
              <a:rPr lang="pl-PL" dirty="0" smtClean="0"/>
              <a:t/>
            </a:r>
            <a:br>
              <a:rPr lang="pl-PL" dirty="0" smtClean="0"/>
            </a:br>
            <a:r>
              <a:rPr lang="de-DE" dirty="0" smtClean="0"/>
              <a:t>„dargeboten</a:t>
            </a:r>
            <a:r>
              <a:rPr lang="pl-PL" dirty="0" smtClean="0"/>
              <a:t>”</a:t>
            </a:r>
            <a:r>
              <a:rPr lang="de-DE" dirty="0" smtClean="0"/>
              <a:t>. </a:t>
            </a:r>
            <a:r>
              <a:rPr lang="de-DE" dirty="0" smtClean="0"/>
              <a:t>Er führt das Kind dann in den </a:t>
            </a:r>
            <a:r>
              <a:rPr lang="pl-PL" dirty="0" smtClean="0"/>
              <a:t/>
            </a:r>
            <a:br>
              <a:rPr lang="pl-PL" dirty="0" smtClean="0"/>
            </a:br>
            <a:r>
              <a:rPr lang="de-DE" dirty="0" smtClean="0"/>
              <a:t>Gebrauch </a:t>
            </a:r>
            <a:r>
              <a:rPr lang="de-DE" dirty="0" smtClean="0"/>
              <a:t>des Materials ein. Beim Sprachmaterial </a:t>
            </a:r>
            <a:r>
              <a:rPr lang="pl-PL" dirty="0" smtClean="0"/>
              <a:t/>
            </a:r>
            <a:br>
              <a:rPr lang="pl-PL" dirty="0" smtClean="0"/>
            </a:br>
            <a:r>
              <a:rPr lang="de-DE" dirty="0" smtClean="0"/>
              <a:t>spielt </a:t>
            </a:r>
            <a:r>
              <a:rPr lang="de-DE" dirty="0" smtClean="0"/>
              <a:t>dabei die Drei-Stufen-Lektion eine besondere Rolle.</a:t>
            </a:r>
          </a:p>
          <a:p>
            <a:pPr>
              <a:buNone/>
            </a:pPr>
            <a:endParaRPr lang="pl-PL" b="1" dirty="0" smtClean="0"/>
          </a:p>
          <a:p>
            <a:pPr>
              <a:buNone/>
            </a:pPr>
            <a:endParaRPr lang="pl-PL" dirty="0"/>
          </a:p>
        </p:txBody>
      </p:sp>
      <p:pic>
        <p:nvPicPr>
          <p:cNvPr id="6" name="Obraz 5" descr="800px-Montessori_Kugeln.JPG"/>
          <p:cNvPicPr>
            <a:picLocks noChangeAspect="1"/>
          </p:cNvPicPr>
          <p:nvPr/>
        </p:nvPicPr>
        <p:blipFill>
          <a:blip r:embed="rId3"/>
          <a:stretch>
            <a:fillRect/>
          </a:stretch>
        </p:blipFill>
        <p:spPr>
          <a:xfrm>
            <a:off x="6429388" y="4071942"/>
            <a:ext cx="2500298" cy="1703328"/>
          </a:xfrm>
          <a:prstGeom prst="rect">
            <a:avLst/>
          </a:prstGeom>
          <a:ln>
            <a:noFill/>
          </a:ln>
          <a:effectLst>
            <a:softEdge rad="112500"/>
          </a:effectLst>
        </p:spPr>
      </p:pic>
      <p:pic>
        <p:nvPicPr>
          <p:cNvPr id="4" name="Obraz 3" descr="Perlenketten.jpg"/>
          <p:cNvPicPr>
            <a:picLocks noChangeAspect="1"/>
          </p:cNvPicPr>
          <p:nvPr/>
        </p:nvPicPr>
        <p:blipFill>
          <a:blip r:embed="rId4" cstate="print"/>
          <a:stretch>
            <a:fillRect/>
          </a:stretch>
        </p:blipFill>
        <p:spPr>
          <a:xfrm>
            <a:off x="6786578" y="1071546"/>
            <a:ext cx="2155296" cy="3027597"/>
          </a:xfrm>
          <a:prstGeom prst="rect">
            <a:avLst/>
          </a:prstGeom>
          <a:ln>
            <a:noFill/>
          </a:ln>
          <a:effectLst>
            <a:softEdge rad="112500"/>
          </a:effectLst>
        </p:spPr>
      </p:pic>
    </p:spTree>
  </p:cSld>
  <p:clrMapOvr>
    <a:masterClrMapping/>
  </p:clrMapOvr>
  <p:transition spd="slow">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r>
              <a:rPr lang="pl-PL" dirty="0" smtClean="0"/>
              <a:t>https://</a:t>
            </a:r>
            <a:r>
              <a:rPr lang="pl-PL" dirty="0" smtClean="0"/>
              <a:t>de.wikipedia.org/wiki/Maria_Montessori</a:t>
            </a:r>
          </a:p>
          <a:p>
            <a:r>
              <a:rPr lang="pl-PL" dirty="0" smtClean="0"/>
              <a:t>https://</a:t>
            </a:r>
            <a:r>
              <a:rPr lang="pl-PL" dirty="0" smtClean="0"/>
              <a:t>de.wikipedia.org/wiki/Montessorip%C3%A4dagogik</a:t>
            </a:r>
          </a:p>
          <a:p>
            <a:pPr>
              <a:buNone/>
            </a:pPr>
            <a:endParaRPr lang="pl-PL" dirty="0" smtClean="0"/>
          </a:p>
          <a:p>
            <a:pPr>
              <a:buNone/>
            </a:pPr>
            <a:endParaRPr lang="pl-PL" dirty="0" smtClean="0"/>
          </a:p>
          <a:p>
            <a:pPr indent="0" algn="r">
              <a:buNone/>
            </a:pPr>
            <a:r>
              <a:rPr lang="pl-PL" dirty="0" smtClean="0"/>
              <a:t>Karolina Wacław</a:t>
            </a:r>
            <a:r>
              <a:rPr lang="pl-PL" dirty="0" smtClean="0"/>
              <a:t/>
            </a:r>
            <a:br>
              <a:rPr lang="pl-PL" dirty="0" smtClean="0"/>
            </a:br>
            <a:r>
              <a:rPr lang="pl-PL" dirty="0" smtClean="0"/>
              <a:t>III </a:t>
            </a:r>
            <a:r>
              <a:rPr lang="pl-PL" dirty="0" err="1" smtClean="0"/>
              <a:t>PPiW</a:t>
            </a:r>
            <a:r>
              <a:rPr lang="pl-PL" dirty="0" smtClean="0"/>
              <a:t>, I stopnia, studia stacjonarne</a:t>
            </a:r>
            <a:r>
              <a:rPr lang="pl-PL" dirty="0" smtClean="0"/>
              <a:t/>
            </a:r>
            <a:br>
              <a:rPr lang="pl-PL" dirty="0" smtClean="0"/>
            </a:br>
            <a:r>
              <a:rPr lang="pl-PL" dirty="0" smtClean="0"/>
              <a:t>2016/2017</a:t>
            </a:r>
          </a:p>
        </p:txBody>
      </p:sp>
      <p:sp>
        <p:nvSpPr>
          <p:cNvPr id="3" name="Tytuł 2"/>
          <p:cNvSpPr>
            <a:spLocks noGrp="1"/>
          </p:cNvSpPr>
          <p:nvPr>
            <p:ph type="title"/>
          </p:nvPr>
        </p:nvSpPr>
        <p:spPr/>
        <p:txBody>
          <a:bodyPr/>
          <a:lstStyle/>
          <a:p>
            <a:pPr algn="ctr"/>
            <a:r>
              <a:rPr lang="de-DE" b="1" dirty="0" smtClean="0"/>
              <a:t>Bibliographie</a:t>
            </a:r>
            <a:endParaRPr lang="pl-PL" b="1" dirty="0"/>
          </a:p>
        </p:txBody>
      </p:sp>
    </p:spTree>
  </p:cSld>
  <p:clrMapOvr>
    <a:masterClrMapping/>
  </p:clrMapOvr>
  <p:transition spd="slow">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ier">
  <a:themeElements>
    <a:clrScheme name="Odlewnia metali">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Papi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i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58</TotalTime>
  <Words>140</Words>
  <Application>Microsoft Office PowerPoint</Application>
  <PresentationFormat>Pokaz na ekranie (4:3)</PresentationFormat>
  <Paragraphs>26</Paragraphs>
  <Slides>8</Slides>
  <Notes>0</Notes>
  <HiddenSlides>0</HiddenSlides>
  <MMClips>0</MMClips>
  <ScaleCrop>false</ScaleCrop>
  <HeadingPairs>
    <vt:vector size="4" baseType="variant">
      <vt:variant>
        <vt:lpstr>Motyw</vt:lpstr>
      </vt:variant>
      <vt:variant>
        <vt:i4>1</vt:i4>
      </vt:variant>
      <vt:variant>
        <vt:lpstr>Tytuły slajdów</vt:lpstr>
      </vt:variant>
      <vt:variant>
        <vt:i4>8</vt:i4>
      </vt:variant>
    </vt:vector>
  </HeadingPairs>
  <TitlesOfParts>
    <vt:vector size="9" baseType="lpstr">
      <vt:lpstr>Papier</vt:lpstr>
      <vt:lpstr>MONTESSORIPÄDAGOGIK</vt:lpstr>
      <vt:lpstr>Montessoripädagogik</vt:lpstr>
      <vt:lpstr> Maria Montessori</vt:lpstr>
      <vt:lpstr>Die vorbereitete Umgebung</vt:lpstr>
      <vt:lpstr>Slajd 5</vt:lpstr>
      <vt:lpstr>Slajd 6</vt:lpstr>
      <vt:lpstr>Slajd 7</vt:lpstr>
      <vt:lpstr>Bibliographie</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MONTESSORIPÄDAGOGIK</dc:title>
  <dc:creator>Karola</dc:creator>
  <cp:lastModifiedBy>Karola</cp:lastModifiedBy>
  <cp:revision>11</cp:revision>
  <dcterms:created xsi:type="dcterms:W3CDTF">2016-12-19T07:20:21Z</dcterms:created>
  <dcterms:modified xsi:type="dcterms:W3CDTF">2016-12-19T08:19:04Z</dcterms:modified>
</cp:coreProperties>
</file>