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7" name="Trójkąt równoramienny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ytuł 7"/>
          <p:cNvSpPr>
            <a:spLocks noGrp="1"/>
          </p:cNvSpPr>
          <p:nvPr>
            <p:ph type="ctrTitle"/>
          </p:nvPr>
        </p:nvSpPr>
        <p:spPr>
          <a:xfrm>
            <a:off x="540544" y="776288"/>
            <a:ext cx="8062912" cy="1470025"/>
          </a:xfrm>
        </p:spPr>
        <p:txBody>
          <a:bodyPr anchor="b">
            <a:normAutofit/>
          </a:bodyPr>
          <a:lstStyle>
            <a:lvl1pPr algn="r">
              <a:defRPr sz="4400"/>
            </a:lvl1pPr>
          </a:lstStyle>
          <a:p>
            <a:r>
              <a:rPr kumimoji="0" lang="pl-PL" smtClean="0"/>
              <a:t>Kliknij, aby edytować styl</a:t>
            </a:r>
            <a:endParaRPr kumimoji="0" lang="en-US"/>
          </a:p>
        </p:txBody>
      </p:sp>
      <p:sp>
        <p:nvSpPr>
          <p:cNvPr id="9" name="Podtytuł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l-PL" smtClean="0"/>
              <a:t>Kliknij, aby edytować styl wzorca podtytułu</a:t>
            </a:r>
            <a:endParaRPr kumimoji="0" lang="en-US"/>
          </a:p>
        </p:txBody>
      </p:sp>
      <p:sp>
        <p:nvSpPr>
          <p:cNvPr id="28" name="Symbol zastępczy daty 27"/>
          <p:cNvSpPr>
            <a:spLocks noGrp="1"/>
          </p:cNvSpPr>
          <p:nvPr>
            <p:ph type="dt" sz="half" idx="10"/>
          </p:nvPr>
        </p:nvSpPr>
        <p:spPr>
          <a:xfrm>
            <a:off x="1371600" y="6012656"/>
            <a:ext cx="5791200" cy="365125"/>
          </a:xfrm>
        </p:spPr>
        <p:txBody>
          <a:bodyPr tIns="0" bIns="0" anchor="t"/>
          <a:lstStyle>
            <a:lvl1pPr algn="r">
              <a:defRPr sz="1000"/>
            </a:lvl1pPr>
          </a:lstStyle>
          <a:p>
            <a:fld id="{EE9018A7-1860-4EEC-A915-D05471564551}" type="datetimeFigureOut">
              <a:rPr lang="pl-PL" smtClean="0"/>
              <a:t>2017-01-05</a:t>
            </a:fld>
            <a:endParaRPr lang="pl-PL"/>
          </a:p>
        </p:txBody>
      </p:sp>
      <p:sp>
        <p:nvSpPr>
          <p:cNvPr id="17" name="Symbol zastępczy stopki 16"/>
          <p:cNvSpPr>
            <a:spLocks noGrp="1"/>
          </p:cNvSpPr>
          <p:nvPr>
            <p:ph type="ftr" sz="quarter" idx="11"/>
          </p:nvPr>
        </p:nvSpPr>
        <p:spPr>
          <a:xfrm>
            <a:off x="1371600" y="5650704"/>
            <a:ext cx="5791200" cy="365125"/>
          </a:xfrm>
        </p:spPr>
        <p:txBody>
          <a:bodyPr tIns="0" bIns="0" anchor="b"/>
          <a:lstStyle>
            <a:lvl1pPr algn="r">
              <a:defRPr sz="1100"/>
            </a:lvl1pPr>
          </a:lstStyle>
          <a:p>
            <a:endParaRPr lang="pl-PL"/>
          </a:p>
        </p:txBody>
      </p:sp>
      <p:sp>
        <p:nvSpPr>
          <p:cNvPr id="29" name="Symbol zastępczy numeru slajdu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F0E91964-4AFD-4BE8-BC3C-D50AB0AF47DB}" type="slidenum">
              <a:rPr lang="pl-PL" smtClean="0"/>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EE9018A7-1860-4EEC-A915-D05471564551}" type="datetimeFigureOut">
              <a:rPr lang="pl-PL" smtClean="0"/>
              <a:t>2017-01-05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F0E91964-4AFD-4BE8-BC3C-D50AB0AF47DB}" type="slidenum">
              <a:rPr lang="pl-PL" smtClean="0"/>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781800" y="381000"/>
            <a:ext cx="1905000" cy="5486400"/>
          </a:xfrm>
        </p:spPr>
        <p:txBody>
          <a:bodyPr vert="eaVer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381000"/>
            <a:ext cx="6248400" cy="5486400"/>
          </a:xfrm>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EE9018A7-1860-4EEC-A915-D05471564551}" type="datetimeFigureOut">
              <a:rPr lang="pl-PL" smtClean="0"/>
              <a:t>2017-01-05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F0E91964-4AFD-4BE8-BC3C-D50AB0AF47DB}" type="slidenum">
              <a:rPr lang="pl-PL" smtClean="0"/>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1399032"/>
          </a:xfrm>
        </p:spPr>
        <p:txBody>
          <a:bodyPr/>
          <a:lstStyle/>
          <a:p>
            <a:r>
              <a:rPr kumimoji="0" lang="pl-PL" smtClean="0"/>
              <a:t>Kliknij, aby edytować styl</a:t>
            </a:r>
            <a:endParaRPr kumimoji="0" lang="en-US"/>
          </a:p>
        </p:txBody>
      </p:sp>
      <p:sp>
        <p:nvSpPr>
          <p:cNvPr id="3" name="Symbol zastępczy zawartości 2"/>
          <p:cNvSpPr>
            <a:spLocks noGrp="1"/>
          </p:cNvSpPr>
          <p:nvPr>
            <p:ph idx="1"/>
          </p:nvPr>
        </p:nvSpPr>
        <p:spPr>
          <a:xfrm>
            <a:off x="457200" y="1882808"/>
            <a:ext cx="8229600" cy="45720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a:xfrm>
            <a:off x="4791456" y="6480048"/>
            <a:ext cx="2133600" cy="301752"/>
          </a:xfrm>
        </p:spPr>
        <p:txBody>
          <a:bodyPr/>
          <a:lstStyle/>
          <a:p>
            <a:fld id="{EE9018A7-1860-4EEC-A915-D05471564551}" type="datetimeFigureOut">
              <a:rPr lang="pl-PL" smtClean="0"/>
              <a:t>2017-01-05</a:t>
            </a:fld>
            <a:endParaRPr lang="pl-PL"/>
          </a:p>
        </p:txBody>
      </p:sp>
      <p:sp>
        <p:nvSpPr>
          <p:cNvPr id="5" name="Symbol zastępczy stopki 4"/>
          <p:cNvSpPr>
            <a:spLocks noGrp="1"/>
          </p:cNvSpPr>
          <p:nvPr>
            <p:ph type="ftr" sz="quarter" idx="11"/>
          </p:nvPr>
        </p:nvSpPr>
        <p:spPr>
          <a:xfrm>
            <a:off x="457200" y="6480969"/>
            <a:ext cx="4260056" cy="300831"/>
          </a:xfrm>
        </p:spPr>
        <p:txBody>
          <a:bodyPr/>
          <a:lstStyle/>
          <a:p>
            <a:endParaRPr lang="pl-PL"/>
          </a:p>
        </p:txBody>
      </p:sp>
      <p:sp>
        <p:nvSpPr>
          <p:cNvPr id="6" name="Symbol zastępczy numeru slajdu 5"/>
          <p:cNvSpPr>
            <a:spLocks noGrp="1"/>
          </p:cNvSpPr>
          <p:nvPr>
            <p:ph type="sldNum" sz="quarter" idx="12"/>
          </p:nvPr>
        </p:nvSpPr>
        <p:spPr/>
        <p:txBody>
          <a:bodyPr/>
          <a:lstStyle/>
          <a:p>
            <a:fld id="{F0E91964-4AFD-4BE8-BC3C-D50AB0AF47DB}" type="slidenum">
              <a:rPr lang="pl-PL" smtClean="0"/>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bg>
      <p:bgRef idx="1002">
        <a:schemeClr val="bg1"/>
      </p:bgRef>
    </p:bg>
    <p:spTree>
      <p:nvGrpSpPr>
        <p:cNvPr id="1" name=""/>
        <p:cNvGrpSpPr/>
        <p:nvPr/>
      </p:nvGrpSpPr>
      <p:grpSpPr>
        <a:xfrm>
          <a:off x="0" y="0"/>
          <a:ext cx="0" cy="0"/>
          <a:chOff x="0" y="0"/>
          <a:chExt cx="0" cy="0"/>
        </a:xfrm>
      </p:grpSpPr>
      <p:sp>
        <p:nvSpPr>
          <p:cNvPr id="9" name="Trójkąt prostokątny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Trójkąt równoramienny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Symbol zastępczy daty 3"/>
          <p:cNvSpPr>
            <a:spLocks noGrp="1"/>
          </p:cNvSpPr>
          <p:nvPr>
            <p:ph type="dt" sz="half" idx="10"/>
          </p:nvPr>
        </p:nvSpPr>
        <p:spPr>
          <a:xfrm>
            <a:off x="6955632" y="6477000"/>
            <a:ext cx="2133600" cy="304800"/>
          </a:xfrm>
        </p:spPr>
        <p:txBody>
          <a:bodyPr/>
          <a:lstStyle/>
          <a:p>
            <a:fld id="{EE9018A7-1860-4EEC-A915-D05471564551}" type="datetimeFigureOut">
              <a:rPr lang="pl-PL" smtClean="0"/>
              <a:t>2017-01-05</a:t>
            </a:fld>
            <a:endParaRPr lang="pl-PL"/>
          </a:p>
        </p:txBody>
      </p:sp>
      <p:sp>
        <p:nvSpPr>
          <p:cNvPr id="5" name="Symbol zastępczy stopki 4"/>
          <p:cNvSpPr>
            <a:spLocks noGrp="1"/>
          </p:cNvSpPr>
          <p:nvPr>
            <p:ph type="ftr" sz="quarter" idx="11"/>
          </p:nvPr>
        </p:nvSpPr>
        <p:spPr>
          <a:xfrm>
            <a:off x="2619376" y="6480969"/>
            <a:ext cx="4260056" cy="300831"/>
          </a:xfrm>
        </p:spPr>
        <p:txBody>
          <a:bodyPr/>
          <a:lstStyle/>
          <a:p>
            <a:endParaRPr lang="pl-PL"/>
          </a:p>
        </p:txBody>
      </p:sp>
      <p:sp>
        <p:nvSpPr>
          <p:cNvPr id="6" name="Symbol zastępczy numeru slajdu 5"/>
          <p:cNvSpPr>
            <a:spLocks noGrp="1"/>
          </p:cNvSpPr>
          <p:nvPr>
            <p:ph type="sldNum" sz="quarter" idx="12"/>
          </p:nvPr>
        </p:nvSpPr>
        <p:spPr>
          <a:xfrm>
            <a:off x="8451056" y="809624"/>
            <a:ext cx="502920" cy="300831"/>
          </a:xfrm>
        </p:spPr>
        <p:txBody>
          <a:bodyPr/>
          <a:lstStyle/>
          <a:p>
            <a:fld id="{F0E91964-4AFD-4BE8-BC3C-D50AB0AF47DB}" type="slidenum">
              <a:rPr lang="pl-PL" smtClean="0"/>
              <a:t>‹#›</a:t>
            </a:fld>
            <a:endParaRPr lang="pl-PL"/>
          </a:p>
        </p:txBody>
      </p:sp>
      <p:cxnSp>
        <p:nvCxnSpPr>
          <p:cNvPr id="11" name="Łącznik prosty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Łącznik prosty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ytuł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smtClean="0"/>
              <a:t>Kliknij, aby edytować style wzorca tekstu</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marL="0" algn="l">
              <a:defRPr/>
            </a:lvl1pPr>
          </a:lstStyle>
          <a:p>
            <a:r>
              <a:rPr kumimoji="0" lang="pl-PL" smtClean="0"/>
              <a:t>Kliknij, aby edytować styl</a:t>
            </a:r>
            <a:endParaRPr kumimoji="0" lang="en-US"/>
          </a:p>
        </p:txBody>
      </p:sp>
      <p:sp>
        <p:nvSpPr>
          <p:cNvPr id="3" name="Symbol zastępczy zawartości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zawartości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a:xfrm>
            <a:off x="4791456" y="6480969"/>
            <a:ext cx="2133600" cy="301752"/>
          </a:xfrm>
        </p:spPr>
        <p:txBody>
          <a:bodyPr/>
          <a:lstStyle/>
          <a:p>
            <a:fld id="{EE9018A7-1860-4EEC-A915-D05471564551}" type="datetimeFigureOut">
              <a:rPr lang="pl-PL" smtClean="0"/>
              <a:t>2017-01-05</a:t>
            </a:fld>
            <a:endParaRPr lang="pl-PL"/>
          </a:p>
        </p:txBody>
      </p:sp>
      <p:sp>
        <p:nvSpPr>
          <p:cNvPr id="6" name="Symbol zastępczy stopki 5"/>
          <p:cNvSpPr>
            <a:spLocks noGrp="1"/>
          </p:cNvSpPr>
          <p:nvPr>
            <p:ph type="ftr" sz="quarter" idx="11"/>
          </p:nvPr>
        </p:nvSpPr>
        <p:spPr>
          <a:xfrm>
            <a:off x="457200" y="6480969"/>
            <a:ext cx="4260056" cy="301752"/>
          </a:xfrm>
        </p:spPr>
        <p:txBody>
          <a:bodyPr/>
          <a:lstStyle/>
          <a:p>
            <a:endParaRPr lang="pl-PL"/>
          </a:p>
        </p:txBody>
      </p:sp>
      <p:sp>
        <p:nvSpPr>
          <p:cNvPr id="7" name="Symbol zastępczy numeru slajdu 6"/>
          <p:cNvSpPr>
            <a:spLocks noGrp="1"/>
          </p:cNvSpPr>
          <p:nvPr>
            <p:ph type="sldNum" sz="quarter" idx="12"/>
          </p:nvPr>
        </p:nvSpPr>
        <p:spPr>
          <a:xfrm>
            <a:off x="7589520" y="6480969"/>
            <a:ext cx="502920" cy="301752"/>
          </a:xfrm>
        </p:spPr>
        <p:txBody>
          <a:bodyPr/>
          <a:lstStyle/>
          <a:p>
            <a:fld id="{F0E91964-4AFD-4BE8-BC3C-D50AB0AF47DB}" type="slidenum">
              <a:rPr lang="pl-PL" smtClean="0"/>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ównanie">
    <p:bg>
      <p:bgRef idx="1002">
        <a:schemeClr val="bg2"/>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4" name="Symbol zastępczy tekstu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5" name="Symbol zastępczy zawartości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6" name="Symbol zastępczy zawartości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7" name="Symbol zastępczy daty 6"/>
          <p:cNvSpPr>
            <a:spLocks noGrp="1"/>
          </p:cNvSpPr>
          <p:nvPr>
            <p:ph type="dt" sz="half" idx="10"/>
          </p:nvPr>
        </p:nvSpPr>
        <p:spPr>
          <a:xfrm>
            <a:off x="4791456" y="6480969"/>
            <a:ext cx="2130552" cy="301752"/>
          </a:xfrm>
        </p:spPr>
        <p:txBody>
          <a:bodyPr/>
          <a:lstStyle/>
          <a:p>
            <a:fld id="{EE9018A7-1860-4EEC-A915-D05471564551}" type="datetimeFigureOut">
              <a:rPr lang="pl-PL" smtClean="0"/>
              <a:t>2017-01-05</a:t>
            </a:fld>
            <a:endParaRPr lang="pl-PL"/>
          </a:p>
        </p:txBody>
      </p:sp>
      <p:sp>
        <p:nvSpPr>
          <p:cNvPr id="8" name="Symbol zastępczy stopki 7"/>
          <p:cNvSpPr>
            <a:spLocks noGrp="1"/>
          </p:cNvSpPr>
          <p:nvPr>
            <p:ph type="ftr" sz="quarter" idx="11"/>
          </p:nvPr>
        </p:nvSpPr>
        <p:spPr>
          <a:xfrm>
            <a:off x="457200" y="6480969"/>
            <a:ext cx="4261104" cy="301752"/>
          </a:xfrm>
        </p:spPr>
        <p:txBody>
          <a:bodyPr/>
          <a:lstStyle/>
          <a:p>
            <a:endParaRPr lang="pl-PL"/>
          </a:p>
        </p:txBody>
      </p:sp>
      <p:sp>
        <p:nvSpPr>
          <p:cNvPr id="9" name="Symbol zastępczy numeru slajdu 8"/>
          <p:cNvSpPr>
            <a:spLocks noGrp="1"/>
          </p:cNvSpPr>
          <p:nvPr>
            <p:ph type="sldNum" sz="quarter" idx="12"/>
          </p:nvPr>
        </p:nvSpPr>
        <p:spPr>
          <a:xfrm>
            <a:off x="7589520" y="6483096"/>
            <a:ext cx="502920" cy="301752"/>
          </a:xfrm>
        </p:spPr>
        <p:txBody>
          <a:bodyPr/>
          <a:lstStyle>
            <a:lvl1pPr algn="ctr">
              <a:defRPr/>
            </a:lvl1pPr>
          </a:lstStyle>
          <a:p>
            <a:fld id="{F0E91964-4AFD-4BE8-BC3C-D50AB0AF47DB}" type="slidenum">
              <a:rPr lang="pl-PL" smtClean="0"/>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b="0"/>
            </a:lvl1pPr>
          </a:lstStyle>
          <a:p>
            <a:r>
              <a:rPr kumimoji="0" lang="pl-PL" smtClean="0"/>
              <a:t>Kliknij, aby edytować styl</a:t>
            </a:r>
            <a:endParaRPr kumimoji="0" lang="en-US"/>
          </a:p>
        </p:txBody>
      </p:sp>
      <p:sp>
        <p:nvSpPr>
          <p:cNvPr id="3" name="Symbol zastępczy daty 2"/>
          <p:cNvSpPr>
            <a:spLocks noGrp="1"/>
          </p:cNvSpPr>
          <p:nvPr>
            <p:ph type="dt" sz="half" idx="10"/>
          </p:nvPr>
        </p:nvSpPr>
        <p:spPr/>
        <p:txBody>
          <a:bodyPr/>
          <a:lstStyle/>
          <a:p>
            <a:fld id="{EE9018A7-1860-4EEC-A915-D05471564551}" type="datetimeFigureOut">
              <a:rPr lang="pl-PL" smtClean="0"/>
              <a:t>2017-01-05</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F0E91964-4AFD-4BE8-BC3C-D50AB0AF47DB}" type="slidenum">
              <a:rPr lang="pl-PL" smtClean="0"/>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a:xfrm>
            <a:off x="4791456" y="6480969"/>
            <a:ext cx="2133600" cy="301752"/>
          </a:xfrm>
        </p:spPr>
        <p:txBody>
          <a:bodyPr/>
          <a:lstStyle/>
          <a:p>
            <a:fld id="{EE9018A7-1860-4EEC-A915-D05471564551}" type="datetimeFigureOut">
              <a:rPr lang="pl-PL" smtClean="0"/>
              <a:t>2017-01-05</a:t>
            </a:fld>
            <a:endParaRPr lang="pl-PL"/>
          </a:p>
        </p:txBody>
      </p:sp>
      <p:sp>
        <p:nvSpPr>
          <p:cNvPr id="3" name="Symbol zastępczy stopki 2"/>
          <p:cNvSpPr>
            <a:spLocks noGrp="1"/>
          </p:cNvSpPr>
          <p:nvPr>
            <p:ph type="ftr" sz="quarter" idx="11"/>
          </p:nvPr>
        </p:nvSpPr>
        <p:spPr>
          <a:xfrm>
            <a:off x="457200" y="6481890"/>
            <a:ext cx="4260056" cy="300831"/>
          </a:xfrm>
        </p:spPr>
        <p:txBody>
          <a:bodyPr/>
          <a:lstStyle/>
          <a:p>
            <a:endParaRPr lang="pl-PL"/>
          </a:p>
        </p:txBody>
      </p:sp>
      <p:sp>
        <p:nvSpPr>
          <p:cNvPr id="4" name="Symbol zastępczy numeru slajdu 3"/>
          <p:cNvSpPr>
            <a:spLocks noGrp="1"/>
          </p:cNvSpPr>
          <p:nvPr>
            <p:ph type="sldNum" sz="quarter" idx="12"/>
          </p:nvPr>
        </p:nvSpPr>
        <p:spPr>
          <a:xfrm>
            <a:off x="7589520" y="6480969"/>
            <a:ext cx="502920" cy="301752"/>
          </a:xfrm>
        </p:spPr>
        <p:txBody>
          <a:bodyPr/>
          <a:lstStyle/>
          <a:p>
            <a:fld id="{F0E91964-4AFD-4BE8-BC3C-D50AB0AF47DB}" type="slidenum">
              <a:rPr lang="pl-PL" smtClean="0"/>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bg>
      <p:bgRef idx="1002">
        <a:schemeClr val="bg2"/>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pl-PL" smtClean="0"/>
              <a:t>Kliknij, aby edytować styl</a:t>
            </a:r>
            <a:endParaRPr kumimoji="0" lang="en-US"/>
          </a:p>
        </p:txBody>
      </p:sp>
      <p:sp>
        <p:nvSpPr>
          <p:cNvPr id="3" name="Symbol zastępczy tekstu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pl-PL" smtClean="0"/>
              <a:t>Kliknij, aby edytować style wzorca tekstu</a:t>
            </a:r>
          </a:p>
        </p:txBody>
      </p:sp>
      <p:sp>
        <p:nvSpPr>
          <p:cNvPr id="4" name="Symbol zastępczy zawartości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a:xfrm>
            <a:off x="6278976" y="6556248"/>
            <a:ext cx="2133600" cy="301752"/>
          </a:xfrm>
        </p:spPr>
        <p:txBody>
          <a:bodyPr/>
          <a:lstStyle>
            <a:lvl1pPr>
              <a:defRPr sz="900"/>
            </a:lvl1pPr>
          </a:lstStyle>
          <a:p>
            <a:fld id="{EE9018A7-1860-4EEC-A915-D05471564551}" type="datetimeFigureOut">
              <a:rPr lang="pl-PL" smtClean="0"/>
              <a:t>2017-01-05</a:t>
            </a:fld>
            <a:endParaRPr lang="pl-PL"/>
          </a:p>
        </p:txBody>
      </p:sp>
      <p:sp>
        <p:nvSpPr>
          <p:cNvPr id="6" name="Symbol zastępczy stopki 5"/>
          <p:cNvSpPr>
            <a:spLocks noGrp="1"/>
          </p:cNvSpPr>
          <p:nvPr>
            <p:ph type="ftr" sz="quarter" idx="11"/>
          </p:nvPr>
        </p:nvSpPr>
        <p:spPr>
          <a:xfrm>
            <a:off x="1135856" y="6556248"/>
            <a:ext cx="5143120" cy="301752"/>
          </a:xfrm>
        </p:spPr>
        <p:txBody>
          <a:bodyPr/>
          <a:lstStyle>
            <a:lvl1pPr>
              <a:defRPr sz="900"/>
            </a:lvl1pPr>
          </a:lstStyle>
          <a:p>
            <a:endParaRPr lang="pl-PL"/>
          </a:p>
        </p:txBody>
      </p:sp>
      <p:sp>
        <p:nvSpPr>
          <p:cNvPr id="7" name="Symbol zastępczy numeru slajdu 6"/>
          <p:cNvSpPr>
            <a:spLocks noGrp="1"/>
          </p:cNvSpPr>
          <p:nvPr>
            <p:ph type="sldNum" sz="quarter" idx="12"/>
          </p:nvPr>
        </p:nvSpPr>
        <p:spPr>
          <a:xfrm>
            <a:off x="8410576" y="6556248"/>
            <a:ext cx="502920" cy="301752"/>
          </a:xfrm>
        </p:spPr>
        <p:txBody>
          <a:bodyPr/>
          <a:lstStyle>
            <a:lvl1pPr>
              <a:defRPr sz="900"/>
            </a:lvl1pPr>
          </a:lstStyle>
          <a:p>
            <a:fld id="{F0E91964-4AFD-4BE8-BC3C-D50AB0AF47DB}" type="slidenum">
              <a:rPr lang="pl-PL" smtClean="0"/>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bg>
      <p:bgRef idx="1002">
        <a:schemeClr val="bg1"/>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pl-PL" smtClean="0"/>
              <a:t>Kliknij, aby edytować styl</a:t>
            </a:r>
            <a:endParaRPr kumimoji="0" lang="en-US"/>
          </a:p>
        </p:txBody>
      </p:sp>
      <p:sp>
        <p:nvSpPr>
          <p:cNvPr id="3" name="Symbol zastępczy obrazu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pl-PL" smtClean="0"/>
              <a:t>Kliknij ikonę, aby dodać obraz</a:t>
            </a:r>
            <a:endParaRPr kumimoji="0" lang="en-US" dirty="0"/>
          </a:p>
        </p:txBody>
      </p:sp>
      <p:sp>
        <p:nvSpPr>
          <p:cNvPr id="4" name="Symbol zastępczy tekstu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pl-PL" smtClean="0"/>
              <a:t>Kliknij, aby edytować style wzorca tekstu</a:t>
            </a:r>
          </a:p>
        </p:txBody>
      </p:sp>
      <p:sp>
        <p:nvSpPr>
          <p:cNvPr id="5" name="Symbol zastępczy daty 4"/>
          <p:cNvSpPr>
            <a:spLocks noGrp="1"/>
          </p:cNvSpPr>
          <p:nvPr>
            <p:ph type="dt" sz="half" idx="10"/>
          </p:nvPr>
        </p:nvSpPr>
        <p:spPr>
          <a:xfrm>
            <a:off x="6108192" y="6556248"/>
            <a:ext cx="2103120" cy="301752"/>
          </a:xfrm>
        </p:spPr>
        <p:txBody>
          <a:bodyPr/>
          <a:lstStyle>
            <a:lvl1pPr>
              <a:defRPr sz="900"/>
            </a:lvl1pPr>
          </a:lstStyle>
          <a:p>
            <a:fld id="{EE9018A7-1860-4EEC-A915-D05471564551}" type="datetimeFigureOut">
              <a:rPr lang="pl-PL" smtClean="0"/>
              <a:t>2017-01-05</a:t>
            </a:fld>
            <a:endParaRPr lang="pl-PL"/>
          </a:p>
        </p:txBody>
      </p:sp>
      <p:sp>
        <p:nvSpPr>
          <p:cNvPr id="6" name="Symbol zastępczy stopki 5"/>
          <p:cNvSpPr>
            <a:spLocks noGrp="1"/>
          </p:cNvSpPr>
          <p:nvPr>
            <p:ph type="ftr" sz="quarter" idx="11"/>
          </p:nvPr>
        </p:nvSpPr>
        <p:spPr>
          <a:xfrm>
            <a:off x="1170432" y="6557169"/>
            <a:ext cx="4948072" cy="301752"/>
          </a:xfrm>
        </p:spPr>
        <p:txBody>
          <a:bodyPr/>
          <a:lstStyle>
            <a:lvl1pPr>
              <a:defRPr sz="900"/>
            </a:lvl1pPr>
          </a:lstStyle>
          <a:p>
            <a:endParaRPr lang="pl-PL"/>
          </a:p>
        </p:txBody>
      </p:sp>
      <p:sp>
        <p:nvSpPr>
          <p:cNvPr id="7" name="Symbol zastępczy numeru slajdu 6"/>
          <p:cNvSpPr>
            <a:spLocks noGrp="1"/>
          </p:cNvSpPr>
          <p:nvPr>
            <p:ph type="sldNum" sz="quarter" idx="12"/>
          </p:nvPr>
        </p:nvSpPr>
        <p:spPr>
          <a:xfrm>
            <a:off x="8217192" y="6556248"/>
            <a:ext cx="365760" cy="301752"/>
          </a:xfrm>
        </p:spPr>
        <p:txBody>
          <a:bodyPr/>
          <a:lstStyle>
            <a:lvl1pPr algn="ctr">
              <a:defRPr sz="900"/>
            </a:lvl1pPr>
          </a:lstStyle>
          <a:p>
            <a:fld id="{F0E91964-4AFD-4BE8-BC3C-D50AB0AF47DB}" type="slidenum">
              <a:rPr lang="pl-PL" smtClean="0"/>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Trójkąt prostokątny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Łącznik prosty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Łącznik prosty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Symbol zastępczy tytułu 21"/>
          <p:cNvSpPr>
            <a:spLocks noGrp="1"/>
          </p:cNvSpPr>
          <p:nvPr>
            <p:ph type="title"/>
          </p:nvPr>
        </p:nvSpPr>
        <p:spPr>
          <a:xfrm>
            <a:off x="457200" y="267494"/>
            <a:ext cx="8229600" cy="1399032"/>
          </a:xfrm>
          <a:prstGeom prst="rect">
            <a:avLst/>
          </a:prstGeom>
        </p:spPr>
        <p:txBody>
          <a:bodyPr vert="horz" anchor="ctr">
            <a:normAutofit/>
          </a:bodyPr>
          <a:lstStyle/>
          <a:p>
            <a:r>
              <a:rPr kumimoji="0" lang="pl-PL" smtClean="0"/>
              <a:t>Kliknij, aby edytować styl</a:t>
            </a:r>
            <a:endParaRPr kumimoji="0" lang="en-US"/>
          </a:p>
        </p:txBody>
      </p:sp>
      <p:sp>
        <p:nvSpPr>
          <p:cNvPr id="13" name="Symbol zastępczy tekstu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14" name="Symbol zastępczy daty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EE9018A7-1860-4EEC-A915-D05471564551}" type="datetimeFigureOut">
              <a:rPr lang="pl-PL" smtClean="0"/>
              <a:t>2017-01-05</a:t>
            </a:fld>
            <a:endParaRPr lang="pl-PL"/>
          </a:p>
        </p:txBody>
      </p:sp>
      <p:sp>
        <p:nvSpPr>
          <p:cNvPr id="3" name="Symbol zastępczy stopki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pl-PL"/>
          </a:p>
        </p:txBody>
      </p:sp>
      <p:sp>
        <p:nvSpPr>
          <p:cNvPr id="23" name="Symbol zastępczy numeru slajdu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F0E91964-4AFD-4BE8-BC3C-D50AB0AF47DB}" type="slidenum">
              <a:rPr lang="pl-PL" smtClean="0"/>
              <a:t>‹#›</a:t>
            </a:fld>
            <a:endParaRPr lang="pl-PL"/>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11560" y="980728"/>
            <a:ext cx="7772400" cy="1470025"/>
          </a:xfrm>
        </p:spPr>
        <p:txBody>
          <a:bodyPr/>
          <a:lstStyle/>
          <a:p>
            <a:r>
              <a:rPr lang="pl-PL" dirty="0" err="1" smtClean="0"/>
              <a:t>Autismus</a:t>
            </a:r>
            <a:endParaRPr lang="pl-PL" dirty="0"/>
          </a:p>
        </p:txBody>
      </p:sp>
      <p:sp>
        <p:nvSpPr>
          <p:cNvPr id="3" name="Podtytuł 2"/>
          <p:cNvSpPr>
            <a:spLocks noGrp="1"/>
          </p:cNvSpPr>
          <p:nvPr>
            <p:ph type="subTitle" idx="1"/>
          </p:nvPr>
        </p:nvSpPr>
        <p:spPr/>
        <p:txBody>
          <a:bodyPr/>
          <a:lstStyle/>
          <a:p>
            <a:r>
              <a:rPr lang="pl-PL" dirty="0" smtClean="0"/>
              <a:t>Wykonała : Joanna </a:t>
            </a:r>
            <a:r>
              <a:rPr lang="pl-PL" dirty="0" err="1" smtClean="0"/>
              <a:t>Szepielak</a:t>
            </a:r>
            <a:endParaRPr lang="pl-PL" dirty="0" smtClean="0"/>
          </a:p>
          <a:p>
            <a:r>
              <a:rPr lang="pl-PL" dirty="0" smtClean="0"/>
              <a:t>III </a:t>
            </a:r>
            <a:r>
              <a:rPr lang="pl-PL" dirty="0" err="1" smtClean="0"/>
              <a:t>Ppiw</a:t>
            </a:r>
            <a:endParaRPr lang="pl-PL"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2204864"/>
            <a:ext cx="8229600" cy="1399032"/>
          </a:xfrm>
        </p:spPr>
        <p:txBody>
          <a:bodyPr/>
          <a:lstStyle/>
          <a:p>
            <a:pPr algn="ctr"/>
            <a:r>
              <a:rPr lang="pl-PL" dirty="0" err="1" smtClean="0"/>
              <a:t>Ende</a:t>
            </a:r>
            <a:endParaRPr lang="pl-P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404664"/>
            <a:ext cx="8229600" cy="5721499"/>
          </a:xfrm>
        </p:spPr>
        <p:txBody>
          <a:bodyPr/>
          <a:lstStyle/>
          <a:p>
            <a:pPr>
              <a:buNone/>
            </a:pPr>
            <a:r>
              <a:rPr lang="de-DE" b="1" dirty="0" smtClean="0"/>
              <a:t>Autismus</a:t>
            </a:r>
            <a:r>
              <a:rPr lang="de-DE" dirty="0"/>
              <a:t> ist ein Sammelbegriff für verschiedene tief greifende Entwicklungsstörungen. Deshalb sprechen Experten auch von</a:t>
            </a:r>
            <a:r>
              <a:rPr lang="de-DE" b="1" dirty="0"/>
              <a:t> Autismus-Spektrum-Störung</a:t>
            </a:r>
            <a:r>
              <a:rPr lang="de-DE" dirty="0"/>
              <a:t>.</a:t>
            </a:r>
            <a:endParaRPr lang="pl-PL" dirty="0"/>
          </a:p>
        </p:txBody>
      </p:sp>
      <p:pic>
        <p:nvPicPr>
          <p:cNvPr id="29698" name="Picture 2" descr="Znalezione obrazy dla zapytania autyzm"/>
          <p:cNvPicPr>
            <a:picLocks noChangeAspect="1" noChangeArrowheads="1"/>
          </p:cNvPicPr>
          <p:nvPr/>
        </p:nvPicPr>
        <p:blipFill>
          <a:blip r:embed="rId2" cstate="print"/>
          <a:srcRect/>
          <a:stretch>
            <a:fillRect/>
          </a:stretch>
        </p:blipFill>
        <p:spPr bwMode="auto">
          <a:xfrm>
            <a:off x="1187624" y="2996952"/>
            <a:ext cx="6155589" cy="3456384"/>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404664"/>
            <a:ext cx="8229600" cy="5832647"/>
          </a:xfrm>
        </p:spPr>
        <p:txBody>
          <a:bodyPr>
            <a:normAutofit/>
          </a:bodyPr>
          <a:lstStyle/>
          <a:p>
            <a:pPr>
              <a:buNone/>
            </a:pPr>
            <a:r>
              <a:rPr lang="de-DE" dirty="0"/>
              <a:t>Die charakteristischen Symptome bilden sich fast immer in den ersten fünf Lebensjahren vollständig aus. Die Kinder haben Probleme, normale Beziehungen zu ihren Mitmenschen aufzubauen und meiden soziale Kontakte. Häufig können sie sich schlecht verständlich machen und interpretieren Gefühlsregungen falsch. Sich wiederholende, stereotype Verhaltensmuster und sehr spezielle Interessen sind typisch für Menschen mit Autismus. </a:t>
            </a:r>
            <a:endParaRPr lang="pl-PL"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b="1" dirty="0" err="1"/>
              <a:t>Autismus</a:t>
            </a:r>
            <a:r>
              <a:rPr lang="pl-PL" b="1" dirty="0"/>
              <a:t>: </a:t>
            </a:r>
            <a:r>
              <a:rPr lang="pl-PL" b="1" dirty="0" err="1"/>
              <a:t>Beschreibung</a:t>
            </a:r>
            <a:r>
              <a:rPr lang="pl-PL" b="1" dirty="0"/>
              <a:t/>
            </a:r>
            <a:br>
              <a:rPr lang="pl-PL" b="1" dirty="0"/>
            </a:br>
            <a:endParaRPr lang="pl-PL" dirty="0"/>
          </a:p>
        </p:txBody>
      </p:sp>
      <p:sp>
        <p:nvSpPr>
          <p:cNvPr id="3" name="Symbol zastępczy zawartości 2"/>
          <p:cNvSpPr>
            <a:spLocks noGrp="1"/>
          </p:cNvSpPr>
          <p:nvPr>
            <p:ph idx="1"/>
          </p:nvPr>
        </p:nvSpPr>
        <p:spPr>
          <a:xfrm>
            <a:off x="457200" y="1052737"/>
            <a:ext cx="8229600" cy="3960440"/>
          </a:xfrm>
        </p:spPr>
        <p:txBody>
          <a:bodyPr>
            <a:normAutofit fontScale="70000" lnSpcReduction="20000"/>
          </a:bodyPr>
          <a:lstStyle/>
          <a:p>
            <a:pPr>
              <a:buNone/>
            </a:pPr>
            <a:r>
              <a:rPr lang="de-DE" dirty="0"/>
              <a:t>Die </a:t>
            </a:r>
            <a:r>
              <a:rPr lang="de-DE" b="1" dirty="0"/>
              <a:t>Autismus-Definition</a:t>
            </a:r>
            <a:r>
              <a:rPr lang="de-DE" dirty="0"/>
              <a:t> ist nicht ganz einfach. Insgesamt lässt sich aber sagen, dass der Autismus durch drei charakteristische Merkmale gekennzeichnet ist:</a:t>
            </a:r>
          </a:p>
          <a:p>
            <a:r>
              <a:rPr lang="de-DE" dirty="0"/>
              <a:t>Die sozialen Fähigkeiten sind schwer gestört.</a:t>
            </a:r>
          </a:p>
          <a:p>
            <a:r>
              <a:rPr lang="de-DE" dirty="0"/>
              <a:t>Die Kommunikation und Sprache sind beeinträchtigt.</a:t>
            </a:r>
          </a:p>
          <a:p>
            <a:r>
              <a:rPr lang="de-DE" dirty="0"/>
              <a:t>Das Verhalten ist stereotyp, wiederholt sich und folgt bestimmten Ritualen.</a:t>
            </a:r>
          </a:p>
          <a:p>
            <a:r>
              <a:rPr lang="de-DE" dirty="0"/>
              <a:t>Insgesamt sind schätzungsweise 6 bis 10 von 1000 Kindern von einer tiefgreifenden Entwicklungsstörung betroffen. Nur etwa 20 Prozent weisen eine normale oder überdurchschnittliche Intelligenz auf. Außerdem sind Jungen vom Autismus zwei- bis dreimal häufiger betroffen als Mädchen.</a:t>
            </a:r>
          </a:p>
          <a:p>
            <a:pPr>
              <a:buNone/>
            </a:pPr>
            <a:endParaRPr lang="pl-PL" dirty="0"/>
          </a:p>
        </p:txBody>
      </p:sp>
      <p:pic>
        <p:nvPicPr>
          <p:cNvPr id="27650" name="Picture 2" descr="Znalezione obrazy dla zapytania komunikacja dzieci"/>
          <p:cNvPicPr>
            <a:picLocks noChangeAspect="1" noChangeArrowheads="1"/>
          </p:cNvPicPr>
          <p:nvPr/>
        </p:nvPicPr>
        <p:blipFill>
          <a:blip r:embed="rId2" cstate="print"/>
          <a:srcRect/>
          <a:stretch>
            <a:fillRect/>
          </a:stretch>
        </p:blipFill>
        <p:spPr bwMode="auto">
          <a:xfrm rot="423638">
            <a:off x="4355976" y="4581128"/>
            <a:ext cx="2736304" cy="2052228"/>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b="1" dirty="0" err="1"/>
              <a:t>Ursachen</a:t>
            </a:r>
            <a:r>
              <a:rPr lang="pl-PL" b="1" dirty="0"/>
              <a:t> </a:t>
            </a:r>
            <a:r>
              <a:rPr lang="pl-PL" b="1" dirty="0" err="1"/>
              <a:t>und</a:t>
            </a:r>
            <a:r>
              <a:rPr lang="pl-PL" b="1" dirty="0"/>
              <a:t> </a:t>
            </a:r>
            <a:r>
              <a:rPr lang="pl-PL" b="1" dirty="0" err="1"/>
              <a:t>Risikofaktoren</a:t>
            </a:r>
            <a:r>
              <a:rPr lang="pl-PL" b="1" dirty="0"/>
              <a:t/>
            </a:r>
            <a:br>
              <a:rPr lang="pl-PL" b="1" dirty="0"/>
            </a:br>
            <a:endParaRPr lang="pl-PL" dirty="0"/>
          </a:p>
        </p:txBody>
      </p:sp>
      <p:sp>
        <p:nvSpPr>
          <p:cNvPr id="3" name="Symbol zastępczy zawartości 2"/>
          <p:cNvSpPr>
            <a:spLocks noGrp="1"/>
          </p:cNvSpPr>
          <p:nvPr>
            <p:ph idx="1"/>
          </p:nvPr>
        </p:nvSpPr>
        <p:spPr>
          <a:xfrm>
            <a:off x="457200" y="1052737"/>
            <a:ext cx="8229600" cy="2880320"/>
          </a:xfrm>
        </p:spPr>
        <p:txBody>
          <a:bodyPr>
            <a:normAutofit fontScale="92500" lnSpcReduction="20000"/>
          </a:bodyPr>
          <a:lstStyle/>
          <a:p>
            <a:pPr>
              <a:buNone/>
            </a:pPr>
            <a:r>
              <a:rPr lang="de-DE" dirty="0"/>
              <a:t>Eine ganze Anzahl von möglichen Ursachen für Autismus wird vermutet, ist aber nicht bewiesen. Darunter fallen auch Veränderungen im Verdauungstrakt, Ernährung, Quecksilbervergiftung, Reaktion auf Impfungen und unzureichende Verwertung von Vitaminen und Mineralstoffen im Körper. </a:t>
            </a:r>
            <a:endParaRPr lang="pl-PL" dirty="0"/>
          </a:p>
        </p:txBody>
      </p:sp>
      <p:pic>
        <p:nvPicPr>
          <p:cNvPr id="17410" name="Picture 2" descr="Znalezione obrazy dla zapytania pokarm"/>
          <p:cNvPicPr>
            <a:picLocks noChangeAspect="1" noChangeArrowheads="1"/>
          </p:cNvPicPr>
          <p:nvPr/>
        </p:nvPicPr>
        <p:blipFill>
          <a:blip r:embed="rId2" cstate="print"/>
          <a:srcRect/>
          <a:stretch>
            <a:fillRect/>
          </a:stretch>
        </p:blipFill>
        <p:spPr bwMode="auto">
          <a:xfrm rot="21208050">
            <a:off x="467544" y="4437112"/>
            <a:ext cx="2926776" cy="2016224"/>
          </a:xfrm>
          <a:prstGeom prst="rect">
            <a:avLst/>
          </a:prstGeom>
          <a:noFill/>
        </p:spPr>
      </p:pic>
      <p:pic>
        <p:nvPicPr>
          <p:cNvPr id="17412" name="Picture 4" descr="Znalezione obrazy dla zapytania szczepienie"/>
          <p:cNvPicPr>
            <a:picLocks noChangeAspect="1" noChangeArrowheads="1"/>
          </p:cNvPicPr>
          <p:nvPr/>
        </p:nvPicPr>
        <p:blipFill>
          <a:blip r:embed="rId3" cstate="print"/>
          <a:srcRect/>
          <a:stretch>
            <a:fillRect/>
          </a:stretch>
        </p:blipFill>
        <p:spPr bwMode="auto">
          <a:xfrm rot="1160716">
            <a:off x="6261474" y="3430366"/>
            <a:ext cx="2105443" cy="3168352"/>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634082"/>
          </a:xfrm>
        </p:spPr>
        <p:txBody>
          <a:bodyPr>
            <a:normAutofit fontScale="90000"/>
          </a:bodyPr>
          <a:lstStyle/>
          <a:p>
            <a:r>
              <a:rPr lang="pl-PL" b="1" dirty="0" err="1"/>
              <a:t>Symptome</a:t>
            </a:r>
            <a:r>
              <a:rPr lang="pl-PL" b="1" dirty="0"/>
              <a:t> von </a:t>
            </a:r>
            <a:r>
              <a:rPr lang="pl-PL" b="1" dirty="0" err="1"/>
              <a:t>Autismus</a:t>
            </a:r>
            <a:r>
              <a:rPr lang="pl-PL" b="1" dirty="0"/>
              <a:t/>
            </a:r>
            <a:br>
              <a:rPr lang="pl-PL" b="1" dirty="0"/>
            </a:br>
            <a:endParaRPr lang="pl-PL" dirty="0"/>
          </a:p>
        </p:txBody>
      </p:sp>
      <p:sp>
        <p:nvSpPr>
          <p:cNvPr id="3" name="Symbol zastępczy zawartości 2"/>
          <p:cNvSpPr>
            <a:spLocks noGrp="1"/>
          </p:cNvSpPr>
          <p:nvPr>
            <p:ph idx="1"/>
          </p:nvPr>
        </p:nvSpPr>
        <p:spPr>
          <a:xfrm>
            <a:off x="457200" y="836712"/>
            <a:ext cx="8229600" cy="5289451"/>
          </a:xfrm>
        </p:spPr>
        <p:txBody>
          <a:bodyPr>
            <a:normAutofit fontScale="70000" lnSpcReduction="20000"/>
          </a:bodyPr>
          <a:lstStyle/>
          <a:p>
            <a:pPr>
              <a:buNone/>
            </a:pPr>
            <a:r>
              <a:rPr lang="de-DE" b="1" dirty="0"/>
              <a:t>Kommunikation: </a:t>
            </a:r>
            <a:r>
              <a:rPr lang="de-DE" dirty="0"/>
              <a:t/>
            </a:r>
            <a:br>
              <a:rPr lang="de-DE" dirty="0"/>
            </a:br>
            <a:endParaRPr lang="de-DE" dirty="0"/>
          </a:p>
          <a:p>
            <a:r>
              <a:rPr lang="de-DE" dirty="0"/>
              <a:t>Fehlendes Zeigen, um die Aufmerksamkeit anderer auf Gegenstände zu lenken (um den 14. Lebensmonat)</a:t>
            </a:r>
          </a:p>
          <a:p>
            <a:r>
              <a:rPr lang="de-DE" dirty="0"/>
              <a:t>Richtet den Blick nicht auf die Dinge, die andere sich anschauen</a:t>
            </a:r>
          </a:p>
          <a:p>
            <a:r>
              <a:rPr lang="de-DE" dirty="0"/>
              <a:t>Ist nicht in der Lage, ein Gespräch zu beginnen oder aufrecht zu erhalten</a:t>
            </a:r>
          </a:p>
          <a:p>
            <a:r>
              <a:rPr lang="de-DE" dirty="0"/>
              <a:t>Langsame oder keine Sprachentwicklung</a:t>
            </a:r>
          </a:p>
          <a:p>
            <a:r>
              <a:rPr lang="de-DE" dirty="0"/>
              <a:t>Wiederholen von Wörtern oder auswendig gelernten Sätze, zum Beispiel aus Werbung oder Filmen</a:t>
            </a:r>
          </a:p>
          <a:p>
            <a:r>
              <a:rPr lang="de-DE" dirty="0"/>
              <a:t>Bezeichnet sich selber nicht korrekt (sagt zum Beispiel "Du möchtest Wasser", wenn es "Ich möchte Wasser" meint)</a:t>
            </a:r>
          </a:p>
          <a:p>
            <a:r>
              <a:rPr lang="de-DE" dirty="0"/>
              <a:t>Setzt unsinnige Reime ein</a:t>
            </a:r>
          </a:p>
          <a:p>
            <a:r>
              <a:rPr lang="de-DE" dirty="0"/>
              <a:t>Kommuniziert mit Gestik anstatt verbaler Sprache</a:t>
            </a:r>
          </a:p>
          <a:p>
            <a:pPr>
              <a:buNone/>
            </a:pPr>
            <a:endParaRPr lang="pl-PL" dirty="0"/>
          </a:p>
        </p:txBody>
      </p:sp>
      <p:pic>
        <p:nvPicPr>
          <p:cNvPr id="16386" name="Picture 2" descr="Znalezione obrazy dla zapytania komunikacja"/>
          <p:cNvPicPr>
            <a:picLocks noChangeAspect="1" noChangeArrowheads="1"/>
          </p:cNvPicPr>
          <p:nvPr/>
        </p:nvPicPr>
        <p:blipFill>
          <a:blip r:embed="rId2" cstate="print"/>
          <a:srcRect/>
          <a:stretch>
            <a:fillRect/>
          </a:stretch>
        </p:blipFill>
        <p:spPr bwMode="auto">
          <a:xfrm>
            <a:off x="2987824" y="5373216"/>
            <a:ext cx="2808312" cy="1302791"/>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620689"/>
            <a:ext cx="8229600" cy="4176464"/>
          </a:xfrm>
        </p:spPr>
        <p:txBody>
          <a:bodyPr>
            <a:normAutofit fontScale="77500" lnSpcReduction="20000"/>
          </a:bodyPr>
          <a:lstStyle/>
          <a:p>
            <a:pPr>
              <a:buNone/>
            </a:pPr>
            <a:r>
              <a:rPr lang="de-DE" dirty="0"/>
              <a:t>Soziale Interaktion: </a:t>
            </a:r>
            <a:br>
              <a:rPr lang="de-DE" dirty="0"/>
            </a:br>
            <a:endParaRPr lang="de-DE" dirty="0"/>
          </a:p>
          <a:p>
            <a:r>
              <a:rPr lang="de-DE" dirty="0"/>
              <a:t>Mangel von Mitgefühl</a:t>
            </a:r>
          </a:p>
          <a:p>
            <a:r>
              <a:rPr lang="de-DE" dirty="0"/>
              <a:t>Schließt keine Freundschaften</a:t>
            </a:r>
          </a:p>
          <a:p>
            <a:r>
              <a:rPr lang="de-DE" dirty="0"/>
              <a:t>Ist verschlossen</a:t>
            </a:r>
          </a:p>
          <a:p>
            <a:r>
              <a:rPr lang="de-DE" dirty="0"/>
              <a:t>Zieht es vor, allein zu sein, anstatt mit anderen zusammen zu sein</a:t>
            </a:r>
          </a:p>
          <a:p>
            <a:r>
              <a:rPr lang="de-DE" dirty="0"/>
              <a:t>Reagiert eventuell nicht auf Blickkontakt oder Lächeln</a:t>
            </a:r>
          </a:p>
          <a:p>
            <a:r>
              <a:rPr lang="de-DE" dirty="0"/>
              <a:t>Vermeidet Blickkontakt</a:t>
            </a:r>
          </a:p>
          <a:p>
            <a:r>
              <a:rPr lang="de-DE" dirty="0"/>
              <a:t>Behandelt andere als wären sie Gegenstände</a:t>
            </a:r>
          </a:p>
          <a:p>
            <a:r>
              <a:rPr lang="de-DE" dirty="0"/>
              <a:t>Spielt keine interaktiven Spiele</a:t>
            </a:r>
          </a:p>
          <a:p>
            <a:pPr>
              <a:buNone/>
            </a:pPr>
            <a:endParaRPr lang="pl-PL" dirty="0"/>
          </a:p>
        </p:txBody>
      </p:sp>
      <p:pic>
        <p:nvPicPr>
          <p:cNvPr id="15362" name="Picture 2" descr="Znalezione obrazy dla zapytania interakcje społeczne"/>
          <p:cNvPicPr>
            <a:picLocks noChangeAspect="1" noChangeArrowheads="1"/>
          </p:cNvPicPr>
          <p:nvPr/>
        </p:nvPicPr>
        <p:blipFill>
          <a:blip r:embed="rId2" cstate="print"/>
          <a:srcRect/>
          <a:stretch>
            <a:fillRect/>
          </a:stretch>
        </p:blipFill>
        <p:spPr bwMode="auto">
          <a:xfrm>
            <a:off x="3203847" y="4941168"/>
            <a:ext cx="2376805" cy="1580577"/>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260648"/>
            <a:ext cx="8229600" cy="4176463"/>
          </a:xfrm>
        </p:spPr>
        <p:txBody>
          <a:bodyPr>
            <a:normAutofit fontScale="77500" lnSpcReduction="20000"/>
          </a:bodyPr>
          <a:lstStyle/>
          <a:p>
            <a:pPr>
              <a:buNone/>
            </a:pPr>
            <a:r>
              <a:rPr lang="de-DE" dirty="0"/>
              <a:t>Verhalten: </a:t>
            </a:r>
            <a:br>
              <a:rPr lang="de-DE" dirty="0"/>
            </a:br>
            <a:endParaRPr lang="de-DE" dirty="0"/>
          </a:p>
          <a:p>
            <a:r>
              <a:rPr lang="de-DE" dirty="0"/>
              <a:t>Hat eine kurze Aufmerksamkeitsspanne</a:t>
            </a:r>
          </a:p>
          <a:p>
            <a:r>
              <a:rPr lang="de-DE" dirty="0"/>
              <a:t>Setzt sich wiederholende Körperbewegungen ein</a:t>
            </a:r>
          </a:p>
          <a:p>
            <a:r>
              <a:rPr lang="de-DE" dirty="0"/>
              <a:t>Zeigt ein starkes Bedürfnis für Routinen</a:t>
            </a:r>
          </a:p>
          <a:p>
            <a:r>
              <a:rPr lang="de-DE" dirty="0"/>
              <a:t>Hat sehr heftige Trotzanfälle</a:t>
            </a:r>
          </a:p>
          <a:p>
            <a:r>
              <a:rPr lang="de-DE" dirty="0"/>
              <a:t>Hat sehr eingeschränkte Interessen</a:t>
            </a:r>
          </a:p>
          <a:p>
            <a:r>
              <a:rPr lang="de-DE" dirty="0"/>
              <a:t>Zeigt Perseverationen auf (kann an einem Thema oder Aufgabe hängen bleiben)</a:t>
            </a:r>
          </a:p>
          <a:p>
            <a:r>
              <a:rPr lang="de-DE" dirty="0"/>
              <a:t>Ist aggressiv gegenüber sich selbst oder anderen Personen</a:t>
            </a:r>
          </a:p>
          <a:p>
            <a:pPr>
              <a:buNone/>
            </a:pPr>
            <a:endParaRPr lang="pl-PL" dirty="0"/>
          </a:p>
        </p:txBody>
      </p:sp>
      <p:pic>
        <p:nvPicPr>
          <p:cNvPr id="14338" name="Picture 2" descr="Znalezione obrazy dla zapytania agresja dzieci"/>
          <p:cNvPicPr>
            <a:picLocks noChangeAspect="1" noChangeArrowheads="1"/>
          </p:cNvPicPr>
          <p:nvPr/>
        </p:nvPicPr>
        <p:blipFill>
          <a:blip r:embed="rId2" cstate="print"/>
          <a:srcRect/>
          <a:stretch>
            <a:fillRect/>
          </a:stretch>
        </p:blipFill>
        <p:spPr bwMode="auto">
          <a:xfrm>
            <a:off x="2483768" y="3717032"/>
            <a:ext cx="4320480" cy="2877998"/>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404664"/>
            <a:ext cx="8229600" cy="5721499"/>
          </a:xfrm>
        </p:spPr>
        <p:txBody>
          <a:bodyPr>
            <a:normAutofit fontScale="92500" lnSpcReduction="20000"/>
          </a:bodyPr>
          <a:lstStyle/>
          <a:p>
            <a:pPr>
              <a:buNone/>
            </a:pPr>
            <a:r>
              <a:rPr lang="de-DE" dirty="0"/>
              <a:t>Enge Überwachung der Entwicklung und regelmäßige Einschätzungen sind notwendig, um einen vollständigen Überblick zu bekommen. Aber unabhängig von einer endgültigen Diagnose von Autismus oder autistischem Spektrum, kann den Kindern und deren Eltern Hilfe angeboten werden. Säuglinge, bei denen der Verdacht auf eine Entwicklungsstörung (Autismus/autistisches Spektrum) besteht, können Dienstleistungen, auf die einzelnen Bedürfnisse zugeschnitten, erhalten. Eltern können angeleitet werden, wie sie ihr Kind in den jeweiligen Entwicklungsabschnitten unterstützen können. </a:t>
            </a:r>
            <a:endParaRPr lang="pl-PL"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nergetyczny">
  <a:themeElements>
    <a:clrScheme name="Energetyczny">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Energetyczny">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Energetyczny">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52</TotalTime>
  <Words>206</Words>
  <Application>Microsoft Office PowerPoint</Application>
  <PresentationFormat>Pokaz na ekranie (4:3)</PresentationFormat>
  <Paragraphs>42</Paragraphs>
  <Slides>10</Slides>
  <Notes>0</Notes>
  <HiddenSlides>0</HiddenSlides>
  <MMClips>0</MMClips>
  <ScaleCrop>false</ScaleCrop>
  <HeadingPairs>
    <vt:vector size="4" baseType="variant">
      <vt:variant>
        <vt:lpstr>Motyw</vt:lpstr>
      </vt:variant>
      <vt:variant>
        <vt:i4>1</vt:i4>
      </vt:variant>
      <vt:variant>
        <vt:lpstr>Tytuły slajdów</vt:lpstr>
      </vt:variant>
      <vt:variant>
        <vt:i4>10</vt:i4>
      </vt:variant>
    </vt:vector>
  </HeadingPairs>
  <TitlesOfParts>
    <vt:vector size="11" baseType="lpstr">
      <vt:lpstr>Energetyczny</vt:lpstr>
      <vt:lpstr>Autismus</vt:lpstr>
      <vt:lpstr>Slajd 2</vt:lpstr>
      <vt:lpstr>Slajd 3</vt:lpstr>
      <vt:lpstr>Autismus: Beschreibung </vt:lpstr>
      <vt:lpstr>Ursachen und Risikofaktoren </vt:lpstr>
      <vt:lpstr>Symptome von Autismus </vt:lpstr>
      <vt:lpstr>Slajd 7</vt:lpstr>
      <vt:lpstr>Slajd 8</vt:lpstr>
      <vt:lpstr>Slajd 9</vt:lpstr>
      <vt:lpstr>Ende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Damian</dc:creator>
  <cp:lastModifiedBy>Damian</cp:lastModifiedBy>
  <cp:revision>6</cp:revision>
  <dcterms:created xsi:type="dcterms:W3CDTF">2017-01-05T08:41:22Z</dcterms:created>
  <dcterms:modified xsi:type="dcterms:W3CDTF">2017-01-05T09:33:29Z</dcterms:modified>
</cp:coreProperties>
</file>