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Lst>
  <p:notesMasterIdLst>
    <p:notesMasterId r:id="rId179"/>
  </p:notesMasterIdLst>
  <p:sldIdLst>
    <p:sldId id="256" r:id="rId5"/>
    <p:sldId id="444" r:id="rId6"/>
    <p:sldId id="257" r:id="rId7"/>
    <p:sldId id="300" r:id="rId8"/>
    <p:sldId id="301" r:id="rId9"/>
    <p:sldId id="402" r:id="rId10"/>
    <p:sldId id="403" r:id="rId11"/>
    <p:sldId id="258" r:id="rId12"/>
    <p:sldId id="259" r:id="rId13"/>
    <p:sldId id="260" r:id="rId14"/>
    <p:sldId id="261" r:id="rId15"/>
    <p:sldId id="262" r:id="rId16"/>
    <p:sldId id="263" r:id="rId17"/>
    <p:sldId id="264" r:id="rId18"/>
    <p:sldId id="265" r:id="rId19"/>
    <p:sldId id="266" r:id="rId20"/>
    <p:sldId id="446" r:id="rId21"/>
    <p:sldId id="460" r:id="rId22"/>
    <p:sldId id="450" r:id="rId23"/>
    <p:sldId id="451" r:id="rId24"/>
    <p:sldId id="452" r:id="rId25"/>
    <p:sldId id="453" r:id="rId26"/>
    <p:sldId id="454" r:id="rId27"/>
    <p:sldId id="455" r:id="rId28"/>
    <p:sldId id="456" r:id="rId29"/>
    <p:sldId id="457" r:id="rId30"/>
    <p:sldId id="458" r:id="rId31"/>
    <p:sldId id="459" r:id="rId32"/>
    <p:sldId id="447" r:id="rId33"/>
    <p:sldId id="404" r:id="rId34"/>
    <p:sldId id="427" r:id="rId35"/>
    <p:sldId id="428" r:id="rId36"/>
    <p:sldId id="429" r:id="rId37"/>
    <p:sldId id="430" r:id="rId38"/>
    <p:sldId id="431" r:id="rId39"/>
    <p:sldId id="432" r:id="rId40"/>
    <p:sldId id="433" r:id="rId41"/>
    <p:sldId id="434" r:id="rId42"/>
    <p:sldId id="435" r:id="rId43"/>
    <p:sldId id="436" r:id="rId44"/>
    <p:sldId id="437" r:id="rId45"/>
    <p:sldId id="438" r:id="rId46"/>
    <p:sldId id="439" r:id="rId47"/>
    <p:sldId id="440" r:id="rId48"/>
    <p:sldId id="441" r:id="rId49"/>
    <p:sldId id="405" r:id="rId50"/>
    <p:sldId id="274" r:id="rId51"/>
    <p:sldId id="275" r:id="rId52"/>
    <p:sldId id="276" r:id="rId53"/>
    <p:sldId id="277" r:id="rId54"/>
    <p:sldId id="278" r:id="rId55"/>
    <p:sldId id="279" r:id="rId56"/>
    <p:sldId id="280" r:id="rId57"/>
    <p:sldId id="281" r:id="rId58"/>
    <p:sldId id="406" r:id="rId59"/>
    <p:sldId id="282" r:id="rId60"/>
    <p:sldId id="284" r:id="rId61"/>
    <p:sldId id="285" r:id="rId62"/>
    <p:sldId id="286" r:id="rId63"/>
    <p:sldId id="287" r:id="rId64"/>
    <p:sldId id="288" r:id="rId65"/>
    <p:sldId id="289" r:id="rId66"/>
    <p:sldId id="290" r:id="rId67"/>
    <p:sldId id="291" r:id="rId68"/>
    <p:sldId id="292" r:id="rId69"/>
    <p:sldId id="293" r:id="rId70"/>
    <p:sldId id="294" r:id="rId71"/>
    <p:sldId id="295" r:id="rId72"/>
    <p:sldId id="296" r:id="rId73"/>
    <p:sldId id="297" r:id="rId74"/>
    <p:sldId id="298" r:id="rId75"/>
    <p:sldId id="407" r:id="rId76"/>
    <p:sldId id="310" r:id="rId77"/>
    <p:sldId id="299" r:id="rId78"/>
    <p:sldId id="302" r:id="rId79"/>
    <p:sldId id="303" r:id="rId80"/>
    <p:sldId id="304" r:id="rId81"/>
    <p:sldId id="305" r:id="rId82"/>
    <p:sldId id="306" r:id="rId83"/>
    <p:sldId id="307" r:id="rId84"/>
    <p:sldId id="308" r:id="rId85"/>
    <p:sldId id="408" r:id="rId86"/>
    <p:sldId id="309" r:id="rId87"/>
    <p:sldId id="311" r:id="rId88"/>
    <p:sldId id="312" r:id="rId89"/>
    <p:sldId id="313" r:id="rId90"/>
    <p:sldId id="314" r:id="rId91"/>
    <p:sldId id="315" r:id="rId92"/>
    <p:sldId id="316" r:id="rId93"/>
    <p:sldId id="317" r:id="rId94"/>
    <p:sldId id="318" r:id="rId95"/>
    <p:sldId id="319" r:id="rId96"/>
    <p:sldId id="320" r:id="rId97"/>
    <p:sldId id="321" r:id="rId98"/>
    <p:sldId id="462" r:id="rId99"/>
    <p:sldId id="461" r:id="rId100"/>
    <p:sldId id="322" r:id="rId101"/>
    <p:sldId id="323" r:id="rId102"/>
    <p:sldId id="324" r:id="rId103"/>
    <p:sldId id="325" r:id="rId104"/>
    <p:sldId id="326" r:id="rId105"/>
    <p:sldId id="409" r:id="rId106"/>
    <p:sldId id="327" r:id="rId107"/>
    <p:sldId id="329" r:id="rId108"/>
    <p:sldId id="330" r:id="rId109"/>
    <p:sldId id="331" r:id="rId110"/>
    <p:sldId id="332" r:id="rId111"/>
    <p:sldId id="335" r:id="rId112"/>
    <p:sldId id="337" r:id="rId113"/>
    <p:sldId id="338" r:id="rId114"/>
    <p:sldId id="339" r:id="rId115"/>
    <p:sldId id="341" r:id="rId116"/>
    <p:sldId id="342" r:id="rId117"/>
    <p:sldId id="343" r:id="rId118"/>
    <p:sldId id="344" r:id="rId119"/>
    <p:sldId id="345" r:id="rId120"/>
    <p:sldId id="346" r:id="rId121"/>
    <p:sldId id="448" r:id="rId122"/>
    <p:sldId id="449" r:id="rId123"/>
    <p:sldId id="347" r:id="rId124"/>
    <p:sldId id="348" r:id="rId125"/>
    <p:sldId id="349" r:id="rId126"/>
    <p:sldId id="350" r:id="rId127"/>
    <p:sldId id="463" r:id="rId128"/>
    <p:sldId id="354" r:id="rId129"/>
    <p:sldId id="353" r:id="rId130"/>
    <p:sldId id="355" r:id="rId131"/>
    <p:sldId id="356" r:id="rId132"/>
    <p:sldId id="357" r:id="rId133"/>
    <p:sldId id="358" r:id="rId134"/>
    <p:sldId id="359" r:id="rId135"/>
    <p:sldId id="360" r:id="rId136"/>
    <p:sldId id="361" r:id="rId137"/>
    <p:sldId id="362" r:id="rId138"/>
    <p:sldId id="464" r:id="rId139"/>
    <p:sldId id="363" r:id="rId140"/>
    <p:sldId id="364" r:id="rId141"/>
    <p:sldId id="410" r:id="rId142"/>
    <p:sldId id="370" r:id="rId143"/>
    <p:sldId id="371" r:id="rId144"/>
    <p:sldId id="376" r:id="rId145"/>
    <p:sldId id="377" r:id="rId146"/>
    <p:sldId id="378" r:id="rId147"/>
    <p:sldId id="379" r:id="rId148"/>
    <p:sldId id="380" r:id="rId149"/>
    <p:sldId id="381" r:id="rId150"/>
    <p:sldId id="382" r:id="rId151"/>
    <p:sldId id="383" r:id="rId152"/>
    <p:sldId id="384" r:id="rId153"/>
    <p:sldId id="385" r:id="rId154"/>
    <p:sldId id="386" r:id="rId155"/>
    <p:sldId id="387" r:id="rId156"/>
    <p:sldId id="388" r:id="rId157"/>
    <p:sldId id="389" r:id="rId158"/>
    <p:sldId id="390" r:id="rId159"/>
    <p:sldId id="391" r:id="rId160"/>
    <p:sldId id="392" r:id="rId161"/>
    <p:sldId id="393" r:id="rId162"/>
    <p:sldId id="394" r:id="rId163"/>
    <p:sldId id="411" r:id="rId164"/>
    <p:sldId id="373" r:id="rId165"/>
    <p:sldId id="395" r:id="rId166"/>
    <p:sldId id="396" r:id="rId167"/>
    <p:sldId id="397" r:id="rId168"/>
    <p:sldId id="398" r:id="rId169"/>
    <p:sldId id="399" r:id="rId170"/>
    <p:sldId id="400" r:id="rId171"/>
    <p:sldId id="365" r:id="rId172"/>
    <p:sldId id="366" r:id="rId173"/>
    <p:sldId id="442" r:id="rId174"/>
    <p:sldId id="445" r:id="rId175"/>
    <p:sldId id="367" r:id="rId176"/>
    <p:sldId id="368" r:id="rId177"/>
    <p:sldId id="401" r:id="rId17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865" autoAdjust="0"/>
  </p:normalViewPr>
  <p:slideViewPr>
    <p:cSldViewPr>
      <p:cViewPr varScale="1">
        <p:scale>
          <a:sx n="75" d="100"/>
          <a:sy n="75" d="100"/>
        </p:scale>
        <p:origin x="1666" y="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viewProps" Target="view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theme" Target="theme/theme1.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presProps" Target="presProp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9E3130-BA68-4794-A2AE-CB067962DBA3}" type="datetimeFigureOut">
              <a:rPr lang="pl-PL" smtClean="0"/>
              <a:pPr/>
              <a:t>2016-11-05</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A77EC3-4E62-4CD9-BE33-BF470DF86401}"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EFA77EC3-4E62-4CD9-BE33-BF470DF86401}" type="slidenum">
              <a:rPr lang="pl-PL" smtClean="0"/>
              <a:pPr/>
              <a:t>9</a:t>
            </a:fld>
            <a:endParaRPr lang="pl-PL"/>
          </a:p>
        </p:txBody>
      </p:sp>
    </p:spTree>
    <p:extLst>
      <p:ext uri="{BB962C8B-B14F-4D97-AF65-F5344CB8AC3E}">
        <p14:creationId xmlns:p14="http://schemas.microsoft.com/office/powerpoint/2010/main" val="1398230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51203" name="Symbol zastępczy notatek 2"/>
          <p:cNvSpPr>
            <a:spLocks noGrp="1"/>
          </p:cNvSpPr>
          <p:nvPr>
            <p:ph type="body" idx="1"/>
          </p:nvPr>
        </p:nvSpPr>
        <p:spPr bwMode="auto">
          <a:noFill/>
        </p:spPr>
        <p:txBody>
          <a:bodyPr wrap="square" numCol="1" anchor="t" anchorCtr="0" compatLnSpc="1">
            <a:prstTxWarp prst="textNoShape">
              <a:avLst/>
            </a:prstTxWarp>
          </a:bodyPr>
          <a:lstStyle/>
          <a:p>
            <a:endParaRPr lang="pl-PL" altLang="pl-PL" dirty="0"/>
          </a:p>
        </p:txBody>
      </p:sp>
      <p:sp>
        <p:nvSpPr>
          <p:cNvPr id="51204" name="Symbol zastępczy numeru slajdu 3"/>
          <p:cNvSpPr>
            <a:spLocks noGrp="1"/>
          </p:cNvSpPr>
          <p:nvPr>
            <p:ph type="sldNum" sz="quarter" idx="5"/>
          </p:nvPr>
        </p:nvSpPr>
        <p:spPr bwMode="auto">
          <a:noFill/>
          <a:ln>
            <a:miter lim="800000"/>
            <a:headEnd/>
            <a:tailEnd/>
          </a:ln>
        </p:spPr>
        <p:txBody>
          <a:bodyPr/>
          <a:lstStyle/>
          <a:p>
            <a:fld id="{04511517-82ED-4503-90A4-12885B8124FE}" type="slidenum">
              <a:rPr lang="pl-PL" altLang="pl-PL" smtClean="0"/>
              <a:pPr/>
              <a:t>132</a:t>
            </a:fld>
            <a:endParaRPr lang="pl-PL" altLang="pl-PL"/>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53251" name="Symbol zastępczy notatek 2"/>
          <p:cNvSpPr>
            <a:spLocks noGrp="1"/>
          </p:cNvSpPr>
          <p:nvPr>
            <p:ph type="body" idx="1"/>
          </p:nvPr>
        </p:nvSpPr>
        <p:spPr bwMode="auto">
          <a:noFill/>
        </p:spPr>
        <p:txBody>
          <a:bodyPr wrap="square" numCol="1" anchor="t" anchorCtr="0" compatLnSpc="1">
            <a:prstTxWarp prst="textNoShape">
              <a:avLst/>
            </a:prstTxWarp>
          </a:bodyPr>
          <a:lstStyle/>
          <a:p>
            <a:endParaRPr lang="pl-PL" altLang="pl-PL" dirty="0"/>
          </a:p>
        </p:txBody>
      </p:sp>
      <p:sp>
        <p:nvSpPr>
          <p:cNvPr id="53252" name="Symbol zastępczy numeru slajdu 3"/>
          <p:cNvSpPr>
            <a:spLocks noGrp="1"/>
          </p:cNvSpPr>
          <p:nvPr>
            <p:ph type="sldNum" sz="quarter" idx="5"/>
          </p:nvPr>
        </p:nvSpPr>
        <p:spPr bwMode="auto">
          <a:noFill/>
          <a:ln>
            <a:miter lim="800000"/>
            <a:headEnd/>
            <a:tailEnd/>
          </a:ln>
        </p:spPr>
        <p:txBody>
          <a:bodyPr/>
          <a:lstStyle/>
          <a:p>
            <a:fld id="{762CFEE7-7F37-4A65-A4C8-3B2387E7CBA1}" type="slidenum">
              <a:rPr lang="pl-PL" altLang="pl-PL" smtClean="0"/>
              <a:pPr/>
              <a:t>133</a:t>
            </a:fld>
            <a:endParaRPr lang="pl-PL" altLang="pl-PL"/>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54275" name="Symbol zastępczy notatek 2"/>
          <p:cNvSpPr>
            <a:spLocks noGrp="1"/>
          </p:cNvSpPr>
          <p:nvPr>
            <p:ph type="body" idx="1"/>
          </p:nvPr>
        </p:nvSpPr>
        <p:spPr bwMode="auto">
          <a:noFill/>
        </p:spPr>
        <p:txBody>
          <a:bodyPr wrap="square" numCol="1" anchor="t" anchorCtr="0" compatLnSpc="1">
            <a:prstTxWarp prst="textNoShape">
              <a:avLst/>
            </a:prstTxWarp>
          </a:bodyPr>
          <a:lstStyle/>
          <a:p>
            <a:endParaRPr lang="pl-PL" altLang="pl-PL" dirty="0"/>
          </a:p>
        </p:txBody>
      </p:sp>
      <p:sp>
        <p:nvSpPr>
          <p:cNvPr id="54276" name="Symbol zastępczy numeru slajdu 3"/>
          <p:cNvSpPr>
            <a:spLocks noGrp="1"/>
          </p:cNvSpPr>
          <p:nvPr>
            <p:ph type="sldNum" sz="quarter" idx="5"/>
          </p:nvPr>
        </p:nvSpPr>
        <p:spPr bwMode="auto">
          <a:noFill/>
          <a:ln>
            <a:miter lim="800000"/>
            <a:headEnd/>
            <a:tailEnd/>
          </a:ln>
        </p:spPr>
        <p:txBody>
          <a:bodyPr/>
          <a:lstStyle/>
          <a:p>
            <a:fld id="{E7CC2A2B-1BC9-4586-8637-B247627F331E}" type="slidenum">
              <a:rPr lang="pl-PL" altLang="pl-PL" smtClean="0"/>
              <a:pPr/>
              <a:t>134</a:t>
            </a:fld>
            <a:endParaRPr lang="pl-PL" altLang="pl-P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a:p>
        </p:txBody>
      </p:sp>
      <p:sp>
        <p:nvSpPr>
          <p:cNvPr id="4" name="Symbol zastępczy numeru slajdu 3"/>
          <p:cNvSpPr>
            <a:spLocks noGrp="1"/>
          </p:cNvSpPr>
          <p:nvPr>
            <p:ph type="sldNum" sz="quarter" idx="10"/>
          </p:nvPr>
        </p:nvSpPr>
        <p:spPr/>
        <p:txBody>
          <a:bodyPr/>
          <a:lstStyle/>
          <a:p>
            <a:fld id="{3ED48975-9865-4D2A-A1F3-5B90FF58B794}" type="slidenum">
              <a:rPr lang="pl-PL" smtClean="0"/>
              <a:pPr/>
              <a:t>28</a:t>
            </a:fld>
            <a:endParaRPr lang="pl-PL"/>
          </a:p>
        </p:txBody>
      </p:sp>
    </p:spTree>
    <p:extLst>
      <p:ext uri="{BB962C8B-B14F-4D97-AF65-F5344CB8AC3E}">
        <p14:creationId xmlns:p14="http://schemas.microsoft.com/office/powerpoint/2010/main" val="1134223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EFA77EC3-4E62-4CD9-BE33-BF470DF86401}" type="slidenum">
              <a:rPr lang="pl-PL" smtClean="0"/>
              <a:pPr/>
              <a:t>73</a:t>
            </a:fld>
            <a:endParaRPr lang="pl-PL"/>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49155" name="Symbol zastępczy notatek 2"/>
          <p:cNvSpPr>
            <a:spLocks noGrp="1"/>
          </p:cNvSpPr>
          <p:nvPr>
            <p:ph type="body" idx="1"/>
          </p:nvPr>
        </p:nvSpPr>
        <p:spPr bwMode="auto">
          <a:noFill/>
        </p:spPr>
        <p:txBody>
          <a:bodyPr wrap="square" numCol="1" anchor="t" anchorCtr="0" compatLnSpc="1">
            <a:prstTxWarp prst="textNoShape">
              <a:avLst/>
            </a:prstTxWarp>
          </a:bodyPr>
          <a:lstStyle/>
          <a:p>
            <a:endParaRPr lang="pl-PL" altLang="pl-PL" dirty="0"/>
          </a:p>
        </p:txBody>
      </p:sp>
      <p:sp>
        <p:nvSpPr>
          <p:cNvPr id="49156" name="Symbol zastępczy numeru slajdu 3"/>
          <p:cNvSpPr>
            <a:spLocks noGrp="1"/>
          </p:cNvSpPr>
          <p:nvPr>
            <p:ph type="sldNum" sz="quarter" idx="5"/>
          </p:nvPr>
        </p:nvSpPr>
        <p:spPr bwMode="auto">
          <a:noFill/>
          <a:ln>
            <a:miter lim="800000"/>
            <a:headEnd/>
            <a:tailEnd/>
          </a:ln>
        </p:spPr>
        <p:txBody>
          <a:bodyPr/>
          <a:lstStyle/>
          <a:p>
            <a:fld id="{0FB6410B-D7B4-4206-A54A-12E22493CD37}" type="slidenum">
              <a:rPr lang="pl-PL" altLang="pl-PL" smtClean="0"/>
              <a:pPr/>
              <a:t>126</a:t>
            </a:fld>
            <a:endParaRPr lang="pl-PL" altLang="pl-PL"/>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47107" name="Symbol zastępczy notatek 2"/>
          <p:cNvSpPr>
            <a:spLocks noGrp="1"/>
          </p:cNvSpPr>
          <p:nvPr>
            <p:ph type="body" idx="1"/>
          </p:nvPr>
        </p:nvSpPr>
        <p:spPr bwMode="auto">
          <a:noFill/>
        </p:spPr>
        <p:txBody>
          <a:bodyPr wrap="square" numCol="1" anchor="t" anchorCtr="0" compatLnSpc="1">
            <a:prstTxWarp prst="textNoShape">
              <a:avLst/>
            </a:prstTxWarp>
          </a:bodyPr>
          <a:lstStyle/>
          <a:p>
            <a:pPr algn="just"/>
            <a:endParaRPr lang="pl-PL" altLang="pl-PL" dirty="0"/>
          </a:p>
        </p:txBody>
      </p:sp>
      <p:sp>
        <p:nvSpPr>
          <p:cNvPr id="47108" name="Symbol zastępczy numeru slajdu 3"/>
          <p:cNvSpPr>
            <a:spLocks noGrp="1"/>
          </p:cNvSpPr>
          <p:nvPr>
            <p:ph type="sldNum" sz="quarter" idx="5"/>
          </p:nvPr>
        </p:nvSpPr>
        <p:spPr bwMode="auto">
          <a:noFill/>
          <a:ln>
            <a:miter lim="800000"/>
            <a:headEnd/>
            <a:tailEnd/>
          </a:ln>
        </p:spPr>
        <p:txBody>
          <a:bodyPr/>
          <a:lstStyle/>
          <a:p>
            <a:fld id="{371361FF-707D-4372-AD24-E8B2C3640219}" type="slidenum">
              <a:rPr lang="pl-PL" altLang="pl-PL" smtClean="0"/>
              <a:pPr/>
              <a:t>127</a:t>
            </a:fld>
            <a:endParaRPr lang="pl-PL" altLang="pl-PL"/>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48131" name="Symbol zastępczy notatek 2"/>
          <p:cNvSpPr>
            <a:spLocks noGrp="1"/>
          </p:cNvSpPr>
          <p:nvPr>
            <p:ph type="body" idx="1"/>
          </p:nvPr>
        </p:nvSpPr>
        <p:spPr bwMode="auto">
          <a:noFill/>
        </p:spPr>
        <p:txBody>
          <a:bodyPr wrap="square" numCol="1" anchor="t" anchorCtr="0" compatLnSpc="1">
            <a:prstTxWarp prst="textNoShape">
              <a:avLst/>
            </a:prstTxWarp>
          </a:bodyPr>
          <a:lstStyle/>
          <a:p>
            <a:endParaRPr lang="pl-PL" altLang="pl-PL" dirty="0"/>
          </a:p>
        </p:txBody>
      </p:sp>
      <p:sp>
        <p:nvSpPr>
          <p:cNvPr id="48132" name="Symbol zastępczy numeru slajdu 3"/>
          <p:cNvSpPr>
            <a:spLocks noGrp="1"/>
          </p:cNvSpPr>
          <p:nvPr>
            <p:ph type="sldNum" sz="quarter" idx="5"/>
          </p:nvPr>
        </p:nvSpPr>
        <p:spPr bwMode="auto">
          <a:noFill/>
          <a:ln>
            <a:miter lim="800000"/>
            <a:headEnd/>
            <a:tailEnd/>
          </a:ln>
        </p:spPr>
        <p:txBody>
          <a:bodyPr/>
          <a:lstStyle/>
          <a:p>
            <a:fld id="{C5A163DD-E205-4306-AF0F-0538A3D68F6D}" type="slidenum">
              <a:rPr lang="pl-PL" altLang="pl-PL" smtClean="0"/>
              <a:pPr/>
              <a:t>128</a:t>
            </a:fld>
            <a:endParaRPr lang="pl-PL" altLang="pl-PL"/>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49155" name="Symbol zastępczy notatek 2"/>
          <p:cNvSpPr>
            <a:spLocks noGrp="1"/>
          </p:cNvSpPr>
          <p:nvPr>
            <p:ph type="body" idx="1"/>
          </p:nvPr>
        </p:nvSpPr>
        <p:spPr bwMode="auto">
          <a:noFill/>
        </p:spPr>
        <p:txBody>
          <a:bodyPr wrap="square" numCol="1" anchor="t" anchorCtr="0" compatLnSpc="1">
            <a:prstTxWarp prst="textNoShape">
              <a:avLst/>
            </a:prstTxWarp>
          </a:bodyPr>
          <a:lstStyle/>
          <a:p>
            <a:endParaRPr lang="pl-PL" altLang="pl-PL" dirty="0"/>
          </a:p>
        </p:txBody>
      </p:sp>
      <p:sp>
        <p:nvSpPr>
          <p:cNvPr id="49156" name="Symbol zastępczy numeru slajdu 3"/>
          <p:cNvSpPr>
            <a:spLocks noGrp="1"/>
          </p:cNvSpPr>
          <p:nvPr>
            <p:ph type="sldNum" sz="quarter" idx="5"/>
          </p:nvPr>
        </p:nvSpPr>
        <p:spPr bwMode="auto">
          <a:noFill/>
          <a:ln>
            <a:miter lim="800000"/>
            <a:headEnd/>
            <a:tailEnd/>
          </a:ln>
        </p:spPr>
        <p:txBody>
          <a:bodyPr/>
          <a:lstStyle/>
          <a:p>
            <a:fld id="{BFF9D3EB-B5A0-462D-91AC-905E2B74BC91}" type="slidenum">
              <a:rPr lang="pl-PL" altLang="pl-PL" smtClean="0"/>
              <a:pPr/>
              <a:t>129</a:t>
            </a:fld>
            <a:endParaRPr lang="pl-PL" altLang="pl-PL"/>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50179" name="Symbol zastępczy notatek 2"/>
          <p:cNvSpPr>
            <a:spLocks noGrp="1"/>
          </p:cNvSpPr>
          <p:nvPr>
            <p:ph type="body" idx="1"/>
          </p:nvPr>
        </p:nvSpPr>
        <p:spPr bwMode="auto">
          <a:noFill/>
        </p:spPr>
        <p:txBody>
          <a:bodyPr wrap="square" numCol="1" anchor="t" anchorCtr="0" compatLnSpc="1">
            <a:prstTxWarp prst="textNoShape">
              <a:avLst/>
            </a:prstTxWarp>
          </a:bodyPr>
          <a:lstStyle/>
          <a:p>
            <a:endParaRPr lang="pl-PL" altLang="pl-PL" dirty="0"/>
          </a:p>
        </p:txBody>
      </p:sp>
      <p:sp>
        <p:nvSpPr>
          <p:cNvPr id="50180" name="Symbol zastępczy numeru slajdu 3"/>
          <p:cNvSpPr>
            <a:spLocks noGrp="1"/>
          </p:cNvSpPr>
          <p:nvPr>
            <p:ph type="sldNum" sz="quarter" idx="5"/>
          </p:nvPr>
        </p:nvSpPr>
        <p:spPr bwMode="auto">
          <a:noFill/>
          <a:ln>
            <a:miter lim="800000"/>
            <a:headEnd/>
            <a:tailEnd/>
          </a:ln>
        </p:spPr>
        <p:txBody>
          <a:bodyPr/>
          <a:lstStyle/>
          <a:p>
            <a:fld id="{EEE57B99-2D78-4807-A874-D9DA2A193E07}" type="slidenum">
              <a:rPr lang="pl-PL" altLang="pl-PL" smtClean="0"/>
              <a:pPr/>
              <a:t>130</a:t>
            </a:fld>
            <a:endParaRPr lang="pl-PL" altLang="pl-PL"/>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ymbol zastępczy obrazu slajdu 1"/>
          <p:cNvSpPr>
            <a:spLocks noGrp="1" noRot="1" noChangeAspect="1" noTextEdit="1"/>
          </p:cNvSpPr>
          <p:nvPr>
            <p:ph type="sldImg"/>
          </p:nvPr>
        </p:nvSpPr>
        <p:spPr bwMode="auto">
          <a:noFill/>
          <a:ln>
            <a:solidFill>
              <a:srgbClr val="000000"/>
            </a:solidFill>
            <a:miter lim="800000"/>
            <a:headEnd/>
            <a:tailEnd/>
          </a:ln>
        </p:spPr>
      </p:sp>
      <p:sp>
        <p:nvSpPr>
          <p:cNvPr id="55299" name="Symbol zastępczy notatek 2"/>
          <p:cNvSpPr>
            <a:spLocks noGrp="1"/>
          </p:cNvSpPr>
          <p:nvPr>
            <p:ph type="body" idx="1"/>
          </p:nvPr>
        </p:nvSpPr>
        <p:spPr bwMode="auto">
          <a:noFill/>
        </p:spPr>
        <p:txBody>
          <a:bodyPr wrap="square" numCol="1" anchor="t" anchorCtr="0" compatLnSpc="1">
            <a:prstTxWarp prst="textNoShape">
              <a:avLst/>
            </a:prstTxWarp>
          </a:bodyPr>
          <a:lstStyle/>
          <a:p>
            <a:pPr algn="just"/>
            <a:endParaRPr lang="pl-PL" altLang="pl-PL" dirty="0"/>
          </a:p>
        </p:txBody>
      </p:sp>
      <p:sp>
        <p:nvSpPr>
          <p:cNvPr id="55300" name="Symbol zastępczy numeru slajdu 3"/>
          <p:cNvSpPr>
            <a:spLocks noGrp="1"/>
          </p:cNvSpPr>
          <p:nvPr>
            <p:ph type="sldNum" sz="quarter" idx="5"/>
          </p:nvPr>
        </p:nvSpPr>
        <p:spPr bwMode="auto">
          <a:noFill/>
          <a:ln>
            <a:miter lim="800000"/>
            <a:headEnd/>
            <a:tailEnd/>
          </a:ln>
        </p:spPr>
        <p:txBody>
          <a:bodyPr/>
          <a:lstStyle/>
          <a:p>
            <a:fld id="{1F89975E-7FAA-4970-B3D9-4531DF520DC5}" type="slidenum">
              <a:rPr lang="pl-PL" altLang="pl-PL" smtClean="0"/>
              <a:pPr/>
              <a:t>131</a:t>
            </a:fld>
            <a:endParaRPr lang="pl-PL" alt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D17FA3B-C404-4317-B0BC-953931111309}" type="datetimeFigureOut">
              <a:rPr lang="pl-PL" smtClean="0"/>
              <a:pPr/>
              <a:t>2016-11-05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D17FA3B-C404-4317-B0BC-953931111309}" type="datetimeFigureOut">
              <a:rPr lang="pl-PL" smtClean="0"/>
              <a:pPr/>
              <a:t>2016-11-05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D17FA3B-C404-4317-B0BC-953931111309}" type="datetimeFigureOut">
              <a:rPr lang="pl-PL" smtClean="0"/>
              <a:pPr/>
              <a:t>2016-11-05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A75E0FCA-E064-47F3-89E5-1E908AEF861E}"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4F5937E-FCF4-41B0-BF20-B31A620D0E1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75E0FCA-E064-47F3-89E5-1E908AEF861E}"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4F5937E-FCF4-41B0-BF20-B31A620D0E1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A75E0FCA-E064-47F3-89E5-1E908AEF861E}"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4F5937E-FCF4-41B0-BF20-B31A620D0E1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A75E0FCA-E064-47F3-89E5-1E908AEF861E}" type="datetimeFigureOut">
              <a:rPr lang="pl-PL" smtClean="0">
                <a:solidFill>
                  <a:prstClr val="black">
                    <a:tint val="75000"/>
                  </a:prstClr>
                </a:solidFill>
              </a:rPr>
              <a:pPr/>
              <a:t>2016-11-05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44F5937E-FCF4-41B0-BF20-B31A620D0E1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A75E0FCA-E064-47F3-89E5-1E908AEF861E}" type="datetimeFigureOut">
              <a:rPr lang="pl-PL" smtClean="0">
                <a:solidFill>
                  <a:prstClr val="black">
                    <a:tint val="75000"/>
                  </a:prstClr>
                </a:solidFill>
              </a:rPr>
              <a:pPr/>
              <a:t>2016-11-05</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44F5937E-FCF4-41B0-BF20-B31A620D0E1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A75E0FCA-E064-47F3-89E5-1E908AEF861E}" type="datetimeFigureOut">
              <a:rPr lang="pl-PL" smtClean="0">
                <a:solidFill>
                  <a:prstClr val="black">
                    <a:tint val="75000"/>
                  </a:prstClr>
                </a:solidFill>
              </a:rPr>
              <a:pPr/>
              <a:t>2016-11-05</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44F5937E-FCF4-41B0-BF20-B31A620D0E1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A75E0FCA-E064-47F3-89E5-1E908AEF861E}" type="datetimeFigureOut">
              <a:rPr lang="pl-PL" smtClean="0">
                <a:solidFill>
                  <a:prstClr val="black">
                    <a:tint val="75000"/>
                  </a:prstClr>
                </a:solidFill>
              </a:rPr>
              <a:pPr/>
              <a:t>2016-11-05</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44F5937E-FCF4-41B0-BF20-B31A620D0E1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A75E0FCA-E064-47F3-89E5-1E908AEF861E}" type="datetimeFigureOut">
              <a:rPr lang="pl-PL" smtClean="0">
                <a:solidFill>
                  <a:prstClr val="black">
                    <a:tint val="75000"/>
                  </a:prstClr>
                </a:solidFill>
              </a:rPr>
              <a:pPr/>
              <a:t>2016-11-05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44F5937E-FCF4-41B0-BF20-B31A620D0E1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D17FA3B-C404-4317-B0BC-953931111309}" type="datetimeFigureOut">
              <a:rPr lang="pl-PL" smtClean="0"/>
              <a:pPr/>
              <a:t>2016-11-05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A75E0FCA-E064-47F3-89E5-1E908AEF861E}" type="datetimeFigureOut">
              <a:rPr lang="pl-PL" smtClean="0">
                <a:solidFill>
                  <a:prstClr val="black">
                    <a:tint val="75000"/>
                  </a:prstClr>
                </a:solidFill>
              </a:rPr>
              <a:pPr/>
              <a:t>2016-11-05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44F5937E-FCF4-41B0-BF20-B31A620D0E1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75E0FCA-E064-47F3-89E5-1E908AEF861E}"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4F5937E-FCF4-41B0-BF20-B31A620D0E1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A75E0FCA-E064-47F3-89E5-1E908AEF861E}"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44F5937E-FCF4-41B0-BF20-B31A620D0E1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FD17FA3B-C404-4317-B0BC-953931111309}" type="datetimeFigureOut">
              <a:rPr lang="pl-PL" smtClean="0"/>
              <a:pPr/>
              <a:t>2016-11-05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8" name="Symbol zastępczy stopki 7"/>
          <p:cNvSpPr>
            <a:spLocks noGrp="1"/>
          </p:cNvSpPr>
          <p:nvPr>
            <p:ph type="ftr" sz="quarter" idx="11"/>
          </p:nvPr>
        </p:nvSpPr>
        <p:spPr/>
        <p:txBody>
          <a:bodyPr/>
          <a:lstStyle/>
          <a:p>
            <a:endParaRPr lang="pl-PL">
              <a:solidFill>
                <a:prstClr val="black">
                  <a:tint val="75000"/>
                </a:prstClr>
              </a:solidFill>
            </a:endParaRPr>
          </a:p>
        </p:txBody>
      </p:sp>
      <p:sp>
        <p:nvSpPr>
          <p:cNvPr id="9" name="Symbol zastępczy numeru slajdu 8"/>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4" name="Symbol zastępczy stopki 3"/>
          <p:cNvSpPr>
            <a:spLocks noGrp="1"/>
          </p:cNvSpPr>
          <p:nvPr>
            <p:ph type="ftr" sz="quarter" idx="11"/>
          </p:nvPr>
        </p:nvSpPr>
        <p:spPr/>
        <p:txBody>
          <a:bodyPr/>
          <a:lstStyle/>
          <a:p>
            <a:endParaRPr lang="pl-PL">
              <a:solidFill>
                <a:prstClr val="black">
                  <a:tint val="75000"/>
                </a:prstClr>
              </a:solidFill>
            </a:endParaRPr>
          </a:p>
        </p:txBody>
      </p:sp>
      <p:sp>
        <p:nvSpPr>
          <p:cNvPr id="5" name="Symbol zastępczy numeru slajdu 4"/>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FD17FA3B-C404-4317-B0BC-953931111309}" type="datetimeFigureOut">
              <a:rPr lang="pl-PL" smtClean="0"/>
              <a:pPr/>
              <a:t>2016-11-05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3" name="Symbol zastępczy stopki 2"/>
          <p:cNvSpPr>
            <a:spLocks noGrp="1"/>
          </p:cNvSpPr>
          <p:nvPr>
            <p:ph type="ftr" sz="quarter" idx="11"/>
          </p:nvPr>
        </p:nvSpPr>
        <p:spPr/>
        <p:txBody>
          <a:bodyPr/>
          <a:lstStyle/>
          <a:p>
            <a:endParaRPr lang="pl-PL">
              <a:solidFill>
                <a:prstClr val="black">
                  <a:tint val="75000"/>
                </a:prstClr>
              </a:solidFill>
            </a:endParaRPr>
          </a:p>
        </p:txBody>
      </p:sp>
      <p:sp>
        <p:nvSpPr>
          <p:cNvPr id="4" name="Symbol zastępczy numeru slajdu 3"/>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6" name="Symbol zastępczy stopki 5"/>
          <p:cNvSpPr>
            <a:spLocks noGrp="1"/>
          </p:cNvSpPr>
          <p:nvPr>
            <p:ph type="ftr" sz="quarter" idx="11"/>
          </p:nvPr>
        </p:nvSpPr>
        <p:spPr/>
        <p:txBody>
          <a:bodyPr/>
          <a:lstStyle/>
          <a:p>
            <a:endParaRPr lang="pl-PL">
              <a:solidFill>
                <a:prstClr val="black">
                  <a:tint val="75000"/>
                </a:prstClr>
              </a:solidFill>
            </a:endParaRPr>
          </a:p>
        </p:txBody>
      </p:sp>
      <p:sp>
        <p:nvSpPr>
          <p:cNvPr id="7" name="Symbol zastępczy numeru slajdu 6"/>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11"/>
          </p:nvPr>
        </p:nvSpPr>
        <p:spPr/>
        <p:txBody>
          <a:bodyPr/>
          <a:lstStyle/>
          <a:p>
            <a:endParaRPr lang="pl-PL">
              <a:solidFill>
                <a:prstClr val="black">
                  <a:tint val="75000"/>
                </a:prstClr>
              </a:solidFill>
            </a:endParaRPr>
          </a:p>
        </p:txBody>
      </p:sp>
      <p:sp>
        <p:nvSpPr>
          <p:cNvPr id="6" name="Symbol zastępczy numeru slajdu 5"/>
          <p:cNvSpPr>
            <a:spLocks noGrp="1"/>
          </p:cNvSpPr>
          <p:nvPr>
            <p:ph type="sldNum" sz="quarter" idx="12"/>
          </p:nvPr>
        </p:nvSpPr>
        <p:spPr/>
        <p:txBody>
          <a:body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FD17FA3B-C404-4317-B0BC-953931111309}" type="datetimeFigureOut">
              <a:rPr lang="pl-PL" smtClean="0"/>
              <a:pPr/>
              <a:t>2016-11-05</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FD17FA3B-C404-4317-B0BC-953931111309}" type="datetimeFigureOut">
              <a:rPr lang="pl-PL" smtClean="0"/>
              <a:pPr/>
              <a:t>2016-11-05</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FD17FA3B-C404-4317-B0BC-953931111309}" type="datetimeFigureOut">
              <a:rPr lang="pl-PL" smtClean="0"/>
              <a:pPr/>
              <a:t>2016-11-05</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D17FA3B-C404-4317-B0BC-953931111309}" type="datetimeFigureOut">
              <a:rPr lang="pl-PL" smtClean="0"/>
              <a:pPr/>
              <a:t>2016-11-05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FD17FA3B-C404-4317-B0BC-953931111309}" type="datetimeFigureOut">
              <a:rPr lang="pl-PL" smtClean="0"/>
              <a:pPr/>
              <a:t>2016-11-05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931897F-8F23-433E-A660-EFF8D3EDA506}"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17FA3B-C404-4317-B0BC-953931111309}" type="datetimeFigureOut">
              <a:rPr lang="pl-PL" smtClean="0"/>
              <a:pPr/>
              <a:t>2016-11-05</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31897F-8F23-433E-A660-EFF8D3EDA506}"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5E0FCA-E064-47F3-89E5-1E908AEF861E}"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5937E-FCF4-41B0-BF20-B31A620D0E14}" type="slidenum">
              <a:rPr lang="pl-PL" smtClean="0">
                <a:solidFill>
                  <a:prstClr val="black">
                    <a:tint val="75000"/>
                  </a:prstClr>
                </a:solidFill>
              </a:rPr>
              <a:pPr/>
              <a:t>‹#›</a:t>
            </a:fld>
            <a:endParaRPr lang="pl-PL">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B3934E-1306-4D20-9521-E558370243BD}" type="datetimeFigureOut">
              <a:rPr lang="pl-PL" smtClean="0">
                <a:solidFill>
                  <a:prstClr val="black">
                    <a:tint val="75000"/>
                  </a:prstClr>
                </a:solidFill>
              </a:rPr>
              <a:pPr/>
              <a:t>2016-11-05</a:t>
            </a:fld>
            <a:endParaRPr lang="pl-PL">
              <a:solidFill>
                <a:prstClr val="black">
                  <a:tint val="75000"/>
                </a:prstClr>
              </a:solidFill>
            </a:endParaRPr>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solidFill>
                <a:prstClr val="black">
                  <a:tint val="75000"/>
                </a:prstClr>
              </a:solidFill>
            </a:endParaRPr>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5FE87-85CB-4600-85B3-2EEC0110C564}" type="slidenum">
              <a:rPr lang="pl-PL" smtClean="0">
                <a:solidFill>
                  <a:prstClr val="black">
                    <a:tint val="75000"/>
                  </a:prstClr>
                </a:solidFill>
              </a:rPr>
              <a:pPr/>
              <a:t>‹#›</a:t>
            </a:fld>
            <a:endParaRPr lang="pl-PL">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13.xml"/><Relationship Id="rId5" Type="http://schemas.openxmlformats.org/officeDocument/2006/relationships/image" Target="../media/image97.jpeg"/><Relationship Id="rId4" Type="http://schemas.openxmlformats.org/officeDocument/2006/relationships/image" Target="../media/image96.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35.xml"/></Relationships>
</file>

<file path=ppt/slides/_rels/slide12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3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9.xml"/><Relationship Id="rId5" Type="http://schemas.openxmlformats.org/officeDocument/2006/relationships/image" Target="../media/image111.jpeg"/><Relationship Id="rId4" Type="http://schemas.openxmlformats.org/officeDocument/2006/relationships/image" Target="../media/image110.jpeg"/></Relationships>
</file>

<file path=ppt/slides/_rels/slide13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9.xml"/><Relationship Id="rId4" Type="http://schemas.openxmlformats.org/officeDocument/2006/relationships/image" Target="../media/image114.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8" Type="http://schemas.openxmlformats.org/officeDocument/2006/relationships/hyperlink" Target="http://pl.pons.com/t%C5%82umaczenie/niemiecki-polski/etw" TargetMode="External"/><Relationship Id="rId3" Type="http://schemas.openxmlformats.org/officeDocument/2006/relationships/hyperlink" Target="http://pl.pons.com/t%C5%82umaczenie/niemiecki-polski/gro%C3%9Fer" TargetMode="External"/><Relationship Id="rId7" Type="http://schemas.openxmlformats.org/officeDocument/2006/relationships/hyperlink" Target="http://pl.pons.com/t%C5%82umaczenie/niemiecki-polski/jdn" TargetMode="External"/><Relationship Id="rId2" Type="http://schemas.openxmlformats.org/officeDocument/2006/relationships/hyperlink" Target="http://pl.pons.com/t%C5%82umaczenie/niemiecki-polski/sich" TargetMode="External"/><Relationship Id="rId1" Type="http://schemas.openxmlformats.org/officeDocument/2006/relationships/slideLayout" Target="../slideLayouts/slideLayout2.xml"/><Relationship Id="rId6" Type="http://schemas.openxmlformats.org/officeDocument/2006/relationships/hyperlink" Target="http://pl.pons.com/t%C5%82umaczenie/niemiecki-polski/%C3%BCber" TargetMode="External"/><Relationship Id="rId5" Type="http://schemas.openxmlformats.org/officeDocument/2006/relationships/hyperlink" Target="http://pl.pons.com/t%C5%82umaczenie/niemiecki-polski/%C2%A0erfreuen" TargetMode="External"/><Relationship Id="rId4" Type="http://schemas.openxmlformats.org/officeDocument/2006/relationships/hyperlink" Target="http://pl.pons.com/t%C5%82umaczenie/niemiecki-polski/Beliebtheit" TargetMode="External"/><Relationship Id="rId9" Type="http://schemas.openxmlformats.org/officeDocument/2006/relationships/hyperlink" Target="http://pl.pons.com/t%C5%82umaczenie/niemiecki-polski/staunen"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6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4.xml"/><Relationship Id="rId5" Type="http://schemas.openxmlformats.org/officeDocument/2006/relationships/image" Target="../media/image131.jpeg"/><Relationship Id="rId4" Type="http://schemas.openxmlformats.org/officeDocument/2006/relationships/image" Target="../media/image130.jpe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8.xml"/></Relationships>
</file>

<file path=ppt/slides/_rels/slide169.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1.xml.rels><?xml version="1.0" encoding="UTF-8" standalone="yes"?>
<Relationships xmlns="http://schemas.openxmlformats.org/package/2006/relationships"><Relationship Id="rId2" Type="http://schemas.openxmlformats.org/officeDocument/2006/relationships/hyperlink" Target="mailto:umrz@eRzeszow.pl" TargetMode="External"/><Relationship Id="rId1" Type="http://schemas.openxmlformats.org/officeDocument/2006/relationships/slideLayout" Target="../slideLayouts/slideLayout24.xml"/></Relationships>
</file>

<file path=ppt/slides/_rels/slide17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8.xml"/></Relationships>
</file>

<file path=ppt/slides/_rels/slide173.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8.xml"/></Relationships>
</file>

<file path=ppt/slides/_rels/slide17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7654" y="0"/>
            <a:ext cx="8511315" cy="5386449"/>
          </a:xfrm>
        </p:spPr>
        <p:txBody>
          <a:bodyPr>
            <a:normAutofit/>
          </a:bodyPr>
          <a:lstStyle/>
          <a:p>
            <a:br>
              <a:rPr lang="pl-PL" sz="6000" b="1" i="1" dirty="0">
                <a:latin typeface="Arial Black" pitchFamily="34" charset="0"/>
              </a:rPr>
            </a:br>
            <a:r>
              <a:rPr lang="pl-PL" sz="6700" b="1" i="1" dirty="0">
                <a:latin typeface="Times New Roman" panose="02020603050405020304" pitchFamily="18" charset="0"/>
                <a:cs typeface="Times New Roman" panose="02020603050405020304" pitchFamily="18" charset="0"/>
              </a:rPr>
              <a:t>RZESZÓW</a:t>
            </a:r>
            <a:br>
              <a:rPr lang="pl-PL" b="1" i="1" dirty="0">
                <a:latin typeface="Arial Black" pitchFamily="34" charset="0"/>
              </a:rPr>
            </a:br>
            <a:br>
              <a:rPr lang="pl-PL" sz="4000" b="1" i="1" dirty="0">
                <a:latin typeface="Arial Black" pitchFamily="34" charset="0"/>
              </a:rPr>
            </a:br>
            <a:r>
              <a:rPr lang="pl-PL" sz="5400" dirty="0">
                <a:latin typeface="Times New Roman" panose="02020603050405020304" pitchFamily="18" charset="0"/>
                <a:cs typeface="Times New Roman" panose="02020603050405020304" pitchFamily="18" charset="0"/>
              </a:rPr>
              <a:t>MEIN WOHNORT</a:t>
            </a:r>
            <a:br>
              <a:rPr lang="pl-PL" sz="5400" dirty="0">
                <a:latin typeface="Times New Roman" panose="02020603050405020304" pitchFamily="18" charset="0"/>
                <a:cs typeface="Times New Roman" panose="02020603050405020304" pitchFamily="18" charset="0"/>
              </a:rPr>
            </a:br>
            <a:r>
              <a:rPr lang="pl-PL" sz="5400" dirty="0">
                <a:latin typeface="Times New Roman" panose="02020603050405020304" pitchFamily="18" charset="0"/>
                <a:cs typeface="Times New Roman" panose="02020603050405020304" pitchFamily="18" charset="0"/>
              </a:rPr>
              <a:t>MEIN STUDIENORT</a:t>
            </a:r>
            <a:br>
              <a:rPr lang="pl-PL" sz="6000" dirty="0">
                <a:latin typeface="Times New Roman" panose="02020603050405020304" pitchFamily="18" charset="0"/>
                <a:cs typeface="Times New Roman" panose="02020603050405020304" pitchFamily="18" charset="0"/>
              </a:rPr>
            </a:br>
            <a:r>
              <a:rPr lang="pl-PL" sz="6000" dirty="0">
                <a:latin typeface="Times New Roman" panose="02020603050405020304" pitchFamily="18" charset="0"/>
                <a:cs typeface="Times New Roman" panose="02020603050405020304" pitchFamily="18" charset="0"/>
              </a:rPr>
              <a:t>                </a:t>
            </a:r>
            <a:endParaRPr lang="pl-PL" sz="2700" dirty="0">
              <a:latin typeface="Times New Roman" panose="02020603050405020304" pitchFamily="18" charset="0"/>
              <a:cs typeface="Times New Roman" panose="02020603050405020304" pitchFamily="18" charset="0"/>
            </a:endParaRPr>
          </a:p>
        </p:txBody>
      </p:sp>
      <p:sp>
        <p:nvSpPr>
          <p:cNvPr id="3" name="Podtytuł 2"/>
          <p:cNvSpPr>
            <a:spLocks noGrp="1"/>
          </p:cNvSpPr>
          <p:nvPr>
            <p:ph type="subTitle" idx="1"/>
          </p:nvPr>
        </p:nvSpPr>
        <p:spPr>
          <a:xfrm>
            <a:off x="155575" y="160338"/>
            <a:ext cx="2095401" cy="1224136"/>
          </a:xfrm>
        </p:spPr>
        <p:txBody>
          <a:bodyPr>
            <a:normAutofit fontScale="62500" lnSpcReduction="20000"/>
          </a:bodyPr>
          <a:lstStyle/>
          <a:p>
            <a:r>
              <a:rPr lang="pl-PL" dirty="0">
                <a:solidFill>
                  <a:schemeClr val="tx1"/>
                </a:solidFill>
                <a:latin typeface="Times New Roman" panose="02020603050405020304" pitchFamily="18" charset="0"/>
                <a:cs typeface="Times New Roman" panose="02020603050405020304" pitchFamily="18" charset="0"/>
              </a:rPr>
              <a:t>1P</a:t>
            </a:r>
            <a:r>
              <a:rPr lang="de-DE" dirty="0">
                <a:solidFill>
                  <a:schemeClr val="tx1"/>
                </a:solidFill>
                <a:latin typeface="Times New Roman" panose="02020603050405020304" pitchFamily="18" charset="0"/>
                <a:cs typeface="Times New Roman" panose="02020603050405020304" pitchFamily="18" charset="0"/>
              </a:rPr>
              <a:t>ä</a:t>
            </a:r>
            <a:r>
              <a:rPr lang="pl-PL" dirty="0">
                <a:solidFill>
                  <a:schemeClr val="tx1"/>
                </a:solidFill>
                <a:latin typeface="Times New Roman" panose="02020603050405020304" pitchFamily="18" charset="0"/>
                <a:cs typeface="Times New Roman" panose="02020603050405020304" pitchFamily="18" charset="0"/>
              </a:rPr>
              <a:t>dagogik</a:t>
            </a:r>
          </a:p>
          <a:p>
            <a:r>
              <a:rPr lang="pl-PL" dirty="0">
                <a:solidFill>
                  <a:schemeClr val="tx1"/>
                </a:solidFill>
                <a:latin typeface="Times New Roman" panose="02020603050405020304" pitchFamily="18" charset="0"/>
                <a:cs typeface="Times New Roman" panose="02020603050405020304" pitchFamily="18" charset="0"/>
              </a:rPr>
              <a:t>1st,S -</a:t>
            </a:r>
            <a:r>
              <a:rPr lang="pl-PL" dirty="0" err="1">
                <a:solidFill>
                  <a:schemeClr val="tx1"/>
                </a:solidFill>
                <a:latin typeface="Times New Roman" panose="02020603050405020304" pitchFamily="18" charset="0"/>
                <a:cs typeface="Times New Roman" panose="02020603050405020304" pitchFamily="18" charset="0"/>
              </a:rPr>
              <a:t>Semesterarbeit</a:t>
            </a:r>
            <a:endParaRPr lang="pl-PL" dirty="0">
              <a:solidFill>
                <a:schemeClr val="tx1"/>
              </a:solidFill>
              <a:latin typeface="Times New Roman" panose="02020603050405020304" pitchFamily="18" charset="0"/>
              <a:cs typeface="Times New Roman" panose="02020603050405020304" pitchFamily="18" charset="0"/>
            </a:endParaRPr>
          </a:p>
          <a:p>
            <a:r>
              <a:rPr lang="pl-PL" dirty="0">
                <a:solidFill>
                  <a:schemeClr val="tx1"/>
                </a:solidFill>
                <a:latin typeface="Times New Roman" panose="02020603050405020304" pitchFamily="18" charset="0"/>
                <a:cs typeface="Times New Roman" panose="02020603050405020304" pitchFamily="18" charset="0"/>
              </a:rPr>
              <a:t>2015/16</a:t>
            </a:r>
          </a:p>
        </p:txBody>
      </p:sp>
      <p:pic>
        <p:nvPicPr>
          <p:cNvPr id="1026" name="Picture 2" descr="https://d-nm.ppstatic.pl/k/r/be/57/5476d2b1406e1_o.jpg?1420066800"/>
          <p:cNvPicPr>
            <a:picLocks noChangeAspect="1" noChangeArrowheads="1"/>
          </p:cNvPicPr>
          <p:nvPr/>
        </p:nvPicPr>
        <p:blipFill>
          <a:blip r:embed="rId2" cstate="print"/>
          <a:srcRect/>
          <a:stretch>
            <a:fillRect/>
          </a:stretch>
        </p:blipFill>
        <p:spPr bwMode="auto">
          <a:xfrm>
            <a:off x="6862464" y="260648"/>
            <a:ext cx="2055973" cy="2016224"/>
          </a:xfrm>
          <a:prstGeom prst="rect">
            <a:avLst/>
          </a:prstGeom>
          <a:noFill/>
        </p:spPr>
      </p:pic>
      <p:sp>
        <p:nvSpPr>
          <p:cNvPr id="1028" name="AutoShape 4" descr="Znalezione obrazy dla zapytania rzeszów znak drogow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1032" name="AutoShape 8" descr="Znalezione obrazy dla zapytania rzeszów znak drogowy"/>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1034" name="Picture 10" descr="http://images.photo.bikestats.eu/zdjecie,600,209386,20110817,rzeszow-ul-warszawska.jpg"/>
          <p:cNvPicPr>
            <a:picLocks noChangeAspect="1" noChangeArrowheads="1"/>
          </p:cNvPicPr>
          <p:nvPr/>
        </p:nvPicPr>
        <p:blipFill>
          <a:blip r:embed="rId3" cstate="print"/>
          <a:srcRect l="18439" r="17864" b="77320"/>
          <a:stretch>
            <a:fillRect/>
          </a:stretch>
        </p:blipFill>
        <p:spPr bwMode="auto">
          <a:xfrm rot="20507931">
            <a:off x="610615" y="4881386"/>
            <a:ext cx="2736304" cy="1296144"/>
          </a:xfrm>
          <a:prstGeom prst="rect">
            <a:avLst/>
          </a:prstGeom>
          <a:noFill/>
        </p:spPr>
      </p:pic>
      <p:sp>
        <p:nvSpPr>
          <p:cNvPr id="4" name="pole tekstowe 3"/>
          <p:cNvSpPr txBox="1"/>
          <p:nvPr/>
        </p:nvSpPr>
        <p:spPr>
          <a:xfrm>
            <a:off x="3762926" y="5664527"/>
            <a:ext cx="5184576" cy="830997"/>
          </a:xfrm>
          <a:prstGeom prst="rect">
            <a:avLst/>
          </a:prstGeom>
          <a:noFill/>
        </p:spPr>
        <p:txBody>
          <a:bodyPr wrap="square" rtlCol="0">
            <a:spAutoFit/>
          </a:bodyPr>
          <a:lstStyle/>
          <a:p>
            <a:r>
              <a:rPr lang="pl-PL" sz="2400" dirty="0">
                <a:latin typeface="Times New Roman" panose="02020603050405020304" pitchFamily="18" charset="0"/>
                <a:cs typeface="Times New Roman" panose="02020603050405020304" pitchFamily="18" charset="0"/>
              </a:rPr>
              <a:t>Die Gruppe von Mag. M.Ż- Światłowska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836712"/>
            <a:ext cx="8229600" cy="5616624"/>
          </a:xfrm>
        </p:spPr>
        <p:txBody>
          <a:bodyPr>
            <a:normAutofit/>
          </a:bodyPr>
          <a:lstStyle/>
          <a:p>
            <a:pPr>
              <a:buFont typeface="Wingdings" panose="05000000000000000000" pitchFamily="2" charset="2"/>
              <a:buChar char="Ø"/>
            </a:pPr>
            <a:r>
              <a:rPr lang="pl-PL" sz="2800" b="1" dirty="0">
                <a:latin typeface="Arial" pitchFamily="34" charset="0"/>
                <a:cs typeface="Arial" pitchFamily="34" charset="0"/>
              </a:rPr>
              <a:t>1658</a:t>
            </a:r>
            <a:endParaRPr lang="pl-PL" sz="2800" dirty="0">
              <a:latin typeface="Arial" pitchFamily="34" charset="0"/>
              <a:cs typeface="Arial" pitchFamily="34" charset="0"/>
            </a:endParaRPr>
          </a:p>
          <a:p>
            <a:pPr>
              <a:buNone/>
            </a:pPr>
            <a:r>
              <a:rPr lang="pl-PL" sz="2600" dirty="0" err="1">
                <a:latin typeface="Times New Roman" panose="02020603050405020304" pitchFamily="18" charset="0"/>
                <a:cs typeface="Times New Roman" panose="02020603050405020304" pitchFamily="18" charset="0"/>
              </a:rPr>
              <a:t>Gründung</a:t>
            </a:r>
            <a:r>
              <a:rPr lang="pl-PL" sz="2600" dirty="0">
                <a:latin typeface="Times New Roman" panose="02020603050405020304" pitchFamily="18" charset="0"/>
                <a:cs typeface="Times New Roman" panose="02020603050405020304" pitchFamily="18" charset="0"/>
              </a:rPr>
              <a:t> des </a:t>
            </a:r>
            <a:r>
              <a:rPr lang="pl-PL" sz="2600" dirty="0" err="1">
                <a:latin typeface="Times New Roman" panose="02020603050405020304" pitchFamily="18" charset="0"/>
                <a:cs typeface="Times New Roman" panose="02020603050405020304" pitchFamily="18" charset="0"/>
              </a:rPr>
              <a:t>Priaristenkollegiums</a:t>
            </a:r>
            <a:r>
              <a:rPr lang="pl-PL" sz="2600" dirty="0">
                <a:latin typeface="Times New Roman" panose="02020603050405020304" pitchFamily="18" charset="0"/>
                <a:cs typeface="Times New Roman" panose="02020603050405020304" pitchFamily="18" charset="0"/>
              </a:rPr>
              <a:t>.</a:t>
            </a:r>
            <a:r>
              <a:rPr lang="pl-PL" sz="2600" b="1" dirty="0">
                <a:latin typeface="Times New Roman" panose="02020603050405020304" pitchFamily="18" charset="0"/>
                <a:cs typeface="Times New Roman" panose="02020603050405020304" pitchFamily="18" charset="0"/>
              </a:rPr>
              <a:t>- </a:t>
            </a:r>
            <a:r>
              <a:rPr lang="pl-PL" sz="2600" b="1" i="1" dirty="0">
                <a:latin typeface="Times New Roman" panose="02020603050405020304" pitchFamily="18" charset="0"/>
                <a:cs typeface="Times New Roman" panose="02020603050405020304" pitchFamily="18" charset="0"/>
              </a:rPr>
              <a:t>Założenie Kolegium Pijarów. </a:t>
            </a:r>
            <a:endParaRPr lang="pl-PL" sz="2600" i="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2800" b="1" dirty="0">
                <a:latin typeface="Arial" pitchFamily="34" charset="0"/>
                <a:cs typeface="Arial" pitchFamily="34" charset="0"/>
              </a:rPr>
              <a:t>1677</a:t>
            </a:r>
            <a:endParaRPr lang="pl-PL" sz="2800" dirty="0">
              <a:latin typeface="Arial" pitchFamily="34" charset="0"/>
              <a:cs typeface="Arial" pitchFamily="34" charset="0"/>
            </a:endParaRPr>
          </a:p>
          <a:p>
            <a:pPr>
              <a:buNone/>
            </a:pPr>
            <a:r>
              <a:rPr lang="pl-PL" sz="2600" dirty="0" err="1">
                <a:latin typeface="Times New Roman" panose="02020603050405020304" pitchFamily="18" charset="0"/>
                <a:cs typeface="Times New Roman" panose="02020603050405020304" pitchFamily="18" charset="0"/>
              </a:rPr>
              <a:t>Verleihung</a:t>
            </a:r>
            <a:r>
              <a:rPr lang="pl-PL" sz="2600" dirty="0">
                <a:latin typeface="Times New Roman" panose="02020603050405020304" pitchFamily="18" charset="0"/>
                <a:cs typeface="Times New Roman" panose="02020603050405020304" pitchFamily="18" charset="0"/>
              </a:rPr>
              <a:t> </a:t>
            </a:r>
            <a:r>
              <a:rPr lang="pl-PL" sz="2600" dirty="0" err="1">
                <a:latin typeface="Times New Roman" panose="02020603050405020304" pitchFamily="18" charset="0"/>
                <a:cs typeface="Times New Roman" panose="02020603050405020304" pitchFamily="18" charset="0"/>
              </a:rPr>
              <a:t>neuer</a:t>
            </a:r>
            <a:r>
              <a:rPr lang="pl-PL" sz="2600" dirty="0">
                <a:latin typeface="Times New Roman" panose="02020603050405020304" pitchFamily="18" charset="0"/>
                <a:cs typeface="Times New Roman" panose="02020603050405020304" pitchFamily="18" charset="0"/>
              </a:rPr>
              <a:t> </a:t>
            </a:r>
            <a:r>
              <a:rPr lang="pl-PL" sz="2600" dirty="0" err="1">
                <a:latin typeface="Times New Roman" panose="02020603050405020304" pitchFamily="18" charset="0"/>
                <a:cs typeface="Times New Roman" panose="02020603050405020304" pitchFamily="18" charset="0"/>
              </a:rPr>
              <a:t>Privilegien</a:t>
            </a:r>
            <a:r>
              <a:rPr lang="pl-PL" sz="2600" dirty="0">
                <a:latin typeface="Times New Roman" panose="02020603050405020304" pitchFamily="18" charset="0"/>
                <a:cs typeface="Times New Roman" panose="02020603050405020304" pitchFamily="18" charset="0"/>
              </a:rPr>
              <a:t> der Stadt </a:t>
            </a:r>
            <a:r>
              <a:rPr lang="pl-PL" sz="2600" dirty="0" err="1">
                <a:latin typeface="Times New Roman" panose="02020603050405020304" pitchFamily="18" charset="0"/>
                <a:cs typeface="Times New Roman" panose="02020603050405020304" pitchFamily="18" charset="0"/>
              </a:rPr>
              <a:t>durch</a:t>
            </a:r>
            <a:r>
              <a:rPr lang="pl-PL" sz="2600" dirty="0">
                <a:latin typeface="Times New Roman" panose="02020603050405020304" pitchFamily="18" charset="0"/>
                <a:cs typeface="Times New Roman" panose="02020603050405020304" pitchFamily="18" charset="0"/>
              </a:rPr>
              <a:t> Jan Sobieski III</a:t>
            </a:r>
            <a:r>
              <a:rPr lang="pl-PL" sz="2600" b="1" dirty="0">
                <a:latin typeface="Times New Roman" panose="02020603050405020304" pitchFamily="18" charset="0"/>
                <a:cs typeface="Times New Roman" panose="02020603050405020304" pitchFamily="18" charset="0"/>
              </a:rPr>
              <a:t>- </a:t>
            </a:r>
            <a:r>
              <a:rPr lang="pl-PL" sz="2600" b="1" i="1" dirty="0">
                <a:latin typeface="Times New Roman" panose="02020603050405020304" pitchFamily="18" charset="0"/>
                <a:cs typeface="Times New Roman" panose="02020603050405020304" pitchFamily="18" charset="0"/>
              </a:rPr>
              <a:t>Nadanie miastu nowych przywilejów przez Jana III Sobieskiego.</a:t>
            </a:r>
            <a:r>
              <a:rPr lang="pl-PL" sz="2600" i="1"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pl-PL" sz="2800" b="1" dirty="0">
                <a:latin typeface="Arial" pitchFamily="34" charset="0"/>
                <a:cs typeface="Arial" pitchFamily="34" charset="0"/>
              </a:rPr>
              <a:t>1820</a:t>
            </a:r>
            <a:endParaRPr lang="pl-PL" sz="2800" dirty="0">
              <a:latin typeface="Arial" pitchFamily="34" charset="0"/>
              <a:cs typeface="Arial" pitchFamily="34" charset="0"/>
            </a:endParaRPr>
          </a:p>
          <a:p>
            <a:pPr>
              <a:buNone/>
            </a:pPr>
            <a:r>
              <a:rPr lang="pl-PL" sz="2600" dirty="0">
                <a:latin typeface="Times New Roman" panose="02020603050405020304" pitchFamily="18" charset="0"/>
                <a:cs typeface="Times New Roman" panose="02020603050405020304" pitchFamily="18" charset="0"/>
              </a:rPr>
              <a:t>Rzeszów </a:t>
            </a:r>
            <a:r>
              <a:rPr lang="pl-PL" sz="2600" dirty="0" err="1">
                <a:latin typeface="Times New Roman" panose="02020603050405020304" pitchFamily="18" charset="0"/>
                <a:cs typeface="Times New Roman" panose="02020603050405020304" pitchFamily="18" charset="0"/>
              </a:rPr>
              <a:t>zählt</a:t>
            </a:r>
            <a:r>
              <a:rPr lang="pl-PL" sz="2600" dirty="0">
                <a:latin typeface="Times New Roman" panose="02020603050405020304" pitchFamily="18" charset="0"/>
                <a:cs typeface="Times New Roman" panose="02020603050405020304" pitchFamily="18" charset="0"/>
              </a:rPr>
              <a:t> </a:t>
            </a:r>
            <a:r>
              <a:rPr lang="pl-PL" sz="2600" dirty="0" err="1">
                <a:latin typeface="Times New Roman" panose="02020603050405020304" pitchFamily="18" charset="0"/>
                <a:cs typeface="Times New Roman" panose="02020603050405020304" pitchFamily="18" charset="0"/>
              </a:rPr>
              <a:t>zu</a:t>
            </a:r>
            <a:r>
              <a:rPr lang="pl-PL" sz="2600" dirty="0">
                <a:latin typeface="Times New Roman" panose="02020603050405020304" pitchFamily="18" charset="0"/>
                <a:cs typeface="Times New Roman" panose="02020603050405020304" pitchFamily="18" charset="0"/>
              </a:rPr>
              <a:t> den so </a:t>
            </a:r>
            <a:r>
              <a:rPr lang="pl-PL" sz="2600" dirty="0" err="1">
                <a:latin typeface="Times New Roman" panose="02020603050405020304" pitchFamily="18" charset="0"/>
                <a:cs typeface="Times New Roman" panose="02020603050405020304" pitchFamily="18" charset="0"/>
              </a:rPr>
              <a:t>genannten</a:t>
            </a:r>
            <a:r>
              <a:rPr lang="pl-PL" sz="2600" dirty="0">
                <a:latin typeface="Times New Roman" panose="02020603050405020304" pitchFamily="18" charset="0"/>
                <a:cs typeface="Times New Roman" panose="02020603050405020304" pitchFamily="18" charset="0"/>
              </a:rPr>
              <a:t> </a:t>
            </a:r>
            <a:r>
              <a:rPr lang="pl-PL" sz="2600" dirty="0" err="1">
                <a:latin typeface="Times New Roman" panose="02020603050405020304" pitchFamily="18" charset="0"/>
                <a:cs typeface="Times New Roman" panose="02020603050405020304" pitchFamily="18" charset="0"/>
              </a:rPr>
              <a:t>Königsstädten</a:t>
            </a:r>
            <a:r>
              <a:rPr lang="pl-PL" sz="2600" dirty="0">
                <a:latin typeface="Times New Roman" panose="02020603050405020304" pitchFamily="18" charset="0"/>
                <a:cs typeface="Times New Roman" panose="02020603050405020304" pitchFamily="18" charset="0"/>
              </a:rPr>
              <a:t>.</a:t>
            </a:r>
            <a:r>
              <a:rPr lang="pl-PL" sz="2600" b="1" dirty="0">
                <a:latin typeface="Times New Roman" panose="02020603050405020304" pitchFamily="18" charset="0"/>
                <a:cs typeface="Times New Roman" panose="02020603050405020304" pitchFamily="18" charset="0"/>
              </a:rPr>
              <a:t>- </a:t>
            </a:r>
            <a:r>
              <a:rPr lang="pl-PL" sz="2600" b="1" i="1" dirty="0">
                <a:latin typeface="Times New Roman" panose="02020603050405020304" pitchFamily="18" charset="0"/>
                <a:cs typeface="Times New Roman" panose="02020603050405020304" pitchFamily="18" charset="0"/>
              </a:rPr>
              <a:t>Rzeszów zaliczony do tzw. Miast królewskich.</a:t>
            </a:r>
            <a:endParaRPr lang="pl-PL" sz="2600" i="1" dirty="0">
              <a:latin typeface="Times New Roman" panose="02020603050405020304" pitchFamily="18" charset="0"/>
              <a:cs typeface="Times New Roman" panose="02020603050405020304" pitchFamily="18" charset="0"/>
            </a:endParaRPr>
          </a:p>
          <a:p>
            <a:endParaRPr lang="pl-PL"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b="1" dirty="0">
                <a:latin typeface="Times New Roman" panose="02020603050405020304" pitchFamily="18" charset="0"/>
                <a:cs typeface="Times New Roman" panose="02020603050405020304" pitchFamily="18" charset="0"/>
              </a:rPr>
              <a:t>In der </a:t>
            </a:r>
            <a:r>
              <a:rPr lang="pl-PL" sz="4000" b="1" dirty="0" err="1">
                <a:latin typeface="Times New Roman" panose="02020603050405020304" pitchFamily="18" charset="0"/>
                <a:cs typeface="Times New Roman" panose="02020603050405020304" pitchFamily="18" charset="0"/>
              </a:rPr>
              <a:t>Reformackastrasse</a:t>
            </a:r>
            <a:endParaRPr lang="pl-PL" sz="40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p:txBody>
          <a:bodyPr>
            <a:normAutofit/>
          </a:bodyPr>
          <a:lstStyle/>
          <a:p>
            <a:r>
              <a:rPr lang="en-US" sz="2800" dirty="0">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Reform</a:t>
            </a:r>
            <a:r>
              <a:rPr lang="pl-PL" sz="2800" dirty="0" err="1">
                <a:latin typeface="Times New Roman" panose="02020603050405020304" pitchFamily="18" charset="0"/>
                <a:cs typeface="Times New Roman" panose="02020603050405020304" pitchFamily="18" charset="0"/>
              </a:rPr>
              <a:t>atenk</a:t>
            </a:r>
            <a:r>
              <a:rPr lang="en-US" sz="2800" dirty="0" err="1">
                <a:latin typeface="Times New Roman" panose="02020603050405020304" pitchFamily="18" charset="0"/>
                <a:cs typeface="Times New Roman" panose="02020603050405020304" pitchFamily="18" charset="0"/>
              </a:rPr>
              <a:t>irche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wurde</a:t>
            </a:r>
            <a:r>
              <a:rPr lang="pl-PL" sz="2800" dirty="0">
                <a:latin typeface="Times New Roman" panose="02020603050405020304" pitchFamily="18" charset="0"/>
                <a:cs typeface="Times New Roman" panose="02020603050405020304" pitchFamily="18" charset="0"/>
              </a:rPr>
              <a:t> im  18 </a:t>
            </a:r>
            <a:r>
              <a:rPr lang="pl-PL" sz="2800" dirty="0" err="1">
                <a:latin typeface="Times New Roman" panose="02020603050405020304" pitchFamily="18" charset="0"/>
                <a:cs typeface="Times New Roman" panose="02020603050405020304" pitchFamily="18" charset="0"/>
              </a:rPr>
              <a:t>Jahrhundert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gebaut</a:t>
            </a:r>
            <a:r>
              <a:rPr lang="pl-PL"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endParaRPr lang="pl-PL"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https://upload.wikimedia.org/wikipedia/commons/thumb/c/c2/Rzesz%C3%B3w_ko%C5%9Bci%C3%B3%C5%82_65p.jpg/300px-Rzesz%C3%B3w_ko%C5%9Bci%C3%B3%C5%82_65p.jpg"/>
          <p:cNvPicPr>
            <a:picLocks noChangeAspect="1" noChangeArrowheads="1"/>
          </p:cNvPicPr>
          <p:nvPr/>
        </p:nvPicPr>
        <p:blipFill>
          <a:blip r:embed="rId2" cstate="print"/>
          <a:srcRect/>
          <a:stretch>
            <a:fillRect/>
          </a:stretch>
        </p:blipFill>
        <p:spPr bwMode="auto">
          <a:xfrm>
            <a:off x="683568" y="1124744"/>
            <a:ext cx="7177980" cy="4785320"/>
          </a:xfrm>
          <a:prstGeom prst="rect">
            <a:avLst/>
          </a:prstGeom>
          <a:noFill/>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a:xfrm>
            <a:off x="467544" y="1196752"/>
            <a:ext cx="7772400" cy="1470025"/>
          </a:xfrm>
        </p:spPr>
        <p:txBody>
          <a:bodyPr>
            <a:noAutofit/>
          </a:bodyPr>
          <a:lstStyle/>
          <a:p>
            <a:br>
              <a:rPr lang="pl-PL" sz="9600" dirty="0">
                <a:latin typeface="Bauhaus 93" pitchFamily="82" charset="0"/>
              </a:rPr>
            </a:br>
            <a:r>
              <a:rPr lang="pl-PL" sz="9600" dirty="0">
                <a:latin typeface="Bauhaus 93" pitchFamily="82" charset="0"/>
              </a:rPr>
              <a:t> </a:t>
            </a:r>
            <a:r>
              <a:rPr lang="pl-PL" sz="7200" b="1" dirty="0" err="1">
                <a:latin typeface="Times New Roman" panose="02020603050405020304" pitchFamily="18" charset="0"/>
                <a:cs typeface="Times New Roman" panose="02020603050405020304" pitchFamily="18" charset="0"/>
              </a:rPr>
              <a:t>Studieren</a:t>
            </a:r>
            <a:r>
              <a:rPr lang="pl-PL" sz="7200" b="1" dirty="0">
                <a:latin typeface="Times New Roman" panose="02020603050405020304" pitchFamily="18" charset="0"/>
                <a:cs typeface="Times New Roman" panose="02020603050405020304" pitchFamily="18" charset="0"/>
              </a:rPr>
              <a:t> in Rzeszów</a:t>
            </a:r>
          </a:p>
        </p:txBody>
      </p:sp>
      <p:sp>
        <p:nvSpPr>
          <p:cNvPr id="5" name="Podtytuł 4"/>
          <p:cNvSpPr>
            <a:spLocks noGrp="1"/>
          </p:cNvSpPr>
          <p:nvPr>
            <p:ph type="subTitle" idx="1"/>
          </p:nvPr>
        </p:nvSpPr>
        <p:spPr>
          <a:xfrm>
            <a:off x="2411760" y="4509120"/>
            <a:ext cx="6400800" cy="1752600"/>
          </a:xfrm>
        </p:spPr>
        <p:txBody>
          <a:bodyPr>
            <a:normAutofit lnSpcReduction="10000"/>
          </a:bodyPr>
          <a:lstStyle/>
          <a:p>
            <a:pPr algn="r"/>
            <a:endParaRPr lang="pl-PL" dirty="0">
              <a:solidFill>
                <a:schemeClr val="tx1"/>
              </a:solidFill>
            </a:endParaRPr>
          </a:p>
          <a:p>
            <a:pPr algn="r"/>
            <a:endParaRPr lang="pl-PL" dirty="0">
              <a:solidFill>
                <a:schemeClr val="tx1"/>
              </a:solidFill>
            </a:endParaRPr>
          </a:p>
          <a:p>
            <a:pPr algn="r"/>
            <a:r>
              <a:rPr lang="pl-PL" sz="3600" dirty="0">
                <a:solidFill>
                  <a:schemeClr val="tx1"/>
                </a:solidFill>
                <a:latin typeface="Times New Roman" panose="02020603050405020304" pitchFamily="18" charset="0"/>
                <a:cs typeface="Times New Roman" panose="02020603050405020304" pitchFamily="18" charset="0"/>
              </a:rPr>
              <a:t>MAGDALENA </a:t>
            </a:r>
            <a:r>
              <a:rPr lang="de-DE" sz="3600" dirty="0">
                <a:solidFill>
                  <a:schemeClr val="tx1"/>
                </a:solidFill>
                <a:latin typeface="Times New Roman" panose="02020603050405020304" pitchFamily="18" charset="0"/>
                <a:cs typeface="Times New Roman" panose="02020603050405020304" pitchFamily="18" charset="0"/>
              </a:rPr>
              <a:t> </a:t>
            </a:r>
            <a:r>
              <a:rPr lang="pl-PL" sz="3600" dirty="0">
                <a:solidFill>
                  <a:schemeClr val="tx1"/>
                </a:solidFill>
                <a:latin typeface="Times New Roman" panose="02020603050405020304" pitchFamily="18" charset="0"/>
                <a:cs typeface="Times New Roman" panose="02020603050405020304" pitchFamily="18" charset="0"/>
              </a:rPr>
              <a:t>KIEŁB</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idx="1"/>
          </p:nvPr>
        </p:nvSpPr>
        <p:spPr/>
        <p:txBody>
          <a:bodyPr>
            <a:noAutofit/>
          </a:bodyPr>
          <a:lstStyle/>
          <a:p>
            <a:r>
              <a:rPr lang="en-US" sz="2800" b="1" dirty="0">
                <a:latin typeface="Times New Roman" panose="02020603050405020304" pitchFamily="18" charset="0"/>
                <a:cs typeface="Times New Roman" panose="02020603050405020304" pitchFamily="18" charset="0"/>
              </a:rPr>
              <a:t>Name:</a:t>
            </a:r>
            <a:r>
              <a:rPr lang="en-US" sz="2800" dirty="0">
                <a:latin typeface="Times New Roman" panose="02020603050405020304" pitchFamily="18" charset="0"/>
                <a:cs typeface="Times New Roman" panose="02020603050405020304" pitchFamily="18" charset="0"/>
              </a:rPr>
              <a:t> </a:t>
            </a:r>
            <a:r>
              <a:rPr lang="pl-PL" sz="2800" dirty="0">
                <a:latin typeface="Times New Roman" panose="02020603050405020304" pitchFamily="18" charset="0"/>
                <a:cs typeface="Times New Roman" panose="02020603050405020304" pitchFamily="18" charset="0"/>
              </a:rPr>
              <a:t>Kiełb</a:t>
            </a:r>
          </a:p>
          <a:p>
            <a:r>
              <a:rPr lang="en-US" sz="2800" b="1" dirty="0" err="1">
                <a:latin typeface="Times New Roman" panose="02020603050405020304" pitchFamily="18" charset="0"/>
                <a:cs typeface="Times New Roman" panose="02020603050405020304" pitchFamily="18" charset="0"/>
              </a:rPr>
              <a:t>Vorname</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pl-PL" sz="2800" dirty="0">
                <a:latin typeface="Times New Roman" panose="02020603050405020304" pitchFamily="18" charset="0"/>
                <a:cs typeface="Times New Roman" panose="02020603050405020304" pitchFamily="18" charset="0"/>
              </a:rPr>
              <a:t>Magdalena</a:t>
            </a:r>
          </a:p>
          <a:p>
            <a:r>
              <a:rPr lang="en-US" sz="2800" b="1" dirty="0" err="1">
                <a:latin typeface="Times New Roman" panose="02020603050405020304" pitchFamily="18" charset="0"/>
                <a:cs typeface="Times New Roman" panose="02020603050405020304" pitchFamily="18" charset="0"/>
              </a:rPr>
              <a:t>Hobbys</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Arbeit</a:t>
            </a:r>
            <a:r>
              <a:rPr lang="pl-PL" sz="2800" dirty="0">
                <a:latin typeface="Times New Roman" panose="02020603050405020304" pitchFamily="18" charset="0"/>
                <a:cs typeface="Times New Roman" panose="02020603050405020304" pitchFamily="18" charset="0"/>
              </a:rPr>
              <a:t> mit </a:t>
            </a:r>
            <a:r>
              <a:rPr lang="pl-PL" sz="2800" dirty="0" err="1">
                <a:latin typeface="Times New Roman" panose="02020603050405020304" pitchFamily="18" charset="0"/>
                <a:cs typeface="Times New Roman" panose="02020603050405020304" pitchFamily="18" charset="0"/>
              </a:rPr>
              <a:t>Kindern</a:t>
            </a:r>
            <a:r>
              <a:rPr lang="pl-PL" sz="2800" dirty="0">
                <a:latin typeface="Times New Roman" panose="02020603050405020304" pitchFamily="18" charset="0"/>
                <a:cs typeface="Times New Roman" panose="02020603050405020304" pitchFamily="18" charset="0"/>
              </a:rPr>
              <a:t>, Musik</a:t>
            </a:r>
          </a:p>
          <a:p>
            <a:r>
              <a:rPr lang="en-US" sz="2800" b="1" dirty="0" err="1">
                <a:latin typeface="Times New Roman" panose="02020603050405020304" pitchFamily="18" charset="0"/>
                <a:cs typeface="Times New Roman" panose="02020603050405020304" pitchFamily="18" charset="0"/>
              </a:rPr>
              <a:t>Meine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Vorteile</a:t>
            </a:r>
            <a:r>
              <a:rPr lang="en-US" sz="2800" b="1" dirty="0">
                <a:latin typeface="Times New Roman" panose="02020603050405020304" pitchFamily="18" charset="0"/>
                <a:cs typeface="Times New Roman" panose="02020603050405020304" pitchFamily="18" charset="0"/>
              </a:rPr>
              <a:t>:</a:t>
            </a:r>
            <a:r>
              <a:rPr lang="pl-PL" sz="2800" dirty="0" err="1">
                <a:latin typeface="Times New Roman" panose="02020603050405020304" pitchFamily="18" charset="0"/>
                <a:cs typeface="Times New Roman" panose="02020603050405020304" pitchFamily="18" charset="0"/>
              </a:rPr>
              <a:t>Ehrlichkeit,Festigkeit</a:t>
            </a:r>
            <a:endParaRPr lang="pl-PL" sz="2800" dirty="0">
              <a:latin typeface="Times New Roman" panose="02020603050405020304" pitchFamily="18" charset="0"/>
              <a:cs typeface="Times New Roman" panose="02020603050405020304" pitchFamily="18" charset="0"/>
            </a:endParaRPr>
          </a:p>
          <a:p>
            <a:r>
              <a:rPr lang="pl-PL" sz="2800" dirty="0">
                <a:latin typeface="Times New Roman" panose="02020603050405020304" pitchFamily="18" charset="0"/>
                <a:cs typeface="Times New Roman" panose="02020603050405020304" pitchFamily="18" charset="0"/>
              </a:rPr>
              <a:t> </a:t>
            </a:r>
            <a:r>
              <a:rPr lang="pl-PL" sz="2800" b="1" dirty="0">
                <a:latin typeface="Times New Roman" panose="02020603050405020304" pitchFamily="18" charset="0"/>
                <a:cs typeface="Times New Roman" panose="02020603050405020304" pitchFamily="18" charset="0"/>
              </a:rPr>
              <a:t>Mein </a:t>
            </a:r>
            <a:r>
              <a:rPr lang="pl-PL" sz="2800" b="1" dirty="0" err="1">
                <a:latin typeface="Times New Roman" panose="02020603050405020304" pitchFamily="18" charset="0"/>
                <a:cs typeface="Times New Roman" panose="02020603050405020304" pitchFamily="18" charset="0"/>
              </a:rPr>
              <a:t>Wohnort</a:t>
            </a:r>
            <a:r>
              <a:rPr lang="pl-PL" sz="2800" b="1" dirty="0">
                <a:latin typeface="Times New Roman" panose="02020603050405020304" pitchFamily="18" charset="0"/>
                <a:cs typeface="Times New Roman" panose="02020603050405020304" pitchFamily="18" charset="0"/>
              </a:rPr>
              <a:t>:</a:t>
            </a:r>
            <a:r>
              <a:rPr lang="pl-PL" sz="2800" dirty="0">
                <a:latin typeface="Times New Roman" panose="02020603050405020304" pitchFamily="18" charset="0"/>
                <a:cs typeface="Times New Roman" panose="02020603050405020304" pitchFamily="18" charset="0"/>
              </a:rPr>
              <a:t> Przeworsk</a:t>
            </a:r>
            <a:endParaRPr lang="pl-PL" sz="2800" b="1" dirty="0">
              <a:latin typeface="Times New Roman" panose="02020603050405020304" pitchFamily="18" charset="0"/>
              <a:cs typeface="Times New Roman" panose="02020603050405020304" pitchFamily="18" charset="0"/>
            </a:endParaRPr>
          </a:p>
          <a:p>
            <a:r>
              <a:rPr lang="pl-PL" sz="2800" b="1" dirty="0">
                <a:latin typeface="Times New Roman" panose="02020603050405020304" pitchFamily="18" charset="0"/>
                <a:cs typeface="Times New Roman" panose="02020603050405020304" pitchFamily="18" charset="0"/>
              </a:rPr>
              <a:t> Mein </a:t>
            </a:r>
            <a:r>
              <a:rPr lang="pl-PL" sz="2800" b="1" dirty="0" err="1">
                <a:latin typeface="Times New Roman" panose="02020603050405020304" pitchFamily="18" charset="0"/>
                <a:cs typeface="Times New Roman" panose="02020603050405020304" pitchFamily="18" charset="0"/>
              </a:rPr>
              <a:t>Studienort</a:t>
            </a:r>
            <a:r>
              <a:rPr lang="pl-PL" sz="2800" b="1" dirty="0">
                <a:latin typeface="Times New Roman" panose="02020603050405020304" pitchFamily="18" charset="0"/>
                <a:cs typeface="Times New Roman" panose="02020603050405020304" pitchFamily="18" charset="0"/>
              </a:rPr>
              <a:t>: </a:t>
            </a:r>
            <a:r>
              <a:rPr lang="pl-PL" sz="2800" dirty="0">
                <a:latin typeface="Times New Roman" panose="02020603050405020304" pitchFamily="18" charset="0"/>
                <a:cs typeface="Times New Roman" panose="02020603050405020304" pitchFamily="18" charset="0"/>
              </a:rPr>
              <a:t>Rzeszów</a:t>
            </a:r>
          </a:p>
          <a:p>
            <a:endParaRPr lang="pl-PL" sz="2800" dirty="0">
              <a:latin typeface="Times New Roman" panose="02020603050405020304" pitchFamily="18" charset="0"/>
              <a:cs typeface="Times New Roman" panose="02020603050405020304" pitchFamily="18" charset="0"/>
            </a:endParaRPr>
          </a:p>
          <a:p>
            <a:pPr marL="0" indent="0">
              <a:buNone/>
            </a:pPr>
            <a:r>
              <a:rPr lang="pl-PL" sz="2800" dirty="0">
                <a:latin typeface="Times New Roman" panose="02020603050405020304" pitchFamily="18" charset="0"/>
                <a:cs typeface="Times New Roman" panose="02020603050405020304" pitchFamily="18" charset="0"/>
              </a:rPr>
              <a:t>Das Thema: Studium. </a:t>
            </a:r>
            <a:r>
              <a:rPr lang="pl-PL" sz="2800" dirty="0" err="1">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Präsentation</a:t>
            </a:r>
            <a:r>
              <a:rPr lang="pl-PL" sz="2800" dirty="0">
                <a:latin typeface="Times New Roman" panose="02020603050405020304" pitchFamily="18" charset="0"/>
                <a:cs typeface="Times New Roman" panose="02020603050405020304" pitchFamily="18" charset="0"/>
              </a:rPr>
              <a:t> w</a:t>
            </a:r>
            <a:r>
              <a:rPr lang="de-DE" sz="2800" dirty="0">
                <a:latin typeface="Times New Roman" panose="02020603050405020304" pitchFamily="18" charset="0"/>
                <a:cs typeface="Times New Roman" panose="02020603050405020304" pitchFamily="18" charset="0"/>
              </a:rPr>
              <a:t>ä</a:t>
            </a:r>
            <a:r>
              <a:rPr lang="pl-PL" sz="2800" dirty="0" err="1">
                <a:latin typeface="Times New Roman" panose="02020603050405020304" pitchFamily="18" charset="0"/>
                <a:cs typeface="Times New Roman" panose="02020603050405020304" pitchFamily="18" charset="0"/>
              </a:rPr>
              <a:t>re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ohne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dieses</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Thema</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nicht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vollst</a:t>
            </a:r>
            <a:r>
              <a:rPr lang="de-DE" sz="2800" dirty="0">
                <a:latin typeface="Times New Roman" panose="02020603050405020304" pitchFamily="18" charset="0"/>
                <a:cs typeface="Times New Roman" panose="02020603050405020304" pitchFamily="18" charset="0"/>
              </a:rPr>
              <a:t>ä</a:t>
            </a:r>
            <a:r>
              <a:rPr lang="pl-PL" sz="2800" dirty="0" err="1">
                <a:latin typeface="Times New Roman" panose="02020603050405020304" pitchFamily="18" charset="0"/>
                <a:cs typeface="Times New Roman" panose="02020603050405020304" pitchFamily="18" charset="0"/>
              </a:rPr>
              <a:t>ndig</a:t>
            </a:r>
            <a:r>
              <a:rPr lang="pl-PL" sz="2800" dirty="0">
                <a:latin typeface="Times New Roman" panose="02020603050405020304" pitchFamily="18" charset="0"/>
                <a:cs typeface="Times New Roman" panose="02020603050405020304" pitchFamily="18" charset="0"/>
              </a:rPr>
              <a:t> .</a:t>
            </a:r>
          </a:p>
        </p:txBody>
      </p:sp>
      <p:sp>
        <p:nvSpPr>
          <p:cNvPr id="5" name="Tytuł 4"/>
          <p:cNvSpPr>
            <a:spLocks noGrp="1"/>
          </p:cNvSpPr>
          <p:nvPr>
            <p:ph type="title"/>
          </p:nvPr>
        </p:nvSpPr>
        <p:spPr>
          <a:xfrm>
            <a:off x="457200" y="188640"/>
            <a:ext cx="8229600" cy="1143000"/>
          </a:xfrm>
        </p:spPr>
        <p:txBody>
          <a:bodyPr>
            <a:normAutofit/>
          </a:bodyPr>
          <a:lstStyle/>
          <a:p>
            <a:r>
              <a:rPr lang="pl-PL" sz="4000" b="1" dirty="0" err="1">
                <a:latin typeface="Times New Roman" panose="02020603050405020304" pitchFamily="18" charset="0"/>
                <a:cs typeface="Times New Roman" panose="02020603050405020304" pitchFamily="18" charset="0"/>
              </a:rPr>
              <a:t>Vorstellung</a:t>
            </a:r>
            <a:endParaRPr lang="pl-PL"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51520" y="1124744"/>
            <a:ext cx="8229600" cy="1143000"/>
          </a:xfrm>
        </p:spPr>
        <p:txBody>
          <a:bodyPr>
            <a:noAutofit/>
          </a:bodyPr>
          <a:lstStyle/>
          <a:p>
            <a:r>
              <a:rPr lang="pl-PL" sz="4000" b="1" dirty="0">
                <a:latin typeface="Times New Roman" panose="02020603050405020304" pitchFamily="18" charset="0"/>
                <a:cs typeface="Times New Roman" panose="02020603050405020304" pitchFamily="18" charset="0"/>
              </a:rPr>
              <a:t>In Rzeszów </a:t>
            </a:r>
            <a:r>
              <a:rPr lang="pl-PL" sz="4000" b="1" dirty="0" err="1">
                <a:latin typeface="Times New Roman" panose="02020603050405020304" pitchFamily="18" charset="0"/>
                <a:cs typeface="Times New Roman" panose="02020603050405020304" pitchFamily="18" charset="0"/>
              </a:rPr>
              <a:t>befindet</a:t>
            </a:r>
            <a:r>
              <a:rPr lang="pl-PL" sz="4000" b="1" dirty="0">
                <a:latin typeface="Times New Roman" panose="02020603050405020304" pitchFamily="18" charset="0"/>
                <a:cs typeface="Times New Roman" panose="02020603050405020304" pitchFamily="18" charset="0"/>
              </a:rPr>
              <a:t> </a:t>
            </a:r>
            <a:r>
              <a:rPr lang="pl-PL" sz="4000" b="1" dirty="0" err="1">
                <a:latin typeface="Times New Roman" panose="02020603050405020304" pitchFamily="18" charset="0"/>
                <a:cs typeface="Times New Roman" panose="02020603050405020304" pitchFamily="18" charset="0"/>
              </a:rPr>
              <a:t>sich</a:t>
            </a:r>
            <a:r>
              <a:rPr lang="pl-PL" sz="4000" b="1" dirty="0">
                <a:latin typeface="Times New Roman" panose="02020603050405020304" pitchFamily="18" charset="0"/>
                <a:cs typeface="Times New Roman" panose="02020603050405020304" pitchFamily="18" charset="0"/>
              </a:rPr>
              <a:t> </a:t>
            </a:r>
            <a:r>
              <a:rPr lang="pl-PL" sz="4000" b="1" dirty="0" err="1">
                <a:latin typeface="Times New Roman" panose="02020603050405020304" pitchFamily="18" charset="0"/>
                <a:cs typeface="Times New Roman" panose="02020603050405020304" pitchFamily="18" charset="0"/>
              </a:rPr>
              <a:t>eine</a:t>
            </a:r>
            <a:r>
              <a:rPr lang="pl-PL" sz="4000" b="1" dirty="0">
                <a:latin typeface="Times New Roman" panose="02020603050405020304" pitchFamily="18" charset="0"/>
                <a:cs typeface="Times New Roman" panose="02020603050405020304" pitchFamily="18" charset="0"/>
              </a:rPr>
              <a:t> </a:t>
            </a:r>
            <a:r>
              <a:rPr lang="pl-PL" sz="4000" b="1" dirty="0" err="1">
                <a:latin typeface="Times New Roman" panose="02020603050405020304" pitchFamily="18" charset="0"/>
                <a:cs typeface="Times New Roman" panose="02020603050405020304" pitchFamily="18" charset="0"/>
              </a:rPr>
              <a:t>staatliche</a:t>
            </a:r>
            <a:r>
              <a:rPr lang="pl-PL" sz="4000" b="1" dirty="0">
                <a:latin typeface="Times New Roman" panose="02020603050405020304" pitchFamily="18" charset="0"/>
                <a:cs typeface="Times New Roman" panose="02020603050405020304" pitchFamily="18" charset="0"/>
              </a:rPr>
              <a:t> </a:t>
            </a:r>
            <a:r>
              <a:rPr lang="pl-PL" sz="4000" b="1" dirty="0" err="1">
                <a:latin typeface="Times New Roman" panose="02020603050405020304" pitchFamily="18" charset="0"/>
                <a:cs typeface="Times New Roman" panose="02020603050405020304" pitchFamily="18" charset="0"/>
              </a:rPr>
              <a:t>Universit</a:t>
            </a:r>
            <a:r>
              <a:rPr lang="de-DE" sz="4000" b="1" dirty="0">
                <a:latin typeface="Times New Roman" panose="02020603050405020304" pitchFamily="18" charset="0"/>
                <a:cs typeface="Times New Roman" panose="02020603050405020304" pitchFamily="18" charset="0"/>
              </a:rPr>
              <a:t>ä</a:t>
            </a:r>
            <a:r>
              <a:rPr lang="pl-PL" sz="4000" b="1" dirty="0">
                <a:latin typeface="Times New Roman" panose="02020603050405020304" pitchFamily="18" charset="0"/>
                <a:cs typeface="Times New Roman" panose="02020603050405020304" pitchFamily="18" charset="0"/>
              </a:rPr>
              <a:t>t, die Technische Universit</a:t>
            </a:r>
            <a:r>
              <a:rPr lang="de-DE" sz="4000" b="1" dirty="0">
                <a:latin typeface="Times New Roman" panose="02020603050405020304" pitchFamily="18" charset="0"/>
                <a:cs typeface="Times New Roman" panose="02020603050405020304" pitchFamily="18" charset="0"/>
              </a:rPr>
              <a:t>ä</a:t>
            </a:r>
            <a:r>
              <a:rPr lang="pl-PL" sz="4000" b="1" dirty="0">
                <a:latin typeface="Times New Roman" panose="02020603050405020304" pitchFamily="18" charset="0"/>
                <a:cs typeface="Times New Roman" panose="02020603050405020304" pitchFamily="18" charset="0"/>
              </a:rPr>
              <a:t>t sowie </a:t>
            </a:r>
            <a:r>
              <a:rPr lang="pl-PL" sz="4000" b="1" dirty="0" err="1">
                <a:latin typeface="Times New Roman" panose="02020603050405020304" pitchFamily="18" charset="0"/>
                <a:cs typeface="Times New Roman" panose="02020603050405020304" pitchFamily="18" charset="0"/>
              </a:rPr>
              <a:t>mehrere</a:t>
            </a:r>
            <a:r>
              <a:rPr lang="pl-PL" sz="4000" b="1" dirty="0">
                <a:latin typeface="Times New Roman" panose="02020603050405020304" pitchFamily="18" charset="0"/>
                <a:cs typeface="Times New Roman" panose="02020603050405020304" pitchFamily="18" charset="0"/>
              </a:rPr>
              <a:t> </a:t>
            </a:r>
            <a:r>
              <a:rPr lang="pl-PL" sz="4000" b="1" dirty="0" err="1">
                <a:latin typeface="Times New Roman" panose="02020603050405020304" pitchFamily="18" charset="0"/>
                <a:cs typeface="Times New Roman" panose="02020603050405020304" pitchFamily="18" charset="0"/>
              </a:rPr>
              <a:t>private</a:t>
            </a:r>
            <a:r>
              <a:rPr lang="pl-PL" sz="4000" b="1" dirty="0">
                <a:latin typeface="Times New Roman" panose="02020603050405020304" pitchFamily="18" charset="0"/>
                <a:cs typeface="Times New Roman" panose="02020603050405020304" pitchFamily="18" charset="0"/>
              </a:rPr>
              <a:t> </a:t>
            </a:r>
            <a:r>
              <a:rPr lang="pl-PL" sz="4000" b="1" dirty="0" err="1">
                <a:latin typeface="Times New Roman" panose="02020603050405020304" pitchFamily="18" charset="0"/>
                <a:cs typeface="Times New Roman" panose="02020603050405020304" pitchFamily="18" charset="0"/>
              </a:rPr>
              <a:t>Hochschulen</a:t>
            </a:r>
            <a:endParaRPr lang="pl-PL" sz="40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408181" y="3511549"/>
            <a:ext cx="8229600" cy="2509739"/>
          </a:xfrm>
        </p:spPr>
        <p:txBody>
          <a:bodyPr/>
          <a:lstStyle/>
          <a:p>
            <a:pPr marL="0" indent="0">
              <a:buNone/>
            </a:pPr>
            <a:r>
              <a:rPr lang="pl-PL" sz="2800" dirty="0" err="1">
                <a:latin typeface="Times New Roman" panose="02020603050405020304" pitchFamily="18" charset="0"/>
                <a:cs typeface="Times New Roman" panose="02020603050405020304" pitchFamily="18" charset="0"/>
              </a:rPr>
              <a:t>Technische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Universität</a:t>
            </a:r>
            <a:r>
              <a:rPr lang="pl-PL" sz="2800" dirty="0">
                <a:latin typeface="Times New Roman" panose="02020603050405020304" pitchFamily="18" charset="0"/>
                <a:cs typeface="Times New Roman" panose="02020603050405020304" pitchFamily="18" charset="0"/>
              </a:rPr>
              <a:t> Rzeszów </a:t>
            </a:r>
            <a:r>
              <a:rPr lang="pl-PL" sz="2800" dirty="0" err="1">
                <a:latin typeface="Times New Roman" panose="02020603050405020304" pitchFamily="18" charset="0"/>
                <a:cs typeface="Times New Roman" panose="02020603050405020304" pitchFamily="18" charset="0"/>
              </a:rPr>
              <a:t>hat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viele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Vorz</a:t>
            </a:r>
            <a:r>
              <a:rPr lang="de-DE" sz="2800" dirty="0">
                <a:latin typeface="Times New Roman" panose="02020603050405020304" pitchFamily="18" charset="0"/>
                <a:cs typeface="Times New Roman" panose="02020603050405020304" pitchFamily="18" charset="0"/>
              </a:rPr>
              <a:t>ü</a:t>
            </a:r>
            <a:r>
              <a:rPr lang="pl-PL" sz="2800" dirty="0">
                <a:latin typeface="Times New Roman" panose="02020603050405020304" pitchFamily="18" charset="0"/>
                <a:cs typeface="Times New Roman" panose="02020603050405020304" pitchFamily="18" charset="0"/>
              </a:rPr>
              <a:t>ge. Sie </a:t>
            </a:r>
            <a:r>
              <a:rPr lang="pl-PL" sz="2800" dirty="0" err="1">
                <a:latin typeface="Times New Roman" panose="02020603050405020304" pitchFamily="18" charset="0"/>
                <a:cs typeface="Times New Roman" panose="02020603050405020304" pitchFamily="18" charset="0"/>
              </a:rPr>
              <a:t>ist</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beste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Repr</a:t>
            </a:r>
            <a:r>
              <a:rPr lang="de-DE" sz="2800" dirty="0">
                <a:latin typeface="Times New Roman" panose="02020603050405020304" pitchFamily="18" charset="0"/>
                <a:cs typeface="Times New Roman" panose="02020603050405020304" pitchFamily="18" charset="0"/>
              </a:rPr>
              <a:t>äs</a:t>
            </a:r>
            <a:r>
              <a:rPr lang="pl-PL" sz="2800" dirty="0" err="1">
                <a:latin typeface="Times New Roman" panose="02020603050405020304" pitchFamily="18" charset="0"/>
                <a:cs typeface="Times New Roman" panose="02020603050405020304" pitchFamily="18" charset="0"/>
              </a:rPr>
              <a:t>entant</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des</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Karpatenvorlandes</a:t>
            </a:r>
            <a:r>
              <a:rPr lang="en-US" sz="2800" dirty="0">
                <a:latin typeface="Times New Roman" panose="02020603050405020304" pitchFamily="18" charset="0"/>
                <a:cs typeface="Times New Roman" panose="02020603050405020304" pitchFamily="18" charset="0"/>
              </a:rPr>
              <a:t>, die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einzige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Technische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Universität</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im</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Südosten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Polens</a:t>
            </a:r>
            <a:r>
              <a:rPr lang="en-US"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Ihr</a:t>
            </a:r>
            <a:r>
              <a:rPr lang="en-US" sz="2800" dirty="0">
                <a:latin typeface="Times New Roman" panose="02020603050405020304" pitchFamily="18" charset="0"/>
                <a:cs typeface="Times New Roman" panose="02020603050405020304" pitchFamily="18" charset="0"/>
              </a:rPr>
              <a:t>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ausgezeichnete</a:t>
            </a:r>
            <a:r>
              <a:rPr lang="pl-PL" sz="2800" dirty="0">
                <a:latin typeface="Times New Roman" panose="02020603050405020304" pitchFamily="18" charset="0"/>
                <a:cs typeface="Times New Roman" panose="02020603050405020304" pitchFamily="18" charset="0"/>
              </a:rPr>
              <a:t>n </a:t>
            </a:r>
            <a:r>
              <a:rPr lang="en-US" sz="2800" dirty="0" err="1">
                <a:latin typeface="Times New Roman" panose="02020603050405020304" pitchFamily="18" charset="0"/>
                <a:cs typeface="Times New Roman" panose="02020603050405020304" pitchFamily="18" charset="0"/>
              </a:rPr>
              <a:t>Ruf</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bestätigt</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Zahl</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der</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Bewerber</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für</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das</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Studium</a:t>
            </a:r>
            <a:r>
              <a:rPr lang="pl-PL" sz="2800" dirty="0">
                <a:latin typeface="Times New Roman" panose="02020603050405020304" pitchFamily="18" charset="0"/>
                <a:cs typeface="Times New Roman" panose="02020603050405020304" pitchFamily="18" charset="0"/>
              </a:rPr>
              <a:t>.</a:t>
            </a:r>
          </a:p>
          <a:p>
            <a:endParaRPr lang="pl-PL"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5868_Politechnika_7.jpg"/>
          <p:cNvPicPr>
            <a:picLocks noGrp="1" noChangeAspect="1"/>
          </p:cNvPicPr>
          <p:nvPr>
            <p:ph idx="1"/>
          </p:nvPr>
        </p:nvPicPr>
        <p:blipFill>
          <a:blip r:embed="rId2" cstate="print"/>
          <a:stretch>
            <a:fillRect/>
          </a:stretch>
        </p:blipFill>
        <p:spPr>
          <a:xfrm>
            <a:off x="0" y="0"/>
            <a:ext cx="9144002" cy="4857761"/>
          </a:xfrm>
        </p:spPr>
      </p:pic>
      <p:pic>
        <p:nvPicPr>
          <p:cNvPr id="5" name="Obraz 4" descr="ppppp.jpg"/>
          <p:cNvPicPr>
            <a:picLocks noChangeAspect="1"/>
          </p:cNvPicPr>
          <p:nvPr/>
        </p:nvPicPr>
        <p:blipFill>
          <a:blip r:embed="rId3" cstate="print"/>
          <a:stretch>
            <a:fillRect/>
          </a:stretch>
        </p:blipFill>
        <p:spPr>
          <a:xfrm>
            <a:off x="0" y="4857760"/>
            <a:ext cx="9144000" cy="1785950"/>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00034" y="836712"/>
            <a:ext cx="8229600" cy="6021288"/>
          </a:xfrm>
        </p:spPr>
        <p:txBody>
          <a:bodyPr>
            <a:normAutofit/>
          </a:bodyPr>
          <a:lstStyle/>
          <a:p>
            <a:pPr>
              <a:buNone/>
            </a:pPr>
            <a:r>
              <a:rPr lang="pl-PL" dirty="0"/>
              <a:t>    </a:t>
            </a:r>
            <a:r>
              <a:rPr lang="pl-PL" sz="2800" dirty="0" err="1">
                <a:latin typeface="Times New Roman" panose="02020603050405020304" pitchFamily="18" charset="0"/>
                <a:cs typeface="Times New Roman" panose="02020603050405020304" pitchFamily="18" charset="0"/>
              </a:rPr>
              <a:t>Das</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Diplom</a:t>
            </a:r>
            <a:r>
              <a:rPr lang="pl-PL" sz="2800" dirty="0">
                <a:latin typeface="Times New Roman" panose="02020603050405020304" pitchFamily="18" charset="0"/>
                <a:cs typeface="Times New Roman" panose="02020603050405020304" pitchFamily="18" charset="0"/>
              </a:rPr>
              <a:t> der </a:t>
            </a:r>
            <a:r>
              <a:rPr lang="pl-PL" sz="2800" dirty="0" err="1">
                <a:latin typeface="Times New Roman" panose="02020603050405020304" pitchFamily="18" charset="0"/>
                <a:cs typeface="Times New Roman" panose="02020603050405020304" pitchFamily="18" charset="0"/>
              </a:rPr>
              <a:t>Technischen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Universit</a:t>
            </a:r>
            <a:r>
              <a:rPr lang="de-DE" sz="2800" dirty="0">
                <a:latin typeface="Times New Roman" panose="02020603050405020304" pitchFamily="18" charset="0"/>
                <a:cs typeface="Times New Roman" panose="02020603050405020304" pitchFamily="18" charset="0"/>
              </a:rPr>
              <a:t>ä</a:t>
            </a:r>
            <a:r>
              <a:rPr lang="pl-PL" sz="2800" dirty="0">
                <a:latin typeface="Times New Roman" panose="02020603050405020304" pitchFamily="18" charset="0"/>
                <a:cs typeface="Times New Roman" panose="02020603050405020304" pitchFamily="18" charset="0"/>
              </a:rPr>
              <a:t>t </a:t>
            </a:r>
            <a:r>
              <a:rPr lang="en-US" sz="2800" dirty="0" err="1">
                <a:latin typeface="Times New Roman" panose="02020603050405020304" pitchFamily="18" charset="0"/>
                <a:cs typeface="Times New Roman" panose="02020603050405020304" pitchFamily="18" charset="0"/>
              </a:rPr>
              <a:t>öffnet</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Türen</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de</a:t>
            </a:r>
            <a:r>
              <a:rPr lang="pl-PL" sz="2800" dirty="0">
                <a:latin typeface="Times New Roman" panose="02020603050405020304" pitchFamily="18" charset="0"/>
                <a:cs typeface="Times New Roman" panose="02020603050405020304" pitchFamily="18" charset="0"/>
              </a:rPr>
              <a:t>n </a:t>
            </a:r>
            <a:r>
              <a:rPr lang="en-US" sz="2800" dirty="0" err="1">
                <a:latin typeface="Times New Roman" panose="02020603050405020304" pitchFamily="18" charset="0"/>
                <a:cs typeface="Times New Roman" panose="02020603050405020304" pitchFamily="18" charset="0"/>
              </a:rPr>
              <a:t>Absolventen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in</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a:t>
            </a:r>
            <a:r>
              <a:rPr lang="pl-PL" sz="2800" dirty="0">
                <a:latin typeface="Times New Roman" panose="02020603050405020304" pitchFamily="18" charset="0"/>
                <a:cs typeface="Times New Roman" panose="02020603050405020304" pitchFamily="18" charset="0"/>
              </a:rPr>
              <a:t>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besten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Unternehmen</a:t>
            </a:r>
            <a:r>
              <a:rPr lang="en-US" sz="2800" dirty="0">
                <a:latin typeface="Times New Roman" panose="02020603050405020304" pitchFamily="18" charset="0"/>
                <a:cs typeface="Times New Roman" panose="02020603050405020304" pitchFamily="18" charset="0"/>
              </a:rPr>
              <a:t> </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im</a:t>
            </a:r>
            <a:r>
              <a:rPr lang="pl-PL" sz="2800" dirty="0">
                <a:latin typeface="Times New Roman" panose="02020603050405020304" pitchFamily="18" charset="0"/>
                <a:cs typeface="Times New Roman" panose="02020603050405020304" pitchFamily="18" charset="0"/>
              </a:rPr>
              <a:t> I</a:t>
            </a:r>
            <a:r>
              <a:rPr lang="en-US" sz="2800" dirty="0">
                <a:latin typeface="Times New Roman" panose="02020603050405020304" pitchFamily="18" charset="0"/>
                <a:cs typeface="Times New Roman" panose="02020603050405020304" pitchFamily="18" charset="0"/>
              </a:rPr>
              <a:t>n- und</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Ausland</a:t>
            </a:r>
            <a:r>
              <a:rPr lang="en-US" sz="2800" dirty="0">
                <a:latin typeface="Times New Roman" panose="02020603050405020304" pitchFamily="18" charset="0"/>
                <a:cs typeface="Times New Roman" panose="02020603050405020304" pitchFamily="18" charset="0"/>
              </a:rPr>
              <a: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T</a:t>
            </a:r>
            <a:r>
              <a:rPr lang="de-DE" sz="2800" dirty="0">
                <a:latin typeface="Times New Roman" panose="02020603050405020304" pitchFamily="18" charset="0"/>
                <a:cs typeface="Times New Roman" panose="02020603050405020304" pitchFamily="18" charset="0"/>
              </a:rPr>
              <a:t>U </a:t>
            </a:r>
            <a:r>
              <a:rPr lang="en-US" sz="2800" dirty="0" err="1">
                <a:latin typeface="Times New Roman" panose="02020603050405020304" pitchFamily="18" charset="0"/>
                <a:cs typeface="Times New Roman" panose="02020603050405020304" pitchFamily="18" charset="0"/>
              </a:rPr>
              <a:t>Absolventen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sind</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sehr</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gut</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auf</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de</a:t>
            </a:r>
            <a:r>
              <a:rPr lang="pl-PL" sz="2800" dirty="0">
                <a:latin typeface="Times New Roman" panose="02020603050405020304" pitchFamily="18" charset="0"/>
                <a:cs typeface="Times New Roman" panose="02020603050405020304" pitchFamily="18" charset="0"/>
              </a:rPr>
              <a:t>n </a:t>
            </a:r>
            <a:r>
              <a:rPr lang="en-US" sz="2800" dirty="0" err="1">
                <a:latin typeface="Times New Roman" panose="02020603050405020304" pitchFamily="18" charset="0"/>
                <a:cs typeface="Times New Roman" panose="02020603050405020304" pitchFamily="18" charset="0"/>
              </a:rPr>
              <a:t>schwierigen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Arbeitsmarkt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vorbereitet</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viele</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von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ihnen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nehmen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Aufträge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schon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während</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ihres</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Studiums</a:t>
            </a:r>
            <a:r>
              <a:rPr lang="pl-PL" sz="2800" dirty="0">
                <a:latin typeface="Times New Roman" panose="02020603050405020304" pitchFamily="18" charset="0"/>
                <a:cs typeface="Times New Roman" panose="02020603050405020304" pitchFamily="18" charset="0"/>
              </a:rPr>
              <a:t> an</a:t>
            </a:r>
            <a:r>
              <a:rPr lang="en-US" sz="2800" dirty="0">
                <a:latin typeface="Times New Roman" panose="02020603050405020304" pitchFamily="18" charset="0"/>
                <a:cs typeface="Times New Roman" panose="02020603050405020304" pitchFamily="18" charset="0"/>
              </a:rPr>
              <a:t>. D</a:t>
            </a:r>
            <a:r>
              <a:rPr lang="pl-PL" sz="2800" dirty="0">
                <a:latin typeface="Times New Roman" panose="02020603050405020304" pitchFamily="18" charset="0"/>
                <a:cs typeface="Times New Roman" panose="02020603050405020304" pitchFamily="18" charset="0"/>
              </a:rPr>
              <a:t>as </a:t>
            </a:r>
            <a:r>
              <a:rPr lang="en-US" sz="2800" dirty="0" err="1">
                <a:latin typeface="Times New Roman" panose="02020603050405020304" pitchFamily="18" charset="0"/>
                <a:cs typeface="Times New Roman" panose="02020603050405020304" pitchFamily="18" charset="0"/>
              </a:rPr>
              <a:t>ist</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a:t>
            </a:r>
            <a:r>
              <a:rPr lang="pl-PL" sz="2800" dirty="0">
                <a:latin typeface="Times New Roman" panose="02020603050405020304" pitchFamily="18" charset="0"/>
                <a:cs typeface="Times New Roman" panose="02020603050405020304" pitchFamily="18" charset="0"/>
              </a:rPr>
              <a:t>er </a:t>
            </a:r>
            <a:r>
              <a:rPr lang="en-US" sz="2800" dirty="0" err="1">
                <a:latin typeface="Times New Roman" panose="02020603050405020304" pitchFamily="18" charset="0"/>
                <a:cs typeface="Times New Roman" panose="02020603050405020304" pitchFamily="18" charset="0"/>
              </a:rPr>
              <a:t>praktische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Beweis</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für</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qualitativ</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hochwertige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Ausbildung</a:t>
            </a:r>
            <a:r>
              <a:rPr lang="pl-PL" sz="2800" dirty="0">
                <a:latin typeface="Times New Roman" panose="02020603050405020304" pitchFamily="18" charset="0"/>
                <a:cs typeface="Times New Roman" panose="02020603050405020304" pitchFamily="18" charset="0"/>
              </a:rPr>
              <a:t> an der T</a:t>
            </a:r>
            <a:r>
              <a:rPr lang="de-DE" sz="2800" dirty="0">
                <a:latin typeface="Times New Roman" panose="02020603050405020304" pitchFamily="18" charset="0"/>
                <a:cs typeface="Times New Roman" panose="02020603050405020304" pitchFamily="18" charset="0"/>
              </a:rPr>
              <a:t>U </a:t>
            </a:r>
            <a:r>
              <a:rPr lang="pl-PL"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Hochschulabsolventen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finden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Beschäftigung</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in</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a:t>
            </a:r>
            <a:r>
              <a:rPr lang="pl-PL" sz="2800" dirty="0">
                <a:latin typeface="Times New Roman" panose="02020603050405020304" pitchFamily="18" charset="0"/>
                <a:cs typeface="Times New Roman" panose="02020603050405020304" pitchFamily="18" charset="0"/>
              </a:rPr>
              <a:t>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besten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Firmen</a:t>
            </a:r>
            <a:r>
              <a:rPr lang="en-US" sz="2800" dirty="0">
                <a:latin typeface="Times New Roman" panose="02020603050405020304" pitchFamily="18" charset="0"/>
                <a:cs typeface="Times New Roman" panose="02020603050405020304" pitchFamily="18" charset="0"/>
              </a:rPr>
              <a:t> und</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Unternehmen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im</a:t>
            </a:r>
            <a:r>
              <a:rPr lang="pl-PL" sz="2800" dirty="0">
                <a:latin typeface="Times New Roman" panose="02020603050405020304" pitchFamily="18" charset="0"/>
                <a:cs typeface="Times New Roman" panose="02020603050405020304" pitchFamily="18" charset="0"/>
              </a:rPr>
              <a:t> I</a:t>
            </a:r>
            <a:r>
              <a:rPr lang="en-US" sz="2800" dirty="0">
                <a:latin typeface="Times New Roman" panose="02020603050405020304" pitchFamily="18" charset="0"/>
                <a:cs typeface="Times New Roman" panose="02020603050405020304" pitchFamily="18" charset="0"/>
              </a:rPr>
              <a:t>n- und</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Ausland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einen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sehr</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guten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Ruf</a:t>
            </a:r>
            <a:r>
              <a:rPr lang="en-US" sz="2800" dirty="0">
                <a:latin typeface="Times New Roman" panose="02020603050405020304" pitchFamily="18" charset="0"/>
                <a:cs typeface="Times New Roman" panose="02020603050405020304" pitchFamily="18" charset="0"/>
              </a:rPr>
              <a:t> und</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hohe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Anerkennung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bei</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Arbeitgebern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genießen</a:t>
            </a:r>
            <a:r>
              <a:rPr lang="en-US" sz="2800" dirty="0">
                <a:latin typeface="Times New Roman" panose="02020603050405020304" pitchFamily="18" charset="0"/>
                <a:cs typeface="Times New Roman" panose="02020603050405020304" pitchFamily="18" charset="0"/>
              </a:rPr>
              <a:t>. </a:t>
            </a:r>
            <a:endParaRPr lang="pl-PL" sz="2800" dirty="0">
              <a:latin typeface="Times New Roman" panose="02020603050405020304" pitchFamily="18" charset="0"/>
              <a:cs typeface="Times New Roman" panose="02020603050405020304" pitchFamily="18" charset="0"/>
            </a:endParaRPr>
          </a:p>
          <a:p>
            <a:endParaRPr lang="pl-PL"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prz_birety.jpg"/>
          <p:cNvPicPr>
            <a:picLocks noGrp="1" noChangeAspect="1"/>
          </p:cNvPicPr>
          <p:nvPr>
            <p:ph idx="1"/>
          </p:nvPr>
        </p:nvPicPr>
        <p:blipFill>
          <a:blip r:embed="rId2" cstate="print"/>
          <a:stretch>
            <a:fillRect/>
          </a:stretch>
        </p:blipFill>
        <p:spPr>
          <a:xfrm>
            <a:off x="1" y="0"/>
            <a:ext cx="5286379" cy="3619516"/>
          </a:xfrm>
        </p:spPr>
      </p:pic>
      <p:pic>
        <p:nvPicPr>
          <p:cNvPr id="5" name="Obraz 4" descr="b_243720012.jpg"/>
          <p:cNvPicPr>
            <a:picLocks noChangeAspect="1"/>
          </p:cNvPicPr>
          <p:nvPr/>
        </p:nvPicPr>
        <p:blipFill>
          <a:blip r:embed="rId3" cstate="print"/>
          <a:stretch>
            <a:fillRect/>
          </a:stretch>
        </p:blipFill>
        <p:spPr>
          <a:xfrm>
            <a:off x="0" y="3643314"/>
            <a:ext cx="4828928" cy="3214686"/>
          </a:xfrm>
          <a:prstGeom prst="rect">
            <a:avLst/>
          </a:prstGeom>
        </p:spPr>
      </p:pic>
      <p:pic>
        <p:nvPicPr>
          <p:cNvPr id="6" name="Obraz 5" descr="dziewczyny-640x428.jpg"/>
          <p:cNvPicPr>
            <a:picLocks noChangeAspect="1"/>
          </p:cNvPicPr>
          <p:nvPr/>
        </p:nvPicPr>
        <p:blipFill>
          <a:blip r:embed="rId4" cstate="print"/>
          <a:stretch>
            <a:fillRect/>
          </a:stretch>
        </p:blipFill>
        <p:spPr>
          <a:xfrm>
            <a:off x="4123347" y="3500438"/>
            <a:ext cx="5020653" cy="3357562"/>
          </a:xfrm>
          <a:prstGeom prst="rect">
            <a:avLst/>
          </a:prstGeom>
        </p:spPr>
      </p:pic>
      <p:pic>
        <p:nvPicPr>
          <p:cNvPr id="7" name="Obraz 6" descr="b_537711418.jpg"/>
          <p:cNvPicPr>
            <a:picLocks noChangeAspect="1"/>
          </p:cNvPicPr>
          <p:nvPr/>
        </p:nvPicPr>
        <p:blipFill>
          <a:blip r:embed="rId5" cstate="print"/>
          <a:stretch>
            <a:fillRect/>
          </a:stretch>
        </p:blipFill>
        <p:spPr>
          <a:xfrm>
            <a:off x="5074977" y="1"/>
            <a:ext cx="4069022" cy="3500437"/>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908720"/>
            <a:ext cx="8186766" cy="863620"/>
          </a:xfrm>
        </p:spPr>
        <p:txBody>
          <a:bodyPr>
            <a:noAutofit/>
          </a:bodyPr>
          <a:lstStyle/>
          <a:p>
            <a:pPr algn="ctr"/>
            <a:r>
              <a:rPr lang="pl-PL" sz="4000" dirty="0" err="1">
                <a:latin typeface="Times New Roman" panose="02020603050405020304" pitchFamily="18" charset="0"/>
                <a:cs typeface="Times New Roman" panose="02020603050405020304" pitchFamily="18" charset="0"/>
              </a:rPr>
              <a:t>Architektur</a:t>
            </a:r>
            <a:r>
              <a:rPr lang="pl-PL" sz="4000" dirty="0">
                <a:latin typeface="Times New Roman" panose="02020603050405020304" pitchFamily="18" charset="0"/>
                <a:cs typeface="Times New Roman" panose="02020603050405020304" pitchFamily="18" charset="0"/>
              </a:rPr>
              <a:t>, </a:t>
            </a:r>
            <a:r>
              <a:rPr lang="pl-PL" sz="4000" dirty="0" err="1">
                <a:latin typeface="Times New Roman" panose="02020603050405020304" pitchFamily="18" charset="0"/>
                <a:cs typeface="Times New Roman" panose="02020603050405020304" pitchFamily="18" charset="0"/>
              </a:rPr>
              <a:t>Bauingenieurwesen</a:t>
            </a:r>
            <a:r>
              <a:rPr lang="pl-PL" sz="4000" dirty="0">
                <a:latin typeface="Times New Roman" panose="02020603050405020304" pitchFamily="18" charset="0"/>
                <a:cs typeface="Times New Roman" panose="02020603050405020304" pitchFamily="18" charset="0"/>
              </a:rPr>
              <a:t> </a:t>
            </a:r>
            <a:r>
              <a:rPr lang="pl-PL" sz="4000" dirty="0" err="1">
                <a:latin typeface="Times New Roman" panose="02020603050405020304" pitchFamily="18" charset="0"/>
                <a:cs typeface="Times New Roman" panose="02020603050405020304" pitchFamily="18" charset="0"/>
              </a:rPr>
              <a:t>und</a:t>
            </a:r>
            <a:r>
              <a:rPr lang="pl-PL" sz="4000" dirty="0">
                <a:latin typeface="Times New Roman" panose="02020603050405020304" pitchFamily="18" charset="0"/>
                <a:cs typeface="Times New Roman" panose="02020603050405020304" pitchFamily="18" charset="0"/>
              </a:rPr>
              <a:t> </a:t>
            </a:r>
            <a:r>
              <a:rPr lang="pl-PL" sz="4000" dirty="0" err="1">
                <a:latin typeface="Times New Roman" panose="02020603050405020304" pitchFamily="18" charset="0"/>
                <a:cs typeface="Times New Roman" panose="02020603050405020304" pitchFamily="18" charset="0"/>
              </a:rPr>
              <a:t>Umwelttechnik</a:t>
            </a:r>
            <a:endParaRPr lang="pl-PL" sz="4000" dirty="0">
              <a:latin typeface="Times New Roman" panose="02020603050405020304" pitchFamily="18" charset="0"/>
              <a:cs typeface="Times New Roman" panose="02020603050405020304" pitchFamily="18" charset="0"/>
            </a:endParaRPr>
          </a:p>
        </p:txBody>
      </p:sp>
      <p:sp>
        <p:nvSpPr>
          <p:cNvPr id="4" name="Symbol zastępczy tekstu 3"/>
          <p:cNvSpPr>
            <a:spLocks noGrp="1"/>
          </p:cNvSpPr>
          <p:nvPr>
            <p:ph type="body" sz="half" idx="2"/>
          </p:nvPr>
        </p:nvSpPr>
        <p:spPr>
          <a:xfrm>
            <a:off x="646139" y="2060848"/>
            <a:ext cx="7829576" cy="3312368"/>
          </a:xfrm>
        </p:spPr>
        <p:txBody>
          <a:bodyPr>
            <a:normAutofit/>
          </a:bodyPr>
          <a:lstStyle/>
          <a:p>
            <a:pPr algn="just"/>
            <a:r>
              <a:rPr lang="pl-PL" sz="2800" dirty="0" err="1">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Fakultät</a:t>
            </a:r>
            <a:r>
              <a:rPr lang="de-DE" sz="2800" dirty="0">
                <a:latin typeface="Times New Roman" panose="02020603050405020304" pitchFamily="18" charset="0"/>
                <a:cs typeface="Times New Roman" panose="02020603050405020304" pitchFamily="18" charset="0"/>
              </a:rPr>
              <a:t>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bilde</a:t>
            </a:r>
            <a:r>
              <a:rPr lang="de-DE" sz="2800" dirty="0">
                <a:latin typeface="Times New Roman" panose="02020603050405020304" pitchFamily="18" charset="0"/>
                <a:cs typeface="Times New Roman" panose="02020603050405020304" pitchFamily="18" charset="0"/>
              </a:rPr>
              <a:t>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künftige</a:t>
            </a:r>
            <a:r>
              <a:rPr lang="pl-PL" sz="2800" dirty="0">
                <a:latin typeface="Times New Roman" panose="02020603050405020304" pitchFamily="18" charset="0"/>
                <a:cs typeface="Times New Roman" panose="02020603050405020304" pitchFamily="18" charset="0"/>
              </a:rPr>
              <a:t> Designer </a:t>
            </a:r>
            <a:r>
              <a:rPr lang="pl-PL" sz="2800" dirty="0" err="1">
                <a:latin typeface="Times New Roman" panose="02020603050405020304" pitchFamily="18" charset="0"/>
                <a:cs typeface="Times New Roman" panose="02020603050405020304" pitchFamily="18" charset="0"/>
              </a:rPr>
              <a:t>und</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Entwickler</a:t>
            </a:r>
            <a:r>
              <a:rPr lang="pl-PL" sz="2800" dirty="0">
                <a:latin typeface="Times New Roman" panose="02020603050405020304" pitchFamily="18" charset="0"/>
                <a:cs typeface="Times New Roman" panose="02020603050405020304" pitchFamily="18" charset="0"/>
              </a:rPr>
              <a:t> von </a:t>
            </a:r>
            <a:r>
              <a:rPr lang="pl-PL" sz="2800" dirty="0" err="1">
                <a:latin typeface="Times New Roman" panose="02020603050405020304" pitchFamily="18" charset="0"/>
                <a:cs typeface="Times New Roman" panose="02020603050405020304" pitchFamily="18" charset="0"/>
              </a:rPr>
              <a:t>gewagten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Projekten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kommunalen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Gebäuden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Straßen</a:t>
            </a:r>
            <a:r>
              <a:rPr lang="pl-PL" sz="2800" dirty="0">
                <a:latin typeface="Times New Roman" panose="02020603050405020304" pitchFamily="18" charset="0"/>
                <a:cs typeface="Times New Roman" panose="02020603050405020304" pitchFamily="18" charset="0"/>
              </a:rPr>
              <a:t> u</a:t>
            </a:r>
            <a:r>
              <a:rPr lang="en-US" sz="2800" dirty="0" err="1">
                <a:latin typeface="Times New Roman" panose="02020603050405020304" pitchFamily="18" charset="0"/>
                <a:cs typeface="Times New Roman" panose="02020603050405020304" pitchFamily="18" charset="0"/>
              </a:rPr>
              <a:t>nd</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Autobahnen</a:t>
            </a:r>
            <a:r>
              <a:rPr lang="en-US" sz="2800" dirty="0">
                <a:latin typeface="Times New Roman" panose="02020603050405020304" pitchFamily="18" charset="0"/>
                <a:cs typeface="Times New Roman" panose="02020603050405020304" pitchFamily="18" charset="0"/>
              </a:rPr>
              <a:t> und</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Spezialisten</a:t>
            </a:r>
            <a:r>
              <a:rPr lang="pl-PL" sz="2800" dirty="0">
                <a:latin typeface="Times New Roman" panose="02020603050405020304" pitchFamily="18" charset="0"/>
                <a:cs typeface="Times New Roman" panose="02020603050405020304" pitchFamily="18" charset="0"/>
              </a:rPr>
              <a:t> f</a:t>
            </a:r>
            <a:r>
              <a:rPr lang="de-DE" sz="2800" dirty="0">
                <a:latin typeface="Times New Roman" panose="02020603050405020304" pitchFamily="18" charset="0"/>
                <a:cs typeface="Times New Roman" panose="02020603050405020304" pitchFamily="18" charset="0"/>
              </a:rPr>
              <a:t>ü</a:t>
            </a:r>
            <a:r>
              <a:rPr lang="pl-PL" sz="2800" dirty="0" err="1">
                <a:latin typeface="Times New Roman" panose="02020603050405020304" pitchFamily="18" charset="0"/>
                <a:cs typeface="Times New Roman" panose="02020603050405020304" pitchFamily="18" charset="0"/>
              </a:rPr>
              <a:t>r</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eine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Reihe</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von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modernen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Technologien</a:t>
            </a:r>
            <a:r>
              <a:rPr lang="de-DE" sz="2800" dirty="0">
                <a:latin typeface="Times New Roman" panose="02020603050405020304" pitchFamily="18" charset="0"/>
                <a:cs typeface="Times New Roman" panose="02020603050405020304" pitchFamily="18" charset="0"/>
              </a:rPr>
              <a:t> aus. </a:t>
            </a:r>
            <a:r>
              <a:rPr lang="pl-PL" sz="2800" dirty="0" err="1">
                <a:latin typeface="Times New Roman" panose="02020603050405020304" pitchFamily="18" charset="0"/>
                <a:cs typeface="Times New Roman" panose="02020603050405020304" pitchFamily="18" charset="0"/>
              </a:rPr>
              <a:t>Die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Absolventen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arbeiten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Führungspositionen</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in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führenden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Unternehmen</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in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Planung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Bau</a:t>
            </a:r>
            <a:r>
              <a:rPr lang="en-US" sz="2800" dirty="0">
                <a:latin typeface="Times New Roman" panose="02020603050405020304" pitchFamily="18" charset="0"/>
                <a:cs typeface="Times New Roman" panose="02020603050405020304" pitchFamily="18" charset="0"/>
              </a:rPr>
              <a:t> und</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in</a:t>
            </a:r>
            <a:r>
              <a:rPr lang="de-DE" sz="2800" dirty="0">
                <a:latin typeface="Times New Roman" panose="02020603050405020304" pitchFamily="18" charset="0"/>
                <a:cs typeface="Times New Roman" panose="02020603050405020304" pitchFamily="18" charset="0"/>
              </a:rPr>
              <a:t> der</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staatlichen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Verwaltung</a:t>
            </a:r>
            <a:r>
              <a:rPr lang="en-US" sz="2800" dirty="0">
                <a:latin typeface="Times New Roman" panose="02020603050405020304" pitchFamily="18" charset="0"/>
                <a:cs typeface="Times New Roman" panose="02020603050405020304" pitchFamily="18" charset="0"/>
              </a:rPr>
              <a:t>.</a:t>
            </a:r>
            <a:endParaRPr lang="pl-PL" sz="2800" dirty="0">
              <a:latin typeface="Times New Roman" panose="02020603050405020304" pitchFamily="18" charset="0"/>
              <a:cs typeface="Times New Roman" panose="02020603050405020304" pitchFamily="18" charset="0"/>
            </a:endParaRPr>
          </a:p>
          <a:p>
            <a:endParaRPr lang="pl-PL"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budynek_p.jpg"/>
          <p:cNvPicPr>
            <a:picLocks noChangeAspect="1"/>
          </p:cNvPicPr>
          <p:nvPr/>
        </p:nvPicPr>
        <p:blipFill>
          <a:blip r:embed="rId2" cstate="print"/>
          <a:stretch>
            <a:fillRect/>
          </a:stretch>
        </p:blipFill>
        <p:spPr>
          <a:xfrm>
            <a:off x="-1" y="0"/>
            <a:ext cx="5744249" cy="3929066"/>
          </a:xfrm>
          <a:prstGeom prst="rect">
            <a:avLst/>
          </a:prstGeom>
        </p:spPr>
      </p:pic>
      <p:pic>
        <p:nvPicPr>
          <p:cNvPr id="4" name="Obraz 3" descr="most.jpg"/>
          <p:cNvPicPr>
            <a:picLocks noChangeAspect="1"/>
          </p:cNvPicPr>
          <p:nvPr/>
        </p:nvPicPr>
        <p:blipFill>
          <a:blip r:embed="rId3" cstate="print"/>
          <a:stretch>
            <a:fillRect/>
          </a:stretch>
        </p:blipFill>
        <p:spPr>
          <a:xfrm>
            <a:off x="4003978" y="2643182"/>
            <a:ext cx="5140022" cy="421481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1052736"/>
            <a:ext cx="8229600" cy="4525963"/>
          </a:xfrm>
        </p:spPr>
        <p:txBody>
          <a:bodyPr>
            <a:normAutofit fontScale="85000" lnSpcReduction="10000"/>
          </a:bodyPr>
          <a:lstStyle/>
          <a:p>
            <a:pPr>
              <a:buFont typeface="Wingdings" panose="05000000000000000000" pitchFamily="2" charset="2"/>
              <a:buChar char="Ø"/>
            </a:pPr>
            <a:r>
              <a:rPr lang="pl-PL" sz="3300" b="1" dirty="0">
                <a:latin typeface="Arial" pitchFamily="34" charset="0"/>
                <a:cs typeface="Arial" pitchFamily="34" charset="0"/>
              </a:rPr>
              <a:t>1845</a:t>
            </a:r>
            <a:endParaRPr lang="pl-PL" sz="3300" dirty="0">
              <a:latin typeface="Arial" pitchFamily="34" charset="0"/>
              <a:cs typeface="Arial" pitchFamily="34" charset="0"/>
            </a:endParaRPr>
          </a:p>
          <a:p>
            <a:pPr>
              <a:buNone/>
            </a:pPr>
            <a:r>
              <a:rPr lang="pl-PL" dirty="0">
                <a:latin typeface="Times New Roman" panose="02020603050405020304" pitchFamily="18" charset="0"/>
                <a:cs typeface="Times New Roman" panose="02020603050405020304" pitchFamily="18" charset="0"/>
              </a:rPr>
              <a:t>Rzeszów- </a:t>
            </a:r>
            <a:r>
              <a:rPr lang="pl-PL" dirty="0" err="1">
                <a:latin typeface="Times New Roman" panose="02020603050405020304" pitchFamily="18" charset="0"/>
                <a:cs typeface="Times New Roman" panose="02020603050405020304" pitchFamily="18" charset="0"/>
              </a:rPr>
              <a:t>freie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St</a:t>
            </a:r>
            <a:r>
              <a:rPr lang="de-DE" dirty="0">
                <a:latin typeface="Times New Roman" panose="02020603050405020304" pitchFamily="18" charset="0"/>
                <a:cs typeface="Times New Roman" panose="02020603050405020304" pitchFamily="18" charset="0"/>
              </a:rPr>
              <a:t>a</a:t>
            </a:r>
            <a:r>
              <a:rPr lang="pl-PL" dirty="0" err="1">
                <a:latin typeface="Times New Roman" panose="02020603050405020304" pitchFamily="18" charset="0"/>
                <a:cs typeface="Times New Roman" panose="02020603050405020304" pitchFamily="18" charset="0"/>
              </a:rPr>
              <a:t>dt</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Aufkauf</a:t>
            </a:r>
            <a:r>
              <a:rPr lang="pl-PL" dirty="0">
                <a:latin typeface="Times New Roman" panose="02020603050405020304" pitchFamily="18" charset="0"/>
                <a:cs typeface="Times New Roman" panose="02020603050405020304" pitchFamily="18" charset="0"/>
              </a:rPr>
              <a:t> der </a:t>
            </a:r>
            <a:r>
              <a:rPr lang="pl-PL" dirty="0" err="1">
                <a:latin typeface="Times New Roman" panose="02020603050405020304" pitchFamily="18" charset="0"/>
                <a:cs typeface="Times New Roman" panose="02020603050405020304" pitchFamily="18" charset="0"/>
              </a:rPr>
              <a:t>Besitzrechte</a:t>
            </a:r>
            <a:r>
              <a:rPr lang="pl-PL" dirty="0">
                <a:latin typeface="Times New Roman" panose="02020603050405020304" pitchFamily="18" charset="0"/>
                <a:cs typeface="Times New Roman" panose="02020603050405020304" pitchFamily="18" charset="0"/>
              </a:rPr>
              <a:t> von den </a:t>
            </a:r>
            <a:r>
              <a:rPr lang="pl-PL" dirty="0" err="1">
                <a:latin typeface="Times New Roman" panose="02020603050405020304" pitchFamily="18" charset="0"/>
                <a:cs typeface="Times New Roman" panose="02020603050405020304" pitchFamily="18" charset="0"/>
              </a:rPr>
              <a:t>Lubomirskis</a:t>
            </a:r>
            <a:r>
              <a:rPr lang="pl-PL" dirty="0">
                <a:latin typeface="Times New Roman" panose="02020603050405020304" pitchFamily="18" charset="0"/>
                <a:cs typeface="Times New Roman" panose="02020603050405020304" pitchFamily="18" charset="0"/>
              </a:rPr>
              <a:t>.</a:t>
            </a:r>
            <a:r>
              <a:rPr lang="pl-PL" b="1" dirty="0">
                <a:latin typeface="Times New Roman" panose="02020603050405020304" pitchFamily="18" charset="0"/>
                <a:cs typeface="Times New Roman" panose="02020603050405020304" pitchFamily="18" charset="0"/>
              </a:rPr>
              <a:t>- </a:t>
            </a:r>
            <a:r>
              <a:rPr lang="pl-PL" b="1" i="1" dirty="0">
                <a:latin typeface="Times New Roman" panose="02020603050405020304" pitchFamily="18" charset="0"/>
                <a:cs typeface="Times New Roman" panose="02020603050405020304" pitchFamily="18" charset="0"/>
              </a:rPr>
              <a:t>Rzeszów- miastem wolnym. Wykupienie praw własności od Lubomirskich</a:t>
            </a:r>
            <a:r>
              <a:rPr lang="pl-PL" b="1" dirty="0">
                <a:latin typeface="Times New Roman" panose="02020603050405020304" pitchFamily="18" charset="0"/>
                <a:cs typeface="Times New Roman" panose="02020603050405020304" pitchFamily="18" charset="0"/>
              </a:rPr>
              <a:t>.</a:t>
            </a:r>
            <a:endParaRPr lang="pl-PL"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3300" b="1" dirty="0">
                <a:latin typeface="Arial" pitchFamily="34" charset="0"/>
                <a:cs typeface="Arial" pitchFamily="34" charset="0"/>
              </a:rPr>
              <a:t>1858</a:t>
            </a:r>
            <a:endParaRPr lang="pl-PL" sz="3300" dirty="0">
              <a:latin typeface="Arial" pitchFamily="34" charset="0"/>
              <a:cs typeface="Arial" pitchFamily="34" charset="0"/>
            </a:endParaRPr>
          </a:p>
          <a:p>
            <a:pPr>
              <a:buNone/>
            </a:pPr>
            <a:r>
              <a:rPr lang="pl-PL" dirty="0" err="1">
                <a:latin typeface="Times New Roman" panose="02020603050405020304" pitchFamily="18" charset="0"/>
                <a:cs typeface="Times New Roman" panose="02020603050405020304" pitchFamily="18" charset="0"/>
              </a:rPr>
              <a:t>Inbetriebnahme</a:t>
            </a:r>
            <a:r>
              <a:rPr lang="pl-PL" dirty="0">
                <a:latin typeface="Times New Roman" panose="02020603050405020304" pitchFamily="18" charset="0"/>
                <a:cs typeface="Times New Roman" panose="02020603050405020304" pitchFamily="18" charset="0"/>
              </a:rPr>
              <a:t> der </a:t>
            </a:r>
            <a:r>
              <a:rPr lang="pl-PL" dirty="0" err="1">
                <a:latin typeface="Times New Roman" panose="02020603050405020304" pitchFamily="18" charset="0"/>
                <a:cs typeface="Times New Roman" panose="02020603050405020304" pitchFamily="18" charset="0"/>
              </a:rPr>
              <a:t>Zugverbindung</a:t>
            </a:r>
            <a:r>
              <a:rPr lang="pl-PL" dirty="0">
                <a:latin typeface="Times New Roman" panose="02020603050405020304" pitchFamily="18" charset="0"/>
                <a:cs typeface="Times New Roman" panose="02020603050405020304" pitchFamily="18" charset="0"/>
              </a:rPr>
              <a:t> mit Kraków.</a:t>
            </a:r>
            <a:r>
              <a:rPr lang="pl-PL" b="1" dirty="0">
                <a:latin typeface="Times New Roman" panose="02020603050405020304" pitchFamily="18" charset="0"/>
                <a:cs typeface="Times New Roman" panose="02020603050405020304" pitchFamily="18" charset="0"/>
              </a:rPr>
              <a:t>- </a:t>
            </a:r>
            <a:r>
              <a:rPr lang="pl-PL" b="1" i="1" dirty="0">
                <a:latin typeface="Times New Roman" panose="02020603050405020304" pitchFamily="18" charset="0"/>
                <a:cs typeface="Times New Roman" panose="02020603050405020304" pitchFamily="18" charset="0"/>
              </a:rPr>
              <a:t>Uruchomienie połączenia kolejowego z Krakowem. </a:t>
            </a:r>
          </a:p>
          <a:p>
            <a:pPr>
              <a:buFont typeface="Wingdings" panose="05000000000000000000" pitchFamily="2" charset="2"/>
              <a:buChar char="Ø"/>
            </a:pPr>
            <a:r>
              <a:rPr lang="pl-PL" sz="3300" b="1" dirty="0">
                <a:latin typeface="Arial" pitchFamily="34" charset="0"/>
                <a:cs typeface="Arial" pitchFamily="34" charset="0"/>
              </a:rPr>
              <a:t>1892</a:t>
            </a:r>
            <a:endParaRPr lang="pl-PL" sz="3300" dirty="0">
              <a:latin typeface="Arial" pitchFamily="34" charset="0"/>
              <a:cs typeface="Arial" pitchFamily="34" charset="0"/>
            </a:endParaRPr>
          </a:p>
          <a:p>
            <a:pPr>
              <a:buNone/>
            </a:pPr>
            <a:r>
              <a:rPr lang="pl-PL" dirty="0" err="1">
                <a:latin typeface="Times New Roman" panose="02020603050405020304" pitchFamily="18" charset="0"/>
                <a:cs typeface="Times New Roman" panose="02020603050405020304" pitchFamily="18" charset="0"/>
              </a:rPr>
              <a:t>Enthüllung</a:t>
            </a:r>
            <a:r>
              <a:rPr lang="pl-PL" dirty="0">
                <a:latin typeface="Times New Roman" panose="02020603050405020304" pitchFamily="18" charset="0"/>
                <a:cs typeface="Times New Roman" panose="02020603050405020304" pitchFamily="18" charset="0"/>
              </a:rPr>
              <a:t> des </a:t>
            </a:r>
            <a:r>
              <a:rPr lang="pl-PL" dirty="0" err="1">
                <a:latin typeface="Times New Roman" panose="02020603050405020304" pitchFamily="18" charset="0"/>
                <a:cs typeface="Times New Roman" panose="02020603050405020304" pitchFamily="18" charset="0"/>
              </a:rPr>
              <a:t>Denkmals</a:t>
            </a:r>
            <a:r>
              <a:rPr lang="pl-PL" dirty="0">
                <a:latin typeface="Times New Roman" panose="02020603050405020304" pitchFamily="18" charset="0"/>
                <a:cs typeface="Times New Roman" panose="02020603050405020304" pitchFamily="18" charset="0"/>
              </a:rPr>
              <a:t> von Adam Mickiewicz.</a:t>
            </a:r>
            <a:r>
              <a:rPr lang="pl-PL" b="1" dirty="0">
                <a:latin typeface="Times New Roman" panose="02020603050405020304" pitchFamily="18" charset="0"/>
                <a:cs typeface="Times New Roman" panose="02020603050405020304" pitchFamily="18" charset="0"/>
              </a:rPr>
              <a:t>-</a:t>
            </a:r>
            <a:endParaRPr lang="pl-PL" i="1" dirty="0">
              <a:latin typeface="Arial" pitchFamily="34" charset="0"/>
              <a:cs typeface="Arial" pitchFamily="34" charset="0"/>
            </a:endParaRPr>
          </a:p>
          <a:p>
            <a:pPr marL="0" indent="0">
              <a:buNone/>
            </a:pPr>
            <a:r>
              <a:rPr lang="pl-PL" b="1" i="1" dirty="0">
                <a:latin typeface="Times New Roman" panose="02020603050405020304" pitchFamily="18" charset="0"/>
                <a:cs typeface="Times New Roman" panose="02020603050405020304" pitchFamily="18" charset="0"/>
              </a:rPr>
              <a:t>Odsłonięcie pomnika Adama Mickiewicza</a:t>
            </a:r>
            <a:r>
              <a:rPr lang="pl-PL" b="1" i="1" dirty="0">
                <a:latin typeface="Arial" pitchFamily="34" charset="0"/>
                <a:cs typeface="Arial" pitchFamily="34" charset="0"/>
              </a:rPr>
              <a:t>. </a:t>
            </a:r>
            <a:endParaRPr lang="pl-PL" b="1"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28596" y="0"/>
            <a:ext cx="8229600" cy="1143000"/>
          </a:xfrm>
        </p:spPr>
        <p:txBody>
          <a:bodyPr>
            <a:normAutofit/>
          </a:bodyPr>
          <a:lstStyle/>
          <a:p>
            <a:r>
              <a:rPr lang="pl-PL" sz="4000" b="1" dirty="0" err="1">
                <a:latin typeface="Times New Roman" panose="02020603050405020304" pitchFamily="18" charset="0"/>
                <a:cs typeface="Times New Roman" panose="02020603050405020304" pitchFamily="18" charset="0"/>
              </a:rPr>
              <a:t>Maschinenbau</a:t>
            </a:r>
            <a:r>
              <a:rPr lang="pl-PL" sz="4000" b="1" dirty="0">
                <a:latin typeface="Times New Roman" panose="02020603050405020304" pitchFamily="18" charset="0"/>
                <a:cs typeface="Times New Roman" panose="02020603050405020304" pitchFamily="18" charset="0"/>
              </a:rPr>
              <a:t> </a:t>
            </a:r>
            <a:r>
              <a:rPr lang="pl-PL" sz="4000" b="1" dirty="0" err="1">
                <a:latin typeface="Times New Roman" panose="02020603050405020304" pitchFamily="18" charset="0"/>
                <a:cs typeface="Times New Roman" panose="02020603050405020304" pitchFamily="18" charset="0"/>
              </a:rPr>
              <a:t>und</a:t>
            </a:r>
            <a:r>
              <a:rPr lang="pl-PL" sz="4000" b="1" dirty="0">
                <a:latin typeface="Times New Roman" panose="02020603050405020304" pitchFamily="18" charset="0"/>
                <a:cs typeface="Times New Roman" panose="02020603050405020304" pitchFamily="18" charset="0"/>
              </a:rPr>
              <a:t> </a:t>
            </a:r>
            <a:r>
              <a:rPr lang="pl-PL" sz="4000" b="1" dirty="0" err="1">
                <a:latin typeface="Times New Roman" panose="02020603050405020304" pitchFamily="18" charset="0"/>
                <a:cs typeface="Times New Roman" panose="02020603050405020304" pitchFamily="18" charset="0"/>
              </a:rPr>
              <a:t>Luftfahrt</a:t>
            </a:r>
            <a:endParaRPr lang="pl-PL" sz="40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440065" y="1167125"/>
            <a:ext cx="8229600" cy="4710147"/>
          </a:xfrm>
        </p:spPr>
        <p:txBody>
          <a:bodyPr>
            <a:noAutofit/>
          </a:bodyPr>
          <a:lstStyle/>
          <a:p>
            <a:r>
              <a:rPr lang="pl-PL" sz="2400" dirty="0">
                <a:latin typeface="Times New Roman" panose="02020603050405020304" pitchFamily="18" charset="0"/>
                <a:cs typeface="Times New Roman" panose="02020603050405020304" pitchFamily="18" charset="0"/>
              </a:rPr>
              <a:t>Es </a:t>
            </a:r>
            <a:r>
              <a:rPr lang="pl-PL" sz="2400" dirty="0" err="1">
                <a:latin typeface="Times New Roman" panose="02020603050405020304" pitchFamily="18" charset="0"/>
                <a:cs typeface="Times New Roman" panose="02020603050405020304" pitchFamily="18" charset="0"/>
              </a:rPr>
              <a:t>ist</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die</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älteste</a:t>
            </a:r>
            <a:r>
              <a:rPr lang="pl-PL" sz="2400" dirty="0">
                <a:latin typeface="Times New Roman" panose="02020603050405020304" pitchFamily="18" charset="0"/>
                <a:cs typeface="Times New Roman" panose="02020603050405020304" pitchFamily="18" charset="0"/>
              </a:rPr>
              <a:t> </a:t>
            </a:r>
            <a:r>
              <a:rPr lang="de-DE" sz="2400" dirty="0">
                <a:latin typeface="Times New Roman" panose="02020603050405020304" pitchFamily="18" charset="0"/>
                <a:cs typeface="Times New Roman" panose="02020603050405020304" pitchFamily="18" charset="0"/>
              </a:rPr>
              <a:t>Fakultät</a:t>
            </a:r>
            <a:r>
              <a:rPr lang="pl-PL" sz="2400" dirty="0">
                <a:latin typeface="Times New Roman" panose="02020603050405020304" pitchFamily="18" charset="0"/>
                <a:cs typeface="Times New Roman" panose="02020603050405020304" pitchFamily="18" charset="0"/>
              </a:rPr>
              <a:t>  der </a:t>
            </a:r>
            <a:r>
              <a:rPr lang="pl-PL" sz="2400" dirty="0" err="1">
                <a:latin typeface="Times New Roman" panose="02020603050405020304" pitchFamily="18" charset="0"/>
                <a:cs typeface="Times New Roman" panose="02020603050405020304" pitchFamily="18" charset="0"/>
              </a:rPr>
              <a:t>technischen</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Universität</a:t>
            </a:r>
            <a:r>
              <a:rPr lang="pl-PL" sz="2400" dirty="0">
                <a:latin typeface="Times New Roman" panose="02020603050405020304" pitchFamily="18" charset="0"/>
                <a:cs typeface="Times New Roman" panose="02020603050405020304" pitchFamily="18" charset="0"/>
              </a:rPr>
              <a:t> Rzeszów.</a:t>
            </a:r>
          </a:p>
          <a:p>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Nach</a:t>
            </a:r>
            <a:r>
              <a:rPr lang="pl-PL" sz="2400" dirty="0">
                <a:latin typeface="Times New Roman" panose="02020603050405020304" pitchFamily="18" charset="0"/>
                <a:cs typeface="Times New Roman" panose="02020603050405020304" pitchFamily="18" charset="0"/>
              </a:rPr>
              <a:t> der </a:t>
            </a:r>
            <a:r>
              <a:rPr lang="pl-PL" sz="2400" dirty="0" err="1">
                <a:latin typeface="Times New Roman" panose="02020603050405020304" pitchFamily="18" charset="0"/>
                <a:cs typeface="Times New Roman" panose="02020603050405020304" pitchFamily="18" charset="0"/>
              </a:rPr>
              <a:t>Entstehung</a:t>
            </a:r>
            <a:r>
              <a:rPr lang="pl-PL" sz="2400" dirty="0">
                <a:latin typeface="Times New Roman" panose="02020603050405020304" pitchFamily="18" charset="0"/>
                <a:cs typeface="Times New Roman" panose="02020603050405020304" pitchFamily="18" charset="0"/>
              </a:rPr>
              <a:t> der T</a:t>
            </a:r>
            <a:r>
              <a:rPr lang="de-DE" sz="2400" dirty="0">
                <a:latin typeface="Times New Roman" panose="02020603050405020304" pitchFamily="18" charset="0"/>
                <a:cs typeface="Times New Roman" panose="02020603050405020304" pitchFamily="18" charset="0"/>
              </a:rPr>
              <a:t>U</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konnte</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man</a:t>
            </a:r>
            <a:r>
              <a:rPr lang="pl-PL" sz="2400" dirty="0">
                <a:latin typeface="Times New Roman" panose="02020603050405020304" pitchFamily="18" charset="0"/>
                <a:cs typeface="Times New Roman" panose="02020603050405020304" pitchFamily="18" charset="0"/>
              </a:rPr>
              <a:t> Mechanik </a:t>
            </a:r>
            <a:r>
              <a:rPr lang="pl-PL" sz="2400" dirty="0" err="1">
                <a:latin typeface="Times New Roman" panose="02020603050405020304" pitchFamily="18" charset="0"/>
                <a:cs typeface="Times New Roman" panose="02020603050405020304" pitchFamily="18" charset="0"/>
              </a:rPr>
              <a:t>und</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Maschinenbau</a:t>
            </a:r>
            <a:r>
              <a:rPr lang="pl-PL" sz="2400" dirty="0">
                <a:latin typeface="Times New Roman" panose="02020603050405020304" pitchFamily="18" charset="0"/>
                <a:cs typeface="Times New Roman" panose="02020603050405020304" pitchFamily="18" charset="0"/>
              </a:rPr>
              <a:t>, Luft- </a:t>
            </a:r>
            <a:r>
              <a:rPr lang="pl-PL" sz="2400" dirty="0" err="1">
                <a:latin typeface="Times New Roman" panose="02020603050405020304" pitchFamily="18" charset="0"/>
                <a:cs typeface="Times New Roman" panose="02020603050405020304" pitchFamily="18" charset="0"/>
              </a:rPr>
              <a:t>und</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Raumfahrt</a:t>
            </a:r>
            <a:r>
              <a:rPr lang="pl-PL" sz="2400" dirty="0">
                <a:latin typeface="Times New Roman" panose="02020603050405020304" pitchFamily="18" charset="0"/>
                <a:cs typeface="Times New Roman" panose="02020603050405020304" pitchFamily="18" charset="0"/>
              </a:rPr>
              <a:t>, Management </a:t>
            </a:r>
            <a:r>
              <a:rPr lang="pl-PL" sz="2400" dirty="0" err="1">
                <a:latin typeface="Times New Roman" panose="02020603050405020304" pitchFamily="18" charset="0"/>
                <a:cs typeface="Times New Roman" panose="02020603050405020304" pitchFamily="18" charset="0"/>
              </a:rPr>
              <a:t>und</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Produktionstechnik</a:t>
            </a:r>
            <a:r>
              <a:rPr lang="pl-PL" sz="2400" dirty="0">
                <a:latin typeface="Times New Roman" panose="02020603050405020304" pitchFamily="18" charset="0"/>
                <a:cs typeface="Times New Roman" panose="02020603050405020304" pitchFamily="18" charset="0"/>
              </a:rPr>
              <a:t>, Mechatronik  </a:t>
            </a:r>
            <a:r>
              <a:rPr lang="pl-PL" sz="2400" dirty="0" err="1">
                <a:latin typeface="Times New Roman" panose="02020603050405020304" pitchFamily="18" charset="0"/>
                <a:cs typeface="Times New Roman" panose="02020603050405020304" pitchFamily="18" charset="0"/>
              </a:rPr>
              <a:t>studieren</a:t>
            </a:r>
            <a:r>
              <a:rPr lang="pl-PL" sz="2400"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Die</a:t>
            </a:r>
            <a:r>
              <a:rPr lang="pl-PL" sz="2400" dirty="0">
                <a:latin typeface="Times New Roman" panose="02020603050405020304" pitchFamily="18" charset="0"/>
                <a:cs typeface="Times New Roman" panose="02020603050405020304" pitchFamily="18" charset="0"/>
              </a:rPr>
              <a:t> T</a:t>
            </a:r>
            <a:r>
              <a:rPr lang="de-DE" sz="2400" dirty="0">
                <a:latin typeface="Times New Roman" panose="02020603050405020304" pitchFamily="18" charset="0"/>
                <a:cs typeface="Times New Roman" panose="02020603050405020304" pitchFamily="18" charset="0"/>
              </a:rPr>
              <a:t>U</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verfügt</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über</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moderne</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Auss</a:t>
            </a:r>
            <a:r>
              <a:rPr lang="pl-PL" sz="2400" dirty="0" err="1">
                <a:latin typeface="Times New Roman" panose="02020603050405020304" pitchFamily="18" charset="0"/>
                <a:cs typeface="Times New Roman" panose="02020603050405020304" pitchFamily="18" charset="0"/>
              </a:rPr>
              <a:t>tat</a:t>
            </a:r>
            <a:r>
              <a:rPr lang="de-DE" sz="2400" dirty="0">
                <a:latin typeface="Times New Roman" panose="02020603050405020304" pitchFamily="18" charset="0"/>
                <a:cs typeface="Times New Roman" panose="02020603050405020304" pitchFamily="18" charset="0"/>
              </a:rPr>
              <a:t>t</a:t>
            </a:r>
            <a:r>
              <a:rPr lang="pl-PL" sz="2400" dirty="0" err="1">
                <a:latin typeface="Times New Roman" panose="02020603050405020304" pitchFamily="18" charset="0"/>
                <a:cs typeface="Times New Roman" panose="02020603050405020304" pitchFamily="18" charset="0"/>
              </a:rPr>
              <a:t>ung,beteiligt</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sich</a:t>
            </a:r>
            <a:r>
              <a:rPr lang="pl-PL" sz="2400" dirty="0">
                <a:latin typeface="Times New Roman" panose="02020603050405020304" pitchFamily="18" charset="0"/>
                <a:cs typeface="Times New Roman" panose="02020603050405020304" pitchFamily="18" charset="0"/>
              </a:rPr>
              <a:t> an </a:t>
            </a:r>
            <a:r>
              <a:rPr lang="en-US" sz="2400" dirty="0" err="1">
                <a:latin typeface="Times New Roman" panose="02020603050405020304" pitchFamily="18" charset="0"/>
                <a:cs typeface="Times New Roman" panose="02020603050405020304" pitchFamily="18" charset="0"/>
              </a:rPr>
              <a:t>nationale</a:t>
            </a:r>
            <a:r>
              <a:rPr lang="pl-PL" sz="2400" dirty="0">
                <a:latin typeface="Times New Roman" panose="02020603050405020304" pitchFamily="18" charset="0"/>
                <a:cs typeface="Times New Roman" panose="02020603050405020304" pitchFamily="18" charset="0"/>
              </a:rPr>
              <a:t>n</a:t>
            </a:r>
            <a:r>
              <a:rPr lang="en-US" sz="2400" dirty="0">
                <a:latin typeface="Times New Roman" panose="02020603050405020304" pitchFamily="18" charset="0"/>
                <a:cs typeface="Times New Roman" panose="02020603050405020304" pitchFamily="18" charset="0"/>
              </a:rPr>
              <a:t> und</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internationale</a:t>
            </a:r>
            <a:r>
              <a:rPr lang="pl-PL" sz="2400" dirty="0">
                <a:latin typeface="Times New Roman" panose="02020603050405020304" pitchFamily="18" charset="0"/>
                <a:cs typeface="Times New Roman" panose="02020603050405020304" pitchFamily="18" charset="0"/>
              </a:rPr>
              <a:t>n </a:t>
            </a:r>
            <a:r>
              <a:rPr lang="en-US" sz="2400" dirty="0" err="1">
                <a:latin typeface="Times New Roman" panose="02020603050405020304" pitchFamily="18" charset="0"/>
                <a:cs typeface="Times New Roman" panose="02020603050405020304" pitchFamily="18" charset="0"/>
              </a:rPr>
              <a:t>Forschungsprojekte</a:t>
            </a:r>
            <a:r>
              <a:rPr lang="pl-PL" sz="2400" dirty="0">
                <a:latin typeface="Times New Roman" panose="02020603050405020304" pitchFamily="18" charset="0"/>
                <a:cs typeface="Times New Roman" panose="02020603050405020304" pitchFamily="18" charset="0"/>
              </a:rPr>
              <a:t>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größtenteils</a:t>
            </a:r>
            <a:r>
              <a:rPr lang="pl-PL"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in</a:t>
            </a:r>
            <a:r>
              <a:rPr lang="pl-PL" sz="2400" dirty="0">
                <a:latin typeface="Times New Roman" panose="02020603050405020304" pitchFamily="18" charset="0"/>
                <a:cs typeface="Times New Roman" panose="02020603050405020304" pitchFamily="18" charset="0"/>
              </a:rPr>
              <a:t> der </a:t>
            </a:r>
            <a:r>
              <a:rPr lang="en-US" sz="2400" dirty="0" err="1">
                <a:latin typeface="Times New Roman" panose="02020603050405020304" pitchFamily="18" charset="0"/>
                <a:cs typeface="Times New Roman" panose="02020603050405020304" pitchFamily="18" charset="0"/>
              </a:rPr>
              <a:t>Zusammenarbeit</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mit</a:t>
            </a:r>
            <a:r>
              <a:rPr lang="pl-PL" sz="2400" dirty="0">
                <a:latin typeface="Times New Roman" panose="02020603050405020304" pitchFamily="18" charset="0"/>
                <a:cs typeface="Times New Roman" panose="02020603050405020304" pitchFamily="18" charset="0"/>
              </a:rPr>
              <a:t> dem </a:t>
            </a:r>
            <a:r>
              <a:rPr lang="en-US" sz="2400" dirty="0" err="1">
                <a:latin typeface="Times New Roman" panose="02020603050405020304" pitchFamily="18" charset="0"/>
                <a:cs typeface="Times New Roman" panose="02020603050405020304" pitchFamily="18" charset="0"/>
              </a:rPr>
              <a:t>industriellen</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Umfeld</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beteiligt</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sich</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auch</a:t>
            </a:r>
            <a:r>
              <a:rPr lang="pl-PL"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an</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internationalen</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Austauschprogramme</a:t>
            </a:r>
            <a:r>
              <a:rPr lang="pl-PL" sz="2400" dirty="0">
                <a:latin typeface="Times New Roman" panose="02020603050405020304" pitchFamily="18" charset="0"/>
                <a:cs typeface="Times New Roman" panose="02020603050405020304" pitchFamily="18" charset="0"/>
              </a:rPr>
              <a:t>n </a:t>
            </a:r>
            <a:r>
              <a:rPr lang="en-US" sz="2400" dirty="0">
                <a:latin typeface="Times New Roman" panose="02020603050405020304" pitchFamily="18" charset="0"/>
                <a:cs typeface="Times New Roman" panose="02020603050405020304" pitchFamily="18" charset="0"/>
              </a:rPr>
              <a:t>von</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Studenten</a:t>
            </a:r>
            <a:r>
              <a:rPr lang="en-US" sz="2400" dirty="0">
                <a:latin typeface="Times New Roman" panose="02020603050405020304" pitchFamily="18" charset="0"/>
                <a:cs typeface="Times New Roman" panose="02020603050405020304" pitchFamily="18" charset="0"/>
              </a:rPr>
              <a:t> und</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Wissenschaftlern</a:t>
            </a:r>
            <a:r>
              <a:rPr lang="pl-PL"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Die TU </a:t>
            </a:r>
            <a:r>
              <a:rPr lang="de-DE" sz="2400" dirty="0" err="1">
                <a:latin typeface="Times New Roman" panose="02020603050405020304" pitchFamily="18" charset="0"/>
                <a:cs typeface="Times New Roman" panose="02020603050405020304" pitchFamily="18" charset="0"/>
              </a:rPr>
              <a:t>s</a:t>
            </a:r>
            <a:r>
              <a:rPr lang="en-US" sz="2400" dirty="0" err="1">
                <a:latin typeface="Times New Roman" panose="02020603050405020304" pitchFamily="18" charset="0"/>
                <a:cs typeface="Times New Roman" panose="02020603050405020304" pitchFamily="18" charset="0"/>
              </a:rPr>
              <a:t>chafft</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Voraussetzungen</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für</a:t>
            </a:r>
            <a:r>
              <a:rPr lang="pl-PL"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die</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kontinuierliche</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Weiterentwicklung</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der</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Mitarbeiter</a:t>
            </a:r>
            <a:r>
              <a:rPr lang="en-US" sz="2400" dirty="0">
                <a:latin typeface="Times New Roman" panose="02020603050405020304" pitchFamily="18" charset="0"/>
                <a:cs typeface="Times New Roman" panose="02020603050405020304" pitchFamily="18" charset="0"/>
              </a:rPr>
              <a:t> und</a:t>
            </a:r>
            <a:r>
              <a:rPr lang="pl-PL"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die</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Modernisierung</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der</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Forschungseinrichtungen</a:t>
            </a:r>
            <a:r>
              <a:rPr lang="en-US" sz="2400" dirty="0">
                <a:latin typeface="Times New Roman" panose="02020603050405020304" pitchFamily="18" charset="0"/>
                <a:cs typeface="Times New Roman" panose="02020603050405020304" pitchFamily="18" charset="0"/>
              </a:rPr>
              <a:t> und</a:t>
            </a:r>
            <a:r>
              <a:rPr lang="pl-PL"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Labors. </a:t>
            </a:r>
            <a:endParaRPr lang="pl-PL"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0,16303004235_e5c59c369a_z.jpg"/>
          <p:cNvPicPr>
            <a:picLocks noChangeAspect="1"/>
          </p:cNvPicPr>
          <p:nvPr/>
        </p:nvPicPr>
        <p:blipFill>
          <a:blip r:embed="rId2" cstate="print"/>
          <a:stretch>
            <a:fillRect/>
          </a:stretch>
        </p:blipFill>
        <p:spPr>
          <a:xfrm>
            <a:off x="3152680" y="2860666"/>
            <a:ext cx="5991320" cy="3997334"/>
          </a:xfrm>
          <a:prstGeom prst="rect">
            <a:avLst/>
          </a:prstGeom>
        </p:spPr>
      </p:pic>
      <p:pic>
        <p:nvPicPr>
          <p:cNvPr id="3" name="Obraz 2" descr="header_bud.jpg"/>
          <p:cNvPicPr>
            <a:picLocks noChangeAspect="1"/>
          </p:cNvPicPr>
          <p:nvPr/>
        </p:nvPicPr>
        <p:blipFill>
          <a:blip r:embed="rId3" cstate="print"/>
          <a:stretch>
            <a:fillRect/>
          </a:stretch>
        </p:blipFill>
        <p:spPr>
          <a:xfrm>
            <a:off x="-1" y="0"/>
            <a:ext cx="5535275" cy="2857496"/>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158" y="404664"/>
            <a:ext cx="8229600" cy="1143000"/>
          </a:xfrm>
        </p:spPr>
        <p:txBody>
          <a:bodyPr>
            <a:normAutofit/>
          </a:bodyPr>
          <a:lstStyle/>
          <a:p>
            <a:r>
              <a:rPr lang="pl-PL" sz="4000" b="1" dirty="0" err="1">
                <a:latin typeface="Times New Roman" panose="02020603050405020304" pitchFamily="18" charset="0"/>
                <a:cs typeface="Times New Roman" panose="02020603050405020304" pitchFamily="18" charset="0"/>
              </a:rPr>
              <a:t>Chemische</a:t>
            </a:r>
            <a:r>
              <a:rPr lang="pl-PL" sz="4000" b="1" dirty="0">
                <a:latin typeface="Times New Roman" panose="02020603050405020304" pitchFamily="18" charset="0"/>
                <a:cs typeface="Times New Roman" panose="02020603050405020304" pitchFamily="18" charset="0"/>
              </a:rPr>
              <a:t> Technologie</a:t>
            </a:r>
          </a:p>
        </p:txBody>
      </p:sp>
      <p:sp>
        <p:nvSpPr>
          <p:cNvPr id="3" name="Symbol zastępczy zawartości 2"/>
          <p:cNvSpPr>
            <a:spLocks noGrp="1"/>
          </p:cNvSpPr>
          <p:nvPr>
            <p:ph idx="1"/>
          </p:nvPr>
        </p:nvSpPr>
        <p:spPr>
          <a:xfrm>
            <a:off x="542884" y="1916832"/>
            <a:ext cx="7858148" cy="3643338"/>
          </a:xfrm>
        </p:spPr>
        <p:txBody>
          <a:bodyPr>
            <a:normAutofit/>
          </a:bodyPr>
          <a:lstStyle/>
          <a:p>
            <a:pPr>
              <a:buNone/>
            </a:pPr>
            <a:r>
              <a:rPr lang="pl-PL" sz="2800" dirty="0" err="1">
                <a:latin typeface="Times New Roman" panose="02020603050405020304" pitchFamily="18" charset="0"/>
                <a:cs typeface="Times New Roman" panose="02020603050405020304" pitchFamily="18" charset="0"/>
              </a:rPr>
              <a:t>Studenten</a:t>
            </a:r>
            <a:r>
              <a:rPr lang="pl-PL" sz="2800" dirty="0">
                <a:latin typeface="Times New Roman" panose="02020603050405020304" pitchFamily="18" charset="0"/>
                <a:cs typeface="Times New Roman" panose="02020603050405020304" pitchFamily="18" charset="0"/>
              </a:rPr>
              <a:t> an </a:t>
            </a:r>
            <a:r>
              <a:rPr lang="pl-PL" sz="2800" dirty="0" err="1">
                <a:latin typeface="Times New Roman" panose="02020603050405020304" pitchFamily="18" charset="0"/>
                <a:cs typeface="Times New Roman" panose="02020603050405020304" pitchFamily="18" charset="0"/>
              </a:rPr>
              <a:t>dieser</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Fakultät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können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in</a:t>
            </a:r>
            <a:r>
              <a:rPr lang="pl-PL" sz="2800" dirty="0">
                <a:latin typeface="Times New Roman" panose="02020603050405020304" pitchFamily="18" charset="0"/>
                <a:cs typeface="Times New Roman" panose="02020603050405020304" pitchFamily="18" charset="0"/>
              </a:rPr>
              <a:t>  3  </a:t>
            </a:r>
          </a:p>
          <a:p>
            <a:pPr>
              <a:buNone/>
            </a:pPr>
            <a:r>
              <a:rPr lang="pl-PL" sz="2800" dirty="0">
                <a:latin typeface="Times New Roman" panose="02020603050405020304" pitchFamily="18" charset="0"/>
                <a:cs typeface="Times New Roman" panose="02020603050405020304" pitchFamily="18" charset="0"/>
              </a:rPr>
              <a:t>Richtungen studieren. </a:t>
            </a:r>
          </a:p>
          <a:p>
            <a:pPr>
              <a:buFont typeface="Wingdings" panose="05000000000000000000" pitchFamily="2" charset="2"/>
              <a:buChar char="Ø"/>
            </a:pPr>
            <a:r>
              <a:rPr lang="pl-PL" sz="2800" dirty="0">
                <a:latin typeface="Times New Roman" panose="02020603050405020304" pitchFamily="18" charset="0"/>
                <a:cs typeface="Times New Roman" panose="02020603050405020304" pitchFamily="18" charset="0"/>
              </a:rPr>
              <a:t>Biotechnologie</a:t>
            </a:r>
          </a:p>
          <a:p>
            <a:pPr>
              <a:buFont typeface="Wingdings" panose="05000000000000000000" pitchFamily="2" charset="2"/>
              <a:buChar char="Ø"/>
            </a:pPr>
            <a:r>
              <a:rPr lang="pl-PL" sz="2800" dirty="0" err="1">
                <a:latin typeface="Times New Roman" panose="02020603050405020304" pitchFamily="18" charset="0"/>
                <a:cs typeface="Times New Roman" panose="02020603050405020304" pitchFamily="18" charset="0"/>
              </a:rPr>
              <a:t>Chemische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Techni</a:t>
            </a:r>
            <a:r>
              <a:rPr lang="de-DE" sz="2800" dirty="0">
                <a:latin typeface="Times New Roman" panose="02020603050405020304" pitchFamily="18" charset="0"/>
                <a:cs typeface="Times New Roman" panose="02020603050405020304" pitchFamily="18" charset="0"/>
              </a:rPr>
              <a:t>k</a:t>
            </a:r>
            <a:endParaRPr lang="pl-PL"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2800" dirty="0">
                <a:latin typeface="Times New Roman" panose="02020603050405020304" pitchFamily="18" charset="0"/>
                <a:cs typeface="Times New Roman" panose="02020603050405020304" pitchFamily="18" charset="0"/>
              </a:rPr>
              <a:t>Chemieingenieurwesen.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503599031.jpg"/>
          <p:cNvPicPr>
            <a:picLocks noChangeAspect="1"/>
          </p:cNvPicPr>
          <p:nvPr/>
        </p:nvPicPr>
        <p:blipFill>
          <a:blip r:embed="rId2" cstate="print"/>
          <a:stretch>
            <a:fillRect/>
          </a:stretch>
        </p:blipFill>
        <p:spPr>
          <a:xfrm>
            <a:off x="0" y="0"/>
            <a:ext cx="6000760" cy="4003632"/>
          </a:xfrm>
          <a:prstGeom prst="rect">
            <a:avLst/>
          </a:prstGeom>
        </p:spPr>
      </p:pic>
      <p:pic>
        <p:nvPicPr>
          <p:cNvPr id="3" name="Obraz 2" descr="b_596226257.jpg"/>
          <p:cNvPicPr>
            <a:picLocks noChangeAspect="1"/>
          </p:cNvPicPr>
          <p:nvPr/>
        </p:nvPicPr>
        <p:blipFill>
          <a:blip r:embed="rId3" cstate="print"/>
          <a:stretch>
            <a:fillRect/>
          </a:stretch>
        </p:blipFill>
        <p:spPr>
          <a:xfrm>
            <a:off x="3468768" y="3071810"/>
            <a:ext cx="5675231" cy="3786190"/>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dirty="0" err="1">
                <a:latin typeface="Times New Roman" panose="02020603050405020304" pitchFamily="18" charset="0"/>
                <a:cs typeface="Times New Roman" panose="02020603050405020304" pitchFamily="18" charset="0"/>
              </a:rPr>
              <a:t>Mathematik</a:t>
            </a:r>
            <a:r>
              <a:rPr lang="pl-PL" b="1" dirty="0">
                <a:latin typeface="Times New Roman" panose="02020603050405020304" pitchFamily="18" charset="0"/>
                <a:cs typeface="Times New Roman" panose="02020603050405020304" pitchFamily="18" charset="0"/>
              </a:rPr>
              <a:t> </a:t>
            </a:r>
            <a:r>
              <a:rPr lang="pl-PL" b="1" dirty="0" err="1">
                <a:latin typeface="Times New Roman" panose="02020603050405020304" pitchFamily="18" charset="0"/>
                <a:cs typeface="Times New Roman" panose="02020603050405020304" pitchFamily="18" charset="0"/>
              </a:rPr>
              <a:t>und</a:t>
            </a:r>
            <a:r>
              <a:rPr lang="pl-PL" b="1" dirty="0">
                <a:latin typeface="Times New Roman" panose="02020603050405020304" pitchFamily="18" charset="0"/>
                <a:cs typeface="Times New Roman" panose="02020603050405020304" pitchFamily="18" charset="0"/>
              </a:rPr>
              <a:t> </a:t>
            </a:r>
            <a:r>
              <a:rPr lang="pl-PL" b="1" dirty="0" err="1">
                <a:latin typeface="Times New Roman" panose="02020603050405020304" pitchFamily="18" charset="0"/>
                <a:cs typeface="Times New Roman" panose="02020603050405020304" pitchFamily="18" charset="0"/>
              </a:rPr>
              <a:t>angewandte</a:t>
            </a:r>
            <a:r>
              <a:rPr lang="pl-PL" b="1" dirty="0">
                <a:latin typeface="Times New Roman" panose="02020603050405020304" pitchFamily="18" charset="0"/>
                <a:cs typeface="Times New Roman" panose="02020603050405020304" pitchFamily="18" charset="0"/>
              </a:rPr>
              <a:t> </a:t>
            </a:r>
            <a:r>
              <a:rPr lang="pl-PL" b="1" dirty="0" err="1">
                <a:latin typeface="Times New Roman" panose="02020603050405020304" pitchFamily="18" charset="0"/>
                <a:cs typeface="Times New Roman" panose="02020603050405020304" pitchFamily="18" charset="0"/>
              </a:rPr>
              <a:t>Physik</a:t>
            </a:r>
            <a:endParaRPr lang="pl-PL"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457200" y="2045358"/>
            <a:ext cx="8229600" cy="3471874"/>
          </a:xfrm>
        </p:spPr>
        <p:txBody>
          <a:bodyPr>
            <a:normAutofit/>
          </a:bodyPr>
          <a:lstStyle/>
          <a:p>
            <a:pPr>
              <a:buNone/>
            </a:pPr>
            <a:r>
              <a:rPr lang="en-US" dirty="0" err="1">
                <a:latin typeface="Times New Roman" panose="02020603050405020304" pitchFamily="18" charset="0"/>
                <a:cs typeface="Times New Roman" panose="02020603050405020304" pitchFamily="18" charset="0"/>
              </a:rPr>
              <a:t>Studenten</a:t>
            </a:r>
            <a:r>
              <a:rPr lang="pl-PL"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a:t>
            </a:r>
            <a:r>
              <a:rPr lang="pl-PL"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dieser</a:t>
            </a:r>
            <a:r>
              <a:rPr lang="pl-PL"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Fakultät</a:t>
            </a:r>
            <a:r>
              <a:rPr lang="pl-PL"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können</a:t>
            </a:r>
            <a:r>
              <a:rPr lang="pl-PL"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en-US" dirty="0" err="1">
                <a:latin typeface="Times New Roman" panose="02020603050405020304" pitchFamily="18" charset="0"/>
                <a:cs typeface="Times New Roman" panose="02020603050405020304" pitchFamily="18" charset="0"/>
              </a:rPr>
              <a:t>Mathematik</a:t>
            </a:r>
            <a:endParaRPr lang="pl-PL"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err="1">
                <a:latin typeface="Times New Roman" panose="02020603050405020304" pitchFamily="18" charset="0"/>
                <a:cs typeface="Times New Roman" panose="02020603050405020304" pitchFamily="18" charset="0"/>
              </a:rPr>
              <a:t>Physik</a:t>
            </a:r>
            <a:r>
              <a:rPr lang="en-US" dirty="0">
                <a:latin typeface="Times New Roman" panose="02020603050405020304" pitchFamily="18" charset="0"/>
                <a:cs typeface="Times New Roman" panose="02020603050405020304" pitchFamily="18" charset="0"/>
              </a:rPr>
              <a:t> </a:t>
            </a:r>
            <a:endParaRPr lang="pl-PL"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dirty="0" err="1">
                <a:latin typeface="Times New Roman" panose="02020603050405020304" pitchFamily="18" charset="0"/>
                <a:cs typeface="Times New Roman" panose="02020603050405020304" pitchFamily="18" charset="0"/>
              </a:rPr>
              <a:t>Medizintechnik</a:t>
            </a:r>
            <a:r>
              <a:rPr lang="pl-PL" dirty="0">
                <a:latin typeface="Times New Roman" panose="02020603050405020304" pitchFamily="18" charset="0"/>
                <a:cs typeface="Times New Roman" panose="02020603050405020304" pitchFamily="18" charset="0"/>
              </a:rPr>
              <a:t> studieren</a:t>
            </a:r>
            <a:r>
              <a:rPr lang="de-DE" dirty="0">
                <a:latin typeface="Times New Roman" panose="02020603050405020304" pitchFamily="18" charset="0"/>
                <a:cs typeface="Times New Roman" panose="02020603050405020304" pitchFamily="18" charset="0"/>
              </a:rPr>
              <a:t>.</a:t>
            </a:r>
            <a:endParaRPr lang="pl-PL"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indeks.jpg"/>
          <p:cNvPicPr>
            <a:picLocks noChangeAspect="1"/>
          </p:cNvPicPr>
          <p:nvPr/>
        </p:nvPicPr>
        <p:blipFill>
          <a:blip r:embed="rId2" cstate="print"/>
          <a:stretch>
            <a:fillRect/>
          </a:stretch>
        </p:blipFill>
        <p:spPr>
          <a:xfrm>
            <a:off x="0" y="0"/>
            <a:ext cx="6286496" cy="3143248"/>
          </a:xfrm>
          <a:prstGeom prst="rect">
            <a:avLst/>
          </a:prstGeom>
        </p:spPr>
      </p:pic>
      <p:pic>
        <p:nvPicPr>
          <p:cNvPr id="3" name="Obraz 2" descr="1743008880.jpg"/>
          <p:cNvPicPr>
            <a:picLocks noChangeAspect="1"/>
          </p:cNvPicPr>
          <p:nvPr/>
        </p:nvPicPr>
        <p:blipFill>
          <a:blip r:embed="rId3" cstate="print"/>
          <a:stretch>
            <a:fillRect/>
          </a:stretch>
        </p:blipFill>
        <p:spPr>
          <a:xfrm>
            <a:off x="3362076" y="3000372"/>
            <a:ext cx="5781924" cy="3857628"/>
          </a:xfrm>
          <a:prstGeom prst="rect">
            <a:avLst/>
          </a:prstGeom>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b="1" dirty="0">
                <a:latin typeface="Times New Roman" panose="02020603050405020304" pitchFamily="18" charset="0"/>
                <a:cs typeface="Times New Roman" panose="02020603050405020304" pitchFamily="18" charset="0"/>
              </a:rPr>
              <a:t>Management</a:t>
            </a:r>
          </a:p>
        </p:txBody>
      </p:sp>
      <p:sp>
        <p:nvSpPr>
          <p:cNvPr id="3" name="Symbol zastępczy zawartości 2"/>
          <p:cNvSpPr>
            <a:spLocks noGrp="1"/>
          </p:cNvSpPr>
          <p:nvPr>
            <p:ph idx="1"/>
          </p:nvPr>
        </p:nvSpPr>
        <p:spPr>
          <a:xfrm>
            <a:off x="683568" y="2132856"/>
            <a:ext cx="8229600" cy="3471874"/>
          </a:xfrm>
        </p:spPr>
        <p:txBody>
          <a:bodyPr>
            <a:normAutofit/>
          </a:bodyPr>
          <a:lstStyle/>
          <a:p>
            <a:pPr>
              <a:buNone/>
            </a:pPr>
            <a:r>
              <a:rPr lang="pl-PL" sz="2800" dirty="0">
                <a:latin typeface="Times New Roman" panose="02020603050405020304" pitchFamily="18" charset="0"/>
                <a:cs typeface="Times New Roman" panose="02020603050405020304" pitchFamily="18" charset="0"/>
              </a:rPr>
              <a:t>In </a:t>
            </a:r>
            <a:r>
              <a:rPr lang="pl-PL" sz="2800" dirty="0" err="1">
                <a:latin typeface="Times New Roman" panose="02020603050405020304" pitchFamily="18" charset="0"/>
                <a:cs typeface="Times New Roman" panose="02020603050405020304" pitchFamily="18" charset="0"/>
              </a:rPr>
              <a:t>dieser</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Abteilung</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studieren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Studenten</a:t>
            </a:r>
            <a:r>
              <a:rPr lang="pl-PL" sz="2800"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pl-PL" sz="2800" dirty="0" err="1">
                <a:latin typeface="Times New Roman" panose="02020603050405020304" pitchFamily="18" charset="0"/>
                <a:cs typeface="Times New Roman" panose="02020603050405020304" pitchFamily="18" charset="0"/>
              </a:rPr>
              <a:t>Verwaltung</a:t>
            </a:r>
            <a:r>
              <a:rPr lang="pl-PL" sz="2800"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pl-PL" sz="2800" dirty="0" err="1">
                <a:latin typeface="Times New Roman" panose="02020603050405020304" pitchFamily="18" charset="0"/>
                <a:cs typeface="Times New Roman" panose="02020603050405020304" pitchFamily="18" charset="0"/>
              </a:rPr>
              <a:t>Logistik</a:t>
            </a:r>
            <a:r>
              <a:rPr lang="pl-PL" sz="2800"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pl-PL" sz="2800" dirty="0" err="1">
                <a:latin typeface="Times New Roman" panose="02020603050405020304" pitchFamily="18" charset="0"/>
                <a:cs typeface="Times New Roman" panose="02020603050405020304" pitchFamily="18" charset="0"/>
              </a:rPr>
              <a:t>Finanz</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und</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Rechnungswesen</a:t>
            </a:r>
            <a:r>
              <a:rPr lang="pl-PL" sz="2800"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pl-PL" sz="2800" dirty="0" err="1">
                <a:latin typeface="Times New Roman" panose="02020603050405020304" pitchFamily="18" charset="0"/>
                <a:cs typeface="Times New Roman" panose="02020603050405020304" pitchFamily="18" charset="0"/>
              </a:rPr>
              <a:t>Innere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Sicherheit</a:t>
            </a:r>
            <a:r>
              <a:rPr lang="pl-PL" sz="2800" dirty="0">
                <a:latin typeface="Times New Roman" panose="02020603050405020304" pitchFamily="18" charset="0"/>
                <a:cs typeface="Times New Roman" panose="02020603050405020304" pitchFamily="18" charset="0"/>
              </a:rPr>
              <a:t>.</a:t>
            </a:r>
          </a:p>
          <a:p>
            <a:pPr marL="0" indent="0">
              <a:buNone/>
            </a:pPr>
            <a:endParaRPr lang="pl-PL"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descr="911403229.jpg"/>
          <p:cNvPicPr>
            <a:picLocks noChangeAspect="1"/>
          </p:cNvPicPr>
          <p:nvPr/>
        </p:nvPicPr>
        <p:blipFill>
          <a:blip r:embed="rId2" cstate="print"/>
          <a:stretch>
            <a:fillRect/>
          </a:stretch>
        </p:blipFill>
        <p:spPr>
          <a:xfrm>
            <a:off x="0" y="0"/>
            <a:ext cx="4572000" cy="3028950"/>
          </a:xfrm>
          <a:prstGeom prst="rect">
            <a:avLst/>
          </a:prstGeom>
        </p:spPr>
      </p:pic>
      <p:pic>
        <p:nvPicPr>
          <p:cNvPr id="3" name="Obraz 2" descr="fot_1.jpg"/>
          <p:cNvPicPr>
            <a:picLocks noChangeAspect="1"/>
          </p:cNvPicPr>
          <p:nvPr/>
        </p:nvPicPr>
        <p:blipFill>
          <a:blip r:embed="rId3" cstate="print"/>
          <a:stretch>
            <a:fillRect/>
          </a:stretch>
        </p:blipFill>
        <p:spPr>
          <a:xfrm>
            <a:off x="4357678" y="2071678"/>
            <a:ext cx="4786322" cy="4786322"/>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b="1" dirty="0">
                <a:latin typeface="Times New Roman" panose="02020603050405020304" pitchFamily="18" charset="0"/>
                <a:cs typeface="Times New Roman" panose="02020603050405020304" pitchFamily="18" charset="0"/>
              </a:rPr>
              <a:t>Elektrotechnik </a:t>
            </a:r>
          </a:p>
        </p:txBody>
      </p:sp>
      <p:sp>
        <p:nvSpPr>
          <p:cNvPr id="3" name="Symbol zastępczy zawartości 2"/>
          <p:cNvSpPr>
            <a:spLocks noGrp="1"/>
          </p:cNvSpPr>
          <p:nvPr>
            <p:ph idx="1"/>
          </p:nvPr>
        </p:nvSpPr>
        <p:spPr>
          <a:xfrm>
            <a:off x="457200" y="1744216"/>
            <a:ext cx="8229600" cy="3412976"/>
          </a:xfrm>
        </p:spPr>
        <p:txBody>
          <a:bodyPr>
            <a:normAutofit/>
          </a:bodyPr>
          <a:lstStyle/>
          <a:p>
            <a:r>
              <a:rPr lang="pl-PL" sz="2800" dirty="0">
                <a:latin typeface="Times New Roman" panose="02020603050405020304" pitchFamily="18" charset="0"/>
                <a:cs typeface="Times New Roman" panose="02020603050405020304" pitchFamily="18" charset="0"/>
              </a:rPr>
              <a:t>Elektrotechnik</a:t>
            </a:r>
          </a:p>
          <a:p>
            <a:r>
              <a:rPr lang="pl-PL" sz="2800" dirty="0" err="1">
                <a:latin typeface="Times New Roman" panose="02020603050405020304" pitchFamily="18" charset="0"/>
                <a:cs typeface="Times New Roman" panose="02020603050405020304" pitchFamily="18" charset="0"/>
              </a:rPr>
              <a:t>Informatik</a:t>
            </a:r>
            <a:r>
              <a:rPr lang="pl-PL" sz="2800" dirty="0">
                <a:latin typeface="Times New Roman" panose="02020603050405020304" pitchFamily="18" charset="0"/>
                <a:cs typeface="Times New Roman" panose="02020603050405020304" pitchFamily="18" charset="0"/>
              </a:rPr>
              <a:t> </a:t>
            </a:r>
          </a:p>
          <a:p>
            <a:r>
              <a:rPr lang="pl-PL" sz="2800" dirty="0">
                <a:latin typeface="Times New Roman" panose="02020603050405020304" pitchFamily="18" charset="0"/>
                <a:cs typeface="Times New Roman" panose="02020603050405020304" pitchFamily="18" charset="0"/>
              </a:rPr>
              <a:t>Elektronik </a:t>
            </a:r>
            <a:r>
              <a:rPr lang="pl-PL" sz="2800" dirty="0" err="1">
                <a:latin typeface="Times New Roman" panose="02020603050405020304" pitchFamily="18" charset="0"/>
                <a:cs typeface="Times New Roman" panose="02020603050405020304" pitchFamily="18" charset="0"/>
              </a:rPr>
              <a:t>und</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Telekominikation</a:t>
            </a:r>
            <a:endParaRPr lang="pl-PL" sz="2800" dirty="0">
              <a:latin typeface="Times New Roman" panose="02020603050405020304" pitchFamily="18" charset="0"/>
              <a:cs typeface="Times New Roman" panose="02020603050405020304" pitchFamily="18" charset="0"/>
            </a:endParaRPr>
          </a:p>
          <a:p>
            <a:r>
              <a:rPr lang="pl-PL" sz="2800" dirty="0" err="1">
                <a:latin typeface="Times New Roman" panose="02020603050405020304" pitchFamily="18" charset="0"/>
                <a:cs typeface="Times New Roman" panose="02020603050405020304" pitchFamily="18" charset="0"/>
              </a:rPr>
              <a:t>Energetik</a:t>
            </a:r>
            <a:endParaRPr lang="pl-PL" sz="2800" dirty="0">
              <a:latin typeface="Times New Roman" panose="02020603050405020304" pitchFamily="18" charset="0"/>
              <a:cs typeface="Times New Roman" panose="02020603050405020304" pitchFamily="18" charset="0"/>
            </a:endParaRPr>
          </a:p>
          <a:p>
            <a:r>
              <a:rPr lang="pl-PL" sz="2800" dirty="0" err="1">
                <a:latin typeface="Times New Roman" panose="02020603050405020304" pitchFamily="18" charset="0"/>
                <a:cs typeface="Times New Roman" panose="02020603050405020304" pitchFamily="18" charset="0"/>
              </a:rPr>
              <a:t>Automatik</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und</a:t>
            </a:r>
            <a:r>
              <a:rPr lang="pl-PL" sz="2800" dirty="0">
                <a:latin typeface="Times New Roman" panose="02020603050405020304" pitchFamily="18" charset="0"/>
                <a:cs typeface="Times New Roman" panose="02020603050405020304" pitchFamily="18" charset="0"/>
              </a:rPr>
              <a:t> Robot</a:t>
            </a:r>
            <a:r>
              <a:rPr lang="de-DE" sz="2800" dirty="0" err="1">
                <a:latin typeface="Times New Roman" panose="02020603050405020304" pitchFamily="18" charset="0"/>
                <a:cs typeface="Times New Roman" panose="02020603050405020304" pitchFamily="18" charset="0"/>
              </a:rPr>
              <a:t>erwesen</a:t>
            </a:r>
            <a:endParaRPr lang="pl-PL"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prz_e.jpg"/>
          <p:cNvPicPr>
            <a:picLocks noGrp="1" noChangeAspect="1"/>
          </p:cNvPicPr>
          <p:nvPr>
            <p:ph idx="1"/>
          </p:nvPr>
        </p:nvPicPr>
        <p:blipFill>
          <a:blip r:embed="rId2"/>
          <a:stretch>
            <a:fillRect/>
          </a:stretch>
        </p:blipFill>
        <p:spPr>
          <a:xfrm>
            <a:off x="1180177" y="1166018"/>
            <a:ext cx="6783645" cy="4525963"/>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1052736"/>
            <a:ext cx="8229600" cy="4525963"/>
          </a:xfrm>
        </p:spPr>
        <p:txBody>
          <a:bodyPr>
            <a:normAutofit fontScale="92500" lnSpcReduction="10000"/>
          </a:bodyPr>
          <a:lstStyle/>
          <a:p>
            <a:pPr>
              <a:buFont typeface="Wingdings" panose="05000000000000000000" pitchFamily="2" charset="2"/>
              <a:buChar char="Ø"/>
            </a:pPr>
            <a:r>
              <a:rPr lang="pl-PL" sz="3000" b="1" dirty="0">
                <a:latin typeface="Arial" panose="020B0604020202020204" pitchFamily="34" charset="0"/>
                <a:cs typeface="Arial" panose="020B0604020202020204" pitchFamily="34" charset="0"/>
              </a:rPr>
              <a:t>1895</a:t>
            </a:r>
            <a:endParaRPr lang="pl-PL" sz="3000" dirty="0">
              <a:latin typeface="Arial" panose="020B0604020202020204" pitchFamily="34" charset="0"/>
              <a:cs typeface="Arial" panose="020B0604020202020204" pitchFamily="34" charset="0"/>
            </a:endParaRPr>
          </a:p>
          <a:p>
            <a:pPr>
              <a:buNone/>
            </a:pPr>
            <a:r>
              <a:rPr lang="pl-PL" sz="2800" dirty="0" err="1">
                <a:latin typeface="Times New Roman" panose="02020603050405020304" pitchFamily="18" charset="0"/>
                <a:cs typeface="Times New Roman" panose="02020603050405020304" pitchFamily="18" charset="0"/>
              </a:rPr>
              <a:t>Entstehung</a:t>
            </a:r>
            <a:r>
              <a:rPr lang="pl-PL" sz="2800" dirty="0">
                <a:latin typeface="Times New Roman" panose="02020603050405020304" pitchFamily="18" charset="0"/>
                <a:cs typeface="Times New Roman" panose="02020603050405020304" pitchFamily="18" charset="0"/>
              </a:rPr>
              <a:t> der </a:t>
            </a:r>
            <a:r>
              <a:rPr lang="pl-PL" sz="2800" dirty="0" err="1">
                <a:latin typeface="Times New Roman" panose="02020603050405020304" pitchFamily="18" charset="0"/>
                <a:cs typeface="Times New Roman" panose="02020603050405020304" pitchFamily="18" charset="0"/>
              </a:rPr>
              <a:t>ersten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polnischen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Bauernpartei</a:t>
            </a:r>
            <a:r>
              <a:rPr lang="pl-PL" sz="2800" dirty="0">
                <a:latin typeface="Times New Roman" panose="02020603050405020304" pitchFamily="18" charset="0"/>
                <a:cs typeface="Times New Roman" panose="02020603050405020304" pitchFamily="18" charset="0"/>
              </a:rPr>
              <a:t> in Rzeszów.- </a:t>
            </a:r>
            <a:r>
              <a:rPr lang="pl-PL" sz="2800" b="1" i="1" dirty="0">
                <a:latin typeface="Times New Roman" panose="02020603050405020304" pitchFamily="18" charset="0"/>
                <a:cs typeface="Times New Roman" panose="02020603050405020304" pitchFamily="18" charset="0"/>
              </a:rPr>
              <a:t>Powstanie w Rzeszowie pierwszej w Polsce partii chłopskiej Stronnictwa Ludowego</a:t>
            </a:r>
            <a:r>
              <a:rPr lang="pl-PL" sz="2800" b="1" dirty="0">
                <a:latin typeface="Times New Roman" panose="02020603050405020304" pitchFamily="18" charset="0"/>
                <a:cs typeface="Times New Roman" panose="02020603050405020304" pitchFamily="18" charset="0"/>
              </a:rPr>
              <a:t>.</a:t>
            </a:r>
            <a:endParaRPr lang="pl-PL"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3000" b="1" dirty="0">
                <a:latin typeface="Arial" panose="020B0604020202020204" pitchFamily="34" charset="0"/>
                <a:cs typeface="Arial" pitchFamily="34" charset="0"/>
              </a:rPr>
              <a:t>1898</a:t>
            </a:r>
            <a:endParaRPr lang="pl-PL" sz="3000" dirty="0">
              <a:latin typeface="Arial" pitchFamily="34" charset="0"/>
              <a:cs typeface="Arial" pitchFamily="34" charset="0"/>
            </a:endParaRPr>
          </a:p>
          <a:p>
            <a:pPr>
              <a:buNone/>
            </a:pPr>
            <a:r>
              <a:rPr lang="pl-PL" sz="2800" dirty="0" err="1">
                <a:latin typeface="Times New Roman" panose="02020603050405020304" pitchFamily="18" charset="0"/>
                <a:cs typeface="Times New Roman" panose="02020603050405020304" pitchFamily="18" charset="0"/>
              </a:rPr>
              <a:t>Enthüllung</a:t>
            </a:r>
            <a:r>
              <a:rPr lang="pl-PL" sz="2800" dirty="0">
                <a:latin typeface="Times New Roman" panose="02020603050405020304" pitchFamily="18" charset="0"/>
                <a:cs typeface="Times New Roman" panose="02020603050405020304" pitchFamily="18" charset="0"/>
              </a:rPr>
              <a:t> des </a:t>
            </a:r>
            <a:r>
              <a:rPr lang="pl-PL" sz="2800" dirty="0" err="1">
                <a:latin typeface="Times New Roman" panose="02020603050405020304" pitchFamily="18" charset="0"/>
                <a:cs typeface="Times New Roman" panose="02020603050405020304" pitchFamily="18" charset="0"/>
              </a:rPr>
              <a:t>Denkmals</a:t>
            </a:r>
            <a:r>
              <a:rPr lang="pl-PL" sz="2800" dirty="0">
                <a:latin typeface="Times New Roman" panose="02020603050405020304" pitchFamily="18" charset="0"/>
                <a:cs typeface="Times New Roman" panose="02020603050405020304" pitchFamily="18" charset="0"/>
              </a:rPr>
              <a:t> von Tadeusz Kościuszko.</a:t>
            </a:r>
            <a:r>
              <a:rPr lang="pl-PL" sz="2800" b="1" dirty="0">
                <a:latin typeface="Times New Roman" panose="02020603050405020304" pitchFamily="18" charset="0"/>
                <a:cs typeface="Times New Roman" panose="02020603050405020304" pitchFamily="18" charset="0"/>
              </a:rPr>
              <a:t> </a:t>
            </a:r>
            <a:r>
              <a:rPr lang="pl-PL" sz="2800" b="1" i="1" dirty="0">
                <a:latin typeface="Times New Roman" panose="02020603050405020304" pitchFamily="18" charset="0"/>
                <a:cs typeface="Times New Roman" panose="02020603050405020304" pitchFamily="18" charset="0"/>
              </a:rPr>
              <a:t>Odsłonięcie </a:t>
            </a:r>
            <a:r>
              <a:rPr lang="pl-PL" sz="2800" b="1" i="1" dirty="0" err="1">
                <a:latin typeface="Times New Roman" panose="02020603050405020304" pitchFamily="18" charset="0"/>
                <a:cs typeface="Times New Roman" panose="02020603050405020304" pitchFamily="18" charset="0"/>
              </a:rPr>
              <a:t>pominka</a:t>
            </a:r>
            <a:r>
              <a:rPr lang="pl-PL" sz="2800" b="1" i="1" dirty="0">
                <a:latin typeface="Times New Roman" panose="02020603050405020304" pitchFamily="18" charset="0"/>
                <a:cs typeface="Times New Roman" panose="02020603050405020304" pitchFamily="18" charset="0"/>
              </a:rPr>
              <a:t> Tadeusza Kościuszki</a:t>
            </a:r>
            <a:r>
              <a:rPr lang="pl-PL" sz="2800" b="1" i="1" dirty="0">
                <a:latin typeface="Arial" pitchFamily="34" charset="0"/>
                <a:cs typeface="Arial" pitchFamily="34" charset="0"/>
              </a:rPr>
              <a:t>. </a:t>
            </a:r>
            <a:r>
              <a:rPr lang="pl-PL" sz="2800" i="1" dirty="0">
                <a:latin typeface="Arial" pitchFamily="34" charset="0"/>
                <a:cs typeface="Arial" pitchFamily="34" charset="0"/>
              </a:rPr>
              <a:t> </a:t>
            </a:r>
          </a:p>
          <a:p>
            <a:pPr>
              <a:buFont typeface="Wingdings" panose="05000000000000000000" pitchFamily="2" charset="2"/>
              <a:buChar char="Ø"/>
            </a:pPr>
            <a:r>
              <a:rPr lang="pl-PL" sz="3000" b="1" dirty="0">
                <a:latin typeface="Arial" pitchFamily="34" charset="0"/>
                <a:cs typeface="Arial" pitchFamily="34" charset="0"/>
              </a:rPr>
              <a:t>1912</a:t>
            </a:r>
            <a:endParaRPr lang="pl-PL" sz="3000" dirty="0">
              <a:latin typeface="Arial" pitchFamily="34" charset="0"/>
              <a:cs typeface="Arial" pitchFamily="34" charset="0"/>
            </a:endParaRPr>
          </a:p>
          <a:p>
            <a:pPr>
              <a:buNone/>
            </a:pPr>
            <a:r>
              <a:rPr lang="pl-PL" sz="2800" dirty="0" err="1">
                <a:latin typeface="Times New Roman" panose="02020603050405020304" pitchFamily="18" charset="0"/>
                <a:cs typeface="Times New Roman" panose="02020603050405020304" pitchFamily="18" charset="0"/>
              </a:rPr>
              <a:t>Bildung</a:t>
            </a:r>
            <a:r>
              <a:rPr lang="pl-PL" sz="2800" dirty="0">
                <a:latin typeface="Times New Roman" panose="02020603050405020304" pitchFamily="18" charset="0"/>
                <a:cs typeface="Times New Roman" panose="02020603050405020304" pitchFamily="18" charset="0"/>
              </a:rPr>
              <a:t> des </a:t>
            </a:r>
            <a:r>
              <a:rPr lang="pl-PL" sz="2800" dirty="0" err="1">
                <a:latin typeface="Times New Roman" panose="02020603050405020304" pitchFamily="18" charset="0"/>
                <a:cs typeface="Times New Roman" panose="02020603050405020304" pitchFamily="18" charset="0"/>
              </a:rPr>
              <a:t>Schützenvereins</a:t>
            </a:r>
            <a:r>
              <a:rPr lang="pl-PL" sz="2800" dirty="0">
                <a:latin typeface="Times New Roman" panose="02020603050405020304" pitchFamily="18" charset="0"/>
                <a:cs typeface="Times New Roman" panose="02020603050405020304" pitchFamily="18" charset="0"/>
              </a:rPr>
              <a:t>.</a:t>
            </a:r>
            <a:r>
              <a:rPr lang="pl-PL" sz="2800" b="1" dirty="0">
                <a:latin typeface="Times New Roman" panose="02020603050405020304" pitchFamily="18" charset="0"/>
                <a:cs typeface="Times New Roman" panose="02020603050405020304" pitchFamily="18" charset="0"/>
              </a:rPr>
              <a:t>- </a:t>
            </a:r>
            <a:r>
              <a:rPr lang="pl-PL" sz="2800" b="1" i="1" dirty="0">
                <a:latin typeface="Times New Roman" panose="02020603050405020304" pitchFamily="18" charset="0"/>
                <a:cs typeface="Times New Roman" panose="02020603050405020304" pitchFamily="18" charset="0"/>
              </a:rPr>
              <a:t>Utworzenie Okręgu Związku Strzeleckiego.</a:t>
            </a:r>
            <a:endParaRPr lang="pl-PL" sz="2800" i="1" dirty="0">
              <a:latin typeface="Times New Roman" panose="02020603050405020304" pitchFamily="18" charset="0"/>
              <a:cs typeface="Times New Roman" panose="02020603050405020304" pitchFamily="18" charset="0"/>
            </a:endParaRPr>
          </a:p>
          <a:p>
            <a:endParaRPr lang="pl-PL"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3214678" y="0"/>
            <a:ext cx="6500858" cy="6001643"/>
          </a:xfrm>
          <a:prstGeom prst="rect">
            <a:avLst/>
          </a:prstGeom>
          <a:noFill/>
        </p:spPr>
        <p:txBody>
          <a:bodyPr wrap="square" lIns="91440" tIns="45720" rIns="91440" bIns="45720">
            <a:spAutoFit/>
          </a:bodyPr>
          <a:lstStyle/>
          <a:p>
            <a:pPr algn="ctr"/>
            <a:r>
              <a:rPr lang="pl-PL" sz="9600" b="1" cap="none" spc="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Zum</a:t>
            </a:r>
            <a:r>
              <a:rPr lang="pl-PL"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pl-PL"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S</a:t>
            </a:r>
            <a:r>
              <a:rPr lang="pl-PL"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tudium </a:t>
            </a:r>
            <a:r>
              <a:rPr lang="pl-PL" sz="9600" b="1" cap="none" spc="0"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nach</a:t>
            </a:r>
            <a:r>
              <a:rPr lang="pl-PL" sz="9600" b="1" cap="none" spc="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Rzeszów</a:t>
            </a:r>
          </a:p>
        </p:txBody>
      </p:sp>
      <p:pic>
        <p:nvPicPr>
          <p:cNvPr id="8" name="Picture 4" descr="C:\Users\Onevoice\Desktop\prezentacja\Pliki graficzne\herb_Rzeszow_small.png"/>
          <p:cNvPicPr>
            <a:picLocks noChangeAspect="1" noChangeArrowheads="1"/>
          </p:cNvPicPr>
          <p:nvPr/>
        </p:nvPicPr>
        <p:blipFill>
          <a:blip r:embed="rId2" cstate="print"/>
          <a:srcRect/>
          <a:stretch>
            <a:fillRect/>
          </a:stretch>
        </p:blipFill>
        <p:spPr bwMode="auto">
          <a:xfrm>
            <a:off x="0" y="500042"/>
            <a:ext cx="4226657" cy="5214950"/>
          </a:xfrm>
          <a:prstGeom prst="rect">
            <a:avLst/>
          </a:prstGeom>
          <a:noFill/>
          <a:ln w="9525">
            <a:noFill/>
            <a:miter lim="800000"/>
            <a:headEnd/>
            <a:tailEnd/>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28596" y="714356"/>
            <a:ext cx="8143932" cy="5572164"/>
          </a:xfrm>
        </p:spPr>
        <p:txBody>
          <a:bodyPr>
            <a:normAutofit/>
          </a:bodyPr>
          <a:lstStyle/>
          <a:p>
            <a:r>
              <a:rPr lang="pl-PL" sz="2800" dirty="0">
                <a:latin typeface="Times New Roman" panose="02020603050405020304" pitchFamily="18" charset="0"/>
                <a:cs typeface="Times New Roman" panose="02020603050405020304" pitchFamily="18" charset="0"/>
              </a:rPr>
              <a:t>Der </a:t>
            </a:r>
            <a:r>
              <a:rPr lang="pl-PL" sz="2800" dirty="0" err="1">
                <a:latin typeface="Times New Roman" panose="02020603050405020304" pitchFamily="18" charset="0"/>
                <a:cs typeface="Times New Roman" panose="02020603050405020304" pitchFamily="18" charset="0"/>
              </a:rPr>
              <a:t>größte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Reichtum</a:t>
            </a:r>
            <a:r>
              <a:rPr lang="pl-PL" sz="2800" dirty="0">
                <a:latin typeface="Times New Roman" panose="02020603050405020304" pitchFamily="18" charset="0"/>
                <a:cs typeface="Times New Roman" panose="02020603050405020304" pitchFamily="18" charset="0"/>
              </a:rPr>
              <a:t> der Stadt </a:t>
            </a:r>
            <a:r>
              <a:rPr lang="pl-PL" sz="2800" dirty="0" err="1">
                <a:latin typeface="Times New Roman" panose="02020603050405020304" pitchFamily="18" charset="0"/>
                <a:cs typeface="Times New Roman" panose="02020603050405020304" pitchFamily="18" charset="0"/>
              </a:rPr>
              <a:t>am</a:t>
            </a:r>
            <a:r>
              <a:rPr lang="pl-PL" sz="2800" dirty="0">
                <a:latin typeface="Times New Roman" panose="02020603050405020304" pitchFamily="18" charset="0"/>
                <a:cs typeface="Times New Roman" panose="02020603050405020304" pitchFamily="18" charset="0"/>
              </a:rPr>
              <a:t> Wisłok </a:t>
            </a:r>
            <a:r>
              <a:rPr lang="de-DE" sz="2800" dirty="0">
                <a:latin typeface="Times New Roman" panose="02020603050405020304" pitchFamily="18" charset="0"/>
                <a:cs typeface="Times New Roman" panose="02020603050405020304" pitchFamily="18" charset="0"/>
              </a:rPr>
              <a:t>sind</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ihre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Jugend</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Studenten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und</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Schüler</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Rzeszów</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ist</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eine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der</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größten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Städte</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in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Polen</a:t>
            </a:r>
            <a:r>
              <a:rPr lang="pl-PL"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W</a:t>
            </a:r>
            <a:r>
              <a:rPr lang="en-US" sz="2800" dirty="0" err="1">
                <a:latin typeface="Times New Roman" panose="02020603050405020304" pitchFamily="18" charset="0"/>
                <a:cs typeface="Times New Roman" panose="02020603050405020304" pitchFamily="18" charset="0"/>
              </a:rPr>
              <a:t>enn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es</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um</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Hochschulen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geht</a:t>
            </a:r>
            <a:r>
              <a:rPr lang="pl-PL" sz="2800" dirty="0">
                <a:latin typeface="Times New Roman" panose="02020603050405020304" pitchFamily="18" charset="0"/>
                <a:cs typeface="Times New Roman" panose="02020603050405020304" pitchFamily="18" charset="0"/>
              </a:rPr>
              <a:t>,</a:t>
            </a:r>
            <a:r>
              <a:rPr lang="pl-PL" sz="2800" dirty="0" err="1">
                <a:latin typeface="Times New Roman" panose="02020603050405020304" pitchFamily="18" charset="0"/>
                <a:cs typeface="Times New Roman" panose="02020603050405020304" pitchFamily="18" charset="0"/>
              </a:rPr>
              <a:t>gibt</a:t>
            </a:r>
            <a:r>
              <a:rPr lang="pl-PL" sz="2800" dirty="0">
                <a:latin typeface="Times New Roman" panose="02020603050405020304" pitchFamily="18" charset="0"/>
                <a:cs typeface="Times New Roman" panose="02020603050405020304" pitchFamily="18" charset="0"/>
              </a:rPr>
              <a:t> es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Universität</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Rzeszów</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Theologisches</a:t>
            </a:r>
            <a:r>
              <a:rPr lang="en-US" sz="2800" dirty="0">
                <a:latin typeface="Times New Roman" panose="02020603050405020304" pitchFamily="18" charset="0"/>
                <a:cs typeface="Times New Roman" panose="02020603050405020304" pitchFamily="18" charset="0"/>
              </a:rPr>
              <a:t> Seminar, </a:t>
            </a:r>
            <a:r>
              <a:rPr lang="pl-PL" sz="2800" dirty="0">
                <a:latin typeface="Times New Roman" panose="02020603050405020304" pitchFamily="18" charset="0"/>
                <a:cs typeface="Times New Roman" panose="02020603050405020304" pitchFamily="18" charset="0"/>
              </a:rPr>
              <a:t> T</a:t>
            </a:r>
            <a:r>
              <a:rPr lang="en-US" sz="2800" dirty="0" err="1">
                <a:latin typeface="Times New Roman" panose="02020603050405020304" pitchFamily="18" charset="0"/>
                <a:cs typeface="Times New Roman" panose="02020603050405020304" pitchFamily="18" charset="0"/>
              </a:rPr>
              <a:t>echnische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Universität</a:t>
            </a:r>
            <a:r>
              <a:rPr lang="pl-PL" sz="2800" dirty="0">
                <a:latin typeface="Times New Roman" panose="02020603050405020304" pitchFamily="18" charset="0"/>
                <a:cs typeface="Times New Roman" panose="02020603050405020304" pitchFamily="18" charset="0"/>
              </a:rPr>
              <a:t> und private Hochschulen  </a:t>
            </a:r>
          </a:p>
          <a:p>
            <a:endParaRPr lang="pl-PL" sz="2800" dirty="0">
              <a:latin typeface="Times New Roman" panose="02020603050405020304" pitchFamily="18" charset="0"/>
              <a:cs typeface="Times New Roman" panose="02020603050405020304" pitchFamily="18" charset="0"/>
            </a:endParaRPr>
          </a:p>
          <a:p>
            <a:r>
              <a:rPr lang="pl-PL" sz="2800" dirty="0">
                <a:latin typeface="Times New Roman" panose="02020603050405020304" pitchFamily="18" charset="0"/>
                <a:cs typeface="Times New Roman" panose="02020603050405020304" pitchFamily="18" charset="0"/>
              </a:rPr>
              <a:t>Die </a:t>
            </a:r>
            <a:r>
              <a:rPr lang="pl-PL" sz="2800" dirty="0" err="1">
                <a:latin typeface="Times New Roman" panose="02020603050405020304" pitchFamily="18" charset="0"/>
                <a:cs typeface="Times New Roman" panose="02020603050405020304" pitchFamily="18" charset="0"/>
              </a:rPr>
              <a:t>Hochschulen</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in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Rzeszów</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bieten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ein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hohes</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Niveau</a:t>
            </a:r>
            <a:r>
              <a:rPr lang="pl-PL" sz="2800" dirty="0">
                <a:latin typeface="Times New Roman" panose="02020603050405020304" pitchFamily="18" charset="0"/>
                <a:cs typeface="Times New Roman" panose="02020603050405020304" pitchFamily="18" charset="0"/>
              </a:rPr>
              <a:t> von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Forschung</a:t>
            </a:r>
            <a:r>
              <a:rPr lang="en-US" sz="2800" dirty="0">
                <a:latin typeface="Times New Roman" panose="02020603050405020304" pitchFamily="18" charset="0"/>
                <a:cs typeface="Times New Roman" panose="02020603050405020304" pitchFamily="18" charset="0"/>
              </a:rPr>
              <a:t> und</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Lehre</a:t>
            </a:r>
            <a:r>
              <a:rPr lang="pl-PL" sz="2800" dirty="0">
                <a:latin typeface="Times New Roman" panose="02020603050405020304" pitchFamily="18" charset="0"/>
                <a:cs typeface="Times New Roman" panose="02020603050405020304" pitchFamily="18" charset="0"/>
              </a:rPr>
              <a:t> sowie </a:t>
            </a:r>
            <a:r>
              <a:rPr lang="pl-PL" sz="2800" dirty="0" err="1">
                <a:latin typeface="Times New Roman" panose="02020603050405020304" pitchFamily="18" charset="0"/>
                <a:cs typeface="Times New Roman" panose="02020603050405020304" pitchFamily="18" charset="0"/>
              </a:rPr>
              <a:t>einen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modernen</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Campus. </a:t>
            </a:r>
            <a:endParaRPr lang="pl-PL" sz="2800" dirty="0">
              <a:latin typeface="Times New Roman" panose="02020603050405020304" pitchFamily="18" charset="0"/>
              <a:cs typeface="Times New Roman" panose="02020603050405020304" pitchFamily="18" charset="0"/>
            </a:endParaRPr>
          </a:p>
          <a:p>
            <a:endParaRPr lang="pl-PL"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28596" y="1571612"/>
            <a:ext cx="8358246" cy="4786346"/>
          </a:xfrm>
        </p:spPr>
        <p:txBody>
          <a:bodyPr>
            <a:normAutofit/>
          </a:bodyPr>
          <a:lstStyle/>
          <a:p>
            <a:r>
              <a:rPr lang="en-US" sz="2800" dirty="0" err="1">
                <a:latin typeface="Times New Roman" panose="02020603050405020304" pitchFamily="18" charset="0"/>
                <a:cs typeface="Times New Roman" panose="02020603050405020304" pitchFamily="18" charset="0"/>
              </a:rPr>
              <a:t>Universität</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Rzeszów</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ist</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größte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Universität</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im</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Südosten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Polens</a:t>
            </a:r>
            <a:r>
              <a:rPr lang="en-US" sz="2800" dirty="0">
                <a:latin typeface="Times New Roman" panose="02020603050405020304" pitchFamily="18" charset="0"/>
                <a:cs typeface="Times New Roman" panose="02020603050405020304" pitchFamily="18" charset="0"/>
              </a:rPr>
              <a:t>, die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sich</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in</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letzten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Jahren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sehr</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dynamisch</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entwickelt</a:t>
            </a:r>
            <a:r>
              <a:rPr lang="en-US" sz="2800" dirty="0">
                <a:latin typeface="Times New Roman" panose="02020603050405020304" pitchFamily="18" charset="0"/>
                <a:cs typeface="Times New Roman" panose="02020603050405020304" pitchFamily="18" charset="0"/>
              </a:rPr>
              <a:t>.</a:t>
            </a:r>
            <a:endParaRPr lang="pl-PL"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r>
              <a:rPr lang="pl-PL" sz="2800" dirty="0" err="1">
                <a:latin typeface="Times New Roman" panose="02020603050405020304" pitchFamily="18" charset="0"/>
                <a:cs typeface="Times New Roman" panose="02020603050405020304" pitchFamily="18" charset="0"/>
              </a:rPr>
              <a:t>Auf</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Ihre</a:t>
            </a:r>
            <a:r>
              <a:rPr lang="pl-PL" sz="2800" dirty="0" err="1">
                <a:latin typeface="Times New Roman" panose="02020603050405020304" pitchFamily="18" charset="0"/>
                <a:cs typeface="Times New Roman" panose="02020603050405020304" pitchFamily="18" charset="0"/>
              </a:rPr>
              <a:t>r</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Website</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k</a:t>
            </a:r>
            <a:r>
              <a:rPr lang="de-DE" sz="2800" dirty="0" err="1">
                <a:latin typeface="Times New Roman" panose="02020603050405020304" pitchFamily="18" charset="0"/>
                <a:cs typeface="Times New Roman" panose="02020603050405020304" pitchFamily="18" charset="0"/>
              </a:rPr>
              <a:t>ö</a:t>
            </a:r>
            <a:r>
              <a:rPr lang="pl-PL" sz="2800" dirty="0" err="1">
                <a:latin typeface="Times New Roman" panose="02020603050405020304" pitchFamily="18" charset="0"/>
                <a:cs typeface="Times New Roman" panose="02020603050405020304" pitchFamily="18" charset="0"/>
              </a:rPr>
              <a:t>nnen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Infos</a:t>
            </a:r>
            <a:r>
              <a:rPr lang="pl-PL" sz="2800" dirty="0">
                <a:latin typeface="Times New Roman" panose="02020603050405020304" pitchFamily="18" charset="0"/>
                <a:cs typeface="Times New Roman" panose="02020603050405020304" pitchFamily="18" charset="0"/>
              </a:rPr>
              <a:t> f</a:t>
            </a:r>
            <a:r>
              <a:rPr lang="de-DE" sz="2800" dirty="0">
                <a:latin typeface="Times New Roman" panose="02020603050405020304" pitchFamily="18" charset="0"/>
                <a:cs typeface="Times New Roman" panose="02020603050405020304" pitchFamily="18" charset="0"/>
              </a:rPr>
              <a:t>ü</a:t>
            </a:r>
            <a:r>
              <a:rPr lang="pl-PL" sz="2800" dirty="0" err="1">
                <a:latin typeface="Times New Roman" panose="02020603050405020304" pitchFamily="18" charset="0"/>
                <a:cs typeface="Times New Roman" panose="02020603050405020304" pitchFamily="18" charset="0"/>
              </a:rPr>
              <a:t>r</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diejenigen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gefunden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werden</a:t>
            </a:r>
            <a:r>
              <a:rPr lang="en-US"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sich</a:t>
            </a:r>
            <a:r>
              <a:rPr lang="pl-PL" sz="2800" dirty="0">
                <a:latin typeface="Times New Roman" panose="02020603050405020304" pitchFamily="18" charset="0"/>
                <a:cs typeface="Times New Roman" panose="02020603050405020304" pitchFamily="18" charset="0"/>
              </a:rPr>
              <a:t>  f</a:t>
            </a:r>
            <a:r>
              <a:rPr lang="de-DE" sz="2800" dirty="0">
                <a:latin typeface="Times New Roman" panose="02020603050405020304" pitchFamily="18" charset="0"/>
                <a:cs typeface="Times New Roman" panose="02020603050405020304" pitchFamily="18" charset="0"/>
              </a:rPr>
              <a:t>ü</a:t>
            </a:r>
            <a:r>
              <a:rPr lang="pl-PL" sz="2800" dirty="0" err="1">
                <a:latin typeface="Times New Roman" panose="02020603050405020304" pitchFamily="18" charset="0"/>
                <a:cs typeface="Times New Roman" panose="02020603050405020304" pitchFamily="18" charset="0"/>
              </a:rPr>
              <a:t>r</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Geisteswissenschaften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interessieren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sowie</a:t>
            </a:r>
            <a:r>
              <a:rPr lang="pl-PL" sz="2800" dirty="0">
                <a:latin typeface="Times New Roman" panose="02020603050405020304" pitchFamily="18" charset="0"/>
                <a:cs typeface="Times New Roman" panose="02020603050405020304" pitchFamily="18" charset="0"/>
              </a:rPr>
              <a:t> f</a:t>
            </a:r>
            <a:r>
              <a:rPr lang="de-DE" sz="2800" dirty="0">
                <a:latin typeface="Times New Roman" panose="02020603050405020304" pitchFamily="18" charset="0"/>
                <a:cs typeface="Times New Roman" panose="02020603050405020304" pitchFamily="18" charset="0"/>
              </a:rPr>
              <a:t>ü</a:t>
            </a:r>
            <a:r>
              <a:rPr lang="pl-PL" sz="2800" dirty="0" err="1">
                <a:latin typeface="Times New Roman" panose="02020603050405020304" pitchFamily="18" charset="0"/>
                <a:cs typeface="Times New Roman" panose="02020603050405020304" pitchFamily="18" charset="0"/>
              </a:rPr>
              <a:t>r</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diejenigen</a:t>
            </a:r>
            <a:r>
              <a:rPr lang="en-US" sz="2800" dirty="0">
                <a:latin typeface="Times New Roman" panose="02020603050405020304" pitchFamily="18" charset="0"/>
                <a:cs typeface="Times New Roman" panose="02020603050405020304" pitchFamily="18" charset="0"/>
              </a:rPr>
              <a:t>, die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mit</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modernsten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Einrichtungen</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in</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den</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Labors</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der</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Naturwissenschaften</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wie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Physik</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Biotechnologie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oder</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Nanotechnologie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Kontakt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haben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wollen</a:t>
            </a:r>
            <a:r>
              <a:rPr lang="pl-PL"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endParaRPr lang="pl-PL" sz="2800" dirty="0">
              <a:latin typeface="Times New Roman" panose="02020603050405020304" pitchFamily="18" charset="0"/>
              <a:cs typeface="Times New Roman" panose="02020603050405020304" pitchFamily="18" charset="0"/>
            </a:endParaRPr>
          </a:p>
        </p:txBody>
      </p:sp>
      <p:sp>
        <p:nvSpPr>
          <p:cNvPr id="4" name="Tytuł 1"/>
          <p:cNvSpPr>
            <a:spLocks noGrp="1"/>
          </p:cNvSpPr>
          <p:nvPr>
            <p:ph type="title"/>
          </p:nvPr>
        </p:nvSpPr>
        <p:spPr>
          <a:xfrm>
            <a:off x="570024" y="332656"/>
            <a:ext cx="8186766" cy="1000132"/>
          </a:xfrm>
        </p:spPr>
        <p:txBody>
          <a:bodyPr>
            <a:noAutofit/>
          </a:bodyPr>
          <a:lstStyle/>
          <a:p>
            <a:r>
              <a:rPr lang="en-US" sz="4000" b="1" dirty="0">
                <a:latin typeface="Times New Roman" panose="02020603050405020304" pitchFamily="18" charset="0"/>
                <a:cs typeface="Times New Roman" panose="02020603050405020304" pitchFamily="18" charset="0"/>
              </a:rPr>
              <a:t>Universität</a:t>
            </a:r>
            <a:r>
              <a:rPr lang="pl-PL"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Rzeszów</a:t>
            </a:r>
            <a:endParaRPr lang="pl-PL"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UR_logo.png"/>
          <p:cNvPicPr>
            <a:picLocks noChangeAspect="1"/>
          </p:cNvPicPr>
          <p:nvPr/>
        </p:nvPicPr>
        <p:blipFill>
          <a:blip r:embed="rId2" cstate="print"/>
          <a:stretch>
            <a:fillRect/>
          </a:stretch>
        </p:blipFill>
        <p:spPr>
          <a:xfrm>
            <a:off x="0" y="0"/>
            <a:ext cx="3143272" cy="2930191"/>
          </a:xfrm>
          <a:prstGeom prst="rect">
            <a:avLst/>
          </a:prstGeom>
        </p:spPr>
      </p:pic>
      <p:pic>
        <p:nvPicPr>
          <p:cNvPr id="5" name="Obraz 4" descr="01-801.jpg"/>
          <p:cNvPicPr>
            <a:picLocks noChangeAspect="1"/>
          </p:cNvPicPr>
          <p:nvPr/>
        </p:nvPicPr>
        <p:blipFill>
          <a:blip r:embed="rId3" cstate="print"/>
          <a:stretch>
            <a:fillRect/>
          </a:stretch>
        </p:blipFill>
        <p:spPr>
          <a:xfrm>
            <a:off x="3143240" y="0"/>
            <a:ext cx="6000760" cy="2928934"/>
          </a:xfrm>
          <a:prstGeom prst="rect">
            <a:avLst/>
          </a:prstGeom>
        </p:spPr>
      </p:pic>
      <p:pic>
        <p:nvPicPr>
          <p:cNvPr id="6" name="Obraz 5" descr="bibl_ur1.jpg"/>
          <p:cNvPicPr>
            <a:picLocks noChangeAspect="1"/>
          </p:cNvPicPr>
          <p:nvPr/>
        </p:nvPicPr>
        <p:blipFill>
          <a:blip r:embed="rId4" cstate="print"/>
          <a:stretch>
            <a:fillRect/>
          </a:stretch>
        </p:blipFill>
        <p:spPr>
          <a:xfrm>
            <a:off x="3809995" y="2857496"/>
            <a:ext cx="5334005" cy="4000504"/>
          </a:xfrm>
          <a:prstGeom prst="rect">
            <a:avLst/>
          </a:prstGeom>
        </p:spPr>
      </p:pic>
      <p:pic>
        <p:nvPicPr>
          <p:cNvPr id="7" name="Obraz 6" descr="uniwersytet-rzeszowski-urucham.jpg"/>
          <p:cNvPicPr>
            <a:picLocks noChangeAspect="1"/>
          </p:cNvPicPr>
          <p:nvPr/>
        </p:nvPicPr>
        <p:blipFill>
          <a:blip r:embed="rId5" cstate="print"/>
          <a:stretch>
            <a:fillRect/>
          </a:stretch>
        </p:blipFill>
        <p:spPr>
          <a:xfrm>
            <a:off x="0" y="2857496"/>
            <a:ext cx="4607715" cy="4000504"/>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p:cNvSpPr>
            <a:spLocks noGrp="1"/>
          </p:cNvSpPr>
          <p:nvPr>
            <p:ph idx="1"/>
          </p:nvPr>
        </p:nvSpPr>
        <p:spPr>
          <a:xfrm>
            <a:off x="500034" y="785794"/>
            <a:ext cx="8229600" cy="4525963"/>
          </a:xfrm>
        </p:spPr>
        <p:txBody>
          <a:bodyPr>
            <a:noAutofit/>
          </a:bodyPr>
          <a:lstStyle/>
          <a:p>
            <a:r>
              <a:rPr lang="en-US" sz="2800" dirty="0">
                <a:latin typeface="Times New Roman" panose="02020603050405020304" pitchFamily="18" charset="0"/>
                <a:cs typeface="Times New Roman" panose="02020603050405020304" pitchFamily="18" charset="0"/>
              </a:rPr>
              <a:t>An </a:t>
            </a:r>
            <a:r>
              <a:rPr lang="en-US" sz="2800" dirty="0" err="1">
                <a:latin typeface="Times New Roman" panose="02020603050405020304" pitchFamily="18" charset="0"/>
                <a:cs typeface="Times New Roman" panose="02020603050405020304" pitchFamily="18" charset="0"/>
              </a:rPr>
              <a:t>der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Universität</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Rzeszów</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studieren</a:t>
            </a:r>
            <a:r>
              <a:rPr lang="en-US" sz="2800" dirty="0">
                <a:latin typeface="Times New Roman" panose="02020603050405020304" pitchFamily="18" charset="0"/>
                <a:cs typeface="Times New Roman" panose="02020603050405020304" pitchFamily="18" charset="0"/>
              </a:rPr>
              <a:t> </a:t>
            </a:r>
            <a:r>
              <a:rPr lang="pl-PL" sz="2800" dirty="0">
                <a:latin typeface="Times New Roman" panose="02020603050405020304" pitchFamily="18" charset="0"/>
                <a:cs typeface="Times New Roman" panose="02020603050405020304" pitchFamily="18" charset="0"/>
              </a:rPr>
              <a:t> etwa20</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Tausend</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Studenten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Direkt</a:t>
            </a:r>
            <a:r>
              <a:rPr lang="pl-PL"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und </a:t>
            </a:r>
            <a:r>
              <a:rPr lang="en-US" sz="2800" dirty="0" err="1">
                <a:latin typeface="Times New Roman" panose="02020603050405020304" pitchFamily="18" charset="0"/>
                <a:cs typeface="Times New Roman" panose="02020603050405020304" pitchFamily="18" charset="0"/>
              </a:rPr>
              <a:t>Fernstudium</a:t>
            </a:r>
            <a:r>
              <a:rPr lang="pl-PL" sz="2800" dirty="0">
                <a:latin typeface="Times New Roman" panose="02020603050405020304" pitchFamily="18" charset="0"/>
                <a:cs typeface="Times New Roman" panose="02020603050405020304" pitchFamily="18" charset="0"/>
              </a:rPr>
              <a:t>,</a:t>
            </a:r>
            <a:r>
              <a:rPr lang="pl-PL" sz="2800" dirty="0" err="1">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sowohl</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Bachelor-und</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Masterstudium</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als</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auch</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Aufbau-und</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Doktorandenstudium</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durchf</a:t>
            </a:r>
            <a:r>
              <a:rPr lang="de-DE" sz="2800" dirty="0">
                <a:latin typeface="Times New Roman" panose="02020603050405020304" pitchFamily="18" charset="0"/>
                <a:cs typeface="Times New Roman" panose="02020603050405020304" pitchFamily="18" charset="0"/>
              </a:rPr>
              <a:t>ü</a:t>
            </a:r>
            <a:r>
              <a:rPr lang="pl-PL" sz="2800" dirty="0" err="1">
                <a:latin typeface="Times New Roman" panose="02020603050405020304" pitchFamily="18" charset="0"/>
                <a:cs typeface="Times New Roman" panose="02020603050405020304" pitchFamily="18" charset="0"/>
              </a:rPr>
              <a:t>hren</a:t>
            </a:r>
            <a:r>
              <a:rPr lang="de-DE"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Universität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hat</a:t>
            </a:r>
            <a:r>
              <a:rPr lang="pl-PL" sz="2800" dirty="0">
                <a:latin typeface="Times New Roman" panose="02020603050405020304" pitchFamily="18" charset="0"/>
                <a:cs typeface="Times New Roman" panose="02020603050405020304" pitchFamily="18" charset="0"/>
              </a:rPr>
              <a:t> 12 </a:t>
            </a:r>
            <a:r>
              <a:rPr lang="pl-PL" sz="2800" dirty="0" err="1">
                <a:latin typeface="Times New Roman" panose="02020603050405020304" pitchFamily="18" charset="0"/>
                <a:cs typeface="Times New Roman" panose="02020603050405020304" pitchFamily="18" charset="0"/>
              </a:rPr>
              <a:t>Fakult</a:t>
            </a:r>
            <a:r>
              <a:rPr lang="de-DE" sz="2800" dirty="0">
                <a:latin typeface="Times New Roman" panose="02020603050405020304" pitchFamily="18" charset="0"/>
                <a:cs typeface="Times New Roman" panose="02020603050405020304" pitchFamily="18" charset="0"/>
              </a:rPr>
              <a:t>ä</a:t>
            </a:r>
            <a:r>
              <a:rPr lang="pl-PL" sz="2800" dirty="0">
                <a:latin typeface="Times New Roman" panose="02020603050405020304" pitchFamily="18" charset="0"/>
                <a:cs typeface="Times New Roman" panose="02020603050405020304" pitchFamily="18" charset="0"/>
              </a:rPr>
              <a:t>ten.</a:t>
            </a:r>
          </a:p>
          <a:p>
            <a:endParaRPr lang="de-DE" sz="2800" dirty="0">
              <a:latin typeface="Times New Roman" panose="02020603050405020304" pitchFamily="18" charset="0"/>
              <a:cs typeface="Times New Roman" panose="02020603050405020304" pitchFamily="18" charset="0"/>
            </a:endParaRPr>
          </a:p>
          <a:p>
            <a:r>
              <a:rPr lang="de-DE" sz="2800" dirty="0">
                <a:latin typeface="Times New Roman" panose="02020603050405020304" pitchFamily="18" charset="0"/>
                <a:cs typeface="Times New Roman" panose="02020603050405020304" pitchFamily="18" charset="0"/>
              </a:rPr>
              <a:t>Im Nachfolgenden nenne ich diese Fakultäten und einige besonders populäre Studiengänge.</a:t>
            </a:r>
            <a:endParaRPr lang="pl-PL"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57200" y="5072050"/>
            <a:ext cx="8229600" cy="1785950"/>
          </a:xfrm>
        </p:spPr>
        <p:txBody>
          <a:bodyPr>
            <a:noAutofit/>
          </a:bodyPr>
          <a:lstStyle/>
          <a:p>
            <a:r>
              <a:rPr lang="de-DE" sz="6000" dirty="0">
                <a:solidFill>
                  <a:schemeClr val="bg1"/>
                </a:solidFill>
              </a:rPr>
              <a:t> </a:t>
            </a:r>
            <a:r>
              <a:rPr lang="de-DE" sz="6000" b="1" dirty="0">
                <a:solidFill>
                  <a:schemeClr val="bg1"/>
                </a:solidFill>
                <a:latin typeface="Times New Roman" panose="02020603050405020304" pitchFamily="18" charset="0"/>
                <a:cs typeface="Times New Roman" panose="02020603050405020304" pitchFamily="18" charset="0"/>
              </a:rPr>
              <a:t>Fakultäten und </a:t>
            </a:r>
            <a:r>
              <a:rPr lang="pl-PL" sz="6000" b="1" dirty="0" err="1">
                <a:solidFill>
                  <a:schemeClr val="bg1"/>
                </a:solidFill>
                <a:latin typeface="Times New Roman" panose="02020603050405020304" pitchFamily="18" charset="0"/>
                <a:cs typeface="Times New Roman" panose="02020603050405020304" pitchFamily="18" charset="0"/>
              </a:rPr>
              <a:t>Studiengänge</a:t>
            </a:r>
            <a:endParaRPr lang="pl-PL" sz="6000" b="1"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ymbol zastępczy zawartości 2"/>
          <p:cNvSpPr>
            <a:spLocks noGrp="1"/>
          </p:cNvSpPr>
          <p:nvPr>
            <p:ph idx="1"/>
          </p:nvPr>
        </p:nvSpPr>
        <p:spPr>
          <a:xfrm>
            <a:off x="4932363" y="1341438"/>
            <a:ext cx="4032250" cy="5040312"/>
          </a:xfrm>
        </p:spPr>
        <p:txBody>
          <a:bodyPr>
            <a:normAutofit/>
          </a:bodyPr>
          <a:lstStyle/>
          <a:p>
            <a:pPr marL="0" indent="0">
              <a:buNone/>
            </a:pPr>
            <a:endParaRPr lang="pl-PL" sz="3600" dirty="0"/>
          </a:p>
          <a:p>
            <a:pPr marL="0" indent="0">
              <a:buNone/>
            </a:pPr>
            <a:r>
              <a:rPr lang="pl-PL" sz="3600" dirty="0" err="1">
                <a:latin typeface="Times New Roman" panose="02020603050405020304" pitchFamily="18" charset="0"/>
                <a:cs typeface="Times New Roman" panose="02020603050405020304" pitchFamily="18" charset="0"/>
              </a:rPr>
              <a:t>Fakultät</a:t>
            </a:r>
            <a:r>
              <a:rPr lang="pl-PL" sz="3600" dirty="0">
                <a:latin typeface="Times New Roman" panose="02020603050405020304" pitchFamily="18" charset="0"/>
                <a:cs typeface="Times New Roman" panose="02020603050405020304" pitchFamily="18" charset="0"/>
              </a:rPr>
              <a:t>:</a:t>
            </a:r>
            <a:endParaRPr lang="pl-PL"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2400" dirty="0" err="1">
                <a:latin typeface="Times New Roman" panose="02020603050405020304" pitchFamily="18" charset="0"/>
                <a:cs typeface="Times New Roman" panose="02020603050405020304" pitchFamily="18" charset="0"/>
              </a:rPr>
              <a:t>Landschaftsarchitektur</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2400" dirty="0">
                <a:latin typeface="Times New Roman" panose="02020603050405020304" pitchFamily="18" charset="0"/>
                <a:cs typeface="Times New Roman" panose="02020603050405020304" pitchFamily="18" charset="0"/>
              </a:rPr>
              <a:t>Biologie</a:t>
            </a:r>
          </a:p>
          <a:p>
            <a:pPr>
              <a:buFont typeface="Wingdings" panose="05000000000000000000" pitchFamily="2" charset="2"/>
              <a:buChar char="Ø"/>
            </a:pPr>
            <a:r>
              <a:rPr lang="pl-PL" sz="2400" dirty="0" err="1">
                <a:latin typeface="Times New Roman" panose="02020603050405020304" pitchFamily="18" charset="0"/>
                <a:cs typeface="Times New Roman" panose="02020603050405020304" pitchFamily="18" charset="0"/>
              </a:rPr>
              <a:t>Umweltschutz</a:t>
            </a:r>
            <a:endParaRPr lang="pl-PL" alt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2400" dirty="0" err="1">
                <a:latin typeface="Times New Roman" panose="02020603050405020304" pitchFamily="18" charset="0"/>
                <a:cs typeface="Times New Roman" panose="02020603050405020304" pitchFamily="18" charset="0"/>
              </a:rPr>
              <a:t>Landwirtschaft</a:t>
            </a:r>
            <a:endParaRPr lang="pl-PL" altLang="pl-PL" sz="2400" dirty="0">
              <a:latin typeface="Times New Roman" panose="02020603050405020304" pitchFamily="18" charset="0"/>
              <a:cs typeface="Times New Roman" panose="02020603050405020304" pitchFamily="18" charset="0"/>
            </a:endParaRPr>
          </a:p>
        </p:txBody>
      </p:sp>
      <p:pic>
        <p:nvPicPr>
          <p:cNvPr id="9219" name="Picture 2"/>
          <p:cNvPicPr>
            <a:picLocks noChangeAspect="1" noChangeArrowheads="1"/>
          </p:cNvPicPr>
          <p:nvPr/>
        </p:nvPicPr>
        <p:blipFill>
          <a:blip r:embed="rId3" cstate="print"/>
          <a:srcRect/>
          <a:stretch>
            <a:fillRect/>
          </a:stretch>
        </p:blipFill>
        <p:spPr bwMode="auto">
          <a:xfrm>
            <a:off x="86504" y="1556792"/>
            <a:ext cx="4521215" cy="5072098"/>
          </a:xfrm>
          <a:prstGeom prst="rect">
            <a:avLst/>
          </a:prstGeom>
          <a:noFill/>
          <a:ln w="9525">
            <a:noFill/>
            <a:miter lim="800000"/>
            <a:headEnd/>
            <a:tailEnd/>
          </a:ln>
        </p:spPr>
      </p:pic>
      <p:sp>
        <p:nvSpPr>
          <p:cNvPr id="5" name="pole tekstowe 4"/>
          <p:cNvSpPr txBox="1"/>
          <p:nvPr/>
        </p:nvSpPr>
        <p:spPr>
          <a:xfrm>
            <a:off x="500034" y="571480"/>
            <a:ext cx="8215370" cy="707886"/>
          </a:xfrm>
          <a:prstGeom prst="rect">
            <a:avLst/>
          </a:prstGeom>
          <a:noFill/>
        </p:spPr>
        <p:txBody>
          <a:bodyPr wrap="square" rtlCol="0">
            <a:spAutoFit/>
          </a:bodyPr>
          <a:lstStyle/>
          <a:p>
            <a:r>
              <a:rPr lang="pl-PL" sz="4000" b="1" dirty="0">
                <a:latin typeface="Times New Roman" panose="02020603050405020304" pitchFamily="18" charset="0"/>
                <a:cs typeface="Times New Roman" panose="02020603050405020304" pitchFamily="18" charset="0"/>
              </a:rPr>
              <a:t>Biologie </a:t>
            </a:r>
            <a:r>
              <a:rPr lang="pl-PL" sz="4000" b="1" dirty="0" err="1">
                <a:latin typeface="Times New Roman" panose="02020603050405020304" pitchFamily="18" charset="0"/>
                <a:cs typeface="Times New Roman" panose="02020603050405020304" pitchFamily="18" charset="0"/>
              </a:rPr>
              <a:t>und</a:t>
            </a:r>
            <a:r>
              <a:rPr lang="pl-PL" sz="4000" b="1" dirty="0">
                <a:latin typeface="Times New Roman" panose="02020603050405020304" pitchFamily="18" charset="0"/>
                <a:cs typeface="Times New Roman" panose="02020603050405020304" pitchFamily="18" charset="0"/>
              </a:rPr>
              <a:t> </a:t>
            </a:r>
            <a:r>
              <a:rPr lang="pl-PL" sz="4000" b="1" dirty="0" err="1">
                <a:latin typeface="Times New Roman" panose="02020603050405020304" pitchFamily="18" charset="0"/>
                <a:cs typeface="Times New Roman" panose="02020603050405020304" pitchFamily="18" charset="0"/>
              </a:rPr>
              <a:t>Landwirtschaft</a:t>
            </a:r>
            <a:r>
              <a:rPr lang="pl-PL" sz="4000" b="1" dirty="0">
                <a:latin typeface="Times New Roman" panose="02020603050405020304" pitchFamily="18" charset="0"/>
                <a:cs typeface="Times New Roman" panose="02020603050405020304" pitchFamily="18" charset="0"/>
              </a:rPr>
              <a:t>:</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ymbol zastępczy zawartości 2"/>
          <p:cNvSpPr txBox="1">
            <a:spLocks/>
          </p:cNvSpPr>
          <p:nvPr/>
        </p:nvSpPr>
        <p:spPr bwMode="auto">
          <a:xfrm>
            <a:off x="4357686" y="1785926"/>
            <a:ext cx="4283075" cy="4606919"/>
          </a:xfrm>
          <a:prstGeom prst="rect">
            <a:avLst/>
          </a:prstGeom>
          <a:noFill/>
          <a:ln w="9525">
            <a:noFill/>
            <a:miter lim="800000"/>
            <a:headEnd/>
            <a:tailEnd/>
          </a:ln>
        </p:spPr>
        <p:txBody>
          <a:bodyPr/>
          <a:lstStyle/>
          <a:p>
            <a:pPr eaLnBrk="1" hangingPunct="1">
              <a:spcBef>
                <a:spcPct val="20000"/>
              </a:spcBef>
              <a:buFont typeface="Arial" charset="0"/>
              <a:buNone/>
            </a:pPr>
            <a:endParaRPr lang="pl-PL" altLang="pl-PL" sz="2800" dirty="0"/>
          </a:p>
          <a:p>
            <a:pPr eaLnBrk="1" hangingPunct="1">
              <a:spcBef>
                <a:spcPct val="20000"/>
              </a:spcBef>
            </a:pPr>
            <a:endParaRPr lang="pl-PL" altLang="pl-PL" sz="2000" dirty="0"/>
          </a:p>
        </p:txBody>
      </p:sp>
      <p:pic>
        <p:nvPicPr>
          <p:cNvPr id="8195" name="Picture 2"/>
          <p:cNvPicPr>
            <a:picLocks noChangeAspect="1" noChangeArrowheads="1"/>
          </p:cNvPicPr>
          <p:nvPr/>
        </p:nvPicPr>
        <p:blipFill>
          <a:blip r:embed="rId3" cstate="print"/>
          <a:srcRect/>
          <a:stretch>
            <a:fillRect/>
          </a:stretch>
        </p:blipFill>
        <p:spPr bwMode="auto">
          <a:xfrm>
            <a:off x="179388" y="1285860"/>
            <a:ext cx="3963984" cy="5572140"/>
          </a:xfrm>
          <a:prstGeom prst="rect">
            <a:avLst/>
          </a:prstGeom>
          <a:noFill/>
          <a:ln w="9525">
            <a:noFill/>
            <a:miter lim="800000"/>
            <a:headEnd/>
            <a:tailEnd/>
          </a:ln>
        </p:spPr>
      </p:pic>
      <p:sp>
        <p:nvSpPr>
          <p:cNvPr id="2049" name="Rectangle 1"/>
          <p:cNvSpPr>
            <a:spLocks noChangeArrowheads="1"/>
          </p:cNvSpPr>
          <p:nvPr/>
        </p:nvSpPr>
        <p:spPr bwMode="auto">
          <a:xfrm>
            <a:off x="0" y="500042"/>
            <a:ext cx="8929718"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l-PL" sz="4000" b="1" i="0" u="none" strike="noStrike" cap="none" normalizeH="0" baseline="0" dirty="0">
                <a:ln>
                  <a:noFill/>
                </a:ln>
                <a:effectLst/>
                <a:latin typeface="Calibri" pitchFamily="34" charset="0"/>
                <a:ea typeface="Times New Roman" pitchFamily="18" charset="0"/>
                <a:cs typeface="Times New Roman" pitchFamily="18" charset="0"/>
              </a:rPr>
              <a:t>      </a:t>
            </a:r>
            <a:r>
              <a:rPr kumimoji="0" lang="en-US" sz="4000" b="1" i="0" u="none" strike="noStrike" cap="none" normalizeH="0" baseline="0" dirty="0" err="1">
                <a:ln>
                  <a:noFill/>
                </a:ln>
                <a:effectLst/>
                <a:latin typeface="Times New Roman" panose="02020603050405020304" pitchFamily="18" charset="0"/>
                <a:ea typeface="Times New Roman" panose="02020603050405020304" pitchFamily="18" charset="0"/>
                <a:cs typeface="Times New Roman" panose="02020603050405020304" pitchFamily="18" charset="0"/>
              </a:rPr>
              <a:t>Wirtschaftswissenschaften</a:t>
            </a:r>
            <a:endParaRPr kumimoji="0" lang="en-US" sz="5400" b="1" i="0" u="none" strike="noStrike" cap="none" normalizeH="0" baseline="0" dirty="0">
              <a:ln>
                <a:noFill/>
              </a:ln>
              <a:effectLst/>
              <a:latin typeface="Times New Roman" panose="02020603050405020304" pitchFamily="18" charset="0"/>
              <a:cs typeface="Times New Roman" panose="02020603050405020304" pitchFamily="18" charset="0"/>
            </a:endParaRPr>
          </a:p>
        </p:txBody>
      </p:sp>
      <p:sp>
        <p:nvSpPr>
          <p:cNvPr id="8" name="pole tekstowe 7"/>
          <p:cNvSpPr txBox="1"/>
          <p:nvPr/>
        </p:nvSpPr>
        <p:spPr>
          <a:xfrm>
            <a:off x="4143372" y="2000240"/>
            <a:ext cx="5000628" cy="2000548"/>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Fakultät</a:t>
            </a:r>
            <a:r>
              <a:rPr lang="pl-PL" sz="3200" dirty="0">
                <a:latin typeface="Times New Roman" panose="02020603050405020304" pitchFamily="18" charset="0"/>
                <a:cs typeface="Times New Roman" panose="02020603050405020304" pitchFamily="18" charset="0"/>
              </a:rPr>
              <a:t>:</a:t>
            </a:r>
          </a:p>
          <a:p>
            <a:pPr lvl="0"/>
            <a:endParaRPr lang="pl-PL" sz="3200" dirty="0">
              <a:latin typeface="Times New Roman" panose="02020603050405020304" pitchFamily="18" charset="0"/>
              <a:cs typeface="Times New Roman" panose="02020603050405020304" pitchFamily="18" charset="0"/>
            </a:endParaRPr>
          </a:p>
          <a:p>
            <a:pPr marL="457200" lvl="0" indent="-457200">
              <a:buFont typeface="Wingdings" panose="05000000000000000000" pitchFamily="2" charset="2"/>
              <a:buChar char="Ø"/>
            </a:pPr>
            <a:r>
              <a:rPr lang="en-US" sz="2800" dirty="0" err="1">
                <a:latin typeface="Times New Roman" panose="02020603050405020304" pitchFamily="18" charset="0"/>
                <a:ea typeface="Times New Roman" pitchFamily="18" charset="0"/>
                <a:cs typeface="Times New Roman" panose="02020603050405020304" pitchFamily="18" charset="0"/>
              </a:rPr>
              <a:t>Wirtschaftswissenschaften</a:t>
            </a:r>
            <a:endParaRPr lang="en-US" sz="4000" dirty="0">
              <a:latin typeface="Times New Roman" panose="02020603050405020304" pitchFamily="18" charset="0"/>
              <a:cs typeface="Times New Roman" panose="02020603050405020304" pitchFamily="18" charset="0"/>
            </a:endParaRPr>
          </a:p>
          <a:p>
            <a:pPr>
              <a:buFont typeface="Arial" pitchFamily="34" charset="0"/>
              <a:buChar char="•"/>
            </a:pPr>
            <a:endParaRPr lang="pl-PL" sz="3200" dirty="0"/>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ymbol zastępczy zawartości 2"/>
          <p:cNvSpPr>
            <a:spLocks noGrp="1"/>
          </p:cNvSpPr>
          <p:nvPr>
            <p:ph idx="1"/>
          </p:nvPr>
        </p:nvSpPr>
        <p:spPr>
          <a:xfrm>
            <a:off x="4644008" y="1988840"/>
            <a:ext cx="4032250" cy="5214974"/>
          </a:xfrm>
        </p:spPr>
        <p:txBody>
          <a:bodyPr>
            <a:normAutofit/>
          </a:bodyPr>
          <a:lstStyle/>
          <a:p>
            <a:pPr marL="0" indent="0">
              <a:buNone/>
            </a:pPr>
            <a:r>
              <a:rPr lang="en-US" sz="2800" b="1" dirty="0" err="1">
                <a:latin typeface="Times New Roman" panose="02020603050405020304" pitchFamily="18" charset="0"/>
                <a:cs typeface="Times New Roman" panose="02020603050405020304" pitchFamily="18" charset="0"/>
              </a:rPr>
              <a:t>Fakultät</a:t>
            </a:r>
            <a:r>
              <a:rPr lang="pl-PL" sz="2800" b="1" dirty="0">
                <a:latin typeface="Times New Roman" panose="02020603050405020304" pitchFamily="18" charset="0"/>
                <a:cs typeface="Times New Roman" panose="02020603050405020304" pitchFamily="18" charset="0"/>
              </a:rPr>
              <a:t>:</a:t>
            </a:r>
            <a:endParaRPr lang="pl-PL" altLang="pl-PL" sz="28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err="1">
                <a:latin typeface="Times New Roman" panose="02020603050405020304" pitchFamily="18" charset="0"/>
                <a:cs typeface="Times New Roman" panose="02020603050405020304" pitchFamily="18" charset="0"/>
              </a:rPr>
              <a:t>Journalismus</a:t>
            </a:r>
            <a:endParaRPr lang="pl-PL" altLang="pl-PL"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2800" dirty="0" err="1">
                <a:latin typeface="Times New Roman" panose="02020603050405020304" pitchFamily="18" charset="0"/>
                <a:cs typeface="Times New Roman" panose="02020603050405020304" pitchFamily="18" charset="0"/>
              </a:rPr>
              <a:t>S</a:t>
            </a:r>
            <a:r>
              <a:rPr lang="en-US" sz="2800" dirty="0" err="1">
                <a:latin typeface="Times New Roman" panose="02020603050405020304" pitchFamily="18" charset="0"/>
                <a:cs typeface="Times New Roman" panose="02020603050405020304" pitchFamily="18" charset="0"/>
              </a:rPr>
              <a:t>oziale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Kommunikation</a:t>
            </a:r>
            <a:endParaRPr lang="pl-PL" altLang="pl-PL"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Polnische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Philolog</a:t>
            </a:r>
            <a:r>
              <a:rPr lang="pl-PL" sz="2800" dirty="0" err="1">
                <a:latin typeface="Times New Roman" panose="02020603050405020304" pitchFamily="18" charset="0"/>
                <a:cs typeface="Times New Roman" panose="02020603050405020304" pitchFamily="18" charset="0"/>
              </a:rPr>
              <a:t>ie</a:t>
            </a:r>
            <a:endParaRPr lang="pl-PL" altLang="pl-PL"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err="1">
                <a:latin typeface="Times New Roman" panose="02020603050405020304" pitchFamily="18" charset="0"/>
                <a:cs typeface="Times New Roman" panose="02020603050405020304" pitchFamily="18" charset="0"/>
              </a:rPr>
              <a:t>Anglistik</a:t>
            </a:r>
            <a:r>
              <a:rPr lang="en-US" sz="2800" dirty="0">
                <a:latin typeface="Times New Roman" panose="02020603050405020304" pitchFamily="18" charset="0"/>
                <a:cs typeface="Times New Roman" panose="02020603050405020304" pitchFamily="18" charset="0"/>
              </a:rPr>
              <a:t>, </a:t>
            </a:r>
            <a:endParaRPr lang="pl-PL"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err="1">
                <a:latin typeface="Times New Roman" panose="02020603050405020304" pitchFamily="18" charset="0"/>
                <a:cs typeface="Times New Roman" panose="02020603050405020304" pitchFamily="18" charset="0"/>
              </a:rPr>
              <a:t>Germanistik</a:t>
            </a:r>
            <a:r>
              <a:rPr lang="en-US" sz="2800" dirty="0">
                <a:latin typeface="Times New Roman" panose="02020603050405020304" pitchFamily="18" charset="0"/>
                <a:cs typeface="Times New Roman" panose="02020603050405020304" pitchFamily="18" charset="0"/>
              </a:rPr>
              <a:t>, </a:t>
            </a:r>
            <a:endParaRPr lang="pl-PL"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800" dirty="0" err="1">
                <a:latin typeface="Times New Roman" panose="02020603050405020304" pitchFamily="18" charset="0"/>
                <a:cs typeface="Times New Roman" panose="02020603050405020304" pitchFamily="18" charset="0"/>
              </a:rPr>
              <a:t>Russische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Philologie</a:t>
            </a:r>
            <a:endParaRPr lang="pl-PL" altLang="pl-PL" sz="2800" dirty="0">
              <a:latin typeface="Times New Roman" panose="02020603050405020304" pitchFamily="18" charset="0"/>
              <a:cs typeface="Times New Roman" panose="02020603050405020304" pitchFamily="18" charset="0"/>
            </a:endParaRPr>
          </a:p>
          <a:p>
            <a:pPr marL="0" indent="0" eaLnBrk="1" hangingPunct="1">
              <a:buFont typeface="Arial" charset="0"/>
              <a:buNone/>
            </a:pPr>
            <a:endParaRPr lang="pl-PL" altLang="pl-PL" sz="1000" dirty="0"/>
          </a:p>
        </p:txBody>
      </p:sp>
      <p:pic>
        <p:nvPicPr>
          <p:cNvPr id="9220" name="Picture 2"/>
          <p:cNvPicPr>
            <a:picLocks noChangeAspect="1" noChangeArrowheads="1"/>
          </p:cNvPicPr>
          <p:nvPr/>
        </p:nvPicPr>
        <p:blipFill>
          <a:blip r:embed="rId3" cstate="print"/>
          <a:srcRect/>
          <a:stretch>
            <a:fillRect/>
          </a:stretch>
        </p:blipFill>
        <p:spPr bwMode="auto">
          <a:xfrm>
            <a:off x="468875" y="1700808"/>
            <a:ext cx="3710216" cy="4795773"/>
          </a:xfrm>
          <a:prstGeom prst="rect">
            <a:avLst/>
          </a:prstGeom>
          <a:noFill/>
          <a:ln w="9525">
            <a:noFill/>
            <a:miter lim="800000"/>
            <a:headEnd/>
            <a:tailEnd/>
          </a:ln>
        </p:spPr>
      </p:pic>
      <p:sp>
        <p:nvSpPr>
          <p:cNvPr id="6" name="pole tekstowe 5"/>
          <p:cNvSpPr txBox="1"/>
          <p:nvPr/>
        </p:nvSpPr>
        <p:spPr>
          <a:xfrm>
            <a:off x="285720" y="0"/>
            <a:ext cx="7786742" cy="707886"/>
          </a:xfrm>
          <a:prstGeom prst="rect">
            <a:avLst/>
          </a:prstGeom>
          <a:noFill/>
        </p:spPr>
        <p:txBody>
          <a:bodyPr wrap="square" rtlCol="0">
            <a:spAutoFit/>
          </a:bodyPr>
          <a:lstStyle/>
          <a:p>
            <a:pPr algn="ctr"/>
            <a:r>
              <a:rPr lang="en-US" sz="4000" b="1" dirty="0" err="1">
                <a:latin typeface="Times New Roman" panose="02020603050405020304" pitchFamily="18" charset="0"/>
                <a:cs typeface="Times New Roman" panose="02020603050405020304" pitchFamily="18" charset="0"/>
              </a:rPr>
              <a:t>Philologie</a:t>
            </a:r>
            <a:endParaRPr lang="pl-PL" sz="4000" b="1"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ymbol zastępczy zawartości 2"/>
          <p:cNvSpPr>
            <a:spLocks noGrp="1"/>
          </p:cNvSpPr>
          <p:nvPr>
            <p:ph idx="1"/>
          </p:nvPr>
        </p:nvSpPr>
        <p:spPr>
          <a:xfrm>
            <a:off x="4572000" y="1916832"/>
            <a:ext cx="4465638" cy="5143536"/>
          </a:xfrm>
        </p:spPr>
        <p:txBody>
          <a:bodyPr>
            <a:normAutofit/>
          </a:bodyPr>
          <a:lstStyle/>
          <a:p>
            <a:pPr marL="0" indent="0">
              <a:buNone/>
            </a:pPr>
            <a:r>
              <a:rPr lang="en-US" sz="2800" b="1" dirty="0" err="1">
                <a:latin typeface="Times New Roman" panose="02020603050405020304" pitchFamily="18" charset="0"/>
                <a:cs typeface="Times New Roman" panose="02020603050405020304" pitchFamily="18" charset="0"/>
              </a:rPr>
              <a:t>Fakultät</a:t>
            </a:r>
            <a:r>
              <a:rPr lang="pl-PL" sz="2800" dirty="0">
                <a:latin typeface="Times New Roman" panose="02020603050405020304" pitchFamily="18" charset="0"/>
                <a:cs typeface="Times New Roman" panose="02020603050405020304" pitchFamily="18" charset="0"/>
              </a:rPr>
              <a:t>:</a:t>
            </a:r>
            <a:endParaRPr lang="pl-PL" altLang="pl-PL"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Physik</a:t>
            </a:r>
            <a:r>
              <a:rPr lang="en-US" sz="2400" dirty="0">
                <a:latin typeface="Times New Roman" panose="02020603050405020304" pitchFamily="18" charset="0"/>
                <a:cs typeface="Times New Roman" panose="02020603050405020304" pitchFamily="18" charset="0"/>
              </a:rPr>
              <a:t>,</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T</a:t>
            </a:r>
            <a:r>
              <a:rPr lang="en-US" sz="2400" dirty="0" err="1">
                <a:latin typeface="Times New Roman" panose="02020603050405020304" pitchFamily="18" charset="0"/>
                <a:cs typeface="Times New Roman" panose="02020603050405020304" pitchFamily="18" charset="0"/>
              </a:rPr>
              <a:t>echnische</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Physik</a:t>
            </a:r>
            <a:r>
              <a:rPr lang="en-US" sz="2400" dirty="0">
                <a:latin typeface="Times New Roman" panose="02020603050405020304" pitchFamily="18" charset="0"/>
                <a:cs typeface="Times New Roman" panose="02020603050405020304" pitchFamily="18" charset="0"/>
              </a:rPr>
              <a:t>,</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Informatik</a:t>
            </a:r>
            <a:r>
              <a:rPr lang="en-US" sz="2400" dirty="0">
                <a:latin typeface="Times New Roman" panose="02020603050405020304" pitchFamily="18" charset="0"/>
                <a:cs typeface="Times New Roman" panose="02020603050405020304" pitchFamily="18" charset="0"/>
              </a:rPr>
              <a:t>,</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Sicherheitsentwicklung</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Werkstofftechnik</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Fertigungstechnik</a:t>
            </a:r>
            <a:r>
              <a:rPr lang="pl-PL" sz="2400"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Mathematik</a:t>
            </a:r>
            <a:r>
              <a:rPr lang="en-US" sz="2400" dirty="0">
                <a:latin typeface="Times New Roman" panose="02020603050405020304" pitchFamily="18" charset="0"/>
                <a:cs typeface="Times New Roman" panose="02020603050405020304" pitchFamily="18" charset="0"/>
              </a:rPr>
              <a:t>. </a:t>
            </a:r>
            <a:endParaRPr lang="pl-PL" sz="2400" dirty="0">
              <a:latin typeface="Times New Roman" panose="02020603050405020304" pitchFamily="18" charset="0"/>
              <a:cs typeface="Times New Roman" panose="02020603050405020304" pitchFamily="18" charset="0"/>
            </a:endParaRPr>
          </a:p>
          <a:p>
            <a:pPr marL="0" indent="0" eaLnBrk="1" hangingPunct="1">
              <a:buFont typeface="Arial" charset="0"/>
              <a:buNone/>
            </a:pPr>
            <a:endParaRPr lang="pl-PL" altLang="pl-PL" sz="2200" dirty="0"/>
          </a:p>
        </p:txBody>
      </p:sp>
      <p:pic>
        <p:nvPicPr>
          <p:cNvPr id="10243" name="Picture 2"/>
          <p:cNvPicPr>
            <a:picLocks noChangeAspect="1" noChangeArrowheads="1"/>
          </p:cNvPicPr>
          <p:nvPr/>
        </p:nvPicPr>
        <p:blipFill>
          <a:blip r:embed="rId3" cstate="print"/>
          <a:srcRect/>
          <a:stretch>
            <a:fillRect/>
          </a:stretch>
        </p:blipFill>
        <p:spPr bwMode="auto">
          <a:xfrm>
            <a:off x="251520" y="1484783"/>
            <a:ext cx="3725307" cy="4580329"/>
          </a:xfrm>
          <a:prstGeom prst="rect">
            <a:avLst/>
          </a:prstGeom>
          <a:noFill/>
          <a:ln w="9525">
            <a:noFill/>
            <a:miter lim="800000"/>
            <a:headEnd/>
            <a:tailEnd/>
          </a:ln>
        </p:spPr>
      </p:pic>
      <p:sp>
        <p:nvSpPr>
          <p:cNvPr id="5" name="pole tekstowe 4"/>
          <p:cNvSpPr txBox="1"/>
          <p:nvPr/>
        </p:nvSpPr>
        <p:spPr>
          <a:xfrm>
            <a:off x="251520" y="188640"/>
            <a:ext cx="8496944"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Mathematik</a:t>
            </a:r>
            <a:r>
              <a:rPr lang="en-US" sz="4000" b="1" dirty="0">
                <a:latin typeface="Times New Roman" panose="02020603050405020304" pitchFamily="18" charset="0"/>
                <a:cs typeface="Times New Roman" panose="02020603050405020304" pitchFamily="18" charset="0"/>
              </a:rPr>
              <a:t> und</a:t>
            </a:r>
            <a:r>
              <a:rPr lang="pl-PL"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Naturwissenschaften</a:t>
            </a:r>
            <a:endParaRPr lang="pl-PL" sz="4000" b="1"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39552" y="1124744"/>
            <a:ext cx="8229600" cy="4525963"/>
          </a:xfrm>
        </p:spPr>
        <p:txBody>
          <a:bodyPr>
            <a:normAutofit lnSpcReduction="10000"/>
          </a:bodyPr>
          <a:lstStyle/>
          <a:p>
            <a:pPr>
              <a:buFont typeface="Wingdings" panose="05000000000000000000" pitchFamily="2" charset="2"/>
              <a:buChar char="Ø"/>
            </a:pPr>
            <a:r>
              <a:rPr lang="pl-PL" sz="2800" b="1" dirty="0">
                <a:latin typeface="Arial" panose="020B0604020202020204" pitchFamily="34" charset="0"/>
                <a:cs typeface="Arial" panose="020B0604020202020204" pitchFamily="34" charset="0"/>
              </a:rPr>
              <a:t>1932</a:t>
            </a:r>
            <a:endParaRPr lang="pl-PL" sz="2800" dirty="0">
              <a:latin typeface="Arial" panose="020B0604020202020204" pitchFamily="34" charset="0"/>
              <a:cs typeface="Arial" panose="020B0604020202020204" pitchFamily="34" charset="0"/>
            </a:endParaRPr>
          </a:p>
          <a:p>
            <a:pPr>
              <a:buNone/>
            </a:pPr>
            <a:r>
              <a:rPr lang="pl-PL" sz="2800" dirty="0" err="1">
                <a:latin typeface="Times New Roman" panose="02020603050405020304" pitchFamily="18" charset="0"/>
                <a:cs typeface="Times New Roman" panose="02020603050405020304" pitchFamily="18" charset="0"/>
              </a:rPr>
              <a:t>Enthüllung</a:t>
            </a:r>
            <a:r>
              <a:rPr lang="pl-PL" sz="2800" dirty="0">
                <a:latin typeface="Times New Roman" panose="02020603050405020304" pitchFamily="18" charset="0"/>
                <a:cs typeface="Times New Roman" panose="02020603050405020304" pitchFamily="18" charset="0"/>
              </a:rPr>
              <a:t> des </a:t>
            </a:r>
            <a:r>
              <a:rPr lang="pl-PL" sz="2800" dirty="0" err="1">
                <a:latin typeface="Times New Roman" panose="02020603050405020304" pitchFamily="18" charset="0"/>
                <a:cs typeface="Times New Roman" panose="02020603050405020304" pitchFamily="18" charset="0"/>
              </a:rPr>
              <a:t>Denkmals</a:t>
            </a:r>
            <a:r>
              <a:rPr lang="pl-PL" sz="2800" dirty="0">
                <a:latin typeface="Times New Roman" panose="02020603050405020304" pitchFamily="18" charset="0"/>
                <a:cs typeface="Times New Roman" panose="02020603050405020304" pitchFamily="18" charset="0"/>
              </a:rPr>
              <a:t> von Leopold Lis- Kula.</a:t>
            </a:r>
            <a:r>
              <a:rPr lang="pl-PL" sz="2800" b="1" dirty="0">
                <a:latin typeface="Times New Roman" panose="02020603050405020304" pitchFamily="18" charset="0"/>
                <a:cs typeface="Times New Roman" panose="02020603050405020304" pitchFamily="18" charset="0"/>
              </a:rPr>
              <a:t> </a:t>
            </a:r>
            <a:r>
              <a:rPr lang="pl-PL" sz="2800" b="1" i="1" dirty="0">
                <a:latin typeface="Times New Roman" panose="02020603050405020304" pitchFamily="18" charset="0"/>
                <a:cs typeface="Times New Roman" panose="02020603050405020304" pitchFamily="18" charset="0"/>
              </a:rPr>
              <a:t>Odsłonięcie pomnika Leopolda Lisa- </a:t>
            </a:r>
            <a:r>
              <a:rPr lang="pl-PL" sz="2800" b="1" i="1" dirty="0">
                <a:latin typeface="Arial" pitchFamily="34" charset="0"/>
                <a:cs typeface="Arial" pitchFamily="34" charset="0"/>
              </a:rPr>
              <a:t>Kuli.</a:t>
            </a:r>
            <a:endParaRPr lang="pl-PL" sz="2800" i="1" dirty="0">
              <a:latin typeface="Arial" pitchFamily="34" charset="0"/>
              <a:cs typeface="Arial" pitchFamily="34" charset="0"/>
            </a:endParaRPr>
          </a:p>
          <a:p>
            <a:pPr>
              <a:buFont typeface="Wingdings" panose="05000000000000000000" pitchFamily="2" charset="2"/>
              <a:buChar char="Ø"/>
            </a:pPr>
            <a:r>
              <a:rPr lang="pl-PL" sz="2800" b="1" dirty="0">
                <a:latin typeface="Arial" pitchFamily="34" charset="0"/>
                <a:cs typeface="Arial" pitchFamily="34" charset="0"/>
              </a:rPr>
              <a:t>1937-1939</a:t>
            </a:r>
            <a:endParaRPr lang="pl-PL" sz="2800" dirty="0">
              <a:latin typeface="Arial" pitchFamily="34" charset="0"/>
              <a:cs typeface="Arial" pitchFamily="34" charset="0"/>
            </a:endParaRPr>
          </a:p>
          <a:p>
            <a:pPr>
              <a:buNone/>
            </a:pPr>
            <a:r>
              <a:rPr lang="pl-PL" sz="2800" dirty="0" err="1">
                <a:latin typeface="Times New Roman" panose="02020603050405020304" pitchFamily="18" charset="0"/>
                <a:cs typeface="Times New Roman" panose="02020603050405020304" pitchFamily="18" charset="0"/>
              </a:rPr>
              <a:t>Entstehung</a:t>
            </a:r>
            <a:r>
              <a:rPr lang="pl-PL" sz="2800" dirty="0">
                <a:latin typeface="Times New Roman" panose="02020603050405020304" pitchFamily="18" charset="0"/>
                <a:cs typeface="Times New Roman" panose="02020603050405020304" pitchFamily="18" charset="0"/>
              </a:rPr>
              <a:t> des </a:t>
            </a:r>
            <a:r>
              <a:rPr lang="pl-PL" sz="2800" dirty="0" err="1">
                <a:latin typeface="Times New Roman" panose="02020603050405020304" pitchFamily="18" charset="0"/>
                <a:cs typeface="Times New Roman" panose="02020603050405020304" pitchFamily="18" charset="0"/>
              </a:rPr>
              <a:t>Staatlichen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Flugzeugwerkes</a:t>
            </a:r>
            <a:r>
              <a:rPr lang="pl-PL" sz="2800" b="1" dirty="0">
                <a:latin typeface="Times New Roman" panose="02020603050405020304" pitchFamily="18" charset="0"/>
                <a:cs typeface="Times New Roman" panose="02020603050405020304" pitchFamily="18" charset="0"/>
              </a:rPr>
              <a:t>-</a:t>
            </a:r>
          </a:p>
          <a:p>
            <a:pPr>
              <a:buNone/>
            </a:pPr>
            <a:r>
              <a:rPr lang="pl-PL" sz="2800" b="1" dirty="0">
                <a:latin typeface="Times New Roman" panose="02020603050405020304" pitchFamily="18" charset="0"/>
                <a:cs typeface="Times New Roman" panose="02020603050405020304" pitchFamily="18" charset="0"/>
              </a:rPr>
              <a:t> </a:t>
            </a:r>
            <a:r>
              <a:rPr lang="pl-PL" sz="2800" b="1" i="1" dirty="0">
                <a:latin typeface="Times New Roman" panose="02020603050405020304" pitchFamily="18" charset="0"/>
                <a:cs typeface="Times New Roman" panose="02020603050405020304" pitchFamily="18" charset="0"/>
              </a:rPr>
              <a:t>Powstanie Państwowych Zakładów Lotniczych.</a:t>
            </a:r>
            <a:endParaRPr lang="pl-PL" sz="2800" i="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2800" b="1" dirty="0">
                <a:latin typeface="Arial" pitchFamily="34" charset="0"/>
                <a:cs typeface="Arial" pitchFamily="34" charset="0"/>
              </a:rPr>
              <a:t>1944</a:t>
            </a:r>
            <a:endParaRPr lang="pl-PL" sz="2800" dirty="0">
              <a:latin typeface="Arial" pitchFamily="34" charset="0"/>
              <a:cs typeface="Arial" pitchFamily="34" charset="0"/>
            </a:endParaRPr>
          </a:p>
          <a:p>
            <a:pPr>
              <a:buNone/>
            </a:pPr>
            <a:r>
              <a:rPr lang="pl-PL" sz="2800" dirty="0">
                <a:latin typeface="Times New Roman" panose="02020603050405020304" pitchFamily="18" charset="0"/>
                <a:cs typeface="Times New Roman" panose="02020603050405020304" pitchFamily="18" charset="0"/>
              </a:rPr>
              <a:t>Rzeszów- </a:t>
            </a:r>
            <a:r>
              <a:rPr lang="pl-PL" sz="2800" dirty="0" err="1">
                <a:latin typeface="Times New Roman" panose="02020603050405020304" pitchFamily="18" charset="0"/>
                <a:cs typeface="Times New Roman" panose="02020603050405020304" pitchFamily="18" charset="0"/>
              </a:rPr>
              <a:t>neue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Woiwodschaftsstadt</a:t>
            </a:r>
            <a:r>
              <a:rPr lang="pl-PL" sz="2800" dirty="0">
                <a:latin typeface="Times New Roman" panose="02020603050405020304" pitchFamily="18" charset="0"/>
                <a:cs typeface="Times New Roman" panose="02020603050405020304" pitchFamily="18" charset="0"/>
              </a:rPr>
              <a:t>.</a:t>
            </a:r>
            <a:endParaRPr lang="pl-PL" sz="2800" b="1" dirty="0">
              <a:latin typeface="Times New Roman" panose="02020603050405020304" pitchFamily="18" charset="0"/>
              <a:cs typeface="Times New Roman" panose="02020603050405020304" pitchFamily="18" charset="0"/>
            </a:endParaRPr>
          </a:p>
          <a:p>
            <a:pPr>
              <a:buNone/>
            </a:pPr>
            <a:r>
              <a:rPr lang="pl-PL" sz="2800" b="1" i="1" dirty="0">
                <a:latin typeface="Times New Roman" panose="02020603050405020304" pitchFamily="18" charset="0"/>
                <a:cs typeface="Times New Roman" panose="02020603050405020304" pitchFamily="18" charset="0"/>
              </a:rPr>
              <a:t>Rzeszów- nową stolicą województwa.</a:t>
            </a:r>
            <a:endParaRPr lang="pl-PL" sz="2800" i="1" dirty="0">
              <a:latin typeface="Times New Roman" panose="02020603050405020304" pitchFamily="18" charset="0"/>
              <a:cs typeface="Times New Roman" panose="02020603050405020304" pitchFamily="18" charset="0"/>
            </a:endParaRPr>
          </a:p>
          <a:p>
            <a:endParaRPr lang="pl-PL"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ymbol zastępczy zawartości 2"/>
          <p:cNvSpPr>
            <a:spLocks noGrp="1"/>
          </p:cNvSpPr>
          <p:nvPr>
            <p:ph idx="1"/>
          </p:nvPr>
        </p:nvSpPr>
        <p:spPr>
          <a:xfrm>
            <a:off x="4967288" y="1916832"/>
            <a:ext cx="4176712" cy="4032448"/>
          </a:xfrm>
        </p:spPr>
        <p:txBody>
          <a:bodyPr rtlCol="0">
            <a:noAutofit/>
          </a:bodyPr>
          <a:lstStyle/>
          <a:p>
            <a:pPr>
              <a:buNone/>
              <a:defRPr/>
            </a:pPr>
            <a:r>
              <a:rPr lang="en-US" sz="2400" b="1" dirty="0" err="1">
                <a:latin typeface="Times New Roman" panose="02020603050405020304" pitchFamily="18" charset="0"/>
                <a:cs typeface="Times New Roman" panose="02020603050405020304" pitchFamily="18" charset="0"/>
              </a:rPr>
              <a:t>Fakultät</a:t>
            </a:r>
            <a:r>
              <a:rPr lang="pl-PL" sz="2400" b="1" dirty="0">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Diätetik</a:t>
            </a:r>
            <a:r>
              <a:rPr lang="en-US" sz="2400" dirty="0">
                <a:latin typeface="Times New Roman" panose="02020603050405020304" pitchFamily="18" charset="0"/>
                <a:cs typeface="Times New Roman" panose="02020603050405020304" pitchFamily="18" charset="0"/>
              </a:rPr>
              <a:t>,</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Physiotherapie</a:t>
            </a:r>
            <a:r>
              <a:rPr lang="en-US" sz="2400" dirty="0">
                <a:latin typeface="Times New Roman" panose="02020603050405020304" pitchFamily="18" charset="0"/>
                <a:cs typeface="Times New Roman" panose="02020603050405020304" pitchFamily="18" charset="0"/>
              </a:rPr>
              <a:t>,</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Medizin</a:t>
            </a:r>
            <a:r>
              <a:rPr lang="en-US" sz="2400" dirty="0">
                <a:latin typeface="Times New Roman" panose="02020603050405020304" pitchFamily="18" charset="0"/>
                <a:cs typeface="Times New Roman" panose="02020603050405020304" pitchFamily="18" charset="0"/>
              </a:rPr>
              <a:t>,</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Krankenpflege</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Geburtshilfe</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2400" dirty="0">
                <a:latin typeface="Times New Roman" panose="02020603050405020304" pitchFamily="18" charset="0"/>
                <a:cs typeface="Times New Roman" panose="02020603050405020304" pitchFamily="18" charset="0"/>
              </a:rPr>
              <a:t>M</a:t>
            </a:r>
            <a:r>
              <a:rPr lang="en-US" sz="2400" dirty="0" err="1">
                <a:latin typeface="Times New Roman" panose="02020603050405020304" pitchFamily="18" charset="0"/>
                <a:cs typeface="Times New Roman" panose="02020603050405020304" pitchFamily="18" charset="0"/>
              </a:rPr>
              <a:t>edizinische</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Einrichtungen</a:t>
            </a:r>
            <a:r>
              <a:rPr lang="en-US" sz="2400" dirty="0">
                <a:latin typeface="Times New Roman" panose="02020603050405020304" pitchFamily="18" charset="0"/>
                <a:cs typeface="Times New Roman" panose="02020603050405020304" pitchFamily="18" charset="0"/>
              </a:rPr>
              <a:t>,</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Öffentliche</a:t>
            </a:r>
            <a:r>
              <a:rPr lang="pl-PL"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Gesundheit</a:t>
            </a:r>
            <a:r>
              <a:rPr lang="pl-PL" sz="2400" dirty="0">
                <a:latin typeface="Times New Roman" panose="02020603050405020304" pitchFamily="18" charset="0"/>
                <a:cs typeface="Times New Roman" panose="02020603050405020304" pitchFamily="18" charset="0"/>
              </a:rPr>
              <a:t>.</a:t>
            </a:r>
          </a:p>
          <a:p>
            <a:pPr>
              <a:buNone/>
              <a:defRPr/>
            </a:pPr>
            <a:endParaRPr lang="pl-PL" sz="2800" dirty="0"/>
          </a:p>
        </p:txBody>
      </p:sp>
      <p:pic>
        <p:nvPicPr>
          <p:cNvPr id="11267" name="Picture 2"/>
          <p:cNvPicPr>
            <a:picLocks noChangeAspect="1" noChangeArrowheads="1"/>
          </p:cNvPicPr>
          <p:nvPr/>
        </p:nvPicPr>
        <p:blipFill>
          <a:blip r:embed="rId3" cstate="print"/>
          <a:srcRect/>
          <a:stretch>
            <a:fillRect/>
          </a:stretch>
        </p:blipFill>
        <p:spPr bwMode="auto">
          <a:xfrm>
            <a:off x="214282" y="1643050"/>
            <a:ext cx="4429156" cy="4960945"/>
          </a:xfrm>
          <a:prstGeom prst="rect">
            <a:avLst/>
          </a:prstGeom>
          <a:noFill/>
          <a:ln w="9525">
            <a:noFill/>
            <a:miter lim="800000"/>
            <a:headEnd/>
            <a:tailEnd/>
          </a:ln>
        </p:spPr>
      </p:pic>
      <p:sp>
        <p:nvSpPr>
          <p:cNvPr id="5" name="Prostokąt 4"/>
          <p:cNvSpPr/>
          <p:nvPr/>
        </p:nvSpPr>
        <p:spPr>
          <a:xfrm>
            <a:off x="428596" y="571480"/>
            <a:ext cx="8463884" cy="707886"/>
          </a:xfrm>
          <a:prstGeom prst="rect">
            <a:avLst/>
          </a:prstGeom>
        </p:spPr>
        <p:txBody>
          <a:bodyPr wrap="square">
            <a:spAutoFit/>
          </a:bodyPr>
          <a:lstStyle/>
          <a:p>
            <a:pPr algn="ctr"/>
            <a:r>
              <a:rPr lang="en-US" sz="4000" b="1" dirty="0" err="1">
                <a:latin typeface="Times New Roman" panose="02020603050405020304" pitchFamily="18" charset="0"/>
                <a:cs typeface="Times New Roman" panose="02020603050405020304" pitchFamily="18" charset="0"/>
              </a:rPr>
              <a:t>Medizinische</a:t>
            </a:r>
            <a:endParaRPr lang="pl-PL" sz="4000" b="1"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2"/>
          <p:cNvSpPr>
            <a:spLocks noGrp="1"/>
          </p:cNvSpPr>
          <p:nvPr>
            <p:ph idx="1"/>
          </p:nvPr>
        </p:nvSpPr>
        <p:spPr>
          <a:xfrm>
            <a:off x="5036363" y="2857472"/>
            <a:ext cx="4357686" cy="4000528"/>
          </a:xfrm>
        </p:spPr>
        <p:txBody>
          <a:bodyPr rtlCol="0">
            <a:normAutofit/>
          </a:bodyPr>
          <a:lstStyle/>
          <a:p>
            <a:pPr>
              <a:buNone/>
              <a:defRPr/>
            </a:pPr>
            <a:r>
              <a:rPr lang="en-US" sz="2400" b="1" dirty="0" err="1">
                <a:latin typeface="Times New Roman" panose="02020603050405020304" pitchFamily="18" charset="0"/>
                <a:cs typeface="Times New Roman" panose="02020603050405020304" pitchFamily="18" charset="0"/>
              </a:rPr>
              <a:t>Fakultät</a:t>
            </a:r>
            <a:r>
              <a:rPr lang="pl-PL" sz="2400" b="1" dirty="0">
                <a:latin typeface="Times New Roman" panose="02020603050405020304" pitchFamily="18" charset="0"/>
                <a:cs typeface="Times New Roman" panose="02020603050405020304" pitchFamily="18" charset="0"/>
              </a:rPr>
              <a:t>:</a:t>
            </a:r>
          </a:p>
          <a:p>
            <a:pPr>
              <a:buFont typeface="Wingdings" panose="05000000000000000000" pitchFamily="2" charset="2"/>
              <a:buChar char="Ø"/>
              <a:defRPr/>
            </a:pPr>
            <a:r>
              <a:rPr lang="en-US" sz="2400" dirty="0" err="1">
                <a:latin typeface="Times New Roman" panose="02020603050405020304" pitchFamily="18" charset="0"/>
                <a:cs typeface="Times New Roman" panose="02020603050405020304" pitchFamily="18" charset="0"/>
              </a:rPr>
              <a:t>Pädagogik</a:t>
            </a:r>
            <a:r>
              <a:rPr lang="pl-PL" sz="2400" dirty="0">
                <a:latin typeface="Times New Roman" panose="02020603050405020304" pitchFamily="18" charset="0"/>
                <a:cs typeface="Times New Roman" panose="02020603050405020304" pitchFamily="18" charset="0"/>
              </a:rPr>
              <a:t>,</a:t>
            </a:r>
          </a:p>
          <a:p>
            <a:pPr>
              <a:buFont typeface="Wingdings" panose="05000000000000000000" pitchFamily="2" charset="2"/>
              <a:buChar char="Ø"/>
              <a:defRPr/>
            </a:pP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Familienpädagogik</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defRPr/>
            </a:pPr>
            <a:r>
              <a:rPr lang="de-DE" sz="2400" dirty="0">
                <a:latin typeface="Times New Roman" panose="02020603050405020304" pitchFamily="18" charset="0"/>
                <a:cs typeface="Times New Roman" panose="02020603050405020304" pitchFamily="18" charset="0"/>
              </a:rPr>
              <a:t>Pädagogik der Arbeit</a:t>
            </a:r>
          </a:p>
          <a:p>
            <a:pPr>
              <a:buFont typeface="Wingdings" panose="05000000000000000000" pitchFamily="2" charset="2"/>
              <a:buChar char="Ø"/>
              <a:defRPr/>
            </a:pPr>
            <a:r>
              <a:rPr lang="de-DE" sz="2400" dirty="0">
                <a:latin typeface="Times New Roman" panose="02020603050405020304" pitchFamily="18" charset="0"/>
                <a:cs typeface="Times New Roman" panose="02020603050405020304" pitchFamily="18" charset="0"/>
              </a:rPr>
              <a:t>Medienpädagogik</a:t>
            </a:r>
            <a:endParaRPr lang="pl-PL" sz="2400" dirty="0">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endParaRPr lang="pl-PL" sz="2800" dirty="0"/>
          </a:p>
          <a:p>
            <a:pPr marL="0" indent="0" eaLnBrk="1" fontAlgn="auto" hangingPunct="1">
              <a:spcAft>
                <a:spcPts val="0"/>
              </a:spcAft>
              <a:buFont typeface="Arial" panose="020B0604020202020204" pitchFamily="34" charset="0"/>
              <a:buNone/>
              <a:defRPr/>
            </a:pPr>
            <a:endParaRPr lang="pl-PL" sz="2800" dirty="0"/>
          </a:p>
        </p:txBody>
      </p:sp>
      <p:pic>
        <p:nvPicPr>
          <p:cNvPr id="16387" name="Picture 2"/>
          <p:cNvPicPr>
            <a:picLocks noChangeAspect="1" noChangeArrowheads="1"/>
          </p:cNvPicPr>
          <p:nvPr/>
        </p:nvPicPr>
        <p:blipFill>
          <a:blip r:embed="rId3" cstate="print"/>
          <a:srcRect/>
          <a:stretch>
            <a:fillRect/>
          </a:stretch>
        </p:blipFill>
        <p:spPr bwMode="auto">
          <a:xfrm>
            <a:off x="539552" y="1916832"/>
            <a:ext cx="4071396" cy="4138140"/>
          </a:xfrm>
          <a:prstGeom prst="rect">
            <a:avLst/>
          </a:prstGeom>
          <a:noFill/>
          <a:ln w="9525">
            <a:noFill/>
            <a:miter lim="800000"/>
            <a:headEnd/>
            <a:tailEnd/>
          </a:ln>
        </p:spPr>
      </p:pic>
      <p:sp>
        <p:nvSpPr>
          <p:cNvPr id="5" name="Prostokąt 4"/>
          <p:cNvSpPr/>
          <p:nvPr/>
        </p:nvSpPr>
        <p:spPr>
          <a:xfrm>
            <a:off x="1115616" y="404664"/>
            <a:ext cx="6572296" cy="1015663"/>
          </a:xfrm>
          <a:prstGeom prst="rect">
            <a:avLst/>
          </a:prstGeom>
        </p:spPr>
        <p:txBody>
          <a:bodyPr wrap="square">
            <a:spAutoFit/>
          </a:bodyPr>
          <a:lstStyle/>
          <a:p>
            <a:pPr algn="ctr"/>
            <a:r>
              <a:rPr lang="pl-PL" sz="6000" dirty="0"/>
              <a:t> </a:t>
            </a:r>
            <a:r>
              <a:rPr lang="en-US" sz="4000" b="1" dirty="0" err="1">
                <a:latin typeface="Times New Roman" panose="02020603050405020304" pitchFamily="18" charset="0"/>
                <a:cs typeface="Times New Roman" panose="02020603050405020304" pitchFamily="18" charset="0"/>
              </a:rPr>
              <a:t>Pädagogik</a:t>
            </a:r>
            <a:endParaRPr lang="pl-PL" sz="4000" b="1"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2"/>
          <p:cNvSpPr>
            <a:spLocks noGrp="1"/>
          </p:cNvSpPr>
          <p:nvPr>
            <p:ph idx="1"/>
          </p:nvPr>
        </p:nvSpPr>
        <p:spPr>
          <a:xfrm>
            <a:off x="4932040" y="2103160"/>
            <a:ext cx="3887787" cy="3816350"/>
          </a:xfrm>
        </p:spPr>
        <p:txBody>
          <a:bodyPr rtlCol="0">
            <a:normAutofit/>
          </a:bodyPr>
          <a:lstStyle/>
          <a:p>
            <a:pPr marL="0" indent="0">
              <a:buNone/>
              <a:defRPr/>
            </a:pPr>
            <a:r>
              <a:rPr lang="en-US" sz="2400" b="1" dirty="0" err="1">
                <a:latin typeface="Times New Roman" panose="02020603050405020304" pitchFamily="18" charset="0"/>
                <a:cs typeface="Times New Roman" panose="02020603050405020304" pitchFamily="18" charset="0"/>
              </a:rPr>
              <a:t>Fakultät</a:t>
            </a:r>
            <a:r>
              <a:rPr lang="pl-PL" sz="2400" b="1" dirty="0">
                <a:latin typeface="Times New Roman" panose="02020603050405020304" pitchFamily="18" charset="0"/>
                <a:cs typeface="Times New Roman" panose="02020603050405020304" pitchFamily="18" charset="0"/>
              </a:rPr>
              <a:t>:</a:t>
            </a:r>
          </a:p>
          <a:p>
            <a:pPr>
              <a:buFont typeface="Wingdings" panose="05000000000000000000" pitchFamily="2" charset="2"/>
              <a:buChar char="Ø"/>
              <a:defRPr/>
            </a:pPr>
            <a:r>
              <a:rPr lang="pl-PL" sz="2400" dirty="0">
                <a:latin typeface="Times New Roman" panose="02020603050405020304" pitchFamily="18" charset="0"/>
                <a:cs typeface="Times New Roman" panose="02020603050405020304" pitchFamily="18" charset="0"/>
              </a:rPr>
              <a:t>K</a:t>
            </a:r>
            <a:r>
              <a:rPr lang="en-US" sz="2400" dirty="0" err="1">
                <a:latin typeface="Times New Roman" panose="02020603050405020304" pitchFamily="18" charset="0"/>
                <a:cs typeface="Times New Roman" panose="02020603050405020304" pitchFamily="18" charset="0"/>
              </a:rPr>
              <a:t>ünstlerische</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Ausbildung</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Bereich</a:t>
            </a:r>
            <a:r>
              <a:rPr lang="en-US" sz="2400" dirty="0">
                <a:latin typeface="Times New Roman" panose="02020603050405020304" pitchFamily="18" charset="0"/>
                <a:cs typeface="Times New Roman" panose="02020603050405020304" pitchFamily="18" charset="0"/>
              </a:rPr>
              <a:t> der </a:t>
            </a:r>
            <a:r>
              <a:rPr lang="en-US" sz="2400" dirty="0" err="1">
                <a:latin typeface="Times New Roman" panose="02020603050405020304" pitchFamily="18" charset="0"/>
                <a:cs typeface="Times New Roman" panose="02020603050405020304" pitchFamily="18" charset="0"/>
              </a:rPr>
              <a:t>Instrumentalistk</a:t>
            </a:r>
            <a:r>
              <a:rPr lang="en-US" sz="2400" dirty="0">
                <a:latin typeface="Times New Roman" panose="02020603050405020304" pitchFamily="18" charset="0"/>
                <a:cs typeface="Times New Roman" panose="02020603050405020304" pitchFamily="18" charset="0"/>
              </a:rPr>
              <a:t>, </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defRPr/>
            </a:pPr>
            <a:r>
              <a:rPr lang="en-US" sz="2400" dirty="0" err="1">
                <a:latin typeface="Times New Roman" panose="02020603050405020304" pitchFamily="18" charset="0"/>
                <a:cs typeface="Times New Roman" panose="02020603050405020304" pitchFamily="18" charset="0"/>
              </a:rPr>
              <a:t>Vokalmusik</a:t>
            </a:r>
            <a:r>
              <a:rPr lang="en-US" sz="2400" dirty="0">
                <a:latin typeface="Times New Roman" panose="02020603050405020304" pitchFamily="18" charset="0"/>
                <a:cs typeface="Times New Roman" panose="02020603050405020304" pitchFamily="18" charset="0"/>
              </a:rPr>
              <a:t> </a:t>
            </a:r>
            <a:endParaRPr lang="pl-PL" sz="2400" dirty="0">
              <a:latin typeface="Times New Roman" panose="02020603050405020304" pitchFamily="18" charset="0"/>
              <a:cs typeface="Times New Roman" panose="02020603050405020304" pitchFamily="18" charset="0"/>
            </a:endParaRPr>
          </a:p>
        </p:txBody>
      </p:sp>
      <p:pic>
        <p:nvPicPr>
          <p:cNvPr id="12291" name="Picture 2"/>
          <p:cNvPicPr>
            <a:picLocks noChangeAspect="1" noChangeArrowheads="1"/>
          </p:cNvPicPr>
          <p:nvPr/>
        </p:nvPicPr>
        <p:blipFill>
          <a:blip r:embed="rId3" cstate="print"/>
          <a:srcRect/>
          <a:stretch>
            <a:fillRect/>
          </a:stretch>
        </p:blipFill>
        <p:spPr bwMode="auto">
          <a:xfrm>
            <a:off x="323528" y="1794021"/>
            <a:ext cx="4104456" cy="4104456"/>
          </a:xfrm>
          <a:prstGeom prst="rect">
            <a:avLst/>
          </a:prstGeom>
          <a:noFill/>
          <a:ln w="9525">
            <a:noFill/>
            <a:miter lim="800000"/>
            <a:headEnd/>
            <a:tailEnd/>
          </a:ln>
        </p:spPr>
      </p:pic>
      <p:sp>
        <p:nvSpPr>
          <p:cNvPr id="5" name="Prostokąt 4"/>
          <p:cNvSpPr/>
          <p:nvPr/>
        </p:nvSpPr>
        <p:spPr>
          <a:xfrm>
            <a:off x="467544" y="404664"/>
            <a:ext cx="7786742" cy="707886"/>
          </a:xfrm>
          <a:prstGeom prst="rect">
            <a:avLst/>
          </a:prstGeom>
        </p:spPr>
        <p:txBody>
          <a:bodyPr wrap="square">
            <a:spAutoFit/>
          </a:bodyPr>
          <a:lstStyle/>
          <a:p>
            <a:pPr algn="ctr"/>
            <a:r>
              <a:rPr lang="en-US" sz="4000" b="1" dirty="0" err="1">
                <a:latin typeface="Times New Roman" panose="02020603050405020304" pitchFamily="18" charset="0"/>
                <a:cs typeface="Times New Roman" panose="02020603050405020304" pitchFamily="18" charset="0"/>
              </a:rPr>
              <a:t>Musik</a:t>
            </a:r>
            <a:endParaRPr lang="pl-PL" sz="4000" b="1"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2"/>
          <p:cNvSpPr>
            <a:spLocks noGrp="1"/>
          </p:cNvSpPr>
          <p:nvPr>
            <p:ph idx="1"/>
          </p:nvPr>
        </p:nvSpPr>
        <p:spPr>
          <a:xfrm>
            <a:off x="4644008" y="2530476"/>
            <a:ext cx="3816350" cy="3348037"/>
          </a:xfrm>
        </p:spPr>
        <p:txBody>
          <a:bodyPr rtlCol="0">
            <a:normAutofit/>
          </a:bodyPr>
          <a:lstStyle/>
          <a:p>
            <a:pPr marL="0" indent="0">
              <a:buNone/>
              <a:defRPr/>
            </a:pPr>
            <a:r>
              <a:rPr lang="pl-PL" sz="2800" b="1" dirty="0" err="1">
                <a:latin typeface="Times New Roman" panose="02020603050405020304" pitchFamily="18" charset="0"/>
                <a:cs typeface="Times New Roman" panose="02020603050405020304" pitchFamily="18" charset="0"/>
              </a:rPr>
              <a:t>Fakultät</a:t>
            </a:r>
            <a:r>
              <a:rPr lang="pl-PL" sz="2800" b="1" dirty="0">
                <a:latin typeface="Times New Roman" panose="02020603050405020304" pitchFamily="18" charset="0"/>
                <a:cs typeface="Times New Roman" panose="02020603050405020304" pitchFamily="18" charset="0"/>
              </a:rPr>
              <a:t>:</a:t>
            </a:r>
          </a:p>
          <a:p>
            <a:pPr>
              <a:buFont typeface="Wingdings" panose="05000000000000000000" pitchFamily="2" charset="2"/>
              <a:buChar char="Ø"/>
              <a:defRPr/>
            </a:pPr>
            <a:r>
              <a:rPr lang="pl-PL" sz="2400" dirty="0" err="1">
                <a:latin typeface="Times New Roman" panose="02020603050405020304" pitchFamily="18" charset="0"/>
                <a:cs typeface="Times New Roman" panose="02020603050405020304" pitchFamily="18" charset="0"/>
              </a:rPr>
              <a:t>Verwaltung</a:t>
            </a:r>
            <a:r>
              <a:rPr lang="pl-PL" sz="2400" dirty="0">
                <a:latin typeface="Times New Roman" panose="02020603050405020304" pitchFamily="18" charset="0"/>
                <a:cs typeface="Times New Roman" panose="02020603050405020304" pitchFamily="18" charset="0"/>
              </a:rPr>
              <a:t>,</a:t>
            </a:r>
          </a:p>
          <a:p>
            <a:pPr>
              <a:buFont typeface="Wingdings" panose="05000000000000000000" pitchFamily="2" charset="2"/>
              <a:buChar char="Ø"/>
              <a:defRPr/>
            </a:pPr>
            <a:r>
              <a:rPr lang="pl-PL" sz="2400" dirty="0">
                <a:latin typeface="Times New Roman" panose="02020603050405020304" pitchFamily="18" charset="0"/>
                <a:cs typeface="Times New Roman" panose="02020603050405020304" pitchFamily="18" charset="0"/>
              </a:rPr>
              <a:t>Nationale Sicherheit.</a:t>
            </a:r>
            <a:endParaRPr lang="pl-PL" dirty="0">
              <a:latin typeface="Times New Roman" panose="02020603050405020304" pitchFamily="18" charset="0"/>
              <a:cs typeface="Times New Roman" panose="02020603050405020304" pitchFamily="18" charset="0"/>
            </a:endParaRPr>
          </a:p>
          <a:p>
            <a:pPr marL="0" indent="0">
              <a:buNone/>
              <a:defRPr/>
            </a:pPr>
            <a:endParaRPr lang="pl-PL" sz="4400" dirty="0"/>
          </a:p>
        </p:txBody>
      </p:sp>
      <p:pic>
        <p:nvPicPr>
          <p:cNvPr id="14339" name="Picture 2"/>
          <p:cNvPicPr>
            <a:picLocks noChangeAspect="1" noChangeArrowheads="1"/>
          </p:cNvPicPr>
          <p:nvPr/>
        </p:nvPicPr>
        <p:blipFill>
          <a:blip r:embed="rId3" cstate="print"/>
          <a:srcRect/>
          <a:stretch>
            <a:fillRect/>
          </a:stretch>
        </p:blipFill>
        <p:spPr bwMode="auto">
          <a:xfrm>
            <a:off x="179388" y="1989138"/>
            <a:ext cx="3889375" cy="3889375"/>
          </a:xfrm>
          <a:prstGeom prst="rect">
            <a:avLst/>
          </a:prstGeom>
          <a:noFill/>
          <a:ln w="9525">
            <a:noFill/>
            <a:miter lim="800000"/>
            <a:headEnd/>
            <a:tailEnd/>
          </a:ln>
        </p:spPr>
      </p:pic>
      <p:sp>
        <p:nvSpPr>
          <p:cNvPr id="5" name="Prostokąt 4"/>
          <p:cNvSpPr/>
          <p:nvPr/>
        </p:nvSpPr>
        <p:spPr>
          <a:xfrm>
            <a:off x="251520" y="620688"/>
            <a:ext cx="8641084" cy="707886"/>
          </a:xfrm>
          <a:prstGeom prst="rect">
            <a:avLst/>
          </a:prstGeom>
        </p:spPr>
        <p:txBody>
          <a:bodyPr wrap="square">
            <a:spAutoFit/>
          </a:bodyPr>
          <a:lstStyle/>
          <a:p>
            <a:r>
              <a:rPr lang="pl-PL" sz="4000" b="1" dirty="0" err="1">
                <a:latin typeface="Times New Roman" panose="02020603050405020304" pitchFamily="18" charset="0"/>
                <a:cs typeface="Times New Roman" panose="02020603050405020304" pitchFamily="18" charset="0"/>
              </a:rPr>
              <a:t>Rechtswissenschaften</a:t>
            </a:r>
            <a:r>
              <a:rPr lang="pl-PL" sz="4000" b="1" dirty="0">
                <a:latin typeface="Times New Roman" panose="02020603050405020304" pitchFamily="18" charset="0"/>
                <a:cs typeface="Times New Roman" panose="02020603050405020304" pitchFamily="18" charset="0"/>
              </a:rPr>
              <a:t> </a:t>
            </a:r>
            <a:r>
              <a:rPr lang="pl-PL" sz="4000" b="1" dirty="0" err="1">
                <a:latin typeface="Times New Roman" panose="02020603050405020304" pitchFamily="18" charset="0"/>
                <a:cs typeface="Times New Roman" panose="02020603050405020304" pitchFamily="18" charset="0"/>
              </a:rPr>
              <a:t>und</a:t>
            </a:r>
            <a:r>
              <a:rPr lang="pl-PL" sz="4000" b="1" dirty="0">
                <a:latin typeface="Times New Roman" panose="02020603050405020304" pitchFamily="18" charset="0"/>
                <a:cs typeface="Times New Roman" panose="02020603050405020304" pitchFamily="18" charset="0"/>
              </a:rPr>
              <a:t> </a:t>
            </a:r>
            <a:r>
              <a:rPr lang="pl-PL" sz="4000" b="1" dirty="0" err="1">
                <a:latin typeface="Times New Roman" panose="02020603050405020304" pitchFamily="18" charset="0"/>
                <a:cs typeface="Times New Roman" panose="02020603050405020304" pitchFamily="18" charset="0"/>
              </a:rPr>
              <a:t>Verwaltung</a:t>
            </a:r>
            <a:endParaRPr lang="pl-PL" sz="4000" b="1"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2"/>
          <p:cNvPicPr>
            <a:picLocks noChangeAspect="1" noChangeArrowheads="1"/>
          </p:cNvPicPr>
          <p:nvPr/>
        </p:nvPicPr>
        <p:blipFill>
          <a:blip r:embed="rId3" cstate="print"/>
          <a:srcRect/>
          <a:stretch>
            <a:fillRect/>
          </a:stretch>
        </p:blipFill>
        <p:spPr bwMode="auto">
          <a:xfrm>
            <a:off x="395536" y="1770353"/>
            <a:ext cx="3995936" cy="4728560"/>
          </a:xfrm>
          <a:prstGeom prst="rect">
            <a:avLst/>
          </a:prstGeom>
          <a:noFill/>
          <a:ln w="9525">
            <a:noFill/>
            <a:miter lim="800000"/>
            <a:headEnd/>
            <a:tailEnd/>
          </a:ln>
        </p:spPr>
      </p:pic>
      <p:sp>
        <p:nvSpPr>
          <p:cNvPr id="5" name="Symbol zastępczy zawartości 4"/>
          <p:cNvSpPr>
            <a:spLocks noGrp="1"/>
          </p:cNvSpPr>
          <p:nvPr>
            <p:ph idx="1"/>
          </p:nvPr>
        </p:nvSpPr>
        <p:spPr>
          <a:xfrm>
            <a:off x="4644008" y="2000552"/>
            <a:ext cx="4329114" cy="4525963"/>
          </a:xfrm>
        </p:spPr>
        <p:txBody>
          <a:bodyPr>
            <a:normAutofit/>
          </a:bodyPr>
          <a:lstStyle/>
          <a:p>
            <a:pPr>
              <a:buNone/>
            </a:pPr>
            <a:r>
              <a:rPr lang="en-US" sz="2800" b="1" dirty="0" err="1">
                <a:latin typeface="Times New Roman" panose="02020603050405020304" pitchFamily="18" charset="0"/>
                <a:cs typeface="Times New Roman" panose="02020603050405020304" pitchFamily="18" charset="0"/>
              </a:rPr>
              <a:t>Fakultät</a:t>
            </a:r>
            <a:r>
              <a:rPr lang="pl-PL" sz="2800" b="1" dirty="0">
                <a:latin typeface="Times New Roman" panose="02020603050405020304" pitchFamily="18" charset="0"/>
                <a:cs typeface="Times New Roman" panose="02020603050405020304" pitchFamily="18" charset="0"/>
              </a:rPr>
              <a:t>:</a:t>
            </a:r>
          </a:p>
          <a:p>
            <a:pPr>
              <a:buFont typeface="Wingdings" panose="05000000000000000000" pitchFamily="2" charset="2"/>
              <a:buChar char="Ø"/>
            </a:pP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Archäologie</a:t>
            </a:r>
            <a:r>
              <a:rPr lang="en-US" sz="2400" dirty="0">
                <a:latin typeface="Times New Roman" panose="02020603050405020304" pitchFamily="18" charset="0"/>
                <a:cs typeface="Times New Roman" panose="02020603050405020304" pitchFamily="18" charset="0"/>
              </a:rPr>
              <a:t>,</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Geschichte,</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Philosophie</a:t>
            </a:r>
            <a:r>
              <a:rPr lang="en-US" sz="2400" dirty="0">
                <a:latin typeface="Times New Roman" panose="02020603050405020304" pitchFamily="18" charset="0"/>
                <a:cs typeface="Times New Roman" panose="02020603050405020304" pitchFamily="18" charset="0"/>
              </a:rPr>
              <a:t>,</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Politikwissenschaft</a:t>
            </a:r>
            <a:r>
              <a:rPr lang="en-US" sz="2400" dirty="0">
                <a:latin typeface="Times New Roman" panose="02020603050405020304" pitchFamily="18" charset="0"/>
                <a:cs typeface="Times New Roman" panose="02020603050405020304" pitchFamily="18" charset="0"/>
              </a:rPr>
              <a:t>,</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2400" dirty="0" err="1">
                <a:latin typeface="Times New Roman" panose="02020603050405020304" pitchFamily="18" charset="0"/>
                <a:cs typeface="Times New Roman" panose="02020603050405020304" pitchFamily="18" charset="0"/>
              </a:rPr>
              <a:t>S</a:t>
            </a:r>
            <a:r>
              <a:rPr lang="en-US" sz="2400" dirty="0" err="1">
                <a:latin typeface="Times New Roman" panose="02020603050405020304" pitchFamily="18" charset="0"/>
                <a:cs typeface="Times New Roman" panose="02020603050405020304" pitchFamily="18" charset="0"/>
              </a:rPr>
              <a:t>oziale</a:t>
            </a:r>
            <a:r>
              <a:rPr lang="pl-PL"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Arbeit</a:t>
            </a:r>
            <a:r>
              <a:rPr lang="en-US" sz="2400" dirty="0">
                <a:latin typeface="Times New Roman" panose="02020603050405020304" pitchFamily="18" charset="0"/>
                <a:cs typeface="Times New Roman" panose="02020603050405020304" pitchFamily="18" charset="0"/>
              </a:rPr>
              <a:t>,</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Soziologie</a:t>
            </a:r>
            <a:r>
              <a:rPr lang="en-US" sz="2400" dirty="0">
                <a:latin typeface="Times New Roman" panose="02020603050405020304" pitchFamily="18" charset="0"/>
                <a:cs typeface="Times New Roman" panose="02020603050405020304" pitchFamily="18" charset="0"/>
              </a:rPr>
              <a:t>,</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en-US" sz="2400" dirty="0" err="1">
                <a:latin typeface="Times New Roman" panose="02020603050405020304" pitchFamily="18" charset="0"/>
                <a:cs typeface="Times New Roman" panose="02020603050405020304" pitchFamily="18" charset="0"/>
              </a:rPr>
              <a:t>Tourismus</a:t>
            </a:r>
            <a:r>
              <a:rPr lang="pl-PL" sz="2400" dirty="0">
                <a:latin typeface="Times New Roman" panose="02020603050405020304" pitchFamily="18" charset="0"/>
                <a:cs typeface="Times New Roman" panose="02020603050405020304" pitchFamily="18" charset="0"/>
              </a:rPr>
              <a:t>.</a:t>
            </a:r>
          </a:p>
          <a:p>
            <a:pPr>
              <a:buNone/>
            </a:pPr>
            <a:endParaRPr lang="pl-PL" dirty="0"/>
          </a:p>
          <a:p>
            <a:pPr>
              <a:buNone/>
            </a:pPr>
            <a:endParaRPr lang="pl-PL" dirty="0"/>
          </a:p>
        </p:txBody>
      </p:sp>
      <p:sp>
        <p:nvSpPr>
          <p:cNvPr id="6" name="Prostokąt 5"/>
          <p:cNvSpPr/>
          <p:nvPr/>
        </p:nvSpPr>
        <p:spPr>
          <a:xfrm>
            <a:off x="785786" y="357166"/>
            <a:ext cx="7890670" cy="707886"/>
          </a:xfrm>
          <a:prstGeom prst="rect">
            <a:avLst/>
          </a:prstGeom>
        </p:spPr>
        <p:txBody>
          <a:bodyPr wrap="square">
            <a:spAutoFit/>
          </a:bodyPr>
          <a:lstStyle/>
          <a:p>
            <a:pPr algn="ctr"/>
            <a:r>
              <a:rPr lang="pl-PL" sz="4000" b="1" dirty="0" err="1">
                <a:latin typeface="Times New Roman" panose="02020603050405020304" pitchFamily="18" charset="0"/>
                <a:cs typeface="Times New Roman" panose="02020603050405020304" pitchFamily="18" charset="0"/>
              </a:rPr>
              <a:t>Sozio-historische</a:t>
            </a:r>
            <a:endParaRPr lang="pl-PL" sz="4000" b="1"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166018"/>
            <a:ext cx="8229600" cy="4525963"/>
          </a:xfrm>
        </p:spPr>
        <p:txBody>
          <a:bodyPr>
            <a:normAutofit/>
          </a:bodyPr>
          <a:lstStyle/>
          <a:p>
            <a:r>
              <a:rPr lang="pl-PL" sz="3000" dirty="0" err="1">
                <a:latin typeface="Times New Roman" panose="02020603050405020304" pitchFamily="18" charset="0"/>
                <a:cs typeface="Times New Roman" panose="02020603050405020304" pitchFamily="18" charset="0"/>
              </a:rPr>
              <a:t>Fakult</a:t>
            </a:r>
            <a:r>
              <a:rPr lang="de-DE" sz="3000" dirty="0">
                <a:latin typeface="Times New Roman" panose="02020603050405020304" pitchFamily="18" charset="0"/>
                <a:cs typeface="Times New Roman" panose="02020603050405020304" pitchFamily="18" charset="0"/>
              </a:rPr>
              <a:t>ä</a:t>
            </a:r>
            <a:r>
              <a:rPr lang="pl-PL" sz="3000" dirty="0">
                <a:latin typeface="Times New Roman" panose="02020603050405020304" pitchFamily="18" charset="0"/>
                <a:cs typeface="Times New Roman" panose="02020603050405020304" pitchFamily="18" charset="0"/>
              </a:rPr>
              <a:t>t f</a:t>
            </a:r>
            <a:r>
              <a:rPr lang="de-DE" sz="3000" dirty="0">
                <a:latin typeface="Times New Roman" panose="02020603050405020304" pitchFamily="18" charset="0"/>
                <a:cs typeface="Times New Roman" panose="02020603050405020304" pitchFamily="18" charset="0"/>
              </a:rPr>
              <a:t>ü</a:t>
            </a:r>
            <a:r>
              <a:rPr lang="pl-PL" sz="3000" dirty="0" err="1">
                <a:latin typeface="Times New Roman" panose="02020603050405020304" pitchFamily="18" charset="0"/>
                <a:cs typeface="Times New Roman" panose="02020603050405020304" pitchFamily="18" charset="0"/>
              </a:rPr>
              <a:t>r</a:t>
            </a:r>
            <a:r>
              <a:rPr lang="pl-PL" sz="3000" dirty="0">
                <a:latin typeface="Times New Roman" panose="02020603050405020304" pitchFamily="18" charset="0"/>
                <a:cs typeface="Times New Roman" panose="02020603050405020304" pitchFamily="18" charset="0"/>
              </a:rPr>
              <a:t> Kunst: </a:t>
            </a:r>
          </a:p>
          <a:p>
            <a:r>
              <a:rPr lang="pl-PL" sz="3000" dirty="0">
                <a:latin typeface="Times New Roman" panose="02020603050405020304" pitchFamily="18" charset="0"/>
                <a:cs typeface="Times New Roman" panose="02020603050405020304" pitchFamily="18" charset="0"/>
              </a:rPr>
              <a:t>Grafik</a:t>
            </a:r>
          </a:p>
          <a:p>
            <a:r>
              <a:rPr lang="pl-PL" sz="3000" dirty="0" err="1">
                <a:latin typeface="Times New Roman" panose="02020603050405020304" pitchFamily="18" charset="0"/>
                <a:cs typeface="Times New Roman" panose="02020603050405020304" pitchFamily="18" charset="0"/>
              </a:rPr>
              <a:t>Kunsterziehung</a:t>
            </a:r>
            <a:r>
              <a:rPr lang="pl-PL" sz="3000" dirty="0">
                <a:latin typeface="Times New Roman" panose="02020603050405020304" pitchFamily="18" charset="0"/>
                <a:cs typeface="Times New Roman" panose="02020603050405020304" pitchFamily="18" charset="0"/>
              </a:rPr>
              <a:t> im </a:t>
            </a:r>
            <a:r>
              <a:rPr lang="pl-PL" sz="3000" dirty="0" err="1">
                <a:latin typeface="Times New Roman" panose="02020603050405020304" pitchFamily="18" charset="0"/>
                <a:cs typeface="Times New Roman" panose="02020603050405020304" pitchFamily="18" charset="0"/>
              </a:rPr>
              <a:t>Bereich</a:t>
            </a:r>
            <a:r>
              <a:rPr lang="pl-PL" sz="3000" dirty="0">
                <a:latin typeface="Times New Roman" panose="02020603050405020304" pitchFamily="18" charset="0"/>
                <a:cs typeface="Times New Roman" panose="02020603050405020304" pitchFamily="18" charset="0"/>
              </a:rPr>
              <a:t> der </a:t>
            </a:r>
            <a:r>
              <a:rPr lang="pl-PL" sz="3000" dirty="0" err="1">
                <a:latin typeface="Times New Roman" panose="02020603050405020304" pitchFamily="18" charset="0"/>
                <a:cs typeface="Times New Roman" panose="02020603050405020304" pitchFamily="18" charset="0"/>
              </a:rPr>
              <a:t>Bildenden</a:t>
            </a:r>
            <a:r>
              <a:rPr lang="pl-PL" sz="3000" dirty="0">
                <a:latin typeface="Times New Roman" panose="02020603050405020304" pitchFamily="18" charset="0"/>
                <a:cs typeface="Times New Roman" panose="02020603050405020304" pitchFamily="18" charset="0"/>
              </a:rPr>
              <a:t> K</a:t>
            </a:r>
            <a:r>
              <a:rPr lang="de-DE" sz="3000" dirty="0">
                <a:latin typeface="Times New Roman" panose="02020603050405020304" pitchFamily="18" charset="0"/>
                <a:cs typeface="Times New Roman" panose="02020603050405020304" pitchFamily="18" charset="0"/>
              </a:rPr>
              <a:t>ü</a:t>
            </a:r>
            <a:r>
              <a:rPr lang="pl-PL" sz="3000" dirty="0" err="1">
                <a:latin typeface="Times New Roman" panose="02020603050405020304" pitchFamily="18" charset="0"/>
                <a:cs typeface="Times New Roman" panose="02020603050405020304" pitchFamily="18" charset="0"/>
              </a:rPr>
              <a:t>nste</a:t>
            </a:r>
            <a:endParaRPr lang="pl-PL" sz="3000" dirty="0">
              <a:latin typeface="Times New Roman" panose="02020603050405020304" pitchFamily="18" charset="0"/>
              <a:cs typeface="Times New Roman" panose="02020603050405020304" pitchFamily="18" charset="0"/>
            </a:endParaRPr>
          </a:p>
          <a:p>
            <a:r>
              <a:rPr lang="pl-PL" sz="3000" dirty="0" err="1">
                <a:latin typeface="Times New Roman" panose="02020603050405020304" pitchFamily="18" charset="0"/>
                <a:cs typeface="Times New Roman" panose="02020603050405020304" pitchFamily="18" charset="0"/>
              </a:rPr>
              <a:t>Fakult</a:t>
            </a:r>
            <a:r>
              <a:rPr lang="de-DE" sz="3000" dirty="0">
                <a:latin typeface="Times New Roman" panose="02020603050405020304" pitchFamily="18" charset="0"/>
                <a:cs typeface="Times New Roman" panose="02020603050405020304" pitchFamily="18" charset="0"/>
              </a:rPr>
              <a:t>ä</a:t>
            </a:r>
            <a:r>
              <a:rPr lang="pl-PL" sz="3000" dirty="0">
                <a:latin typeface="Times New Roman" panose="02020603050405020304" pitchFamily="18" charset="0"/>
                <a:cs typeface="Times New Roman" panose="02020603050405020304" pitchFamily="18" charset="0"/>
              </a:rPr>
              <a:t>t f</a:t>
            </a:r>
            <a:r>
              <a:rPr lang="de-DE" sz="3000" dirty="0">
                <a:latin typeface="Times New Roman" panose="02020603050405020304" pitchFamily="18" charset="0"/>
                <a:cs typeface="Times New Roman" panose="02020603050405020304" pitchFamily="18" charset="0"/>
              </a:rPr>
              <a:t>ü</a:t>
            </a:r>
            <a:r>
              <a:rPr lang="pl-PL" sz="3000" dirty="0" err="1">
                <a:latin typeface="Times New Roman" panose="02020603050405020304" pitchFamily="18" charset="0"/>
                <a:cs typeface="Times New Roman" panose="02020603050405020304" pitchFamily="18" charset="0"/>
              </a:rPr>
              <a:t>r</a:t>
            </a:r>
            <a:r>
              <a:rPr lang="pl-PL" sz="3000" dirty="0">
                <a:latin typeface="Times New Roman" panose="02020603050405020304" pitchFamily="18" charset="0"/>
                <a:cs typeface="Times New Roman" panose="02020603050405020304" pitchFamily="18" charset="0"/>
              </a:rPr>
              <a:t> Sport:</a:t>
            </a:r>
          </a:p>
          <a:p>
            <a:r>
              <a:rPr lang="pl-PL" sz="3000" dirty="0" err="1">
                <a:latin typeface="Times New Roman" panose="02020603050405020304" pitchFamily="18" charset="0"/>
                <a:cs typeface="Times New Roman" panose="02020603050405020304" pitchFamily="18" charset="0"/>
              </a:rPr>
              <a:t>Sporterziehung</a:t>
            </a:r>
            <a:endParaRPr lang="pl-PL" sz="3000" dirty="0">
              <a:latin typeface="Times New Roman" panose="02020603050405020304" pitchFamily="18" charset="0"/>
              <a:cs typeface="Times New Roman" panose="02020603050405020304" pitchFamily="18" charset="0"/>
            </a:endParaRPr>
          </a:p>
          <a:p>
            <a:r>
              <a:rPr lang="pl-PL" sz="3000" dirty="0" err="1">
                <a:latin typeface="Times New Roman" panose="02020603050405020304" pitchFamily="18" charset="0"/>
                <a:cs typeface="Times New Roman" panose="02020603050405020304" pitchFamily="18" charset="0"/>
              </a:rPr>
              <a:t>Touristik</a:t>
            </a:r>
            <a:endParaRPr lang="pl-PL" sz="3000" dirty="0">
              <a:latin typeface="Times New Roman" panose="02020603050405020304" pitchFamily="18" charset="0"/>
              <a:cs typeface="Times New Roman" panose="02020603050405020304" pitchFamily="18" charset="0"/>
            </a:endParaRPr>
          </a:p>
          <a:p>
            <a:r>
              <a:rPr lang="de-DE" sz="3000" dirty="0">
                <a:latin typeface="Times New Roman" panose="02020603050405020304" pitchFamily="18" charset="0"/>
                <a:cs typeface="Times New Roman" panose="02020603050405020304" pitchFamily="18" charset="0"/>
              </a:rPr>
              <a:t>Auswärtiges </a:t>
            </a:r>
            <a:r>
              <a:rPr lang="pl-PL" sz="3000" dirty="0" err="1">
                <a:latin typeface="Times New Roman" panose="02020603050405020304" pitchFamily="18" charset="0"/>
                <a:cs typeface="Times New Roman" panose="02020603050405020304" pitchFamily="18" charset="0"/>
              </a:rPr>
              <a:t>Institut</a:t>
            </a:r>
            <a:r>
              <a:rPr lang="pl-PL" sz="3000" dirty="0">
                <a:latin typeface="Times New Roman" panose="02020603050405020304" pitchFamily="18" charset="0"/>
                <a:cs typeface="Times New Roman" panose="02020603050405020304" pitchFamily="18" charset="0"/>
              </a:rPr>
              <a:t> f</a:t>
            </a:r>
            <a:r>
              <a:rPr lang="de-DE" sz="3000" dirty="0">
                <a:latin typeface="Times New Roman" panose="02020603050405020304" pitchFamily="18" charset="0"/>
                <a:cs typeface="Times New Roman" panose="02020603050405020304" pitchFamily="18" charset="0"/>
              </a:rPr>
              <a:t>ü</a:t>
            </a:r>
            <a:r>
              <a:rPr lang="pl-PL" sz="3000" dirty="0" err="1">
                <a:latin typeface="Times New Roman" panose="02020603050405020304" pitchFamily="18" charset="0"/>
                <a:cs typeface="Times New Roman" panose="02020603050405020304" pitchFamily="18" charset="0"/>
              </a:rPr>
              <a:t>r</a:t>
            </a:r>
            <a:r>
              <a:rPr lang="pl-PL" sz="3000" dirty="0">
                <a:latin typeface="Times New Roman" panose="02020603050405020304" pitchFamily="18" charset="0"/>
                <a:cs typeface="Times New Roman" panose="02020603050405020304" pitchFamily="18" charset="0"/>
              </a:rPr>
              <a:t> </a:t>
            </a:r>
            <a:r>
              <a:rPr lang="pl-PL" sz="3000" dirty="0" err="1">
                <a:latin typeface="Times New Roman" panose="02020603050405020304" pitchFamily="18" charset="0"/>
                <a:cs typeface="Times New Roman" panose="02020603050405020304" pitchFamily="18" charset="0"/>
              </a:rPr>
              <a:t>angewandte</a:t>
            </a:r>
            <a:r>
              <a:rPr lang="pl-PL" sz="3000" dirty="0">
                <a:latin typeface="Times New Roman" panose="02020603050405020304" pitchFamily="18" charset="0"/>
                <a:cs typeface="Times New Roman" panose="02020603050405020304" pitchFamily="18" charset="0"/>
              </a:rPr>
              <a:t> Biotechnologie </a:t>
            </a:r>
            <a:r>
              <a:rPr lang="pl-PL" sz="3000" dirty="0" err="1">
                <a:latin typeface="Times New Roman" panose="02020603050405020304" pitchFamily="18" charset="0"/>
                <a:cs typeface="Times New Roman" panose="02020603050405020304" pitchFamily="18" charset="0"/>
              </a:rPr>
              <a:t>und</a:t>
            </a:r>
            <a:r>
              <a:rPr lang="pl-PL" sz="3000" dirty="0">
                <a:latin typeface="Times New Roman" panose="02020603050405020304" pitchFamily="18" charset="0"/>
                <a:cs typeface="Times New Roman" panose="02020603050405020304" pitchFamily="18" charset="0"/>
              </a:rPr>
              <a:t> </a:t>
            </a:r>
            <a:r>
              <a:rPr lang="pl-PL" sz="3000" dirty="0" err="1">
                <a:latin typeface="Times New Roman" panose="02020603050405020304" pitchFamily="18" charset="0"/>
                <a:cs typeface="Times New Roman" panose="02020603050405020304" pitchFamily="18" charset="0"/>
              </a:rPr>
              <a:t>Grundwissenschaften</a:t>
            </a:r>
            <a:r>
              <a:rPr lang="de-DE" sz="3000" dirty="0">
                <a:latin typeface="Times New Roman" panose="02020603050405020304" pitchFamily="18" charset="0"/>
                <a:cs typeface="Times New Roman" panose="02020603050405020304" pitchFamily="18" charset="0"/>
              </a:rPr>
              <a:t> </a:t>
            </a:r>
            <a:r>
              <a:rPr lang="de-DE" dirty="0"/>
              <a:t>.</a:t>
            </a:r>
            <a:endParaRPr lang="pl-PL"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Budynek D10"/>
          <p:cNvPicPr>
            <a:picLocks noChangeAspect="1" noChangeArrowheads="1"/>
          </p:cNvPicPr>
          <p:nvPr/>
        </p:nvPicPr>
        <p:blipFill>
          <a:blip r:embed="rId2" cstate="print"/>
          <a:srcRect/>
          <a:stretch>
            <a:fillRect/>
          </a:stretch>
        </p:blipFill>
        <p:spPr bwMode="auto">
          <a:xfrm>
            <a:off x="4714876" y="3857628"/>
            <a:ext cx="4429123" cy="3000372"/>
          </a:xfrm>
          <a:prstGeom prst="rect">
            <a:avLst/>
          </a:prstGeom>
          <a:noFill/>
        </p:spPr>
      </p:pic>
      <p:pic>
        <p:nvPicPr>
          <p:cNvPr id="26630" name="Picture 6" descr="http://www.politologia.univ.rzeszow.pl/image/budynekKP.jpg"/>
          <p:cNvPicPr>
            <a:picLocks noChangeAspect="1" noChangeArrowheads="1"/>
          </p:cNvPicPr>
          <p:nvPr/>
        </p:nvPicPr>
        <p:blipFill>
          <a:blip r:embed="rId3" cstate="print"/>
          <a:srcRect/>
          <a:stretch>
            <a:fillRect/>
          </a:stretch>
        </p:blipFill>
        <p:spPr bwMode="auto">
          <a:xfrm>
            <a:off x="4786314" y="0"/>
            <a:ext cx="4357686" cy="4143380"/>
          </a:xfrm>
          <a:prstGeom prst="rect">
            <a:avLst/>
          </a:prstGeom>
          <a:noFill/>
        </p:spPr>
      </p:pic>
      <p:pic>
        <p:nvPicPr>
          <p:cNvPr id="26632" name="Picture 8" descr="https://upload.wikimedia.org/wikipedia/commons/thumb/b/b6/P8070124.JPG/300px-P8070124.JPG"/>
          <p:cNvPicPr>
            <a:picLocks noChangeAspect="1" noChangeArrowheads="1"/>
          </p:cNvPicPr>
          <p:nvPr/>
        </p:nvPicPr>
        <p:blipFill>
          <a:blip r:embed="rId4" cstate="print"/>
          <a:srcRect/>
          <a:stretch>
            <a:fillRect/>
          </a:stretch>
        </p:blipFill>
        <p:spPr bwMode="auto">
          <a:xfrm>
            <a:off x="0" y="3214687"/>
            <a:ext cx="4857752" cy="3643314"/>
          </a:xfrm>
          <a:prstGeom prst="rect">
            <a:avLst/>
          </a:prstGeom>
          <a:noFill/>
        </p:spPr>
      </p:pic>
      <p:pic>
        <p:nvPicPr>
          <p:cNvPr id="26634" name="Picture 10" descr="http://rzemiasto.pl/wp-content/uploads/2012/12/rzeszow_006_2012-12-16_KDR_POM.jpg"/>
          <p:cNvPicPr>
            <a:picLocks noChangeAspect="1" noChangeArrowheads="1"/>
          </p:cNvPicPr>
          <p:nvPr/>
        </p:nvPicPr>
        <p:blipFill>
          <a:blip r:embed="rId5" cstate="print"/>
          <a:srcRect/>
          <a:stretch>
            <a:fillRect/>
          </a:stretch>
        </p:blipFill>
        <p:spPr bwMode="auto">
          <a:xfrm>
            <a:off x="0" y="-1"/>
            <a:ext cx="4929190" cy="3286127"/>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descr="https://upload.wikimedia.org/wikipedia/commons/c/c8/Rzesz%C3%B3w,_ul._D%C4%85browskiego_83_(Instytut_Muzyki_2).jpg"/>
          <p:cNvSpPr>
            <a:spLocks noChangeAspect="1" noChangeArrowheads="1"/>
          </p:cNvSpPr>
          <p:nvPr/>
        </p:nvSpPr>
        <p:spPr bwMode="auto">
          <a:xfrm>
            <a:off x="63500" y="-136525"/>
            <a:ext cx="8715375" cy="5810250"/>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41988" name="Picture 4" descr="http://rzeszow-news.pl/wp-content/galleries/centrum-badawcze-uniwersytet-rzeszowski/IMG_4450.jpg"/>
          <p:cNvPicPr>
            <a:picLocks noChangeAspect="1" noChangeArrowheads="1"/>
          </p:cNvPicPr>
          <p:nvPr/>
        </p:nvPicPr>
        <p:blipFill>
          <a:blip r:embed="rId2" cstate="print"/>
          <a:srcRect/>
          <a:stretch>
            <a:fillRect/>
          </a:stretch>
        </p:blipFill>
        <p:spPr bwMode="auto">
          <a:xfrm>
            <a:off x="0" y="1"/>
            <a:ext cx="5000628" cy="3786190"/>
          </a:xfrm>
          <a:prstGeom prst="rect">
            <a:avLst/>
          </a:prstGeom>
          <a:noFill/>
        </p:spPr>
      </p:pic>
      <p:pic>
        <p:nvPicPr>
          <p:cNvPr id="41990" name="Picture 6" descr="http://www.ur.edu.pl/image/17188/default/CMiN06.jpg"/>
          <p:cNvPicPr>
            <a:picLocks noChangeAspect="1" noChangeArrowheads="1"/>
          </p:cNvPicPr>
          <p:nvPr/>
        </p:nvPicPr>
        <p:blipFill>
          <a:blip r:embed="rId3" cstate="print"/>
          <a:srcRect/>
          <a:stretch>
            <a:fillRect/>
          </a:stretch>
        </p:blipFill>
        <p:spPr bwMode="auto">
          <a:xfrm>
            <a:off x="0" y="3786190"/>
            <a:ext cx="9144000" cy="3071810"/>
          </a:xfrm>
          <a:prstGeom prst="rect">
            <a:avLst/>
          </a:prstGeom>
          <a:noFill/>
        </p:spPr>
      </p:pic>
      <p:pic>
        <p:nvPicPr>
          <p:cNvPr id="41992" name="Picture 8" descr="https://upload.wikimedia.org/wikipedia/commons/c/c8/Rzesz%C3%B3w,_ul._D%C4%85browskiego_83_(Instytut_Muzyki_2).jpg"/>
          <p:cNvPicPr>
            <a:picLocks noChangeAspect="1" noChangeArrowheads="1"/>
          </p:cNvPicPr>
          <p:nvPr/>
        </p:nvPicPr>
        <p:blipFill>
          <a:blip r:embed="rId4" cstate="print"/>
          <a:srcRect/>
          <a:stretch>
            <a:fillRect/>
          </a:stretch>
        </p:blipFill>
        <p:spPr bwMode="auto">
          <a:xfrm>
            <a:off x="4429129" y="0"/>
            <a:ext cx="4714871" cy="3786189"/>
          </a:xfrm>
          <a:prstGeom prst="rect">
            <a:avLst/>
          </a:prstGeom>
          <a:noFill/>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11560" y="2132856"/>
            <a:ext cx="7772400" cy="1470025"/>
          </a:xfrm>
        </p:spPr>
        <p:txBody>
          <a:bodyPr>
            <a:noAutofit/>
          </a:bodyPr>
          <a:lstStyle/>
          <a:p>
            <a:r>
              <a:rPr lang="pl-PL" sz="7200" b="1" dirty="0" err="1">
                <a:latin typeface="Times New Roman" panose="02020603050405020304" pitchFamily="18" charset="0"/>
                <a:cs typeface="Times New Roman" panose="02020603050405020304" pitchFamily="18" charset="0"/>
              </a:rPr>
              <a:t>Tourismus</a:t>
            </a:r>
            <a:r>
              <a:rPr lang="pl-PL" sz="7200" b="1" dirty="0">
                <a:latin typeface="Times New Roman" panose="02020603050405020304" pitchFamily="18" charset="0"/>
                <a:cs typeface="Times New Roman" panose="02020603050405020304" pitchFamily="18" charset="0"/>
              </a:rPr>
              <a:t> in Rzeszów</a:t>
            </a:r>
          </a:p>
        </p:txBody>
      </p:sp>
      <p:sp>
        <p:nvSpPr>
          <p:cNvPr id="3" name="Podtytuł 2"/>
          <p:cNvSpPr>
            <a:spLocks noGrp="1"/>
          </p:cNvSpPr>
          <p:nvPr>
            <p:ph type="subTitle" idx="1"/>
          </p:nvPr>
        </p:nvSpPr>
        <p:spPr>
          <a:xfrm>
            <a:off x="2339752" y="4509120"/>
            <a:ext cx="6400800" cy="1752600"/>
          </a:xfrm>
        </p:spPr>
        <p:txBody>
          <a:bodyPr>
            <a:normAutofit lnSpcReduction="10000"/>
          </a:bodyPr>
          <a:lstStyle/>
          <a:p>
            <a:pPr algn="r"/>
            <a:endParaRPr lang="pl-PL" dirty="0">
              <a:solidFill>
                <a:schemeClr val="tx1"/>
              </a:solidFill>
            </a:endParaRPr>
          </a:p>
          <a:p>
            <a:pPr algn="r"/>
            <a:endParaRPr lang="pl-PL" dirty="0">
              <a:solidFill>
                <a:schemeClr val="tx1"/>
              </a:solidFill>
            </a:endParaRPr>
          </a:p>
          <a:p>
            <a:pPr algn="r"/>
            <a:r>
              <a:rPr lang="pl-PL" sz="3600" dirty="0">
                <a:solidFill>
                  <a:schemeClr val="tx1"/>
                </a:solidFill>
                <a:latin typeface="Times New Roman" panose="02020603050405020304" pitchFamily="18" charset="0"/>
                <a:cs typeface="Times New Roman" panose="02020603050405020304" pitchFamily="18" charset="0"/>
              </a:rPr>
              <a:t>KATARZYNA GAWROŃSKA</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noChangeArrowheads="1"/>
          </p:cNvSpPr>
          <p:nvPr/>
        </p:nvSpPr>
        <p:spPr bwMode="auto">
          <a:xfrm>
            <a:off x="539552" y="1873860"/>
            <a:ext cx="7056784"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Ich heiße Kasia</a:t>
            </a:r>
            <a:r>
              <a:rPr kumimoji="0" lang="de-DE"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Gawrońska</a:t>
            </a:r>
            <a:r>
              <a:rPr kumimoji="0" lang="pl-PL" sz="2800" b="0" i="0" u="none" strike="noStrike" cap="none" normalizeH="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lang="pl-PL" sz="2800" dirty="0">
                <a:latin typeface="Times New Roman" panose="02020603050405020304" pitchFamily="18" charset="0"/>
                <a:ea typeface="Calibri" pitchFamily="34" charset="0"/>
                <a:cs typeface="Times New Roman" panose="02020603050405020304" pitchFamily="18" charset="0"/>
              </a:rPr>
              <a:t>I</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ch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komme</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aus</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Sandomierz. Ich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interessiere</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mich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für</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Musik. Ich mag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klassische</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Musik,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verschiedener</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lang="pl-PL" sz="2800" dirty="0">
                <a:latin typeface="Times New Roman" panose="02020603050405020304" pitchFamily="18" charset="0"/>
                <a:ea typeface="Calibri" pitchFamily="34" charset="0"/>
                <a:cs typeface="Times New Roman" panose="02020603050405020304" pitchFamily="18" charset="0"/>
              </a:rPr>
              <a:t>Art</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Ich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bin</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aufgeschlossen</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und</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lang="de-DE" sz="2800" dirty="0">
                <a:latin typeface="Times New Roman" panose="02020603050405020304" pitchFamily="18" charset="0"/>
                <a:ea typeface="Calibri" pitchFamily="34" charset="0"/>
                <a:cs typeface="Times New Roman" panose="02020603050405020304" pitchFamily="18" charset="0"/>
              </a:rPr>
              <a:t>wissensdurstig</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Rzeszów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ist</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mein</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Studienort</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Hier</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bin</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ich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nicht</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aufgewaschsen</a:t>
            </a:r>
            <a:r>
              <a:rPr kumimoji="0" lang="de-DE"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aber</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ich mag </a:t>
            </a:r>
            <a:r>
              <a:rPr kumimoji="0" lang="pl-PL" sz="2800" b="0" i="0" u="none" strike="noStrike" cap="none" normalizeH="0" baseline="0" dirty="0" err="1">
                <a:ln>
                  <a:noFill/>
                </a:ln>
                <a:solidFill>
                  <a:schemeClr val="tx1"/>
                </a:solidFill>
                <a:effectLst/>
                <a:latin typeface="Times New Roman" panose="02020603050405020304" pitchFamily="18" charset="0"/>
                <a:ea typeface="Calibri" pitchFamily="34" charset="0"/>
                <a:cs typeface="Times New Roman" panose="02020603050405020304" pitchFamily="18" charset="0"/>
              </a:rPr>
              <a:t>diese</a:t>
            </a:r>
            <a:r>
              <a:rPr kumimoji="0" lang="pl-PL" sz="2800" b="0" i="0" u="none" strike="noStrike" cap="none" normalizeH="0" baseline="0" dirty="0">
                <a:ln>
                  <a:noFill/>
                </a:ln>
                <a:solidFill>
                  <a:schemeClr val="tx1"/>
                </a:solidFill>
                <a:effectLst/>
                <a:latin typeface="Times New Roman" panose="02020603050405020304" pitchFamily="18" charset="0"/>
                <a:ea typeface="Calibri" pitchFamily="34" charset="0"/>
                <a:cs typeface="Times New Roman" panose="02020603050405020304" pitchFamily="18" charset="0"/>
              </a:rPr>
              <a:t> Stadt.</a:t>
            </a:r>
            <a:endParaRPr kumimoji="0" lang="pl-PL"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3528" y="908720"/>
            <a:ext cx="8229600" cy="5184576"/>
          </a:xfrm>
        </p:spPr>
        <p:txBody>
          <a:bodyPr>
            <a:normAutofit fontScale="77500" lnSpcReduction="20000"/>
          </a:bodyPr>
          <a:lstStyle/>
          <a:p>
            <a:pPr>
              <a:buFont typeface="Wingdings" panose="05000000000000000000" pitchFamily="2" charset="2"/>
              <a:buChar char="Ø"/>
            </a:pPr>
            <a:r>
              <a:rPr lang="pl-PL" sz="3600" b="1" dirty="0">
                <a:latin typeface="Arial" panose="020B0604020202020204" pitchFamily="34" charset="0"/>
                <a:cs typeface="Arial" panose="020B0604020202020204" pitchFamily="34" charset="0"/>
              </a:rPr>
              <a:t>1951 </a:t>
            </a:r>
            <a:r>
              <a:rPr lang="pl-PL" sz="3600" b="1" dirty="0" err="1">
                <a:latin typeface="Arial" panose="020B0604020202020204" pitchFamily="34" charset="0"/>
                <a:cs typeface="Arial" panose="020B0604020202020204" pitchFamily="34" charset="0"/>
              </a:rPr>
              <a:t>Gr</a:t>
            </a:r>
            <a:r>
              <a:rPr lang="de-DE" sz="3600" b="1" dirty="0">
                <a:latin typeface="Arial" panose="020B0604020202020204" pitchFamily="34" charset="0"/>
                <a:cs typeface="Arial" panose="020B0604020202020204" pitchFamily="34" charset="0"/>
              </a:rPr>
              <a:t>ü</a:t>
            </a:r>
            <a:r>
              <a:rPr lang="pl-PL" sz="3600" b="1" dirty="0" err="1">
                <a:latin typeface="Arial" panose="020B0604020202020204" pitchFamily="34" charset="0"/>
                <a:cs typeface="Arial" panose="020B0604020202020204" pitchFamily="34" charset="0"/>
              </a:rPr>
              <a:t>ndung</a:t>
            </a:r>
            <a:r>
              <a:rPr lang="pl-PL" sz="3400" dirty="0">
                <a:latin typeface="Times New Roman" panose="02020603050405020304" pitchFamily="18" charset="0"/>
                <a:cs typeface="Times New Roman" panose="02020603050405020304" pitchFamily="18" charset="0"/>
              </a:rPr>
              <a:t> der </a:t>
            </a:r>
            <a:r>
              <a:rPr lang="pl-PL" sz="3400" dirty="0" err="1">
                <a:latin typeface="Times New Roman" panose="02020603050405020304" pitchFamily="18" charset="0"/>
                <a:cs typeface="Times New Roman" panose="02020603050405020304" pitchFamily="18" charset="0"/>
              </a:rPr>
              <a:t>Abend</a:t>
            </a:r>
            <a:r>
              <a:rPr lang="pl-PL" sz="3400" dirty="0">
                <a:latin typeface="Times New Roman" panose="02020603050405020304" pitchFamily="18" charset="0"/>
                <a:cs typeface="Times New Roman" panose="02020603050405020304" pitchFamily="18" charset="0"/>
              </a:rPr>
              <a:t>- </a:t>
            </a:r>
            <a:r>
              <a:rPr lang="pl-PL" sz="3400" dirty="0" err="1">
                <a:latin typeface="Times New Roman" panose="02020603050405020304" pitchFamily="18" charset="0"/>
                <a:cs typeface="Times New Roman" panose="02020603050405020304" pitchFamily="18" charset="0"/>
              </a:rPr>
              <a:t>Ingenieur</a:t>
            </a:r>
            <a:r>
              <a:rPr lang="de-DE" sz="3400" dirty="0">
                <a:latin typeface="Times New Roman" panose="02020603050405020304" pitchFamily="18" charset="0"/>
                <a:cs typeface="Times New Roman" panose="02020603050405020304" pitchFamily="18" charset="0"/>
              </a:rPr>
              <a:t>s</a:t>
            </a:r>
            <a:r>
              <a:rPr lang="pl-PL" sz="3400" dirty="0" err="1">
                <a:latin typeface="Times New Roman" panose="02020603050405020304" pitchFamily="18" charset="0"/>
                <a:cs typeface="Times New Roman" panose="02020603050405020304" pitchFamily="18" charset="0"/>
              </a:rPr>
              <a:t>chule</a:t>
            </a:r>
            <a:r>
              <a:rPr lang="pl-PL" sz="3400" b="1" dirty="0">
                <a:latin typeface="Times New Roman" panose="02020603050405020304" pitchFamily="18" charset="0"/>
                <a:cs typeface="Times New Roman" panose="02020603050405020304" pitchFamily="18" charset="0"/>
              </a:rPr>
              <a:t>- </a:t>
            </a:r>
          </a:p>
          <a:p>
            <a:pPr>
              <a:buNone/>
            </a:pPr>
            <a:r>
              <a:rPr lang="pl-PL" sz="3400" b="1" i="1" dirty="0">
                <a:latin typeface="Times New Roman" panose="02020603050405020304" pitchFamily="18" charset="0"/>
                <a:cs typeface="Times New Roman" panose="02020603050405020304" pitchFamily="18" charset="0"/>
              </a:rPr>
              <a:t>Powołanie </a:t>
            </a:r>
            <a:r>
              <a:rPr lang="pl-PL" sz="3400" b="1" i="1" dirty="0" err="1">
                <a:latin typeface="Times New Roman" panose="02020603050405020304" pitchFamily="18" charset="0"/>
                <a:cs typeface="Times New Roman" panose="02020603050405020304" pitchFamily="18" charset="0"/>
              </a:rPr>
              <a:t>Wieczor</a:t>
            </a:r>
            <a:r>
              <a:rPr lang="de-DE" sz="3400" b="1" i="1" dirty="0" err="1">
                <a:latin typeface="Times New Roman" panose="02020603050405020304" pitchFamily="18" charset="0"/>
                <a:cs typeface="Times New Roman" panose="02020603050405020304" pitchFamily="18" charset="0"/>
              </a:rPr>
              <a:t>ow</a:t>
            </a:r>
            <a:r>
              <a:rPr lang="pl-PL" sz="3400" b="1" i="1" dirty="0">
                <a:latin typeface="Times New Roman" panose="02020603050405020304" pitchFamily="18" charset="0"/>
                <a:cs typeface="Times New Roman" panose="02020603050405020304" pitchFamily="18" charset="0"/>
              </a:rPr>
              <a:t>ej Szkoły Inżynierskiej</a:t>
            </a:r>
            <a:endParaRPr lang="pl-PL" sz="3400" i="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3600" b="1" dirty="0">
                <a:latin typeface="Arial" panose="020B0604020202020204" pitchFamily="34" charset="0"/>
                <a:cs typeface="Arial" panose="020B0604020202020204" pitchFamily="34" charset="0"/>
              </a:rPr>
              <a:t>1963</a:t>
            </a:r>
            <a:r>
              <a:rPr lang="de-DE" sz="3600" b="1" dirty="0">
                <a:latin typeface="Arial" panose="020B0604020202020204" pitchFamily="34" charset="0"/>
                <a:cs typeface="Arial" panose="020B0604020202020204" pitchFamily="34" charset="0"/>
              </a:rPr>
              <a:t> </a:t>
            </a:r>
            <a:r>
              <a:rPr lang="de-DE" sz="3600" b="1" dirty="0" err="1">
                <a:latin typeface="Arial" panose="020B0604020202020204" pitchFamily="34" charset="0"/>
                <a:cs typeface="Arial" panose="020B0604020202020204" pitchFamily="34" charset="0"/>
              </a:rPr>
              <a:t>Geündung</a:t>
            </a:r>
            <a:endParaRPr lang="pl-PL" sz="3600" dirty="0">
              <a:latin typeface="Arial" panose="020B0604020202020204" pitchFamily="34" charset="0"/>
              <a:cs typeface="Arial" panose="020B0604020202020204" pitchFamily="34" charset="0"/>
            </a:endParaRPr>
          </a:p>
          <a:p>
            <a:pPr>
              <a:buNone/>
            </a:pPr>
            <a:r>
              <a:rPr lang="pl-PL" sz="3400" dirty="0">
                <a:latin typeface="Times New Roman" panose="02020603050405020304" pitchFamily="18" charset="0"/>
                <a:cs typeface="Times New Roman" panose="02020603050405020304" pitchFamily="18" charset="0"/>
              </a:rPr>
              <a:t> der </a:t>
            </a:r>
            <a:r>
              <a:rPr lang="pl-PL" sz="3400" dirty="0" err="1">
                <a:latin typeface="Times New Roman" panose="02020603050405020304" pitchFamily="18" charset="0"/>
                <a:cs typeface="Times New Roman" panose="02020603050405020304" pitchFamily="18" charset="0"/>
              </a:rPr>
              <a:t>Pädagogischen</a:t>
            </a:r>
            <a:r>
              <a:rPr lang="pl-PL" sz="3400" dirty="0">
                <a:latin typeface="Times New Roman" panose="02020603050405020304" pitchFamily="18" charset="0"/>
                <a:cs typeface="Times New Roman" panose="02020603050405020304" pitchFamily="18" charset="0"/>
              </a:rPr>
              <a:t> </a:t>
            </a:r>
            <a:r>
              <a:rPr lang="pl-PL" sz="3400" dirty="0" err="1">
                <a:latin typeface="Times New Roman" panose="02020603050405020304" pitchFamily="18" charset="0"/>
                <a:cs typeface="Times New Roman" panose="02020603050405020304" pitchFamily="18" charset="0"/>
              </a:rPr>
              <a:t>Hochschule</a:t>
            </a:r>
            <a:r>
              <a:rPr lang="pl-PL" sz="3400" dirty="0">
                <a:latin typeface="Times New Roman" panose="02020603050405020304" pitchFamily="18" charset="0"/>
                <a:cs typeface="Times New Roman" panose="02020603050405020304" pitchFamily="18" charset="0"/>
              </a:rPr>
              <a:t> sowie der </a:t>
            </a:r>
            <a:r>
              <a:rPr lang="pl-PL" sz="3400" dirty="0" err="1">
                <a:latin typeface="Times New Roman" panose="02020603050405020304" pitchFamily="18" charset="0"/>
                <a:cs typeface="Times New Roman" panose="02020603050405020304" pitchFamily="18" charset="0"/>
              </a:rPr>
              <a:t>Höheren</a:t>
            </a:r>
            <a:r>
              <a:rPr lang="pl-PL" sz="3400" dirty="0">
                <a:latin typeface="Times New Roman" panose="02020603050405020304" pitchFamily="18" charset="0"/>
                <a:cs typeface="Times New Roman" panose="02020603050405020304" pitchFamily="18" charset="0"/>
              </a:rPr>
              <a:t> </a:t>
            </a:r>
            <a:r>
              <a:rPr lang="pl-PL" sz="3400" dirty="0" err="1">
                <a:latin typeface="Times New Roman" panose="02020603050405020304" pitchFamily="18" charset="0"/>
                <a:cs typeface="Times New Roman" panose="02020603050405020304" pitchFamily="18" charset="0"/>
              </a:rPr>
              <a:t>Ingenieurschule</a:t>
            </a:r>
            <a:r>
              <a:rPr lang="pl-PL" sz="3400" dirty="0">
                <a:latin typeface="Times New Roman" panose="02020603050405020304" pitchFamily="18" charset="0"/>
                <a:cs typeface="Times New Roman" panose="02020603050405020304" pitchFamily="18" charset="0"/>
              </a:rPr>
              <a:t>, </a:t>
            </a:r>
            <a:r>
              <a:rPr lang="pl-PL" sz="3400" dirty="0" err="1">
                <a:latin typeface="Times New Roman" panose="02020603050405020304" pitchFamily="18" charset="0"/>
                <a:cs typeface="Times New Roman" panose="02020603050405020304" pitchFamily="18" charset="0"/>
              </a:rPr>
              <a:t>heute</a:t>
            </a:r>
            <a:r>
              <a:rPr lang="pl-PL" sz="3400" dirty="0">
                <a:latin typeface="Times New Roman" panose="02020603050405020304" pitchFamily="18" charset="0"/>
                <a:cs typeface="Times New Roman" panose="02020603050405020304" pitchFamily="18" charset="0"/>
              </a:rPr>
              <a:t> </a:t>
            </a:r>
            <a:r>
              <a:rPr lang="pl-PL" sz="3400" dirty="0" err="1">
                <a:latin typeface="Times New Roman" panose="02020603050405020304" pitchFamily="18" charset="0"/>
                <a:cs typeface="Times New Roman" panose="02020603050405020304" pitchFamily="18" charset="0"/>
              </a:rPr>
              <a:t>die</a:t>
            </a:r>
            <a:r>
              <a:rPr lang="pl-PL" sz="3400" dirty="0">
                <a:latin typeface="Times New Roman" panose="02020603050405020304" pitchFamily="18" charset="0"/>
                <a:cs typeface="Times New Roman" panose="02020603050405020304" pitchFamily="18" charset="0"/>
              </a:rPr>
              <a:t> </a:t>
            </a:r>
            <a:r>
              <a:rPr lang="pl-PL" sz="3400" dirty="0" err="1">
                <a:latin typeface="Times New Roman" panose="02020603050405020304" pitchFamily="18" charset="0"/>
                <a:cs typeface="Times New Roman" panose="02020603050405020304" pitchFamily="18" charset="0"/>
              </a:rPr>
              <a:t>Politechnische</a:t>
            </a:r>
            <a:r>
              <a:rPr lang="pl-PL" sz="3400" dirty="0">
                <a:latin typeface="Times New Roman" panose="02020603050405020304" pitchFamily="18" charset="0"/>
                <a:cs typeface="Times New Roman" panose="02020603050405020304" pitchFamily="18" charset="0"/>
              </a:rPr>
              <a:t> </a:t>
            </a:r>
            <a:r>
              <a:rPr lang="pl-PL" sz="3400" dirty="0" err="1">
                <a:latin typeface="Times New Roman" panose="02020603050405020304" pitchFamily="18" charset="0"/>
                <a:cs typeface="Times New Roman" panose="02020603050405020304" pitchFamily="18" charset="0"/>
              </a:rPr>
              <a:t>Hochschule</a:t>
            </a:r>
            <a:r>
              <a:rPr lang="pl-PL" sz="3400" dirty="0">
                <a:latin typeface="Times New Roman" panose="02020603050405020304" pitchFamily="18" charset="0"/>
                <a:cs typeface="Times New Roman" panose="02020603050405020304" pitchFamily="18" charset="0"/>
              </a:rPr>
              <a:t> Rzeszów.</a:t>
            </a:r>
          </a:p>
          <a:p>
            <a:pPr>
              <a:buNone/>
            </a:pPr>
            <a:r>
              <a:rPr lang="pl-PL" sz="3400" b="1" dirty="0">
                <a:latin typeface="Times New Roman" panose="02020603050405020304" pitchFamily="18" charset="0"/>
                <a:cs typeface="Times New Roman" panose="02020603050405020304" pitchFamily="18" charset="0"/>
              </a:rPr>
              <a:t> </a:t>
            </a:r>
            <a:r>
              <a:rPr lang="pl-PL" sz="3400" b="1" i="1" dirty="0">
                <a:latin typeface="Times New Roman" panose="02020603050405020304" pitchFamily="18" charset="0"/>
                <a:cs typeface="Times New Roman" panose="02020603050405020304" pitchFamily="18" charset="0"/>
              </a:rPr>
              <a:t>Powołanie Wyższej Szkoły Pedagogicznej oraz Wyższej Szkoły Inżynierskiej obecnie Politechniki Rzeszowskiej</a:t>
            </a:r>
            <a:r>
              <a:rPr lang="pl-PL" sz="3400" b="1" dirty="0">
                <a:latin typeface="Times New Roman" panose="02020603050405020304" pitchFamily="18" charset="0"/>
                <a:cs typeface="Times New Roman" panose="02020603050405020304" pitchFamily="18" charset="0"/>
              </a:rPr>
              <a:t>.</a:t>
            </a:r>
            <a:endParaRPr lang="pl-PL" sz="3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3600" b="1" dirty="0">
                <a:latin typeface="Arial" panose="020B0604020202020204" pitchFamily="34" charset="0"/>
                <a:cs typeface="Arial" panose="020B0604020202020204" pitchFamily="34" charset="0"/>
              </a:rPr>
              <a:t>1973</a:t>
            </a:r>
            <a:endParaRPr lang="pl-PL" sz="3600" dirty="0">
              <a:latin typeface="Arial" panose="020B0604020202020204" pitchFamily="34" charset="0"/>
              <a:cs typeface="Arial" panose="020B0604020202020204" pitchFamily="34" charset="0"/>
            </a:endParaRPr>
          </a:p>
          <a:p>
            <a:pPr>
              <a:buNone/>
            </a:pPr>
            <a:r>
              <a:rPr lang="pl-PL" sz="3400" dirty="0" err="1">
                <a:latin typeface="Times New Roman" panose="02020603050405020304" pitchFamily="18" charset="0"/>
                <a:cs typeface="Times New Roman" panose="02020603050405020304" pitchFamily="18" charset="0"/>
              </a:rPr>
              <a:t>Eröffnung</a:t>
            </a:r>
            <a:r>
              <a:rPr lang="pl-PL" sz="3400" dirty="0">
                <a:latin typeface="Times New Roman" panose="02020603050405020304" pitchFamily="18" charset="0"/>
                <a:cs typeface="Times New Roman" panose="02020603050405020304" pitchFamily="18" charset="0"/>
              </a:rPr>
              <a:t> der Artur</a:t>
            </a:r>
            <a:r>
              <a:rPr lang="de-DE" sz="3400" dirty="0">
                <a:latin typeface="Times New Roman" panose="02020603050405020304" pitchFamily="18" charset="0"/>
                <a:cs typeface="Times New Roman" panose="02020603050405020304" pitchFamily="18" charset="0"/>
              </a:rPr>
              <a:t> </a:t>
            </a:r>
            <a:r>
              <a:rPr lang="pl-PL" sz="3400" dirty="0">
                <a:latin typeface="Times New Roman" panose="02020603050405020304" pitchFamily="18" charset="0"/>
                <a:cs typeface="Times New Roman" panose="02020603050405020304" pitchFamily="18" charset="0"/>
              </a:rPr>
              <a:t>Malawski- </a:t>
            </a:r>
            <a:r>
              <a:rPr lang="pl-PL" sz="3400" dirty="0" err="1">
                <a:latin typeface="Times New Roman" panose="02020603050405020304" pitchFamily="18" charset="0"/>
                <a:cs typeface="Times New Roman" panose="02020603050405020304" pitchFamily="18" charset="0"/>
              </a:rPr>
              <a:t>Philharmonie</a:t>
            </a:r>
            <a:r>
              <a:rPr lang="pl-PL" sz="3400" dirty="0">
                <a:latin typeface="Times New Roman" panose="02020603050405020304" pitchFamily="18" charset="0"/>
                <a:cs typeface="Times New Roman" panose="02020603050405020304" pitchFamily="18" charset="0"/>
              </a:rPr>
              <a:t> Rzeszów</a:t>
            </a:r>
            <a:r>
              <a:rPr lang="pl-PL" sz="3400" b="1" dirty="0">
                <a:latin typeface="Times New Roman" panose="02020603050405020304" pitchFamily="18" charset="0"/>
                <a:cs typeface="Times New Roman" panose="02020603050405020304" pitchFamily="18" charset="0"/>
              </a:rPr>
              <a:t>- </a:t>
            </a:r>
            <a:r>
              <a:rPr lang="pl-PL" sz="3400" b="1" i="1" dirty="0">
                <a:latin typeface="Times New Roman" panose="02020603050405020304" pitchFamily="18" charset="0"/>
                <a:cs typeface="Times New Roman" panose="02020603050405020304" pitchFamily="18" charset="0"/>
              </a:rPr>
              <a:t>Otwarcie Filharmonii Rzeszowskiej im. Artura Malawskiego.</a:t>
            </a:r>
            <a:endParaRPr lang="pl-PL" sz="3400" i="1" dirty="0">
              <a:latin typeface="Times New Roman" panose="02020603050405020304" pitchFamily="18" charset="0"/>
              <a:cs typeface="Times New Roman" panose="02020603050405020304" pitchFamily="18" charset="0"/>
            </a:endParaRPr>
          </a:p>
          <a:p>
            <a:endParaRPr lang="pl-PL"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en-US" sz="4000" b="1" dirty="0" err="1">
                <a:latin typeface="Times New Roman" panose="02020603050405020304" pitchFamily="18" charset="0"/>
                <a:cs typeface="Times New Roman" panose="02020603050405020304" pitchFamily="18" charset="0"/>
              </a:rPr>
              <a:t>Tourismus</a:t>
            </a:r>
            <a:r>
              <a:rPr lang="en-US" sz="4000" b="1" dirty="0">
                <a:latin typeface="Times New Roman" panose="02020603050405020304" pitchFamily="18" charset="0"/>
                <a:cs typeface="Times New Roman" panose="02020603050405020304" pitchFamily="18" charset="0"/>
              </a:rPr>
              <a:t> in </a:t>
            </a:r>
            <a:r>
              <a:rPr lang="en-US" sz="4000" b="1" dirty="0" err="1">
                <a:latin typeface="Times New Roman" panose="02020603050405020304" pitchFamily="18" charset="0"/>
                <a:cs typeface="Times New Roman" panose="02020603050405020304" pitchFamily="18" charset="0"/>
              </a:rPr>
              <a:t>Rzeszów</a:t>
            </a:r>
            <a:endParaRPr lang="pl-PL" sz="4000" b="1" dirty="0">
              <a:latin typeface="Times New Roman" panose="02020603050405020304" pitchFamily="18" charset="0"/>
              <a:cs typeface="Times New Roman" panose="02020603050405020304" pitchFamily="18" charset="0"/>
            </a:endParaRPr>
          </a:p>
        </p:txBody>
      </p:sp>
      <p:sp>
        <p:nvSpPr>
          <p:cNvPr id="4" name="Symbol zastępczy zawartości 3"/>
          <p:cNvSpPr>
            <a:spLocks noGrp="1"/>
          </p:cNvSpPr>
          <p:nvPr>
            <p:ph idx="1"/>
          </p:nvPr>
        </p:nvSpPr>
        <p:spPr>
          <a:xfrm>
            <a:off x="539552" y="1988840"/>
            <a:ext cx="8229600" cy="3312368"/>
          </a:xfrm>
        </p:spPr>
        <p:txBody>
          <a:bodyPr/>
          <a:lstStyle/>
          <a:p>
            <a:pPr marL="0" indent="0">
              <a:buNone/>
            </a:pPr>
            <a:r>
              <a:rPr lang="en-US" sz="2800" dirty="0" err="1">
                <a:latin typeface="Times New Roman" panose="02020603050405020304" pitchFamily="18" charset="0"/>
                <a:cs typeface="Times New Roman" panose="02020603050405020304" pitchFamily="18" charset="0"/>
              </a:rPr>
              <a:t>Rzeszów</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ist</a:t>
            </a:r>
            <a:r>
              <a:rPr lang="en-US"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die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Hauptstadt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Podkarpackie</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Woiwodschaft</a:t>
            </a:r>
            <a:r>
              <a:rPr lang="en-US" sz="2800" dirty="0">
                <a:latin typeface="Times New Roman" panose="02020603050405020304" pitchFamily="18" charset="0"/>
                <a:cs typeface="Times New Roman" panose="02020603050405020304" pitchFamily="18" charset="0"/>
              </a:rPr>
              <a:t>. Die </a:t>
            </a:r>
            <a:r>
              <a:rPr lang="en-US" sz="2800" dirty="0" err="1">
                <a:latin typeface="Times New Roman" panose="02020603050405020304" pitchFamily="18" charset="0"/>
                <a:cs typeface="Times New Roman" panose="02020603050405020304" pitchFamily="18" charset="0"/>
              </a:rPr>
              <a:t>Umgebung</a:t>
            </a:r>
            <a:r>
              <a:rPr lang="pl-PL" sz="2800" dirty="0">
                <a:latin typeface="Times New Roman" panose="02020603050405020304" pitchFamily="18" charset="0"/>
                <a:cs typeface="Times New Roman" panose="02020603050405020304" pitchFamily="18" charset="0"/>
              </a:rPr>
              <a:t> von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Rzesz</a:t>
            </a:r>
            <a:r>
              <a:rPr lang="pl-PL" sz="2800" dirty="0">
                <a:latin typeface="Times New Roman" panose="02020603050405020304" pitchFamily="18" charset="0"/>
                <a:cs typeface="Times New Roman" panose="02020603050405020304" pitchFamily="18" charset="0"/>
              </a:rPr>
              <a:t>ó</a:t>
            </a:r>
            <a:r>
              <a:rPr lang="en-US" sz="2800" dirty="0">
                <a:latin typeface="Times New Roman" panose="02020603050405020304" pitchFamily="18" charset="0"/>
                <a:cs typeface="Times New Roman" panose="02020603050405020304" pitchFamily="18" charset="0"/>
              </a:rPr>
              <a:t>w </a:t>
            </a:r>
            <a:r>
              <a:rPr lang="en-US" sz="2800" dirty="0" err="1">
                <a:latin typeface="Times New Roman" panose="02020603050405020304" pitchFamily="18" charset="0"/>
                <a:cs typeface="Times New Roman" panose="02020603050405020304" pitchFamily="18" charset="0"/>
              </a:rPr>
              <a:t>ist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wunderbare</a:t>
            </a:r>
            <a:r>
              <a:rPr lang="pl-PL" sz="2800" dirty="0" err="1">
                <a:latin typeface="Times New Roman" panose="02020603050405020304" pitchFamily="18" charset="0"/>
                <a:cs typeface="Times New Roman" panose="02020603050405020304" pitchFamily="18" charset="0"/>
              </a:rPr>
              <a:t>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Tourismusort</a:t>
            </a:r>
            <a:r>
              <a:rPr lang="en-US" sz="2800" dirty="0">
                <a:latin typeface="Times New Roman" panose="02020603050405020304" pitchFamily="18" charset="0"/>
                <a:cs typeface="Times New Roman" panose="02020603050405020304" pitchFamily="18" charset="0"/>
              </a:rPr>
              <a:t>. Die </a:t>
            </a:r>
            <a:r>
              <a:rPr lang="en-US" sz="2800" dirty="0" err="1">
                <a:latin typeface="Times New Roman" panose="02020603050405020304" pitchFamily="18" charset="0"/>
                <a:cs typeface="Times New Roman" panose="02020603050405020304" pitchFamily="18" charset="0"/>
              </a:rPr>
              <a:t>Podkarpackie</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Woiwodschaft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ist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eine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schönsten</a:t>
            </a:r>
            <a:r>
              <a:rPr lang="en-US" sz="2800" dirty="0">
                <a:latin typeface="Times New Roman" panose="02020603050405020304" pitchFamily="18" charset="0"/>
                <a:cs typeface="Times New Roman" panose="02020603050405020304" pitchFamily="18" charset="0"/>
              </a:rPr>
              <a:t> und </a:t>
            </a:r>
            <a:r>
              <a:rPr lang="en-US" sz="2800" dirty="0" err="1">
                <a:latin typeface="Times New Roman" panose="02020603050405020304" pitchFamily="18" charset="0"/>
                <a:cs typeface="Times New Roman" panose="02020603050405020304" pitchFamily="18" charset="0"/>
              </a:rPr>
              <a:t>touristisch</a:t>
            </a:r>
            <a:r>
              <a:rPr lang="pl-PL"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a:t>
            </a:r>
            <a:r>
              <a:rPr lang="pl-PL" sz="2800" dirty="0">
                <a:latin typeface="Times New Roman" panose="02020603050405020304" pitchFamily="18" charset="0"/>
                <a:cs typeface="Times New Roman" panose="02020603050405020304" pitchFamily="18" charset="0"/>
              </a:rPr>
              <a:t>t</a:t>
            </a:r>
            <a:r>
              <a:rPr lang="en-US" sz="2800" dirty="0" err="1">
                <a:latin typeface="Times New Roman" panose="02020603050405020304" pitchFamily="18" charset="0"/>
                <a:cs typeface="Times New Roman" panose="02020603050405020304" pitchFamily="18" charset="0"/>
              </a:rPr>
              <a:t>raktivsten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Regionen</a:t>
            </a:r>
            <a:r>
              <a:rPr lang="en-US" sz="2800" dirty="0">
                <a:latin typeface="Times New Roman" panose="02020603050405020304" pitchFamily="18" charset="0"/>
                <a:cs typeface="Times New Roman" panose="02020603050405020304" pitchFamily="18" charset="0"/>
              </a:rPr>
              <a:t> von </a:t>
            </a:r>
            <a:r>
              <a:rPr lang="en-US" sz="2800" dirty="0" err="1">
                <a:latin typeface="Times New Roman" panose="02020603050405020304" pitchFamily="18" charset="0"/>
                <a:cs typeface="Times New Roman" panose="02020603050405020304" pitchFamily="18" charset="0"/>
              </a:rPr>
              <a:t>Polen</a:t>
            </a:r>
            <a:r>
              <a:rPr lang="en-US" sz="2800" dirty="0">
                <a:latin typeface="Times New Roman" panose="02020603050405020304" pitchFamily="18" charset="0"/>
                <a:cs typeface="Times New Roman" panose="02020603050405020304" pitchFamily="18" charset="0"/>
              </a:rPr>
              <a:t>.</a:t>
            </a:r>
            <a:endParaRPr lang="pl-PL" sz="2800" dirty="0">
              <a:latin typeface="Times New Roman" panose="02020603050405020304" pitchFamily="18" charset="0"/>
              <a:cs typeface="Times New Roman" panose="02020603050405020304" pitchFamily="18" charset="0"/>
            </a:endParaRPr>
          </a:p>
          <a:p>
            <a:endParaRPr lang="pl-PL"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ymbol zastępczy zawartości 6" descr="podkarpackie.jpg"/>
          <p:cNvPicPr>
            <a:picLocks noGrp="1" noChangeAspect="1"/>
          </p:cNvPicPr>
          <p:nvPr>
            <p:ph idx="1"/>
          </p:nvPr>
        </p:nvPicPr>
        <p:blipFill>
          <a:blip r:embed="rId2" cstate="print"/>
          <a:stretch>
            <a:fillRect/>
          </a:stretch>
        </p:blipFill>
        <p:spPr>
          <a:xfrm>
            <a:off x="611560" y="620688"/>
            <a:ext cx="6028175" cy="5433467"/>
          </a:xfrm>
        </p:spPr>
      </p:pic>
      <p:cxnSp>
        <p:nvCxnSpPr>
          <p:cNvPr id="11" name="Łącznik prosty ze strzałką 10"/>
          <p:cNvCxnSpPr/>
          <p:nvPr/>
        </p:nvCxnSpPr>
        <p:spPr>
          <a:xfrm>
            <a:off x="5436096" y="5013176"/>
            <a:ext cx="1584176" cy="936104"/>
          </a:xfrm>
          <a:prstGeom prst="straightConnector1">
            <a:avLst/>
          </a:prstGeom>
          <a:ln>
            <a:headEnd type="arrow"/>
            <a:tailEnd type="arrow"/>
          </a:ln>
        </p:spPr>
        <p:style>
          <a:lnRef idx="3">
            <a:schemeClr val="accent4"/>
          </a:lnRef>
          <a:fillRef idx="0">
            <a:schemeClr val="accent4"/>
          </a:fillRef>
          <a:effectRef idx="2">
            <a:schemeClr val="accent4"/>
          </a:effectRef>
          <a:fontRef idx="minor">
            <a:schemeClr val="tx1"/>
          </a:fontRef>
        </p:style>
      </p:cxnSp>
      <p:sp>
        <p:nvSpPr>
          <p:cNvPr id="12" name="pole tekstowe 11"/>
          <p:cNvSpPr txBox="1"/>
          <p:nvPr/>
        </p:nvSpPr>
        <p:spPr>
          <a:xfrm>
            <a:off x="7020272" y="5687670"/>
            <a:ext cx="1872208" cy="523220"/>
          </a:xfrm>
          <a:prstGeom prst="rect">
            <a:avLst/>
          </a:prstGeom>
          <a:noFill/>
        </p:spPr>
        <p:txBody>
          <a:bodyPr wrap="square" rtlCol="0">
            <a:spAutoFit/>
          </a:bodyPr>
          <a:lstStyle/>
          <a:p>
            <a:r>
              <a:rPr lang="pl-PL" sz="2800" b="1" i="1" dirty="0">
                <a:latin typeface="Times New Roman" panose="02020603050405020304" pitchFamily="18" charset="0"/>
                <a:cs typeface="Times New Roman" panose="02020603050405020304" pitchFamily="18" charset="0"/>
              </a:rPr>
              <a:t>RZESZÓW</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166018"/>
            <a:ext cx="8229600" cy="4525963"/>
          </a:xfrm>
        </p:spPr>
        <p:txBody>
          <a:bodyPr>
            <a:normAutofit fontScale="77500" lnSpcReduction="20000"/>
          </a:bodyPr>
          <a:lstStyle/>
          <a:p>
            <a:r>
              <a:rPr lang="en-US" sz="3300" dirty="0">
                <a:latin typeface="Times New Roman" panose="02020603050405020304" pitchFamily="18" charset="0"/>
                <a:cs typeface="Times New Roman" panose="02020603050405020304" pitchFamily="18" charset="0"/>
              </a:rPr>
              <a:t>Die in</a:t>
            </a:r>
            <a:r>
              <a:rPr lang="pl-PL" sz="3300" dirty="0">
                <a:latin typeface="Times New Roman" panose="02020603050405020304" pitchFamily="18" charset="0"/>
                <a:cs typeface="Times New Roman" panose="02020603050405020304" pitchFamily="18" charset="0"/>
              </a:rPr>
              <a:t> </a:t>
            </a:r>
            <a:r>
              <a:rPr lang="pl-PL" sz="3300" dirty="0" err="1">
                <a:latin typeface="Times New Roman" panose="02020603050405020304" pitchFamily="18" charset="0"/>
                <a:cs typeface="Times New Roman" panose="02020603050405020304" pitchFamily="18" charset="0"/>
              </a:rPr>
              <a:t>unserer</a:t>
            </a:r>
            <a:r>
              <a:rPr lang="pl-PL" sz="3300" dirty="0">
                <a:latin typeface="Times New Roman" panose="02020603050405020304" pitchFamily="18" charset="0"/>
                <a:cs typeface="Times New Roman" panose="02020603050405020304" pitchFamily="18" charset="0"/>
              </a:rPr>
              <a:t> Region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markierten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Wanderwege</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führen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durch</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Gebirge</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Einer</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besonderen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Beliebtheit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unter</a:t>
            </a:r>
            <a:r>
              <a:rPr lang="en-US" sz="3300" dirty="0">
                <a:latin typeface="Times New Roman" panose="02020603050405020304" pitchFamily="18" charset="0"/>
                <a:cs typeface="Times New Roman" panose="02020603050405020304" pitchFamily="18" charset="0"/>
              </a:rPr>
              <a:t> den </a:t>
            </a:r>
            <a:r>
              <a:rPr lang="en-US" sz="3300" dirty="0" err="1">
                <a:latin typeface="Times New Roman" panose="02020603050405020304" pitchFamily="18" charset="0"/>
                <a:cs typeface="Times New Roman" panose="02020603050405020304" pitchFamily="18" charset="0"/>
              </a:rPr>
              <a:t>Wanderern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erfreut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sich</a:t>
            </a:r>
            <a:r>
              <a:rPr lang="en-US" sz="3300" dirty="0">
                <a:latin typeface="Times New Roman" panose="02020603050405020304" pitchFamily="18" charset="0"/>
                <a:cs typeface="Times New Roman" panose="02020603050405020304" pitchFamily="18" charset="0"/>
              </a:rPr>
              <a:t> das </a:t>
            </a:r>
            <a:r>
              <a:rPr lang="en-US" sz="3300" dirty="0" err="1">
                <a:latin typeface="Times New Roman" panose="02020603050405020304" pitchFamily="18" charset="0"/>
                <a:cs typeface="Times New Roman" panose="02020603050405020304" pitchFamily="18" charset="0"/>
              </a:rPr>
              <a:t>Bieszczady</a:t>
            </a:r>
            <a:r>
              <a:rPr lang="pl-PL" sz="3300" dirty="0">
                <a:latin typeface="Times New Roman" panose="02020603050405020304" pitchFamily="18" charset="0"/>
                <a:cs typeface="Times New Roman" panose="02020603050405020304" pitchFamily="18" charset="0"/>
              </a:rPr>
              <a:t>-G</a:t>
            </a:r>
            <a:r>
              <a:rPr lang="en-US" sz="3300" dirty="0" err="1">
                <a:latin typeface="Times New Roman" panose="02020603050405020304" pitchFamily="18" charset="0"/>
                <a:cs typeface="Times New Roman" panose="02020603050405020304" pitchFamily="18" charset="0"/>
              </a:rPr>
              <a:t>ebirge</a:t>
            </a:r>
            <a:r>
              <a:rPr lang="en-US" sz="3300" dirty="0">
                <a:latin typeface="Times New Roman" panose="02020603050405020304" pitchFamily="18" charset="0"/>
                <a:cs typeface="Times New Roman" panose="02020603050405020304" pitchFamily="18" charset="0"/>
              </a:rPr>
              <a:t>.</a:t>
            </a:r>
            <a:endParaRPr lang="pl-PL" sz="3300" dirty="0">
              <a:latin typeface="Times New Roman" panose="02020603050405020304" pitchFamily="18" charset="0"/>
              <a:cs typeface="Times New Roman" panose="02020603050405020304" pitchFamily="18" charset="0"/>
            </a:endParaRPr>
          </a:p>
          <a:p>
            <a:pPr marL="0" indent="0">
              <a:buNone/>
            </a:pPr>
            <a:endParaRPr lang="pl-PL" sz="3300" dirty="0">
              <a:latin typeface="Times New Roman" panose="02020603050405020304" pitchFamily="18" charset="0"/>
              <a:cs typeface="Times New Roman" panose="02020603050405020304" pitchFamily="18" charset="0"/>
            </a:endParaRPr>
          </a:p>
          <a:p>
            <a:r>
              <a:rPr lang="en-US" sz="3300" dirty="0" err="1">
                <a:latin typeface="Times New Roman" panose="02020603050405020304" pitchFamily="18" charset="0"/>
                <a:cs typeface="Times New Roman" panose="02020603050405020304" pitchFamily="18" charset="0"/>
              </a:rPr>
              <a:t>Bieszczady</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sind</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eine</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Mittelgebirgslandschaft</a:t>
            </a:r>
            <a:r>
              <a:rPr lang="en-US" sz="3300" dirty="0">
                <a:latin typeface="Times New Roman" panose="02020603050405020304" pitchFamily="18" charset="0"/>
                <a:cs typeface="Times New Roman" panose="02020603050405020304" pitchFamily="18" charset="0"/>
              </a:rPr>
              <a:t> in </a:t>
            </a:r>
            <a:r>
              <a:rPr lang="en-US" sz="3300" dirty="0" err="1">
                <a:latin typeface="Times New Roman" panose="02020603050405020304" pitchFamily="18" charset="0"/>
                <a:cs typeface="Times New Roman" panose="02020603050405020304" pitchFamily="18" charset="0"/>
              </a:rPr>
              <a:t>Südostpol</a:t>
            </a:r>
            <a:r>
              <a:rPr lang="pl-PL" sz="3300" dirty="0">
                <a:latin typeface="Times New Roman" panose="02020603050405020304" pitchFamily="18" charset="0"/>
                <a:cs typeface="Times New Roman" panose="02020603050405020304" pitchFamily="18" charset="0"/>
              </a:rPr>
              <a:t>en</a:t>
            </a:r>
            <a:r>
              <a:rPr lang="en-US" sz="3300" dirty="0">
                <a:latin typeface="Times New Roman" panose="02020603050405020304" pitchFamily="18" charset="0"/>
                <a:cs typeface="Times New Roman" panose="02020603050405020304" pitchFamily="18" charset="0"/>
              </a:rPr>
              <a:t>. Die Wanderer </a:t>
            </a:r>
            <a:r>
              <a:rPr lang="en-US" sz="3300" dirty="0" err="1">
                <a:latin typeface="Times New Roman" panose="02020603050405020304" pitchFamily="18" charset="0"/>
                <a:cs typeface="Times New Roman" panose="02020603050405020304" pitchFamily="18" charset="0"/>
              </a:rPr>
              <a:t>staunen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über</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einmalige</a:t>
            </a:r>
            <a:r>
              <a:rPr lang="pl-PL" sz="3300" dirty="0">
                <a:latin typeface="Times New Roman" panose="02020603050405020304" pitchFamily="18" charset="0"/>
                <a:cs typeface="Times New Roman" panose="02020603050405020304" pitchFamily="18" charset="0"/>
              </a:rPr>
              <a:t> </a:t>
            </a:r>
            <a:r>
              <a:rPr lang="pl-PL" sz="3300" dirty="0" err="1">
                <a:latin typeface="Times New Roman" panose="02020603050405020304" pitchFamily="18" charset="0"/>
                <a:cs typeface="Times New Roman" panose="02020603050405020304" pitchFamily="18" charset="0"/>
              </a:rPr>
              <a:t>Aussichten</a:t>
            </a:r>
            <a:r>
              <a:rPr lang="pl-PL" sz="3300" dirty="0">
                <a:latin typeface="Times New Roman" panose="02020603050405020304" pitchFamily="18" charset="0"/>
                <a:cs typeface="Times New Roman" panose="02020603050405020304" pitchFamily="18" charset="0"/>
              </a:rPr>
              <a:t> </a:t>
            </a:r>
            <a:r>
              <a:rPr lang="en-US" sz="3300" dirty="0">
                <a:latin typeface="Times New Roman" panose="02020603050405020304" pitchFamily="18" charset="0"/>
                <a:cs typeface="Times New Roman" panose="02020603050405020304" pitchFamily="18" charset="0"/>
              </a:rPr>
              <a:t> von</a:t>
            </a:r>
            <a:r>
              <a:rPr lang="pl-PL" sz="3300" dirty="0">
                <a:latin typeface="Times New Roman" panose="02020603050405020304" pitchFamily="18" charset="0"/>
                <a:cs typeface="Times New Roman" panose="02020603050405020304" pitchFamily="18" charset="0"/>
              </a:rPr>
              <a:t> den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Bergwiesen</a:t>
            </a:r>
            <a:r>
              <a:rPr lang="en-US" sz="3300" dirty="0">
                <a:latin typeface="Times New Roman" panose="02020603050405020304" pitchFamily="18" charset="0"/>
                <a:cs typeface="Times New Roman" panose="02020603050405020304" pitchFamily="18" charset="0"/>
              </a:rPr>
              <a:t> und </a:t>
            </a:r>
            <a:r>
              <a:rPr lang="en-US" sz="3300" dirty="0" err="1">
                <a:latin typeface="Times New Roman" panose="02020603050405020304" pitchFamily="18" charset="0"/>
                <a:cs typeface="Times New Roman" panose="02020603050405020304" pitchFamily="18" charset="0"/>
              </a:rPr>
              <a:t>Gipfeln</a:t>
            </a:r>
            <a:r>
              <a:rPr lang="pl-PL" sz="3300" dirty="0">
                <a:latin typeface="Times New Roman" panose="02020603050405020304" pitchFamily="18" charset="0"/>
                <a:cs typeface="Times New Roman" panose="02020603050405020304" pitchFamily="18" charset="0"/>
              </a:rPr>
              <a:t> </a:t>
            </a:r>
            <a:r>
              <a:rPr lang="pl-PL" sz="3300" dirty="0" err="1">
                <a:latin typeface="Times New Roman" panose="02020603050405020304" pitchFamily="18" charset="0"/>
                <a:cs typeface="Times New Roman" panose="02020603050405020304" pitchFamily="18" charset="0"/>
              </a:rPr>
              <a:t>aus</a:t>
            </a:r>
            <a:r>
              <a:rPr lang="en-US" sz="3300" dirty="0">
                <a:latin typeface="Times New Roman" panose="02020603050405020304" pitchFamily="18" charset="0"/>
                <a:cs typeface="Times New Roman" panose="02020603050405020304" pitchFamily="18" charset="0"/>
              </a:rPr>
              <a:t>. Die </a:t>
            </a:r>
            <a:r>
              <a:rPr lang="en-US" sz="3300" dirty="0" err="1">
                <a:latin typeface="Times New Roman" panose="02020603050405020304" pitchFamily="18" charset="0"/>
                <a:cs typeface="Times New Roman" panose="02020603050405020304" pitchFamily="18" charset="0"/>
              </a:rPr>
              <a:t>Freunde</a:t>
            </a:r>
            <a:r>
              <a:rPr lang="en-US" sz="3300" dirty="0">
                <a:latin typeface="Times New Roman" panose="02020603050405020304" pitchFamily="18" charset="0"/>
                <a:cs typeface="Times New Roman" panose="02020603050405020304" pitchFamily="18" charset="0"/>
              </a:rPr>
              <a:t> von </a:t>
            </a:r>
            <a:r>
              <a:rPr lang="en-US" sz="3300" dirty="0" err="1">
                <a:latin typeface="Times New Roman" panose="02020603050405020304" pitchFamily="18" charset="0"/>
                <a:cs typeface="Times New Roman" panose="02020603050405020304" pitchFamily="18" charset="0"/>
              </a:rPr>
              <a:t>starken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Erlebnissen</a:t>
            </a:r>
            <a:r>
              <a:rPr lang="en-US" sz="3300" dirty="0">
                <a:latin typeface="Times New Roman" panose="02020603050405020304" pitchFamily="18" charset="0"/>
                <a:cs typeface="Times New Roman" panose="02020603050405020304" pitchFamily="18" charset="0"/>
              </a:rPr>
              <a:t> und </a:t>
            </a:r>
            <a:r>
              <a:rPr lang="en-US" sz="3300" dirty="0" err="1">
                <a:latin typeface="Times New Roman" panose="02020603050405020304" pitchFamily="18" charset="0"/>
                <a:cs typeface="Times New Roman" panose="02020603050405020304" pitchFamily="18" charset="0"/>
              </a:rPr>
              <a:t>Liebhaber</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der</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Fotokunst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gehen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tief</a:t>
            </a:r>
            <a:r>
              <a:rPr lang="en-US" sz="3300" dirty="0">
                <a:latin typeface="Times New Roman" panose="02020603050405020304" pitchFamily="18" charset="0"/>
                <a:cs typeface="Times New Roman" panose="02020603050405020304" pitchFamily="18" charset="0"/>
              </a:rPr>
              <a:t> ins </a:t>
            </a:r>
            <a:r>
              <a:rPr lang="en-US" sz="3300" dirty="0" err="1">
                <a:latin typeface="Times New Roman" panose="02020603050405020304" pitchFamily="18" charset="0"/>
                <a:cs typeface="Times New Roman" panose="02020603050405020304" pitchFamily="18" charset="0"/>
              </a:rPr>
              <a:t>Waldesdickicht</a:t>
            </a:r>
            <a:r>
              <a:rPr lang="en-US" sz="3300" dirty="0">
                <a:latin typeface="Times New Roman" panose="02020603050405020304" pitchFamily="18" charset="0"/>
                <a:cs typeface="Times New Roman" panose="02020603050405020304" pitchFamily="18" charset="0"/>
              </a:rPr>
              <a:t> </a:t>
            </a:r>
            <a:r>
              <a:rPr lang="pl-PL" sz="3300" dirty="0" err="1">
                <a:latin typeface="Times New Roman" panose="02020603050405020304" pitchFamily="18" charset="0"/>
                <a:cs typeface="Times New Roman" panose="02020603050405020304" pitchFamily="18" charset="0"/>
              </a:rPr>
              <a:t>h</a:t>
            </a:r>
            <a:r>
              <a:rPr lang="en-US" sz="3300" dirty="0" err="1">
                <a:latin typeface="Times New Roman" panose="02020603050405020304" pitchFamily="18" charset="0"/>
                <a:cs typeface="Times New Roman" panose="02020603050405020304" pitchFamily="18" charset="0"/>
              </a:rPr>
              <a:t>inein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wo</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sie</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ab</a:t>
            </a:r>
            <a:r>
              <a:rPr lang="en-US" sz="3300" dirty="0">
                <a:latin typeface="Times New Roman" panose="02020603050405020304" pitchFamily="18" charset="0"/>
                <a:cs typeface="Times New Roman" panose="02020603050405020304" pitchFamily="18" charset="0"/>
              </a:rPr>
              <a:t> und </a:t>
            </a:r>
            <a:r>
              <a:rPr lang="en-US" sz="3300" dirty="0" err="1">
                <a:latin typeface="Times New Roman" panose="02020603050405020304" pitchFamily="18" charset="0"/>
                <a:cs typeface="Times New Roman" panose="02020603050405020304" pitchFamily="18" charset="0"/>
              </a:rPr>
              <a:t>einen</a:t>
            </a:r>
            <a:r>
              <a:rPr lang="en-US" sz="3300" dirty="0">
                <a:latin typeface="Times New Roman" panose="02020603050405020304" pitchFamily="18" charset="0"/>
                <a:cs typeface="Times New Roman" panose="02020603050405020304" pitchFamily="18" charset="0"/>
              </a:rPr>
              <a:t> Wisent, Hirsch, </a:t>
            </a:r>
            <a:r>
              <a:rPr lang="en-US" sz="3300" dirty="0" err="1">
                <a:latin typeface="Times New Roman" panose="02020603050405020304" pitchFamily="18" charset="0"/>
                <a:cs typeface="Times New Roman" panose="02020603050405020304" pitchFamily="18" charset="0"/>
              </a:rPr>
              <a:t>Luchs</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oder</a:t>
            </a:r>
            <a:r>
              <a:rPr lang="pl-PL" sz="3300" dirty="0">
                <a:latin typeface="Times New Roman" panose="02020603050405020304" pitchFamily="18" charset="0"/>
                <a:cs typeface="Times New Roman" panose="02020603050405020304" pitchFamily="18" charset="0"/>
              </a:rPr>
              <a:t> </a:t>
            </a:r>
            <a:r>
              <a:rPr lang="en-US" sz="3300" dirty="0">
                <a:latin typeface="Times New Roman" panose="02020603050405020304" pitchFamily="18" charset="0"/>
                <a:cs typeface="Times New Roman" panose="02020603050405020304" pitchFamily="18" charset="0"/>
              </a:rPr>
              <a:t>Wolf und </a:t>
            </a:r>
            <a:r>
              <a:rPr lang="en-US" sz="3300" dirty="0" err="1">
                <a:latin typeface="Times New Roman" panose="02020603050405020304" pitchFamily="18" charset="0"/>
                <a:cs typeface="Times New Roman" panose="02020603050405020304" pitchFamily="18" charset="0"/>
              </a:rPr>
              <a:t>sogar</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einen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Bären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treffen</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können</a:t>
            </a:r>
            <a:r>
              <a:rPr lang="en-US" sz="3300" dirty="0">
                <a:latin typeface="Times New Roman" panose="02020603050405020304" pitchFamily="18" charset="0"/>
                <a:cs typeface="Times New Roman" panose="02020603050405020304" pitchFamily="18" charset="0"/>
              </a:rPr>
              <a:t>. Die </a:t>
            </a:r>
            <a:r>
              <a:rPr lang="en-US" sz="3300" dirty="0" err="1">
                <a:latin typeface="Times New Roman" panose="02020603050405020304" pitchFamily="18" charset="0"/>
                <a:cs typeface="Times New Roman" panose="02020603050405020304" pitchFamily="18" charset="0"/>
              </a:rPr>
              <a:t>höchste</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Erhebung</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ist</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der</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Gipfel</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Tarnica</a:t>
            </a:r>
            <a:r>
              <a:rPr lang="en-US" sz="3300" dirty="0">
                <a:latin typeface="Times New Roman" panose="02020603050405020304" pitchFamily="18" charset="0"/>
                <a:cs typeface="Times New Roman" panose="02020603050405020304" pitchFamily="18" charset="0"/>
              </a:rPr>
              <a:t> </a:t>
            </a:r>
            <a:r>
              <a:rPr lang="en-US" sz="3300" dirty="0" err="1">
                <a:latin typeface="Times New Roman" panose="02020603050405020304" pitchFamily="18" charset="0"/>
                <a:cs typeface="Times New Roman" panose="02020603050405020304" pitchFamily="18" charset="0"/>
              </a:rPr>
              <a:t>mit</a:t>
            </a:r>
            <a:r>
              <a:rPr lang="en-US" sz="3300" dirty="0">
                <a:latin typeface="Times New Roman" panose="02020603050405020304" pitchFamily="18" charset="0"/>
                <a:cs typeface="Times New Roman" panose="02020603050405020304" pitchFamily="18" charset="0"/>
              </a:rPr>
              <a:t> 1346 m ü. M. in </a:t>
            </a:r>
            <a:r>
              <a:rPr lang="en-US" sz="3300" dirty="0" err="1">
                <a:latin typeface="Times New Roman" panose="02020603050405020304" pitchFamily="18" charset="0"/>
                <a:cs typeface="Times New Roman" panose="02020603050405020304" pitchFamily="18" charset="0"/>
              </a:rPr>
              <a:t>Polen</a:t>
            </a:r>
            <a:r>
              <a:rPr lang="en-US" sz="3300" dirty="0">
                <a:latin typeface="Times New Roman" panose="02020603050405020304" pitchFamily="18" charset="0"/>
                <a:cs typeface="Times New Roman" panose="02020603050405020304" pitchFamily="18" charset="0"/>
              </a:rPr>
              <a:t>.</a:t>
            </a:r>
            <a:endParaRPr lang="pl-PL" sz="3300" dirty="0">
              <a:latin typeface="Times New Roman" panose="02020603050405020304" pitchFamily="18" charset="0"/>
              <a:cs typeface="Times New Roman" panose="02020603050405020304" pitchFamily="18" charset="0"/>
            </a:endParaRPr>
          </a:p>
          <a:p>
            <a:endParaRPr lang="pl-PL"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05196" y="620688"/>
            <a:ext cx="8229600" cy="1143000"/>
          </a:xfrm>
        </p:spPr>
        <p:txBody>
          <a:bodyPr>
            <a:noAutofit/>
          </a:bodyPr>
          <a:lstStyle/>
          <a:p>
            <a:r>
              <a:rPr lang="en-US" sz="4000" b="1" dirty="0" err="1">
                <a:latin typeface="Times New Roman" panose="02020603050405020304" pitchFamily="18" charset="0"/>
                <a:cs typeface="Times New Roman" panose="02020603050405020304" pitchFamily="18" charset="0"/>
              </a:rPr>
              <a:t>Bieszczadygebirge</a:t>
            </a:r>
            <a:r>
              <a:rPr lang="en-US" sz="4000" b="1" dirty="0">
                <a:latin typeface="Times New Roman" panose="02020603050405020304" pitchFamily="18" charset="0"/>
                <a:cs typeface="Times New Roman" panose="02020603050405020304" pitchFamily="18" charset="0"/>
              </a:rPr>
              <a:t> </a:t>
            </a:r>
            <a:br>
              <a:rPr lang="pl-PL" sz="4000" b="1" dirty="0">
                <a:latin typeface="Times New Roman" panose="02020603050405020304" pitchFamily="18" charset="0"/>
                <a:cs typeface="Times New Roman" panose="02020603050405020304" pitchFamily="18" charset="0"/>
              </a:rPr>
            </a:br>
            <a:r>
              <a:rPr lang="en-US" sz="4000" b="1" dirty="0" err="1">
                <a:latin typeface="Times New Roman" panose="02020603050405020304" pitchFamily="18" charset="0"/>
                <a:cs typeface="Times New Roman" panose="02020603050405020304" pitchFamily="18" charset="0"/>
              </a:rPr>
              <a:t>Połonina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Wetlińska</a:t>
            </a:r>
            <a:br>
              <a:rPr lang="pl-PL" sz="4000" b="1" dirty="0">
                <a:latin typeface="Times New Roman" panose="02020603050405020304" pitchFamily="18" charset="0"/>
                <a:cs typeface="Times New Roman" panose="02020603050405020304" pitchFamily="18" charset="0"/>
              </a:rPr>
            </a:br>
            <a:endParaRPr lang="pl-PL" sz="4000" b="1" dirty="0">
              <a:latin typeface="Times New Roman" panose="02020603050405020304" pitchFamily="18" charset="0"/>
              <a:cs typeface="Times New Roman" panose="02020603050405020304" pitchFamily="18" charset="0"/>
            </a:endParaRPr>
          </a:p>
        </p:txBody>
      </p:sp>
      <p:pic>
        <p:nvPicPr>
          <p:cNvPr id="4" name="Symbol zastępczy zawartości 3" descr="8967839_polonina-wetlinska-.jpg"/>
          <p:cNvPicPr>
            <a:picLocks noGrp="1" noChangeAspect="1"/>
          </p:cNvPicPr>
          <p:nvPr>
            <p:ph idx="1"/>
          </p:nvPr>
        </p:nvPicPr>
        <p:blipFill>
          <a:blip r:embed="rId2" cstate="print"/>
          <a:stretch>
            <a:fillRect/>
          </a:stretch>
        </p:blipFill>
        <p:spPr>
          <a:xfrm>
            <a:off x="971600" y="1916832"/>
            <a:ext cx="7184825" cy="4771172"/>
          </a:xfrm>
          <a:prstGeom prst="rect">
            <a:avLst/>
          </a:prstGeom>
          <a:ln>
            <a:noFill/>
          </a:ln>
          <a:effectLst>
            <a:softEdge rad="112500"/>
          </a:effectLst>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b="1" dirty="0">
                <a:latin typeface="Times New Roman" panose="02020603050405020304" pitchFamily="18" charset="0"/>
                <a:cs typeface="Times New Roman" panose="02020603050405020304" pitchFamily="18" charset="0"/>
              </a:rPr>
              <a:t>Połonina Caryńska</a:t>
            </a:r>
          </a:p>
        </p:txBody>
      </p:sp>
      <p:pic>
        <p:nvPicPr>
          <p:cNvPr id="4" name="Symbol zastępczy zawartości 3" descr="carynska7.jpg"/>
          <p:cNvPicPr>
            <a:picLocks noGrp="1" noChangeAspect="1"/>
          </p:cNvPicPr>
          <p:nvPr>
            <p:ph idx="1"/>
          </p:nvPr>
        </p:nvPicPr>
        <p:blipFill>
          <a:blip r:embed="rId2" cstate="print"/>
          <a:stretch>
            <a:fillRect/>
          </a:stretch>
        </p:blipFill>
        <p:spPr>
          <a:xfrm>
            <a:off x="1175984" y="1600200"/>
            <a:ext cx="6792032" cy="4525963"/>
          </a:xfrm>
          <a:prstGeom prst="rect">
            <a:avLst/>
          </a:prstGeom>
          <a:ln>
            <a:noFill/>
          </a:ln>
          <a:effectLst>
            <a:softEdge rad="112500"/>
          </a:effec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4000" b="1" dirty="0">
                <a:latin typeface="Times New Roman" panose="02020603050405020304" pitchFamily="18" charset="0"/>
                <a:cs typeface="Times New Roman" panose="02020603050405020304" pitchFamily="18" charset="0"/>
              </a:rPr>
              <a:t>Smerek</a:t>
            </a:r>
          </a:p>
        </p:txBody>
      </p:sp>
      <p:pic>
        <p:nvPicPr>
          <p:cNvPr id="4" name="Symbol zastępczy zawartości 3" descr="0341a2003a1smerek lato.jpg"/>
          <p:cNvPicPr>
            <a:picLocks noGrp="1" noChangeAspect="1"/>
          </p:cNvPicPr>
          <p:nvPr>
            <p:ph idx="1"/>
          </p:nvPr>
        </p:nvPicPr>
        <p:blipFill>
          <a:blip r:embed="rId2" cstate="print"/>
          <a:stretch>
            <a:fillRect/>
          </a:stretch>
        </p:blipFill>
        <p:spPr>
          <a:xfrm>
            <a:off x="899592" y="1600200"/>
            <a:ext cx="7488832" cy="4525963"/>
          </a:xfrm>
          <a:prstGeom prst="rect">
            <a:avLst/>
          </a:prstGeom>
          <a:ln>
            <a:noFill/>
          </a:ln>
          <a:effectLst>
            <a:softEdge rad="112500"/>
          </a:effec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4000" b="1" dirty="0">
                <a:latin typeface="Times New Roman" panose="02020603050405020304" pitchFamily="18" charset="0"/>
                <a:cs typeface="Times New Roman" panose="02020603050405020304" pitchFamily="18" charset="0"/>
              </a:rPr>
              <a:t>Tarnica</a:t>
            </a:r>
          </a:p>
        </p:txBody>
      </p:sp>
      <p:pic>
        <p:nvPicPr>
          <p:cNvPr id="4" name="Symbol zastępczy zawartości 3" descr="z16340751Q,Tarnica---najwyzszy-szczyt-Bieszczad.jpg"/>
          <p:cNvPicPr>
            <a:picLocks noGrp="1" noChangeAspect="1"/>
          </p:cNvPicPr>
          <p:nvPr>
            <p:ph idx="1"/>
          </p:nvPr>
        </p:nvPicPr>
        <p:blipFill>
          <a:blip r:embed="rId2" cstate="print"/>
          <a:stretch>
            <a:fillRect/>
          </a:stretch>
        </p:blipFill>
        <p:spPr>
          <a:xfrm>
            <a:off x="683568" y="1556792"/>
            <a:ext cx="7279920" cy="4849366"/>
          </a:xfrm>
          <a:prstGeom prst="rect">
            <a:avLst/>
          </a:prstGeom>
          <a:ln>
            <a:noFill/>
          </a:ln>
          <a:effectLst>
            <a:softEdge rad="112500"/>
          </a:effec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1196752"/>
            <a:ext cx="8229600" cy="4525963"/>
          </a:xfrm>
        </p:spPr>
        <p:txBody>
          <a:bodyPr>
            <a:normAutofit fontScale="92500"/>
          </a:bodyPr>
          <a:lstStyle/>
          <a:p>
            <a:r>
              <a:rPr lang="en-US" sz="3000" dirty="0">
                <a:latin typeface="Times New Roman" panose="02020603050405020304" pitchFamily="18" charset="0"/>
                <a:cs typeface="Times New Roman" panose="02020603050405020304" pitchFamily="18" charset="0"/>
              </a:rPr>
              <a:t>Auf den </a:t>
            </a:r>
            <a:r>
              <a:rPr lang="en-US" sz="3000" dirty="0" err="1">
                <a:latin typeface="Times New Roman" panose="02020603050405020304" pitchFamily="18" charset="0"/>
                <a:cs typeface="Times New Roman" panose="02020603050405020304" pitchFamily="18" charset="0"/>
              </a:rPr>
              <a:t>Wanderwegen</a:t>
            </a:r>
            <a:r>
              <a:rPr lang="en-US" sz="3000" dirty="0">
                <a:latin typeface="Times New Roman" panose="02020603050405020304" pitchFamily="18" charset="0"/>
                <a:cs typeface="Times New Roman" panose="02020603050405020304" pitchFamily="18" charset="0"/>
              </a:rPr>
              <a:t> von </a:t>
            </a:r>
            <a:r>
              <a:rPr lang="en-US" sz="3000" dirty="0" err="1">
                <a:latin typeface="Times New Roman" panose="02020603050405020304" pitchFamily="18" charset="0"/>
                <a:cs typeface="Times New Roman" panose="02020603050405020304" pitchFamily="18" charset="0"/>
              </a:rPr>
              <a:t>Podkarpac</a:t>
            </a:r>
            <a:r>
              <a:rPr lang="pl-PL" sz="3000" dirty="0" err="1">
                <a:latin typeface="Times New Roman" panose="02020603050405020304" pitchFamily="18" charset="0"/>
                <a:cs typeface="Times New Roman" panose="02020603050405020304" pitchFamily="18" charset="0"/>
              </a:rPr>
              <a:t>ie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wandernd</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kann</a:t>
            </a:r>
            <a:r>
              <a:rPr lang="en-US" sz="3000" dirty="0">
                <a:latin typeface="Times New Roman" panose="02020603050405020304" pitchFamily="18" charset="0"/>
                <a:cs typeface="Times New Roman" panose="02020603050405020304" pitchFamily="18" charset="0"/>
              </a:rPr>
              <a:t> man </a:t>
            </a:r>
            <a:r>
              <a:rPr lang="en-US" sz="3000" dirty="0" err="1">
                <a:latin typeface="Times New Roman" panose="02020603050405020304" pitchFamily="18" charset="0"/>
                <a:cs typeface="Times New Roman" panose="02020603050405020304" pitchFamily="18" charset="0"/>
              </a:rPr>
              <a:t>ebenfalls</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viele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Baudenkmäler</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besichtigen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welche</a:t>
            </a:r>
            <a:r>
              <a:rPr lang="en-US" sz="3000" dirty="0">
                <a:latin typeface="Times New Roman" panose="02020603050405020304" pitchFamily="18" charset="0"/>
                <a:cs typeface="Times New Roman" panose="02020603050405020304" pitchFamily="18" charset="0"/>
              </a:rPr>
              <a:t> von </a:t>
            </a:r>
            <a:r>
              <a:rPr lang="en-US" sz="3000" dirty="0" err="1">
                <a:latin typeface="Times New Roman" panose="02020603050405020304" pitchFamily="18" charset="0"/>
                <a:cs typeface="Times New Roman" panose="02020603050405020304" pitchFamily="18" charset="0"/>
              </a:rPr>
              <a:t>außergewöhnlichem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Kultur</a:t>
            </a:r>
            <a:r>
              <a:rPr lang="en-US" sz="3000" dirty="0">
                <a:latin typeface="Times New Roman" panose="02020603050405020304" pitchFamily="18" charset="0"/>
                <a:cs typeface="Times New Roman" panose="02020603050405020304" pitchFamily="18" charset="0"/>
              </a:rPr>
              <a:t>- und </a:t>
            </a:r>
            <a:r>
              <a:rPr lang="en-US" sz="3000" dirty="0" err="1">
                <a:latin typeface="Times New Roman" panose="02020603050405020304" pitchFamily="18" charset="0"/>
                <a:cs typeface="Times New Roman" panose="02020603050405020304" pitchFamily="18" charset="0"/>
              </a:rPr>
              <a:t>Religionsreichtum</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der</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vielen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Völker</a:t>
            </a:r>
            <a:r>
              <a:rPr lang="en-US" sz="3000" dirty="0">
                <a:latin typeface="Times New Roman" panose="02020603050405020304" pitchFamily="18" charset="0"/>
                <a:cs typeface="Times New Roman" panose="02020603050405020304" pitchFamily="18" charset="0"/>
              </a:rPr>
              <a:t>, die </a:t>
            </a:r>
            <a:r>
              <a:rPr lang="en-US" sz="3000" dirty="0" err="1">
                <a:latin typeface="Times New Roman" panose="02020603050405020304" pitchFamily="18" charset="0"/>
                <a:cs typeface="Times New Roman" panose="02020603050405020304" pitchFamily="18" charset="0"/>
              </a:rPr>
              <a:t>einst</a:t>
            </a:r>
            <a:r>
              <a:rPr lang="en-US" sz="3000" dirty="0">
                <a:latin typeface="Times New Roman" panose="02020603050405020304" pitchFamily="18" charset="0"/>
                <a:cs typeface="Times New Roman" panose="02020603050405020304" pitchFamily="18" charset="0"/>
              </a:rPr>
              <a:t> in </a:t>
            </a:r>
            <a:r>
              <a:rPr lang="en-US" sz="3000" dirty="0" err="1">
                <a:latin typeface="Times New Roman" panose="02020603050405020304" pitchFamily="18" charset="0"/>
                <a:cs typeface="Times New Roman" panose="02020603050405020304" pitchFamily="18" charset="0"/>
              </a:rPr>
              <a:t>dieser</a:t>
            </a:r>
            <a:r>
              <a:rPr lang="en-US" sz="3000" dirty="0">
                <a:latin typeface="Times New Roman" panose="02020603050405020304" pitchFamily="18" charset="0"/>
                <a:cs typeface="Times New Roman" panose="02020603050405020304" pitchFamily="18" charset="0"/>
              </a:rPr>
              <a:t> Region </a:t>
            </a:r>
            <a:r>
              <a:rPr lang="en-US" sz="3000" dirty="0" err="1">
                <a:latin typeface="Times New Roman" panose="02020603050405020304" pitchFamily="18" charset="0"/>
                <a:cs typeface="Times New Roman" panose="02020603050405020304" pitchFamily="18" charset="0"/>
              </a:rPr>
              <a:t>gelebt</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haben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zeugen</a:t>
            </a:r>
            <a:r>
              <a:rPr lang="en-US" sz="3000" dirty="0">
                <a:latin typeface="Times New Roman" panose="02020603050405020304" pitchFamily="18" charset="0"/>
                <a:cs typeface="Times New Roman" panose="02020603050405020304" pitchFamily="18" charset="0"/>
              </a:rPr>
              <a:t>. Die </a:t>
            </a:r>
            <a:r>
              <a:rPr lang="en-US" sz="3000" dirty="0" err="1">
                <a:latin typeface="Times New Roman" panose="02020603050405020304" pitchFamily="18" charset="0"/>
                <a:cs typeface="Times New Roman" panose="02020603050405020304" pitchFamily="18" charset="0"/>
              </a:rPr>
              <a:t>römisch</a:t>
            </a:r>
            <a:r>
              <a:rPr lang="en-US" sz="3000" dirty="0">
                <a:latin typeface="Times New Roman" panose="02020603050405020304" pitchFamily="18" charset="0"/>
                <a:cs typeface="Times New Roman" panose="02020603050405020304" pitchFamily="18" charset="0"/>
              </a:rPr>
              <a:t>- und </a:t>
            </a:r>
            <a:r>
              <a:rPr lang="en-US" sz="3000" dirty="0" err="1">
                <a:latin typeface="Times New Roman" panose="02020603050405020304" pitchFamily="18" charset="0"/>
                <a:cs typeface="Times New Roman" panose="02020603050405020304" pitchFamily="18" charset="0"/>
              </a:rPr>
              <a:t>griechisch-katholischen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Kirchen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Synagogen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sowie</a:t>
            </a:r>
            <a:r>
              <a:rPr lang="en-US" sz="3000" dirty="0">
                <a:latin typeface="Times New Roman" panose="02020603050405020304" pitchFamily="18" charset="0"/>
                <a:cs typeface="Times New Roman" panose="02020603050405020304" pitchFamily="18" charset="0"/>
              </a:rPr>
              <a:t> Burge</a:t>
            </a:r>
            <a:r>
              <a:rPr lang="pl-PL" sz="3000" dirty="0">
                <a:latin typeface="Times New Roman" panose="02020603050405020304" pitchFamily="18" charset="0"/>
                <a:cs typeface="Times New Roman" panose="02020603050405020304" pitchFamily="18" charset="0"/>
              </a:rPr>
              <a:t>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Paläste</a:t>
            </a:r>
            <a:r>
              <a:rPr lang="en-US" sz="3000" dirty="0">
                <a:latin typeface="Times New Roman" panose="02020603050405020304" pitchFamily="18" charset="0"/>
                <a:cs typeface="Times New Roman" panose="02020603050405020304" pitchFamily="18" charset="0"/>
              </a:rPr>
              <a:t> und </a:t>
            </a:r>
            <a:r>
              <a:rPr lang="en-US" sz="3000" dirty="0" err="1">
                <a:latin typeface="Times New Roman" panose="02020603050405020304" pitchFamily="18" charset="0"/>
                <a:cs typeface="Times New Roman" panose="02020603050405020304" pitchFamily="18" charset="0"/>
              </a:rPr>
              <a:t>Schlösser</a:t>
            </a:r>
            <a:r>
              <a:rPr lang="en-US" sz="3000" dirty="0">
                <a:latin typeface="Times New Roman" panose="02020603050405020304" pitchFamily="18" charset="0"/>
                <a:cs typeface="Times New Roman" panose="02020603050405020304" pitchFamily="18" charset="0"/>
              </a:rPr>
              <a:t> von </a:t>
            </a:r>
            <a:r>
              <a:rPr lang="en-US" sz="3000" dirty="0" err="1">
                <a:latin typeface="Times New Roman" panose="02020603050405020304" pitchFamily="18" charset="0"/>
                <a:cs typeface="Times New Roman" panose="02020603050405020304" pitchFamily="18" charset="0"/>
              </a:rPr>
              <a:t>bekannten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polnischen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Adelsfamilien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sowie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denkmalgeschütz</a:t>
            </a:r>
            <a:r>
              <a:rPr lang="pl-PL" sz="3000" dirty="0">
                <a:latin typeface="Times New Roman" panose="02020603050405020304" pitchFamily="18" charset="0"/>
                <a:cs typeface="Times New Roman" panose="02020603050405020304" pitchFamily="18" charset="0"/>
              </a:rPr>
              <a:t>t</a:t>
            </a:r>
            <a:r>
              <a:rPr lang="en-US" sz="3000" dirty="0">
                <a:latin typeface="Times New Roman" panose="02020603050405020304" pitchFamily="18" charset="0"/>
                <a:cs typeface="Times New Roman" panose="02020603050405020304" pitchFamily="18" charset="0"/>
              </a:rPr>
              <a:t>e </a:t>
            </a:r>
            <a:r>
              <a:rPr lang="en-US" sz="3000" dirty="0" err="1">
                <a:latin typeface="Times New Roman" panose="02020603050405020304" pitchFamily="18" charset="0"/>
                <a:cs typeface="Times New Roman" panose="02020603050405020304" pitchFamily="18" charset="0"/>
              </a:rPr>
              <a:t>städtische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Architekturensembles</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bezaubern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selbst</a:t>
            </a:r>
            <a:r>
              <a:rPr lang="pl-PL" sz="3000" dirty="0">
                <a:latin typeface="Times New Roman" panose="02020603050405020304" pitchFamily="18" charset="0"/>
                <a:cs typeface="Times New Roman" panose="02020603050405020304" pitchFamily="18" charset="0"/>
              </a:rPr>
              <a:t> </a:t>
            </a:r>
            <a:r>
              <a:rPr lang="pl-PL" sz="3000" dirty="0" err="1">
                <a:latin typeface="Times New Roman" panose="02020603050405020304" pitchFamily="18" charset="0"/>
                <a:cs typeface="Times New Roman" panose="02020603050405020304" pitchFamily="18" charset="0"/>
              </a:rPr>
              <a:t>die</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wählerischsten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Touristen</a:t>
            </a:r>
            <a:r>
              <a:rPr lang="en-US" sz="3000" dirty="0">
                <a:latin typeface="Times New Roman" panose="02020603050405020304" pitchFamily="18" charset="0"/>
                <a:cs typeface="Times New Roman" panose="02020603050405020304" pitchFamily="18" charset="0"/>
              </a:rPr>
              <a:t>. </a:t>
            </a:r>
            <a:endParaRPr lang="pl-PL" sz="3000" dirty="0">
              <a:latin typeface="Times New Roman" panose="02020603050405020304" pitchFamily="18" charset="0"/>
              <a:cs typeface="Times New Roman" panose="02020603050405020304" pitchFamily="18" charset="0"/>
            </a:endParaRPr>
          </a:p>
          <a:p>
            <a:endParaRPr lang="pl-PL"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39552" y="404664"/>
            <a:ext cx="8229600" cy="1143000"/>
          </a:xfrm>
        </p:spPr>
        <p:txBody>
          <a:bodyPr>
            <a:normAutofit fontScale="90000"/>
          </a:bodyPr>
          <a:lstStyle/>
          <a:p>
            <a:r>
              <a:rPr lang="en-US" b="1" dirty="0" err="1">
                <a:latin typeface="Times New Roman" panose="02020603050405020304" pitchFamily="18" charset="0"/>
                <a:cs typeface="Times New Roman" panose="02020603050405020304" pitchFamily="18" charset="0"/>
              </a:rPr>
              <a:t>Festungsweg</a:t>
            </a:r>
            <a:r>
              <a:rPr lang="en-US" b="1" dirty="0">
                <a:latin typeface="Times New Roman" panose="02020603050405020304" pitchFamily="18" charset="0"/>
                <a:cs typeface="Times New Roman" panose="02020603050405020304" pitchFamily="18" charset="0"/>
              </a:rPr>
              <a:t>- die Forts der </a:t>
            </a:r>
            <a:r>
              <a:rPr lang="en-US" b="1" dirty="0" err="1">
                <a:latin typeface="Times New Roman" panose="02020603050405020304" pitchFamily="18" charset="0"/>
                <a:cs typeface="Times New Roman" panose="02020603050405020304" pitchFamily="18" charset="0"/>
              </a:rPr>
              <a:t>Festung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Przemyśl</a:t>
            </a:r>
            <a:endParaRPr lang="pl-PL" dirty="0">
              <a:latin typeface="Times New Roman" panose="02020603050405020304" pitchFamily="18" charset="0"/>
              <a:cs typeface="Times New Roman" panose="02020603050405020304" pitchFamily="18" charset="0"/>
            </a:endParaRPr>
          </a:p>
        </p:txBody>
      </p:sp>
      <p:pic>
        <p:nvPicPr>
          <p:cNvPr id="4" name="Symbol zastępczy zawartości 3" descr="bieszczadzka-kolejka-lesna.jpg"/>
          <p:cNvPicPr>
            <a:picLocks noGrp="1" noChangeAspect="1"/>
          </p:cNvPicPr>
          <p:nvPr>
            <p:ph idx="1"/>
          </p:nvPr>
        </p:nvPicPr>
        <p:blipFill>
          <a:blip r:embed="rId2" cstate="print"/>
          <a:stretch>
            <a:fillRect/>
          </a:stretch>
        </p:blipFill>
        <p:spPr>
          <a:xfrm>
            <a:off x="1554691" y="1600200"/>
            <a:ext cx="6034617" cy="4525963"/>
          </a:xfrm>
          <a:prstGeom prst="rect">
            <a:avLst/>
          </a:prstGeom>
          <a:ln>
            <a:noFill/>
          </a:ln>
          <a:effectLst>
            <a:softEdge rad="112500"/>
          </a:effec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67544" y="476672"/>
            <a:ext cx="8229600" cy="1143000"/>
          </a:xfrm>
        </p:spPr>
        <p:txBody>
          <a:bodyPr>
            <a:normAutofit fontScale="90000"/>
          </a:bodyPr>
          <a:lstStyle/>
          <a:p>
            <a:r>
              <a:rPr lang="en-US" b="1" dirty="0">
                <a:latin typeface="Times New Roman" panose="02020603050405020304" pitchFamily="18" charset="0"/>
                <a:cs typeface="Times New Roman" panose="02020603050405020304" pitchFamily="18" charset="0"/>
              </a:rPr>
              <a:t>Alte </a:t>
            </a:r>
            <a:r>
              <a:rPr lang="en-US" b="1" dirty="0" err="1">
                <a:latin typeface="Times New Roman" panose="02020603050405020304" pitchFamily="18" charset="0"/>
                <a:cs typeface="Times New Roman" panose="02020603050405020304" pitchFamily="18" charset="0"/>
              </a:rPr>
              <a:t>Kirchen</a:t>
            </a:r>
            <a:r>
              <a:rPr lang="en-US" b="1" dirty="0">
                <a:latin typeface="Times New Roman" panose="02020603050405020304" pitchFamily="18" charset="0"/>
                <a:cs typeface="Times New Roman" panose="02020603050405020304" pitchFamily="18" charset="0"/>
              </a:rPr>
              <a:t> von </a:t>
            </a:r>
            <a:r>
              <a:rPr lang="en-US" b="1" dirty="0" err="1">
                <a:latin typeface="Times New Roman" panose="02020603050405020304" pitchFamily="18" charset="0"/>
                <a:cs typeface="Times New Roman" panose="02020603050405020304" pitchFamily="18" charset="0"/>
              </a:rPr>
              <a:t>Bojkowie</a:t>
            </a:r>
            <a:r>
              <a:rPr lang="en-US" b="1" dirty="0">
                <a:latin typeface="Times New Roman" panose="02020603050405020304" pitchFamily="18" charset="0"/>
                <a:cs typeface="Times New Roman" panose="02020603050405020304" pitchFamily="18" charset="0"/>
              </a:rPr>
              <a:t> und </a:t>
            </a:r>
            <a:r>
              <a:rPr lang="en-US" b="1" dirty="0" err="1">
                <a:latin typeface="Times New Roman" panose="02020603050405020304" pitchFamily="18" charset="0"/>
                <a:cs typeface="Times New Roman" panose="02020603050405020304" pitchFamily="18" charset="0"/>
              </a:rPr>
              <a:t>Łemkowie</a:t>
            </a:r>
            <a:r>
              <a:rPr lang="en-US" b="1" dirty="0">
                <a:latin typeface="Times New Roman" panose="02020603050405020304" pitchFamily="18" charset="0"/>
                <a:cs typeface="Times New Roman" panose="02020603050405020304" pitchFamily="18" charset="0"/>
              </a:rPr>
              <a:t> in </a:t>
            </a:r>
            <a:r>
              <a:rPr lang="en-US" b="1" dirty="0" err="1">
                <a:latin typeface="Times New Roman" panose="02020603050405020304" pitchFamily="18" charset="0"/>
                <a:cs typeface="Times New Roman" panose="02020603050405020304" pitchFamily="18" charset="0"/>
              </a:rPr>
              <a:t>Sanok</a:t>
            </a:r>
            <a:endParaRPr lang="pl-PL" dirty="0"/>
          </a:p>
        </p:txBody>
      </p:sp>
      <p:pic>
        <p:nvPicPr>
          <p:cNvPr id="4" name="Symbol zastępczy zawartości 3" descr="5.jpg"/>
          <p:cNvPicPr>
            <a:picLocks noGrp="1" noChangeAspect="1"/>
          </p:cNvPicPr>
          <p:nvPr>
            <p:ph idx="1"/>
          </p:nvPr>
        </p:nvPicPr>
        <p:blipFill>
          <a:blip r:embed="rId2" cstate="print"/>
          <a:stretch>
            <a:fillRect/>
          </a:stretch>
        </p:blipFill>
        <p:spPr>
          <a:xfrm>
            <a:off x="457200" y="2107158"/>
            <a:ext cx="8229600" cy="3512046"/>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39552" y="692696"/>
            <a:ext cx="8229600" cy="5616624"/>
          </a:xfrm>
        </p:spPr>
        <p:txBody>
          <a:bodyPr>
            <a:noAutofit/>
          </a:bodyPr>
          <a:lstStyle/>
          <a:p>
            <a:pPr>
              <a:buFont typeface="Wingdings" panose="05000000000000000000" pitchFamily="2" charset="2"/>
              <a:buChar char="Ø"/>
            </a:pPr>
            <a:r>
              <a:rPr lang="pl-PL" sz="2800" b="1" dirty="0">
                <a:latin typeface="Times New Roman" panose="02020603050405020304" pitchFamily="18" charset="0"/>
                <a:cs typeface="Times New Roman" panose="02020603050405020304" pitchFamily="18" charset="0"/>
              </a:rPr>
              <a:t>1981</a:t>
            </a:r>
            <a:endParaRPr lang="pl-PL" sz="2800" dirty="0">
              <a:latin typeface="Times New Roman" panose="02020603050405020304" pitchFamily="18" charset="0"/>
              <a:cs typeface="Times New Roman" panose="02020603050405020304" pitchFamily="18" charset="0"/>
            </a:endParaRPr>
          </a:p>
          <a:p>
            <a:pPr marL="0" indent="0">
              <a:buNone/>
            </a:pPr>
            <a:r>
              <a:rPr lang="pl-PL" sz="2600" dirty="0" err="1">
                <a:latin typeface="Times New Roman" panose="02020603050405020304" pitchFamily="18" charset="0"/>
                <a:cs typeface="Times New Roman" panose="02020603050405020304" pitchFamily="18" charset="0"/>
              </a:rPr>
              <a:t>Unterzeich</a:t>
            </a:r>
            <a:r>
              <a:rPr lang="de-DE" sz="2600" dirty="0">
                <a:latin typeface="Times New Roman" panose="02020603050405020304" pitchFamily="18" charset="0"/>
                <a:cs typeface="Times New Roman" panose="02020603050405020304" pitchFamily="18" charset="0"/>
              </a:rPr>
              <a:t>n</a:t>
            </a:r>
            <a:r>
              <a:rPr lang="pl-PL" sz="2600" dirty="0" err="1">
                <a:latin typeface="Times New Roman" panose="02020603050405020304" pitchFamily="18" charset="0"/>
                <a:cs typeface="Times New Roman" panose="02020603050405020304" pitchFamily="18" charset="0"/>
              </a:rPr>
              <a:t>ung</a:t>
            </a:r>
            <a:r>
              <a:rPr lang="pl-PL" sz="2600" dirty="0">
                <a:latin typeface="Times New Roman" panose="02020603050405020304" pitchFamily="18" charset="0"/>
                <a:cs typeface="Times New Roman" panose="02020603050405020304" pitchFamily="18" charset="0"/>
              </a:rPr>
              <a:t> de</a:t>
            </a:r>
            <a:r>
              <a:rPr lang="de-DE" sz="2600" dirty="0">
                <a:latin typeface="Times New Roman" panose="02020603050405020304" pitchFamily="18" charset="0"/>
                <a:cs typeface="Times New Roman" panose="02020603050405020304" pitchFamily="18" charset="0"/>
              </a:rPr>
              <a:t>s Abkommens</a:t>
            </a:r>
            <a:r>
              <a:rPr lang="pl-PL" sz="2600" dirty="0">
                <a:latin typeface="Times New Roman" panose="02020603050405020304" pitchFamily="18" charset="0"/>
                <a:cs typeface="Times New Roman" panose="02020603050405020304" pitchFamily="18" charset="0"/>
              </a:rPr>
              <a:t> „Porozumienie Rzeszowsko- </a:t>
            </a:r>
            <a:r>
              <a:rPr lang="pl-PL" sz="2600" dirty="0" err="1">
                <a:latin typeface="Times New Roman" panose="02020603050405020304" pitchFamily="18" charset="0"/>
                <a:cs typeface="Times New Roman" panose="02020603050405020304" pitchFamily="18" charset="0"/>
              </a:rPr>
              <a:t>Ustrzyckie”z</a:t>
            </a:r>
            <a:r>
              <a:rPr lang="de-DE" sz="2600" dirty="0">
                <a:latin typeface="Times New Roman" panose="02020603050405020304" pitchFamily="18" charset="0"/>
                <a:cs typeface="Times New Roman" panose="02020603050405020304" pitchFamily="18" charset="0"/>
              </a:rPr>
              <a:t>wischen</a:t>
            </a:r>
            <a:r>
              <a:rPr lang="pl-PL" sz="2600" dirty="0">
                <a:latin typeface="Times New Roman" panose="02020603050405020304" pitchFamily="18" charset="0"/>
                <a:cs typeface="Times New Roman" panose="02020603050405020304" pitchFamily="18" charset="0"/>
              </a:rPr>
              <a:t> der </a:t>
            </a:r>
            <a:r>
              <a:rPr lang="pl-PL" sz="2600" dirty="0" err="1">
                <a:latin typeface="Times New Roman" panose="02020603050405020304" pitchFamily="18" charset="0"/>
                <a:cs typeface="Times New Roman" panose="02020603050405020304" pitchFamily="18" charset="0"/>
              </a:rPr>
              <a:t>Bauernsolidaritat</a:t>
            </a:r>
            <a:r>
              <a:rPr lang="pl-PL" sz="2600" dirty="0">
                <a:latin typeface="Times New Roman" panose="02020603050405020304" pitchFamily="18" charset="0"/>
                <a:cs typeface="Times New Roman" panose="02020603050405020304" pitchFamily="18" charset="0"/>
              </a:rPr>
              <a:t> </a:t>
            </a:r>
            <a:r>
              <a:rPr lang="pl-PL" sz="2600" dirty="0" err="1">
                <a:latin typeface="Times New Roman" panose="02020603050405020304" pitchFamily="18" charset="0"/>
                <a:cs typeface="Times New Roman" panose="02020603050405020304" pitchFamily="18" charset="0"/>
              </a:rPr>
              <a:t>und</a:t>
            </a:r>
            <a:r>
              <a:rPr lang="pl-PL" sz="2600" dirty="0">
                <a:latin typeface="Times New Roman" panose="02020603050405020304" pitchFamily="18" charset="0"/>
                <a:cs typeface="Times New Roman" panose="02020603050405020304" pitchFamily="18" charset="0"/>
              </a:rPr>
              <a:t> der </a:t>
            </a:r>
            <a:r>
              <a:rPr lang="pl-PL" sz="2600" dirty="0" err="1">
                <a:latin typeface="Times New Roman" panose="02020603050405020304" pitchFamily="18" charset="0"/>
                <a:cs typeface="Times New Roman" panose="02020603050405020304" pitchFamily="18" charset="0"/>
              </a:rPr>
              <a:t>Regierung</a:t>
            </a:r>
            <a:r>
              <a:rPr lang="pl-PL" sz="2600" dirty="0">
                <a:latin typeface="Times New Roman" panose="02020603050405020304" pitchFamily="18" charset="0"/>
                <a:cs typeface="Times New Roman" panose="02020603050405020304" pitchFamily="18" charset="0"/>
              </a:rPr>
              <a:t> </a:t>
            </a:r>
            <a:r>
              <a:rPr lang="pl-PL" sz="2600" dirty="0" err="1">
                <a:latin typeface="Times New Roman" panose="02020603050405020304" pitchFamily="18" charset="0"/>
                <a:cs typeface="Times New Roman" panose="02020603050405020304" pitchFamily="18" charset="0"/>
              </a:rPr>
              <a:t>in</a:t>
            </a:r>
            <a:r>
              <a:rPr lang="pl-PL" sz="2600" dirty="0">
                <a:latin typeface="Times New Roman" panose="02020603050405020304" pitchFamily="18" charset="0"/>
                <a:cs typeface="Times New Roman" panose="02020603050405020304" pitchFamily="18" charset="0"/>
              </a:rPr>
              <a:t> Rzeszów </a:t>
            </a:r>
            <a:r>
              <a:rPr lang="pl-PL" sz="2600" dirty="0" err="1">
                <a:latin typeface="Times New Roman" panose="02020603050405020304" pitchFamily="18" charset="0"/>
                <a:cs typeface="Times New Roman" panose="02020603050405020304" pitchFamily="18" charset="0"/>
              </a:rPr>
              <a:t>und</a:t>
            </a:r>
            <a:r>
              <a:rPr lang="pl-PL" sz="2600" dirty="0">
                <a:latin typeface="Times New Roman" panose="02020603050405020304" pitchFamily="18" charset="0"/>
                <a:cs typeface="Times New Roman" panose="02020603050405020304" pitchFamily="18" charset="0"/>
              </a:rPr>
              <a:t> Ustrzyki Dolne</a:t>
            </a:r>
            <a:r>
              <a:rPr lang="pl-PL" sz="2600" b="1" dirty="0">
                <a:latin typeface="Times New Roman" panose="02020603050405020304" pitchFamily="18" charset="0"/>
                <a:cs typeface="Times New Roman" panose="02020603050405020304" pitchFamily="18" charset="0"/>
              </a:rPr>
              <a:t>- </a:t>
            </a:r>
            <a:r>
              <a:rPr lang="pl-PL" sz="2600" b="1" i="1" dirty="0">
                <a:latin typeface="Times New Roman" panose="02020603050405020304" pitchFamily="18" charset="0"/>
                <a:cs typeface="Times New Roman" panose="02020603050405020304" pitchFamily="18" charset="0"/>
              </a:rPr>
              <a:t>Podpisanie Porozumień Rzeszowsko- Ustrzyckich między Solidarnością </a:t>
            </a:r>
            <a:r>
              <a:rPr lang="pl-PL" sz="2600" b="1" i="1" dirty="0" err="1">
                <a:latin typeface="Times New Roman" panose="02020603050405020304" pitchFamily="18" charset="0"/>
                <a:cs typeface="Times New Roman" panose="02020603050405020304" pitchFamily="18" charset="0"/>
              </a:rPr>
              <a:t>Chlopską</a:t>
            </a:r>
            <a:r>
              <a:rPr lang="pl-PL" sz="2600" b="1" i="1" dirty="0">
                <a:latin typeface="Times New Roman" panose="02020603050405020304" pitchFamily="18" charset="0"/>
                <a:cs typeface="Times New Roman" panose="02020603050405020304" pitchFamily="18" charset="0"/>
              </a:rPr>
              <a:t> i Rządem.</a:t>
            </a:r>
            <a:endParaRPr lang="pl-PL" sz="2600" i="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2800" b="1" dirty="0">
                <a:latin typeface="Times New Roman" panose="02020603050405020304" pitchFamily="18" charset="0"/>
                <a:cs typeface="Times New Roman" panose="02020603050405020304" pitchFamily="18" charset="0"/>
              </a:rPr>
              <a:t>1991</a:t>
            </a:r>
            <a:endParaRPr lang="pl-PL" sz="2800" dirty="0">
              <a:latin typeface="Times New Roman" panose="02020603050405020304" pitchFamily="18" charset="0"/>
              <a:cs typeface="Times New Roman" panose="02020603050405020304" pitchFamily="18" charset="0"/>
            </a:endParaRPr>
          </a:p>
          <a:p>
            <a:pPr marL="0" indent="0">
              <a:buNone/>
            </a:pPr>
            <a:r>
              <a:rPr lang="pl-PL" sz="2600" dirty="0" err="1">
                <a:latin typeface="Times New Roman" panose="02020603050405020304" pitchFamily="18" charset="0"/>
                <a:cs typeface="Times New Roman" panose="02020603050405020304" pitchFamily="18" charset="0"/>
              </a:rPr>
              <a:t>Besuch</a:t>
            </a:r>
            <a:r>
              <a:rPr lang="de-DE" sz="2600" dirty="0">
                <a:latin typeface="Times New Roman" panose="02020603050405020304" pitchFamily="18" charset="0"/>
                <a:cs typeface="Times New Roman" panose="02020603050405020304" pitchFamily="18" charset="0"/>
              </a:rPr>
              <a:t> des</a:t>
            </a:r>
            <a:r>
              <a:rPr lang="pl-PL" sz="2600" dirty="0">
                <a:latin typeface="Times New Roman" panose="02020603050405020304" pitchFamily="18" charset="0"/>
                <a:cs typeface="Times New Roman" panose="02020603050405020304" pitchFamily="18" charset="0"/>
              </a:rPr>
              <a:t> </a:t>
            </a:r>
            <a:r>
              <a:rPr lang="pl-PL" sz="2600" dirty="0" err="1">
                <a:latin typeface="Times New Roman" panose="02020603050405020304" pitchFamily="18" charset="0"/>
                <a:cs typeface="Times New Roman" panose="02020603050405020304" pitchFamily="18" charset="0"/>
              </a:rPr>
              <a:t>Papstes</a:t>
            </a:r>
            <a:r>
              <a:rPr lang="pl-PL" sz="2600" dirty="0">
                <a:latin typeface="Times New Roman" panose="02020603050405020304" pitchFamily="18" charset="0"/>
                <a:cs typeface="Times New Roman" panose="02020603050405020304" pitchFamily="18" charset="0"/>
              </a:rPr>
              <a:t> Johannes Paul II in Rzeszów</a:t>
            </a:r>
            <a:r>
              <a:rPr lang="pl-PL" sz="2600" b="1" dirty="0">
                <a:latin typeface="Times New Roman" panose="02020603050405020304" pitchFamily="18" charset="0"/>
                <a:cs typeface="Times New Roman" panose="02020603050405020304" pitchFamily="18" charset="0"/>
              </a:rPr>
              <a:t>- </a:t>
            </a:r>
          </a:p>
          <a:p>
            <a:pPr marL="0" indent="0">
              <a:buNone/>
            </a:pPr>
            <a:r>
              <a:rPr lang="pl-PL" sz="2600" b="1" i="1" dirty="0">
                <a:latin typeface="Times New Roman" panose="02020603050405020304" pitchFamily="18" charset="0"/>
                <a:cs typeface="Times New Roman" panose="02020603050405020304" pitchFamily="18" charset="0"/>
              </a:rPr>
              <a:t>Wizyta w Rzeszowie Ojca Świętego Jana Pawła II.</a:t>
            </a:r>
            <a:endParaRPr lang="pl-PL" sz="2600" i="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2800" b="1" dirty="0">
                <a:latin typeface="Times New Roman" panose="02020603050405020304" pitchFamily="18" charset="0"/>
                <a:cs typeface="Times New Roman" panose="02020603050405020304" pitchFamily="18" charset="0"/>
              </a:rPr>
              <a:t>1992</a:t>
            </a:r>
            <a:endParaRPr lang="pl-PL" sz="2800" dirty="0">
              <a:latin typeface="Times New Roman" panose="02020603050405020304" pitchFamily="18" charset="0"/>
              <a:cs typeface="Times New Roman" panose="02020603050405020304" pitchFamily="18" charset="0"/>
            </a:endParaRPr>
          </a:p>
          <a:p>
            <a:pPr marL="0" indent="0">
              <a:buNone/>
            </a:pPr>
            <a:r>
              <a:rPr lang="pl-PL" sz="2600" dirty="0" err="1">
                <a:latin typeface="Times New Roman" panose="02020603050405020304" pitchFamily="18" charset="0"/>
                <a:cs typeface="Times New Roman" panose="02020603050405020304" pitchFamily="18" charset="0"/>
              </a:rPr>
              <a:t>Entstehung</a:t>
            </a:r>
            <a:r>
              <a:rPr lang="pl-PL" sz="2600" dirty="0">
                <a:latin typeface="Times New Roman" panose="02020603050405020304" pitchFamily="18" charset="0"/>
                <a:cs typeface="Times New Roman" panose="02020603050405020304" pitchFamily="18" charset="0"/>
              </a:rPr>
              <a:t> der </a:t>
            </a:r>
            <a:r>
              <a:rPr lang="pl-PL" sz="2600" dirty="0" err="1">
                <a:latin typeface="Times New Roman" panose="02020603050405020304" pitchFamily="18" charset="0"/>
                <a:cs typeface="Times New Roman" panose="02020603050405020304" pitchFamily="18" charset="0"/>
              </a:rPr>
              <a:t>Diözese</a:t>
            </a:r>
            <a:r>
              <a:rPr lang="pl-PL" sz="2600" dirty="0">
                <a:latin typeface="Times New Roman" panose="02020603050405020304" pitchFamily="18" charset="0"/>
                <a:cs typeface="Times New Roman" panose="02020603050405020304" pitchFamily="18" charset="0"/>
              </a:rPr>
              <a:t> Rzeszów</a:t>
            </a:r>
            <a:r>
              <a:rPr lang="pl-PL" sz="2600" b="1" dirty="0">
                <a:latin typeface="Times New Roman" panose="02020603050405020304" pitchFamily="18" charset="0"/>
                <a:cs typeface="Times New Roman" panose="02020603050405020304" pitchFamily="18" charset="0"/>
              </a:rPr>
              <a:t>- </a:t>
            </a:r>
          </a:p>
          <a:p>
            <a:pPr marL="0" indent="0">
              <a:buNone/>
            </a:pPr>
            <a:r>
              <a:rPr lang="pl-PL" sz="2600" b="1" i="1" dirty="0">
                <a:latin typeface="Times New Roman" panose="02020603050405020304" pitchFamily="18" charset="0"/>
                <a:cs typeface="Times New Roman" panose="02020603050405020304" pitchFamily="18" charset="0"/>
              </a:rPr>
              <a:t>Utworzenie Diecezji Rzeszowskiej</a:t>
            </a:r>
            <a:r>
              <a:rPr lang="pl-PL" sz="2600" b="1" dirty="0">
                <a:latin typeface="Times New Roman" panose="02020603050405020304" pitchFamily="18" charset="0"/>
                <a:cs typeface="Times New Roman" panose="02020603050405020304" pitchFamily="18" charset="0"/>
              </a:rPr>
              <a:t>.</a:t>
            </a:r>
            <a:endParaRPr lang="pl-PL" sz="2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279301"/>
            <a:ext cx="8229600" cy="4525963"/>
          </a:xfrm>
        </p:spPr>
        <p:txBody>
          <a:bodyPr/>
          <a:lstStyle/>
          <a:p>
            <a:r>
              <a:rPr lang="en-US" sz="2800" dirty="0">
                <a:latin typeface="Times New Roman" panose="02020603050405020304" pitchFamily="18" charset="0"/>
                <a:cs typeface="Times New Roman" panose="02020603050405020304" pitchFamily="18" charset="0"/>
              </a:rPr>
              <a:t>Die </a:t>
            </a:r>
            <a:r>
              <a:rPr lang="en-US" sz="2800" dirty="0" err="1">
                <a:latin typeface="Times New Roman" panose="02020603050405020304" pitchFamily="18" charset="0"/>
                <a:cs typeface="Times New Roman" panose="02020603050405020304" pitchFamily="18" charset="0"/>
              </a:rPr>
              <a:t>Podkarpackie-Woiwodschaft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ist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auch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eine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besonders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atrraktive</a:t>
            </a:r>
            <a:r>
              <a:rPr lang="en-US" sz="2800" dirty="0">
                <a:latin typeface="Times New Roman" panose="02020603050405020304" pitchFamily="18" charset="0"/>
                <a:cs typeface="Times New Roman" panose="02020603050405020304" pitchFamily="18" charset="0"/>
              </a:rPr>
              <a:t> Region </a:t>
            </a:r>
            <a:r>
              <a:rPr lang="en-US" sz="2800" dirty="0" err="1">
                <a:latin typeface="Times New Roman" panose="02020603050405020304" pitchFamily="18" charset="0"/>
                <a:cs typeface="Times New Roman" panose="02020603050405020304" pitchFamily="18" charset="0"/>
              </a:rPr>
              <a:t>für</a:t>
            </a:r>
            <a:r>
              <a:rPr lang="en-US" sz="2800" dirty="0">
                <a:latin typeface="Times New Roman" panose="02020603050405020304" pitchFamily="18" charset="0"/>
                <a:cs typeface="Times New Roman" panose="02020603050405020304" pitchFamily="18" charset="0"/>
              </a:rPr>
              <a:t> die </a:t>
            </a:r>
            <a:r>
              <a:rPr lang="en-US" sz="2800" dirty="0" err="1">
                <a:latin typeface="Times New Roman" panose="02020603050405020304" pitchFamily="18" charset="0"/>
                <a:cs typeface="Times New Roman" panose="02020603050405020304" pitchFamily="18" charset="0"/>
              </a:rPr>
              <a:t>Wassersportfreunde</a:t>
            </a:r>
            <a:r>
              <a:rPr lang="en-US" sz="2800" dirty="0">
                <a:latin typeface="Times New Roman" panose="02020603050405020304" pitchFamily="18" charset="0"/>
                <a:cs typeface="Times New Roman" panose="02020603050405020304" pitchFamily="18" charset="0"/>
              </a:rPr>
              <a:t>. Auf den </a:t>
            </a:r>
            <a:r>
              <a:rPr lang="en-US" sz="2800" dirty="0" err="1">
                <a:latin typeface="Times New Roman" panose="02020603050405020304" pitchFamily="18" charset="0"/>
                <a:cs typeface="Times New Roman" panose="02020603050405020304" pitchFamily="18" charset="0"/>
              </a:rPr>
              <a:t>Wasserflächen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Podkarpackie-Woiwodschaft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kann</a:t>
            </a:r>
            <a:r>
              <a:rPr lang="en-US" sz="2800" dirty="0">
                <a:latin typeface="Times New Roman" panose="02020603050405020304" pitchFamily="18" charset="0"/>
                <a:cs typeface="Times New Roman" panose="02020603050405020304" pitchFamily="18" charset="0"/>
              </a:rPr>
              <a:t> man </a:t>
            </a:r>
            <a:r>
              <a:rPr lang="en-US" sz="2800" dirty="0" err="1">
                <a:latin typeface="Times New Roman" panose="02020603050405020304" pitchFamily="18" charset="0"/>
                <a:cs typeface="Times New Roman" panose="02020603050405020304" pitchFamily="18" charset="0"/>
              </a:rPr>
              <a:t>beinahe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alle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Arten</a:t>
            </a:r>
            <a:r>
              <a:rPr lang="en-US" sz="2800" dirty="0">
                <a:latin typeface="Times New Roman" panose="02020603050405020304" pitchFamily="18" charset="0"/>
                <a:cs typeface="Times New Roman" panose="02020603050405020304" pitchFamily="18" charset="0"/>
              </a:rPr>
              <a:t> von </a:t>
            </a:r>
            <a:r>
              <a:rPr lang="en-US" sz="2800" dirty="0" err="1">
                <a:latin typeface="Times New Roman" panose="02020603050405020304" pitchFamily="18" charset="0"/>
                <a:cs typeface="Times New Roman" panose="02020603050405020304" pitchFamily="18" charset="0"/>
              </a:rPr>
              <a:t>Wassersport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treiben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Ihre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Fähigkeiten</a:t>
            </a:r>
            <a:r>
              <a:rPr lang="en-US" sz="2800" dirty="0">
                <a:latin typeface="Times New Roman" panose="02020603050405020304" pitchFamily="18" charset="0"/>
                <a:cs typeface="Times New Roman" panose="02020603050405020304" pitchFamily="18" charset="0"/>
              </a:rPr>
              <a:t> und </a:t>
            </a:r>
            <a:r>
              <a:rPr lang="en-US" sz="2800" dirty="0" err="1">
                <a:latin typeface="Times New Roman" panose="02020603050405020304" pitchFamily="18" charset="0"/>
                <a:cs typeface="Times New Roman" panose="02020603050405020304" pitchFamily="18" charset="0"/>
              </a:rPr>
              <a:t>Fertigkeiten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können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sowohl</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Segler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Kanufahrer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als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auch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Paddelbootfahrer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oder</a:t>
            </a:r>
            <a:r>
              <a:rPr lang="en-US" sz="2800" dirty="0">
                <a:latin typeface="Times New Roman" panose="02020603050405020304" pitchFamily="18" charset="0"/>
                <a:cs typeface="Times New Roman" panose="02020603050405020304" pitchFamily="18" charset="0"/>
              </a:rPr>
              <a:t> die Windsurfer und </a:t>
            </a:r>
            <a:r>
              <a:rPr lang="en-US" sz="2800" dirty="0" err="1">
                <a:latin typeface="Times New Roman" panose="02020603050405020304" pitchFamily="18" charset="0"/>
                <a:cs typeface="Times New Roman" panose="02020603050405020304" pitchFamily="18" charset="0"/>
              </a:rPr>
              <a:t>Taucher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überprüfen</a:t>
            </a:r>
            <a:r>
              <a:rPr lang="en-US" sz="2800" dirty="0">
                <a:latin typeface="Times New Roman" panose="02020603050405020304" pitchFamily="18" charset="0"/>
                <a:cs typeface="Times New Roman" panose="02020603050405020304" pitchFamily="18" charset="0"/>
              </a:rPr>
              <a:t>.</a:t>
            </a:r>
            <a:endParaRPr lang="pl-PL" sz="2800" dirty="0">
              <a:latin typeface="Times New Roman" panose="02020603050405020304" pitchFamily="18" charset="0"/>
              <a:cs typeface="Times New Roman" panose="02020603050405020304" pitchFamily="18" charset="0"/>
            </a:endParaRPr>
          </a:p>
          <a:p>
            <a:endParaRPr lang="pl-PL"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412776"/>
            <a:ext cx="8229600" cy="4525963"/>
          </a:xfrm>
        </p:spPr>
        <p:txBody>
          <a:bodyPr/>
          <a:lstStyle/>
          <a:p>
            <a:r>
              <a:rPr lang="en-US" sz="2800" dirty="0" err="1">
                <a:latin typeface="Times New Roman" panose="02020603050405020304" pitchFamily="18" charset="0"/>
                <a:cs typeface="Times New Roman" panose="02020603050405020304" pitchFamily="18" charset="0"/>
              </a:rPr>
              <a:t>Einer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besonderen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Beliebtheit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erfreut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unter</a:t>
            </a:r>
            <a:r>
              <a:rPr lang="en-US" sz="2800" dirty="0">
                <a:latin typeface="Times New Roman" panose="02020603050405020304" pitchFamily="18" charset="0"/>
                <a:cs typeface="Times New Roman" panose="02020603050405020304" pitchFamily="18" charset="0"/>
              </a:rPr>
              <a:t> den </a:t>
            </a:r>
            <a:r>
              <a:rPr lang="en-US" sz="2800" dirty="0" err="1">
                <a:latin typeface="Times New Roman" panose="02020603050405020304" pitchFamily="18" charset="0"/>
                <a:cs typeface="Times New Roman" panose="02020603050405020304" pitchFamily="18" charset="0"/>
              </a:rPr>
              <a:t>Touristen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vor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Jahren</a:t>
            </a:r>
            <a:r>
              <a:rPr lang="en-US" sz="2800" dirty="0">
                <a:latin typeface="Times New Roman" panose="02020603050405020304" pitchFamily="18" charset="0"/>
                <a:cs typeface="Times New Roman" panose="02020603050405020304" pitchFamily="18" charset="0"/>
              </a:rPr>
              <a:t> in </a:t>
            </a:r>
            <a:r>
              <a:rPr lang="en-US" sz="2800" dirty="0" err="1">
                <a:latin typeface="Times New Roman" panose="02020603050405020304" pitchFamily="18" charset="0"/>
                <a:cs typeface="Times New Roman" panose="02020603050405020304" pitchFamily="18" charset="0"/>
              </a:rPr>
              <a:t>Bieszczady</a:t>
            </a:r>
            <a:r>
              <a:rPr lang="en-US"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entstandene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Solinastau</a:t>
            </a:r>
            <a:r>
              <a:rPr lang="en-US" sz="2800" dirty="0">
                <a:latin typeface="Times New Roman" panose="02020603050405020304" pitchFamily="18" charset="0"/>
                <a:cs typeface="Times New Roman" panose="02020603050405020304" pitchFamily="18" charset="0"/>
              </a:rPr>
              <a:t>see, </a:t>
            </a:r>
            <a:r>
              <a:rPr lang="en-US" sz="2800" dirty="0" err="1">
                <a:latin typeface="Times New Roman" panose="02020603050405020304" pitchFamily="18" charset="0"/>
                <a:cs typeface="Times New Roman" panose="02020603050405020304" pitchFamily="18" charset="0"/>
              </a:rPr>
              <a:t>welcher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wegen</a:t>
            </a:r>
            <a:r>
              <a:rPr lang="en-US" sz="2800" dirty="0">
                <a:latin typeface="Times New Roman" panose="02020603050405020304" pitchFamily="18" charset="0"/>
                <a:cs typeface="Times New Roman" panose="02020603050405020304" pitchFamily="18" charset="0"/>
              </a:rPr>
              <a:t> seiner </a:t>
            </a:r>
            <a:r>
              <a:rPr lang="en-US" sz="2800" dirty="0" err="1">
                <a:latin typeface="Times New Roman" panose="02020603050405020304" pitchFamily="18" charset="0"/>
                <a:cs typeface="Times New Roman" panose="02020603050405020304" pitchFamily="18" charset="0"/>
              </a:rPr>
              <a:t>Größe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auch</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das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Bieszczader</a:t>
            </a:r>
            <a:r>
              <a:rPr lang="en-US" sz="2800" dirty="0">
                <a:latin typeface="Times New Roman" panose="02020603050405020304" pitchFamily="18" charset="0"/>
                <a:cs typeface="Times New Roman" panose="02020603050405020304" pitchFamily="18" charset="0"/>
              </a:rPr>
              <a:t> Meer” </a:t>
            </a:r>
            <a:r>
              <a:rPr lang="en-US" sz="2800" dirty="0" err="1">
                <a:latin typeface="Times New Roman" panose="02020603050405020304" pitchFamily="18" charset="0"/>
                <a:cs typeface="Times New Roman" panose="02020603050405020304" pitchFamily="18" charset="0"/>
              </a:rPr>
              <a:t>genannt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wird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ist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eine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traumhafte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Wasserfläche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sowohl</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für</a:t>
            </a:r>
            <a:r>
              <a:rPr lang="en-US" sz="2800" dirty="0">
                <a:latin typeface="Times New Roman" panose="02020603050405020304" pitchFamily="18" charset="0"/>
                <a:cs typeface="Times New Roman" panose="02020603050405020304" pitchFamily="18" charset="0"/>
              </a:rPr>
              <a:t> die </a:t>
            </a:r>
            <a:r>
              <a:rPr lang="en-US" sz="2800" dirty="0" err="1">
                <a:latin typeface="Times New Roman" panose="02020603050405020304" pitchFamily="18" charset="0"/>
                <a:cs typeface="Times New Roman" panose="02020603050405020304" pitchFamily="18" charset="0"/>
              </a:rPr>
              <a:t>Anfänger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als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auch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für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erfahrene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Segler</a:t>
            </a:r>
            <a:r>
              <a:rPr lang="en-US" sz="2800" dirty="0">
                <a:latin typeface="Times New Roman" panose="02020603050405020304" pitchFamily="18" charset="0"/>
                <a:cs typeface="Times New Roman" panose="02020603050405020304" pitchFamily="18" charset="0"/>
              </a:rPr>
              <a:t>.</a:t>
            </a:r>
            <a:endParaRPr lang="pl-PL" sz="2800" dirty="0">
              <a:latin typeface="Times New Roman" panose="02020603050405020304" pitchFamily="18" charset="0"/>
              <a:cs typeface="Times New Roman" panose="02020603050405020304" pitchFamily="18" charset="0"/>
            </a:endParaRPr>
          </a:p>
          <a:p>
            <a:endParaRPr lang="pl-PL"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7a3bcf4b6a7bef96dc1112a8599300b7.jpg"/>
          <p:cNvPicPr>
            <a:picLocks noGrp="1" noChangeAspect="1"/>
          </p:cNvPicPr>
          <p:nvPr>
            <p:ph idx="1"/>
          </p:nvPr>
        </p:nvPicPr>
        <p:blipFill>
          <a:blip r:embed="rId2" cstate="print"/>
          <a:stretch>
            <a:fillRect/>
          </a:stretch>
        </p:blipFill>
        <p:spPr>
          <a:xfrm>
            <a:off x="1182108" y="1142984"/>
            <a:ext cx="6779783" cy="4525963"/>
          </a:xfrm>
          <a:prstGeom prst="rect">
            <a:avLst/>
          </a:prstGeom>
          <a:ln>
            <a:noFill/>
          </a:ln>
          <a:effectLst>
            <a:softEdge rad="112500"/>
          </a:effec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IMG_2467.JPG"/>
          <p:cNvPicPr>
            <a:picLocks noGrp="1" noChangeAspect="1"/>
          </p:cNvPicPr>
          <p:nvPr>
            <p:ph idx="1"/>
          </p:nvPr>
        </p:nvPicPr>
        <p:blipFill>
          <a:blip r:embed="rId2" cstate="print"/>
          <a:stretch>
            <a:fillRect/>
          </a:stretch>
        </p:blipFill>
        <p:spPr>
          <a:xfrm>
            <a:off x="1177527" y="1142984"/>
            <a:ext cx="6788945" cy="4525963"/>
          </a:xfr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solina-020-aeromedia-mini.jpg"/>
          <p:cNvPicPr>
            <a:picLocks noGrp="1" noChangeAspect="1"/>
          </p:cNvPicPr>
          <p:nvPr>
            <p:ph idx="1"/>
          </p:nvPr>
        </p:nvPicPr>
        <p:blipFill>
          <a:blip r:embed="rId2" cstate="print"/>
          <a:stretch>
            <a:fillRect/>
          </a:stretch>
        </p:blipFill>
        <p:spPr>
          <a:xfrm>
            <a:off x="899592" y="981092"/>
            <a:ext cx="7196971" cy="4805362"/>
          </a:xfr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rowerki-wodne-solina.jpg"/>
          <p:cNvPicPr>
            <a:picLocks noGrp="1" noChangeAspect="1"/>
          </p:cNvPicPr>
          <p:nvPr>
            <p:ph idx="1"/>
          </p:nvPr>
        </p:nvPicPr>
        <p:blipFill>
          <a:blip r:embed="rId2" cstate="print"/>
          <a:stretch>
            <a:fillRect/>
          </a:stretch>
        </p:blipFill>
        <p:spPr>
          <a:xfrm>
            <a:off x="683568" y="1196752"/>
            <a:ext cx="7606061" cy="4685333"/>
          </a:xfrm>
          <a:prstGeom prst="rect">
            <a:avLst/>
          </a:prstGeom>
          <a:ln>
            <a:noFill/>
          </a:ln>
          <a:effectLst>
            <a:softEdge rad="112500"/>
          </a:effec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142984"/>
            <a:ext cx="8229600" cy="4525963"/>
          </a:xfrm>
        </p:spPr>
        <p:txBody>
          <a:bodyPr>
            <a:normAutofit/>
          </a:bodyPr>
          <a:lstStyle/>
          <a:p>
            <a:r>
              <a:rPr lang="pl-PL" sz="2800" dirty="0" err="1">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Podkarpackie-Woiwodschaft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ist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auch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eine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wenigen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Regionen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Polen</a:t>
            </a:r>
            <a:r>
              <a:rPr lang="pl-PL" sz="2800" dirty="0">
                <a:latin typeface="Times New Roman" panose="02020603050405020304" pitchFamily="18" charset="0"/>
                <a:cs typeface="Times New Roman" panose="02020603050405020304" pitchFamily="18" charset="0"/>
              </a:rPr>
              <a:t>s</a:t>
            </a:r>
            <a:r>
              <a:rPr lang="en-US" sz="2800" dirty="0">
                <a:latin typeface="Times New Roman" panose="02020603050405020304" pitchFamily="18" charset="0"/>
                <a:cs typeface="Times New Roman" panose="02020603050405020304" pitchFamily="18" charset="0"/>
              </a:rPr>
              <a:t>, in </a:t>
            </a:r>
            <a:r>
              <a:rPr lang="en-US" sz="2800" dirty="0" err="1">
                <a:latin typeface="Times New Roman" panose="02020603050405020304" pitchFamily="18" charset="0"/>
                <a:cs typeface="Times New Roman" panose="02020603050405020304" pitchFamily="18" charset="0"/>
              </a:rPr>
              <a:t>der</a:t>
            </a:r>
            <a:r>
              <a:rPr lang="en-US" sz="2800" dirty="0">
                <a:latin typeface="Times New Roman" panose="02020603050405020304" pitchFamily="18" charset="0"/>
                <a:cs typeface="Times New Roman" panose="02020603050405020304" pitchFamily="18" charset="0"/>
              </a:rPr>
              <a:t> man </a:t>
            </a:r>
            <a:r>
              <a:rPr lang="en-US" sz="2800" dirty="0" err="1">
                <a:latin typeface="Times New Roman" panose="02020603050405020304" pitchFamily="18" charset="0"/>
                <a:cs typeface="Times New Roman" panose="02020603050405020304" pitchFamily="18" charset="0"/>
              </a:rPr>
              <a:t>alle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Wintersportarten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treiben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kann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ganzen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Bezirk</a:t>
            </a:r>
            <a:r>
              <a:rPr lang="en-US" sz="2800" dirty="0">
                <a:latin typeface="Times New Roman" panose="02020603050405020304" pitchFamily="18" charset="0"/>
                <a:cs typeface="Times New Roman" panose="02020603050405020304" pitchFamily="18" charset="0"/>
              </a:rPr>
              <a:t>, und </a:t>
            </a:r>
            <a:r>
              <a:rPr lang="en-US" sz="2800" dirty="0" err="1">
                <a:latin typeface="Times New Roman" panose="02020603050405020304" pitchFamily="18" charset="0"/>
                <a:cs typeface="Times New Roman" panose="02020603050405020304" pitchFamily="18" charset="0"/>
              </a:rPr>
              <a:t>vor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allem</a:t>
            </a:r>
            <a:r>
              <a:rPr lang="en-US" sz="2800" dirty="0">
                <a:latin typeface="Times New Roman" panose="02020603050405020304" pitchFamily="18" charset="0"/>
                <a:cs typeface="Times New Roman" panose="02020603050405020304" pitchFamily="18" charset="0"/>
              </a:rPr>
              <a:t> in</a:t>
            </a:r>
            <a:r>
              <a:rPr lang="pl-PL" sz="2800" dirty="0">
                <a:latin typeface="Times New Roman" panose="02020603050405020304" pitchFamily="18" charset="0"/>
                <a:cs typeface="Times New Roman" panose="02020603050405020304" pitchFamily="18" charset="0"/>
              </a:rPr>
              <a:t> den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Bieszczady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wo</a:t>
            </a:r>
            <a:r>
              <a:rPr lang="en-US" sz="2800" dirty="0">
                <a:latin typeface="Times New Roman" panose="02020603050405020304" pitchFamily="18" charset="0"/>
                <a:cs typeface="Times New Roman" panose="02020603050405020304" pitchFamily="18" charset="0"/>
              </a:rPr>
              <a:t> die </a:t>
            </a:r>
            <a:r>
              <a:rPr lang="en-US" sz="2800" dirty="0" err="1">
                <a:latin typeface="Times New Roman" panose="02020603050405020304" pitchFamily="18" charset="0"/>
                <a:cs typeface="Times New Roman" panose="02020603050405020304" pitchFamily="18" charset="0"/>
              </a:rPr>
              <a:t>Skisaison</a:t>
            </a:r>
            <a:r>
              <a:rPr lang="en-US" sz="2800" dirty="0">
                <a:latin typeface="Times New Roman" panose="02020603050405020304" pitchFamily="18" charset="0"/>
                <a:cs typeface="Times New Roman" panose="02020603050405020304" pitchFamily="18" charset="0"/>
              </a:rPr>
              <a:t> von </a:t>
            </a:r>
            <a:r>
              <a:rPr lang="en-US" sz="2800" dirty="0" err="1">
                <a:latin typeface="Times New Roman" panose="02020603050405020304" pitchFamily="18" charset="0"/>
                <a:cs typeface="Times New Roman" panose="02020603050405020304" pitchFamily="18" charset="0"/>
              </a:rPr>
              <a:t>Mitte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Dezember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Ende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März</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dauert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stehen</a:t>
            </a:r>
            <a:r>
              <a:rPr lang="en-US" sz="2800" dirty="0">
                <a:latin typeface="Times New Roman" panose="02020603050405020304" pitchFamily="18" charset="0"/>
                <a:cs typeface="Times New Roman" panose="02020603050405020304" pitchFamily="18" charset="0"/>
              </a:rPr>
              <a:t> den </a:t>
            </a:r>
            <a:r>
              <a:rPr lang="en-US" sz="2800" dirty="0" err="1">
                <a:latin typeface="Times New Roman" panose="02020603050405020304" pitchFamily="18" charset="0"/>
                <a:cs typeface="Times New Roman" panose="02020603050405020304" pitchFamily="18" charset="0"/>
              </a:rPr>
              <a:t>Touristen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zahlreiche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Skipisten</a:t>
            </a:r>
            <a:r>
              <a:rPr lang="en-US" sz="2800" dirty="0">
                <a:latin typeface="Times New Roman" panose="02020603050405020304" pitchFamily="18" charset="0"/>
                <a:cs typeface="Times New Roman" panose="02020603050405020304" pitchFamily="18" charset="0"/>
              </a:rPr>
              <a:t> von </a:t>
            </a:r>
            <a:r>
              <a:rPr lang="en-US" sz="2800" dirty="0" err="1">
                <a:latin typeface="Times New Roman" panose="02020603050405020304" pitchFamily="18" charset="0"/>
                <a:cs typeface="Times New Roman" panose="02020603050405020304" pitchFamily="18" charset="0"/>
              </a:rPr>
              <a:t>verschiedenem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Schwierigkeitsgrad</a:t>
            </a:r>
            <a:r>
              <a:rPr lang="en-US" sz="2800" dirty="0">
                <a:latin typeface="Times New Roman" panose="02020603050405020304" pitchFamily="18" charset="0"/>
                <a:cs typeface="Times New Roman" panose="02020603050405020304" pitchFamily="18" charset="0"/>
              </a:rPr>
              <a:t> und </a:t>
            </a:r>
            <a:r>
              <a:rPr lang="en-US" sz="2800" dirty="0" err="1">
                <a:latin typeface="Times New Roman" panose="02020603050405020304" pitchFamily="18" charset="0"/>
                <a:cs typeface="Times New Roman" panose="02020603050405020304" pitchFamily="18" charset="0"/>
              </a:rPr>
              <a:t>Skilaufstrecken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durch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malerische</a:t>
            </a:r>
            <a:r>
              <a:rPr lang="en-US"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Regionen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zur</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Verfug</a:t>
            </a:r>
            <a:r>
              <a:rPr lang="de-DE" sz="2800" dirty="0">
                <a:latin typeface="Times New Roman" panose="02020603050405020304" pitchFamily="18" charset="0"/>
                <a:cs typeface="Times New Roman" panose="02020603050405020304" pitchFamily="18" charset="0"/>
              </a:rPr>
              <a:t>ü</a:t>
            </a:r>
            <a:r>
              <a:rPr lang="pl-PL" sz="2800" dirty="0" err="1">
                <a:latin typeface="Times New Roman" panose="02020603050405020304" pitchFamily="18" charset="0"/>
                <a:cs typeface="Times New Roman" panose="02020603050405020304" pitchFamily="18" charset="0"/>
              </a:rPr>
              <a:t>ng</a:t>
            </a:r>
            <a:r>
              <a:rPr lang="de-DE" sz="2800" dirty="0">
                <a:latin typeface="Times New Roman" panose="02020603050405020304" pitchFamily="18" charset="0"/>
                <a:cs typeface="Times New Roman" panose="02020603050405020304" pitchFamily="18" charset="0"/>
              </a:rPr>
              <a:t>.</a:t>
            </a:r>
            <a:endParaRPr lang="pl-PL"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en-US" sz="4000" b="1" dirty="0">
                <a:latin typeface="Times New Roman" panose="02020603050405020304" pitchFamily="18" charset="0"/>
                <a:cs typeface="Times New Roman" panose="02020603050405020304" pitchFamily="18" charset="0"/>
              </a:rPr>
              <a:t> National- und </a:t>
            </a:r>
            <a:r>
              <a:rPr lang="en-US" sz="4000" b="1" dirty="0" err="1">
                <a:latin typeface="Times New Roman" panose="02020603050405020304" pitchFamily="18" charset="0"/>
                <a:cs typeface="Times New Roman" panose="02020603050405020304" pitchFamily="18" charset="0"/>
              </a:rPr>
              <a:t>Landschaftsparks</a:t>
            </a:r>
            <a:r>
              <a:rPr lang="en-US" sz="4000" b="1" dirty="0">
                <a:latin typeface="Times New Roman" panose="02020603050405020304" pitchFamily="18" charset="0"/>
                <a:cs typeface="Times New Roman" panose="02020603050405020304" pitchFamily="18" charset="0"/>
              </a:rPr>
              <a:t> </a:t>
            </a:r>
            <a:endParaRPr lang="pl-PL" sz="4000" b="1" dirty="0">
              <a:latin typeface="Times New Roman" panose="02020603050405020304" pitchFamily="18" charset="0"/>
              <a:cs typeface="Times New Roman" panose="02020603050405020304" pitchFamily="18" charset="0"/>
            </a:endParaRPr>
          </a:p>
        </p:txBody>
      </p:sp>
      <p:pic>
        <p:nvPicPr>
          <p:cNvPr id="4" name="Symbol zastępczy zawartości 3" descr="dsc03482jpg4804.jpg"/>
          <p:cNvPicPr>
            <a:picLocks noGrp="1" noChangeAspect="1"/>
          </p:cNvPicPr>
          <p:nvPr>
            <p:ph idx="1"/>
          </p:nvPr>
        </p:nvPicPr>
        <p:blipFill>
          <a:blip r:embed="rId2" cstate="print"/>
          <a:stretch>
            <a:fillRect/>
          </a:stretch>
        </p:blipFill>
        <p:spPr>
          <a:xfrm>
            <a:off x="745903" y="1628800"/>
            <a:ext cx="7521583" cy="4392488"/>
          </a:xfrm>
          <a:prstGeom prst="rect">
            <a:avLst/>
          </a:prstGeom>
          <a:ln>
            <a:noFill/>
          </a:ln>
          <a:effectLst>
            <a:softEdge rad="112500"/>
          </a:effec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DSC_92732.jpg"/>
          <p:cNvPicPr>
            <a:picLocks noGrp="1" noChangeAspect="1"/>
          </p:cNvPicPr>
          <p:nvPr>
            <p:ph idx="1"/>
          </p:nvPr>
        </p:nvPicPr>
        <p:blipFill>
          <a:blip r:embed="rId2" cstate="print"/>
          <a:stretch>
            <a:fillRect/>
          </a:stretch>
        </p:blipFill>
        <p:spPr>
          <a:xfrm>
            <a:off x="539552" y="548680"/>
            <a:ext cx="7776864" cy="5328592"/>
          </a:xfrm>
          <a:prstGeom prst="rect">
            <a:avLst/>
          </a:prstGeom>
          <a:ln>
            <a:noFill/>
          </a:ln>
          <a:effectLst>
            <a:softEdge rad="112500"/>
          </a:effec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latin typeface="Times New Roman" panose="02020603050405020304" pitchFamily="18" charset="0"/>
                <a:cs typeface="Times New Roman" panose="02020603050405020304" pitchFamily="18" charset="0"/>
              </a:rPr>
              <a:t>Wortschatz:</a:t>
            </a:r>
            <a:endParaRPr lang="pl-PL"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p:txBody>
          <a:bodyPr numCol="3">
            <a:normAutofit fontScale="25000" lnSpcReduction="20000"/>
          </a:bodyPr>
          <a:lstStyle/>
          <a:p>
            <a:r>
              <a:rPr lang="pl-PL" sz="5900" b="1" i="1" dirty="0">
                <a:latin typeface="Times New Roman" panose="02020603050405020304" pitchFamily="18" charset="0"/>
                <a:cs typeface="Times New Roman" panose="02020603050405020304" pitchFamily="18" charset="0"/>
              </a:rPr>
              <a:t>Nomen:</a:t>
            </a:r>
          </a:p>
          <a:p>
            <a:r>
              <a:rPr lang="pl-PL" sz="5900" dirty="0" err="1">
                <a:latin typeface="Times New Roman" panose="02020603050405020304" pitchFamily="18" charset="0"/>
                <a:cs typeface="Times New Roman" panose="02020603050405020304" pitchFamily="18" charset="0"/>
              </a:rPr>
              <a:t>die</a:t>
            </a:r>
            <a:r>
              <a:rPr lang="pl-PL" sz="5900" dirty="0">
                <a:latin typeface="Times New Roman" panose="02020603050405020304" pitchFamily="18" charset="0"/>
                <a:cs typeface="Times New Roman" panose="02020603050405020304" pitchFamily="18" charset="0"/>
              </a:rPr>
              <a:t> </a:t>
            </a:r>
            <a:r>
              <a:rPr lang="pl-PL" sz="5900" dirty="0" err="1">
                <a:latin typeface="Times New Roman" panose="02020603050405020304" pitchFamily="18" charset="0"/>
                <a:cs typeface="Times New Roman" panose="02020603050405020304" pitchFamily="18" charset="0"/>
              </a:rPr>
              <a:t>Hauptstadt</a:t>
            </a:r>
            <a:r>
              <a:rPr lang="pl-PL" sz="5900" dirty="0">
                <a:latin typeface="Times New Roman" panose="02020603050405020304" pitchFamily="18" charset="0"/>
                <a:cs typeface="Times New Roman" panose="02020603050405020304" pitchFamily="18" charset="0"/>
              </a:rPr>
              <a:t> - stolica</a:t>
            </a:r>
          </a:p>
          <a:p>
            <a:r>
              <a:rPr lang="pl-PL" sz="5900" dirty="0" err="1">
                <a:latin typeface="Times New Roman" panose="02020603050405020304" pitchFamily="18" charset="0"/>
                <a:cs typeface="Times New Roman" panose="02020603050405020304" pitchFamily="18" charset="0"/>
              </a:rPr>
              <a:t>die</a:t>
            </a:r>
            <a:r>
              <a:rPr lang="pl-PL" sz="5900" dirty="0">
                <a:latin typeface="Times New Roman" panose="02020603050405020304" pitchFamily="18" charset="0"/>
                <a:cs typeface="Times New Roman" panose="02020603050405020304" pitchFamily="18" charset="0"/>
              </a:rPr>
              <a:t> </a:t>
            </a:r>
            <a:r>
              <a:rPr lang="pl-PL" sz="5900" dirty="0" err="1">
                <a:latin typeface="Times New Roman" panose="02020603050405020304" pitchFamily="18" charset="0"/>
                <a:cs typeface="Times New Roman" panose="02020603050405020304" pitchFamily="18" charset="0"/>
              </a:rPr>
              <a:t>Woiwodschaft</a:t>
            </a:r>
            <a:r>
              <a:rPr lang="pl-PL" sz="5900" dirty="0">
                <a:latin typeface="Times New Roman" panose="02020603050405020304" pitchFamily="18" charset="0"/>
                <a:cs typeface="Times New Roman" panose="02020603050405020304" pitchFamily="18" charset="0"/>
              </a:rPr>
              <a:t> - województwo</a:t>
            </a:r>
          </a:p>
          <a:p>
            <a:r>
              <a:rPr lang="pl-PL" sz="5900" dirty="0" err="1">
                <a:latin typeface="Times New Roman" panose="02020603050405020304" pitchFamily="18" charset="0"/>
                <a:cs typeface="Times New Roman" panose="02020603050405020304" pitchFamily="18" charset="0"/>
              </a:rPr>
              <a:t>die</a:t>
            </a:r>
            <a:r>
              <a:rPr lang="pl-PL" sz="5900" dirty="0">
                <a:latin typeface="Times New Roman" panose="02020603050405020304" pitchFamily="18" charset="0"/>
                <a:cs typeface="Times New Roman" panose="02020603050405020304" pitchFamily="18" charset="0"/>
              </a:rPr>
              <a:t> </a:t>
            </a:r>
            <a:r>
              <a:rPr lang="pl-PL" sz="5900" dirty="0" err="1">
                <a:latin typeface="Times New Roman" panose="02020603050405020304" pitchFamily="18" charset="0"/>
                <a:cs typeface="Times New Roman" panose="02020603050405020304" pitchFamily="18" charset="0"/>
              </a:rPr>
              <a:t>Umgebung</a:t>
            </a:r>
            <a:r>
              <a:rPr lang="pl-PL" sz="5900" dirty="0">
                <a:latin typeface="Times New Roman" panose="02020603050405020304" pitchFamily="18" charset="0"/>
                <a:cs typeface="Times New Roman" panose="02020603050405020304" pitchFamily="18" charset="0"/>
              </a:rPr>
              <a:t>- okolica</a:t>
            </a:r>
          </a:p>
          <a:p>
            <a:r>
              <a:rPr lang="pl-PL" sz="5900" dirty="0">
                <a:latin typeface="Times New Roman" panose="02020603050405020304" pitchFamily="18" charset="0"/>
                <a:cs typeface="Times New Roman" panose="02020603050405020304" pitchFamily="18" charset="0"/>
              </a:rPr>
              <a:t>der </a:t>
            </a:r>
            <a:r>
              <a:rPr lang="pl-PL" sz="5900" dirty="0" err="1">
                <a:latin typeface="Times New Roman" panose="02020603050405020304" pitchFamily="18" charset="0"/>
                <a:cs typeface="Times New Roman" panose="02020603050405020304" pitchFamily="18" charset="0"/>
              </a:rPr>
              <a:t>Wanderwege</a:t>
            </a:r>
            <a:r>
              <a:rPr lang="pl-PL" sz="5900" dirty="0">
                <a:latin typeface="Times New Roman" panose="02020603050405020304" pitchFamily="18" charset="0"/>
                <a:cs typeface="Times New Roman" panose="02020603050405020304" pitchFamily="18" charset="0"/>
              </a:rPr>
              <a:t>- szlak turystyczny </a:t>
            </a:r>
          </a:p>
          <a:p>
            <a:r>
              <a:rPr lang="pl-PL" sz="5900" dirty="0">
                <a:latin typeface="Times New Roman" panose="02020603050405020304" pitchFamily="18" charset="0"/>
                <a:cs typeface="Times New Roman" panose="02020603050405020304" pitchFamily="18" charset="0"/>
              </a:rPr>
              <a:t>der </a:t>
            </a:r>
            <a:r>
              <a:rPr lang="pl-PL" sz="5900" dirty="0" err="1">
                <a:latin typeface="Times New Roman" panose="02020603050405020304" pitchFamily="18" charset="0"/>
                <a:cs typeface="Times New Roman" panose="02020603050405020304" pitchFamily="18" charset="0"/>
              </a:rPr>
              <a:t>Gipfel</a:t>
            </a:r>
            <a:r>
              <a:rPr lang="pl-PL" sz="5900" dirty="0">
                <a:latin typeface="Times New Roman" panose="02020603050405020304" pitchFamily="18" charset="0"/>
                <a:cs typeface="Times New Roman" panose="02020603050405020304" pitchFamily="18" charset="0"/>
              </a:rPr>
              <a:t>- szczyt</a:t>
            </a:r>
          </a:p>
          <a:p>
            <a:r>
              <a:rPr lang="pl-PL" sz="5900" dirty="0">
                <a:latin typeface="Times New Roman" panose="02020603050405020304" pitchFamily="18" charset="0"/>
                <a:cs typeface="Times New Roman" panose="02020603050405020304" pitchFamily="18" charset="0"/>
              </a:rPr>
              <a:t>der </a:t>
            </a:r>
            <a:r>
              <a:rPr lang="pl-PL" sz="5900" dirty="0" err="1">
                <a:latin typeface="Times New Roman" panose="02020603050405020304" pitchFamily="18" charset="0"/>
                <a:cs typeface="Times New Roman" panose="02020603050405020304" pitchFamily="18" charset="0"/>
              </a:rPr>
              <a:t>Liebhaber</a:t>
            </a:r>
            <a:r>
              <a:rPr lang="pl-PL" sz="5900" dirty="0">
                <a:latin typeface="Times New Roman" panose="02020603050405020304" pitchFamily="18" charset="0"/>
                <a:cs typeface="Times New Roman" panose="02020603050405020304" pitchFamily="18" charset="0"/>
              </a:rPr>
              <a:t>- zwolennik, miłośnik</a:t>
            </a:r>
          </a:p>
          <a:p>
            <a:r>
              <a:rPr lang="pl-PL" sz="5900" dirty="0">
                <a:latin typeface="Times New Roman" panose="02020603050405020304" pitchFamily="18" charset="0"/>
                <a:cs typeface="Times New Roman" panose="02020603050405020304" pitchFamily="18" charset="0"/>
              </a:rPr>
              <a:t>der </a:t>
            </a:r>
            <a:r>
              <a:rPr lang="pl-PL" sz="5900" dirty="0" err="1">
                <a:latin typeface="Times New Roman" panose="02020603050405020304" pitchFamily="18" charset="0"/>
                <a:cs typeface="Times New Roman" panose="02020603050405020304" pitchFamily="18" charset="0"/>
              </a:rPr>
              <a:t>Wisent</a:t>
            </a:r>
            <a:r>
              <a:rPr lang="pl-PL" sz="5900" dirty="0">
                <a:latin typeface="Times New Roman" panose="02020603050405020304" pitchFamily="18" charset="0"/>
                <a:cs typeface="Times New Roman" panose="02020603050405020304" pitchFamily="18" charset="0"/>
              </a:rPr>
              <a:t>- żubr</a:t>
            </a:r>
          </a:p>
          <a:p>
            <a:r>
              <a:rPr lang="en-US" sz="5900" dirty="0" err="1">
                <a:latin typeface="Times New Roman" panose="02020603050405020304" pitchFamily="18" charset="0"/>
                <a:cs typeface="Times New Roman" panose="02020603050405020304" pitchFamily="18" charset="0"/>
              </a:rPr>
              <a:t>der</a:t>
            </a:r>
            <a:r>
              <a:rPr lang="en-US" sz="5900" dirty="0">
                <a:latin typeface="Times New Roman" panose="02020603050405020304" pitchFamily="18" charset="0"/>
                <a:cs typeface="Times New Roman" panose="02020603050405020304" pitchFamily="18" charset="0"/>
              </a:rPr>
              <a:t> Hirsch- </a:t>
            </a:r>
            <a:r>
              <a:rPr lang="en-US" sz="5900" dirty="0" err="1">
                <a:latin typeface="Times New Roman" panose="02020603050405020304" pitchFamily="18" charset="0"/>
                <a:cs typeface="Times New Roman" panose="02020603050405020304" pitchFamily="18" charset="0"/>
              </a:rPr>
              <a:t>jeleń</a:t>
            </a:r>
            <a:endParaRPr lang="pl-PL" sz="5900" dirty="0">
              <a:latin typeface="Times New Roman" panose="02020603050405020304" pitchFamily="18" charset="0"/>
              <a:cs typeface="Times New Roman" panose="02020603050405020304" pitchFamily="18" charset="0"/>
            </a:endParaRPr>
          </a:p>
          <a:p>
            <a:r>
              <a:rPr lang="en-US" sz="5900" dirty="0" err="1">
                <a:latin typeface="Times New Roman" panose="02020603050405020304" pitchFamily="18" charset="0"/>
                <a:cs typeface="Times New Roman" panose="02020603050405020304" pitchFamily="18" charset="0"/>
              </a:rPr>
              <a:t>der</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Luchs</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ryś</a:t>
            </a:r>
            <a:r>
              <a:rPr lang="en-US" sz="5900" dirty="0">
                <a:latin typeface="Times New Roman" panose="02020603050405020304" pitchFamily="18" charset="0"/>
                <a:cs typeface="Times New Roman" panose="02020603050405020304" pitchFamily="18" charset="0"/>
              </a:rPr>
              <a:t> </a:t>
            </a:r>
            <a:endParaRPr lang="pl-PL" sz="5900" dirty="0">
              <a:latin typeface="Times New Roman" panose="02020603050405020304" pitchFamily="18" charset="0"/>
              <a:cs typeface="Times New Roman" panose="02020603050405020304" pitchFamily="18" charset="0"/>
            </a:endParaRPr>
          </a:p>
          <a:p>
            <a:r>
              <a:rPr lang="pl-PL" sz="5900" dirty="0" err="1">
                <a:latin typeface="Times New Roman" panose="02020603050405020304" pitchFamily="18" charset="0"/>
                <a:cs typeface="Times New Roman" panose="02020603050405020304" pitchFamily="18" charset="0"/>
              </a:rPr>
              <a:t>das</a:t>
            </a:r>
            <a:r>
              <a:rPr lang="pl-PL" sz="5900" dirty="0">
                <a:latin typeface="Times New Roman" panose="02020603050405020304" pitchFamily="18" charset="0"/>
                <a:cs typeface="Times New Roman" panose="02020603050405020304" pitchFamily="18" charset="0"/>
              </a:rPr>
              <a:t> </a:t>
            </a:r>
            <a:r>
              <a:rPr lang="pl-PL" sz="5900" dirty="0" err="1">
                <a:latin typeface="Times New Roman" panose="02020603050405020304" pitchFamily="18" charset="0"/>
                <a:cs typeface="Times New Roman" panose="02020603050405020304" pitchFamily="18" charset="0"/>
              </a:rPr>
              <a:t>Gebiet</a:t>
            </a:r>
            <a:r>
              <a:rPr lang="pl-PL" sz="5900" dirty="0">
                <a:latin typeface="Times New Roman" panose="02020603050405020304" pitchFamily="18" charset="0"/>
                <a:cs typeface="Times New Roman" panose="02020603050405020304" pitchFamily="18" charset="0"/>
              </a:rPr>
              <a:t>- obszar, terytorium</a:t>
            </a:r>
          </a:p>
          <a:p>
            <a:r>
              <a:rPr lang="pl-PL" sz="5900" dirty="0" err="1">
                <a:latin typeface="Times New Roman" panose="02020603050405020304" pitchFamily="18" charset="0"/>
                <a:cs typeface="Times New Roman" panose="02020603050405020304" pitchFamily="18" charset="0"/>
              </a:rPr>
              <a:t>das</a:t>
            </a:r>
            <a:r>
              <a:rPr lang="pl-PL" sz="5900" dirty="0">
                <a:latin typeface="Times New Roman" panose="02020603050405020304" pitchFamily="18" charset="0"/>
                <a:cs typeface="Times New Roman" panose="02020603050405020304" pitchFamily="18" charset="0"/>
              </a:rPr>
              <a:t> </a:t>
            </a:r>
            <a:r>
              <a:rPr lang="pl-PL" sz="5900" dirty="0" err="1">
                <a:latin typeface="Times New Roman" panose="02020603050405020304" pitchFamily="18" charset="0"/>
                <a:cs typeface="Times New Roman" panose="02020603050405020304" pitchFamily="18" charset="0"/>
              </a:rPr>
              <a:t>Baudenkmal</a:t>
            </a:r>
            <a:r>
              <a:rPr lang="pl-PL" sz="5900" dirty="0">
                <a:latin typeface="Times New Roman" panose="02020603050405020304" pitchFamily="18" charset="0"/>
                <a:cs typeface="Times New Roman" panose="02020603050405020304" pitchFamily="18" charset="0"/>
              </a:rPr>
              <a:t>- zabytek architektoniczny</a:t>
            </a:r>
          </a:p>
          <a:p>
            <a:r>
              <a:rPr lang="pl-PL" sz="5900" dirty="0" err="1">
                <a:latin typeface="Times New Roman" panose="02020603050405020304" pitchFamily="18" charset="0"/>
                <a:cs typeface="Times New Roman" panose="02020603050405020304" pitchFamily="18" charset="0"/>
              </a:rPr>
              <a:t>das</a:t>
            </a:r>
            <a:r>
              <a:rPr lang="pl-PL" sz="5900" dirty="0">
                <a:latin typeface="Times New Roman" panose="02020603050405020304" pitchFamily="18" charset="0"/>
                <a:cs typeface="Times New Roman" panose="02020603050405020304" pitchFamily="18" charset="0"/>
              </a:rPr>
              <a:t> </a:t>
            </a:r>
            <a:r>
              <a:rPr lang="pl-PL" sz="5900" dirty="0" err="1">
                <a:latin typeface="Times New Roman" panose="02020603050405020304" pitchFamily="18" charset="0"/>
                <a:cs typeface="Times New Roman" panose="02020603050405020304" pitchFamily="18" charset="0"/>
              </a:rPr>
              <a:t>Volk</a:t>
            </a:r>
            <a:r>
              <a:rPr lang="pl-PL" sz="5900" dirty="0">
                <a:latin typeface="Times New Roman" panose="02020603050405020304" pitchFamily="18" charset="0"/>
                <a:cs typeface="Times New Roman" panose="02020603050405020304" pitchFamily="18" charset="0"/>
              </a:rPr>
              <a:t>- naród, ród</a:t>
            </a:r>
          </a:p>
          <a:p>
            <a:r>
              <a:rPr lang="en-US" sz="5900" dirty="0">
                <a:latin typeface="Times New Roman" panose="02020603050405020304" pitchFamily="18" charset="0"/>
                <a:cs typeface="Times New Roman" panose="02020603050405020304" pitchFamily="18" charset="0"/>
              </a:rPr>
              <a:t>die Burg- </a:t>
            </a:r>
            <a:r>
              <a:rPr lang="en-US" sz="5900" dirty="0" err="1">
                <a:latin typeface="Times New Roman" panose="02020603050405020304" pitchFamily="18" charset="0"/>
                <a:cs typeface="Times New Roman" panose="02020603050405020304" pitchFamily="18" charset="0"/>
              </a:rPr>
              <a:t>zamek</a:t>
            </a:r>
            <a:endParaRPr lang="pl-PL" sz="5900" dirty="0">
              <a:latin typeface="Times New Roman" panose="02020603050405020304" pitchFamily="18" charset="0"/>
              <a:cs typeface="Times New Roman" panose="02020603050405020304" pitchFamily="18" charset="0"/>
            </a:endParaRPr>
          </a:p>
          <a:p>
            <a:r>
              <a:rPr lang="en-US" sz="5900" dirty="0">
                <a:latin typeface="Times New Roman" panose="02020603050405020304" pitchFamily="18" charset="0"/>
                <a:cs typeface="Times New Roman" panose="02020603050405020304" pitchFamily="18" charset="0"/>
              </a:rPr>
              <a:t>d</a:t>
            </a:r>
            <a:r>
              <a:rPr lang="pl-PL" sz="5900" dirty="0">
                <a:latin typeface="Times New Roman" panose="02020603050405020304" pitchFamily="18" charset="0"/>
                <a:cs typeface="Times New Roman" panose="02020603050405020304" pitchFamily="18" charset="0"/>
              </a:rPr>
              <a:t>er</a:t>
            </a:r>
            <a:r>
              <a:rPr lang="en-US" sz="5900" dirty="0">
                <a:latin typeface="Times New Roman" panose="02020603050405020304" pitchFamily="18" charset="0"/>
                <a:cs typeface="Times New Roman" panose="02020603050405020304" pitchFamily="18" charset="0"/>
              </a:rPr>
              <a:t> Adel- </a:t>
            </a:r>
            <a:r>
              <a:rPr lang="en-US" sz="5900" dirty="0" err="1">
                <a:latin typeface="Times New Roman" panose="02020603050405020304" pitchFamily="18" charset="0"/>
                <a:cs typeface="Times New Roman" panose="02020603050405020304" pitchFamily="18" charset="0"/>
              </a:rPr>
              <a:t>arystokracja</a:t>
            </a:r>
            <a:endParaRPr lang="pl-PL" sz="5900" dirty="0">
              <a:latin typeface="Times New Roman" panose="02020603050405020304" pitchFamily="18" charset="0"/>
              <a:cs typeface="Times New Roman" panose="02020603050405020304" pitchFamily="18" charset="0"/>
            </a:endParaRPr>
          </a:p>
          <a:p>
            <a:r>
              <a:rPr lang="en-US" sz="5900" dirty="0">
                <a:latin typeface="Times New Roman" panose="02020603050405020304" pitchFamily="18" charset="0"/>
                <a:cs typeface="Times New Roman" panose="02020603050405020304" pitchFamily="18" charset="0"/>
              </a:rPr>
              <a:t>die </a:t>
            </a:r>
            <a:r>
              <a:rPr lang="en-US" sz="5900" dirty="0" err="1">
                <a:latin typeface="Times New Roman" panose="02020603050405020304" pitchFamily="18" charset="0"/>
                <a:cs typeface="Times New Roman" panose="02020603050405020304" pitchFamily="18" charset="0"/>
              </a:rPr>
              <a:t>Festung</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twierdza</a:t>
            </a:r>
            <a:r>
              <a:rPr lang="en-US" sz="5900" dirty="0">
                <a:latin typeface="Times New Roman" panose="02020603050405020304" pitchFamily="18" charset="0"/>
                <a:cs typeface="Times New Roman" panose="02020603050405020304" pitchFamily="18" charset="0"/>
              </a:rPr>
              <a:t>, </a:t>
            </a:r>
            <a:r>
              <a:rPr lang="en-US" sz="5900" dirty="0" err="1">
                <a:latin typeface="Times New Roman" panose="02020603050405020304" pitchFamily="18" charset="0"/>
                <a:cs typeface="Times New Roman" panose="02020603050405020304" pitchFamily="18" charset="0"/>
              </a:rPr>
              <a:t>forteca</a:t>
            </a:r>
            <a:endParaRPr lang="pl-PL" sz="5900" dirty="0">
              <a:latin typeface="Times New Roman" panose="02020603050405020304" pitchFamily="18" charset="0"/>
              <a:cs typeface="Times New Roman" panose="02020603050405020304" pitchFamily="18" charset="0"/>
            </a:endParaRPr>
          </a:p>
          <a:p>
            <a:pPr indent="-254000"/>
            <a:r>
              <a:rPr lang="en-US" sz="5900" dirty="0">
                <a:latin typeface="Times New Roman" panose="02020603050405020304" pitchFamily="18" charset="0"/>
                <a:cs typeface="Times New Roman" panose="02020603050405020304" pitchFamily="18" charset="0"/>
              </a:rPr>
              <a:t>das Fort- fort</a:t>
            </a:r>
            <a:endParaRPr lang="pl-PL" sz="5900" dirty="0">
              <a:latin typeface="Times New Roman" panose="02020603050405020304" pitchFamily="18" charset="0"/>
              <a:cs typeface="Times New Roman" panose="02020603050405020304" pitchFamily="18" charset="0"/>
            </a:endParaRPr>
          </a:p>
          <a:p>
            <a:pPr indent="-254000"/>
            <a:r>
              <a:rPr lang="pl-PL" sz="5900" dirty="0" err="1">
                <a:latin typeface="Times New Roman" panose="02020603050405020304" pitchFamily="18" charset="0"/>
                <a:cs typeface="Times New Roman" panose="02020603050405020304" pitchFamily="18" charset="0"/>
              </a:rPr>
              <a:t>die</a:t>
            </a:r>
            <a:r>
              <a:rPr lang="pl-PL" sz="5900" dirty="0">
                <a:latin typeface="Times New Roman" panose="02020603050405020304" pitchFamily="18" charset="0"/>
                <a:cs typeface="Times New Roman" panose="02020603050405020304" pitchFamily="18" charset="0"/>
              </a:rPr>
              <a:t> </a:t>
            </a:r>
            <a:r>
              <a:rPr lang="pl-PL" sz="5900" dirty="0" err="1">
                <a:latin typeface="Times New Roman" panose="02020603050405020304" pitchFamily="18" charset="0"/>
                <a:cs typeface="Times New Roman" panose="02020603050405020304" pitchFamily="18" charset="0"/>
              </a:rPr>
              <a:t>Dampfbahn</a:t>
            </a:r>
            <a:r>
              <a:rPr lang="pl-PL" sz="5900" dirty="0">
                <a:latin typeface="Times New Roman" panose="02020603050405020304" pitchFamily="18" charset="0"/>
                <a:cs typeface="Times New Roman" panose="02020603050405020304" pitchFamily="18" charset="0"/>
              </a:rPr>
              <a:t>- kolejka parowa</a:t>
            </a:r>
          </a:p>
          <a:p>
            <a:pPr indent="-254000"/>
            <a:r>
              <a:rPr lang="pl-PL" sz="5900" dirty="0" err="1">
                <a:latin typeface="Times New Roman" panose="02020603050405020304" pitchFamily="18" charset="0"/>
                <a:cs typeface="Times New Roman" panose="02020603050405020304" pitchFamily="18" charset="0"/>
              </a:rPr>
              <a:t>die</a:t>
            </a:r>
            <a:r>
              <a:rPr lang="pl-PL" sz="5900" dirty="0">
                <a:latin typeface="Times New Roman" panose="02020603050405020304" pitchFamily="18" charset="0"/>
                <a:cs typeface="Times New Roman" panose="02020603050405020304" pitchFamily="18" charset="0"/>
              </a:rPr>
              <a:t> </a:t>
            </a:r>
            <a:r>
              <a:rPr lang="pl-PL" sz="5900" dirty="0" err="1">
                <a:latin typeface="Times New Roman" panose="02020603050405020304" pitchFamily="18" charset="0"/>
                <a:cs typeface="Times New Roman" panose="02020603050405020304" pitchFamily="18" charset="0"/>
              </a:rPr>
              <a:t>Fähigkeit</a:t>
            </a:r>
            <a:r>
              <a:rPr lang="pl-PL" sz="5900" dirty="0">
                <a:latin typeface="Times New Roman" panose="02020603050405020304" pitchFamily="18" charset="0"/>
                <a:cs typeface="Times New Roman" panose="02020603050405020304" pitchFamily="18" charset="0"/>
              </a:rPr>
              <a:t>- zdolność</a:t>
            </a:r>
          </a:p>
          <a:p>
            <a:pPr indent="-254000"/>
            <a:r>
              <a:rPr lang="pl-PL" sz="5900" dirty="0" err="1">
                <a:latin typeface="Times New Roman" panose="02020603050405020304" pitchFamily="18" charset="0"/>
                <a:cs typeface="Times New Roman" panose="02020603050405020304" pitchFamily="18" charset="0"/>
              </a:rPr>
              <a:t>die</a:t>
            </a:r>
            <a:r>
              <a:rPr lang="pl-PL" sz="5900" dirty="0">
                <a:latin typeface="Times New Roman" panose="02020603050405020304" pitchFamily="18" charset="0"/>
                <a:cs typeface="Times New Roman" panose="02020603050405020304" pitchFamily="18" charset="0"/>
              </a:rPr>
              <a:t> </a:t>
            </a:r>
            <a:r>
              <a:rPr lang="pl-PL" sz="5900" dirty="0" err="1">
                <a:latin typeface="Times New Roman" panose="02020603050405020304" pitchFamily="18" charset="0"/>
                <a:cs typeface="Times New Roman" panose="02020603050405020304" pitchFamily="18" charset="0"/>
              </a:rPr>
              <a:t>Fertigkeit</a:t>
            </a:r>
            <a:r>
              <a:rPr lang="pl-PL" sz="5900" dirty="0">
                <a:latin typeface="Times New Roman" panose="02020603050405020304" pitchFamily="18" charset="0"/>
                <a:cs typeface="Times New Roman" panose="02020603050405020304" pitchFamily="18" charset="0"/>
              </a:rPr>
              <a:t>- sprawność, umiejętność </a:t>
            </a:r>
          </a:p>
          <a:p>
            <a:pPr indent="-254000"/>
            <a:r>
              <a:rPr lang="pl-PL" sz="5900" dirty="0">
                <a:latin typeface="Times New Roman" panose="02020603050405020304" pitchFamily="18" charset="0"/>
                <a:cs typeface="Times New Roman" panose="02020603050405020304" pitchFamily="18" charset="0"/>
              </a:rPr>
              <a:t>der </a:t>
            </a:r>
            <a:r>
              <a:rPr lang="pl-PL" sz="5900" dirty="0" err="1">
                <a:latin typeface="Times New Roman" panose="02020603050405020304" pitchFamily="18" charset="0"/>
                <a:cs typeface="Times New Roman" panose="02020603050405020304" pitchFamily="18" charset="0"/>
              </a:rPr>
              <a:t>Kanufahrer</a:t>
            </a:r>
            <a:r>
              <a:rPr lang="pl-PL" sz="5900" dirty="0">
                <a:latin typeface="Times New Roman" panose="02020603050405020304" pitchFamily="18" charset="0"/>
                <a:cs typeface="Times New Roman" panose="02020603050405020304" pitchFamily="18" charset="0"/>
              </a:rPr>
              <a:t>- kajakarz</a:t>
            </a:r>
          </a:p>
          <a:p>
            <a:pPr indent="-254000"/>
            <a:r>
              <a:rPr lang="pl-PL" sz="5900" dirty="0">
                <a:latin typeface="Times New Roman" panose="02020603050405020304" pitchFamily="18" charset="0"/>
                <a:cs typeface="Times New Roman" panose="02020603050405020304" pitchFamily="18" charset="0"/>
              </a:rPr>
              <a:t> </a:t>
            </a:r>
          </a:p>
          <a:p>
            <a:pPr indent="-254000"/>
            <a:r>
              <a:rPr lang="pl-PL" sz="5900" b="1" i="1" dirty="0" err="1">
                <a:latin typeface="Times New Roman" panose="02020603050405020304" pitchFamily="18" charset="0"/>
                <a:cs typeface="Times New Roman" panose="02020603050405020304" pitchFamily="18" charset="0"/>
              </a:rPr>
              <a:t>Verb</a:t>
            </a:r>
            <a:r>
              <a:rPr lang="pl-PL" sz="5900" b="1" i="1" dirty="0">
                <a:latin typeface="Times New Roman" panose="02020603050405020304" pitchFamily="18" charset="0"/>
                <a:cs typeface="Times New Roman" panose="02020603050405020304" pitchFamily="18" charset="0"/>
              </a:rPr>
              <a:t>: </a:t>
            </a:r>
          </a:p>
          <a:p>
            <a:pPr indent="-254000"/>
            <a:r>
              <a:rPr lang="pl-PL" sz="5900" dirty="0" err="1">
                <a:latin typeface="Times New Roman" panose="02020603050405020304" pitchFamily="18" charset="0"/>
                <a:cs typeface="Times New Roman" panose="02020603050405020304" pitchFamily="18" charset="0"/>
              </a:rPr>
              <a:t>überprüfen</a:t>
            </a:r>
            <a:r>
              <a:rPr lang="pl-PL" sz="5900" dirty="0">
                <a:latin typeface="Times New Roman" panose="02020603050405020304" pitchFamily="18" charset="0"/>
                <a:cs typeface="Times New Roman" panose="02020603050405020304" pitchFamily="18" charset="0"/>
              </a:rPr>
              <a:t>- sprawdzać</a:t>
            </a:r>
          </a:p>
          <a:p>
            <a:pPr indent="-254000"/>
            <a:r>
              <a:rPr lang="pl-PL" sz="5900" dirty="0" err="1">
                <a:latin typeface="Times New Roman" panose="02020603050405020304" pitchFamily="18" charset="0"/>
                <a:cs typeface="Times New Roman" panose="02020603050405020304" pitchFamily="18" charset="0"/>
              </a:rPr>
              <a:t>markieren</a:t>
            </a:r>
            <a:r>
              <a:rPr lang="pl-PL" sz="5900" dirty="0">
                <a:latin typeface="Times New Roman" panose="02020603050405020304" pitchFamily="18" charset="0"/>
                <a:cs typeface="Times New Roman" panose="02020603050405020304" pitchFamily="18" charset="0"/>
              </a:rPr>
              <a:t>- zaznaczać, podkreślać </a:t>
            </a:r>
          </a:p>
          <a:p>
            <a:pPr indent="-254000"/>
            <a:r>
              <a:rPr lang="pl-PL" sz="5900" dirty="0">
                <a:latin typeface="Times New Roman" panose="02020603050405020304" pitchFamily="18" charset="0"/>
                <a:cs typeface="Times New Roman" panose="02020603050405020304" pitchFamily="18" charset="0"/>
              </a:rPr>
              <a:t> </a:t>
            </a:r>
          </a:p>
          <a:p>
            <a:pPr indent="-254000"/>
            <a:r>
              <a:rPr lang="pl-PL" sz="5900" b="1" i="1" dirty="0" err="1">
                <a:latin typeface="Times New Roman" panose="02020603050405020304" pitchFamily="18" charset="0"/>
                <a:cs typeface="Times New Roman" panose="02020603050405020304" pitchFamily="18" charset="0"/>
              </a:rPr>
              <a:t>Adjektiv,Adverb</a:t>
            </a:r>
            <a:r>
              <a:rPr lang="pl-PL" sz="5900" b="1" i="1" dirty="0">
                <a:latin typeface="Times New Roman" panose="02020603050405020304" pitchFamily="18" charset="0"/>
                <a:cs typeface="Times New Roman" panose="02020603050405020304" pitchFamily="18" charset="0"/>
              </a:rPr>
              <a:t>:</a:t>
            </a:r>
          </a:p>
          <a:p>
            <a:pPr indent="-254000"/>
            <a:r>
              <a:rPr lang="pl-PL" sz="5900" dirty="0" err="1">
                <a:latin typeface="Times New Roman" panose="02020603050405020304" pitchFamily="18" charset="0"/>
                <a:cs typeface="Times New Roman" panose="02020603050405020304" pitchFamily="18" charset="0"/>
              </a:rPr>
              <a:t>traumhaft</a:t>
            </a:r>
            <a:r>
              <a:rPr lang="pl-PL" sz="5900" dirty="0">
                <a:latin typeface="Times New Roman" panose="02020603050405020304" pitchFamily="18" charset="0"/>
                <a:cs typeface="Times New Roman" panose="02020603050405020304" pitchFamily="18" charset="0"/>
              </a:rPr>
              <a:t>- bajeczny</a:t>
            </a:r>
          </a:p>
          <a:p>
            <a:pPr indent="-254000"/>
            <a:r>
              <a:rPr lang="pl-PL" sz="5900" dirty="0" err="1">
                <a:latin typeface="Times New Roman" panose="02020603050405020304" pitchFamily="18" charset="0"/>
                <a:cs typeface="Times New Roman" panose="02020603050405020304" pitchFamily="18" charset="0"/>
              </a:rPr>
              <a:t>erfahren</a:t>
            </a:r>
            <a:r>
              <a:rPr lang="pl-PL" sz="5900" dirty="0">
                <a:latin typeface="Times New Roman" panose="02020603050405020304" pitchFamily="18" charset="0"/>
                <a:cs typeface="Times New Roman" panose="02020603050405020304" pitchFamily="18" charset="0"/>
              </a:rPr>
              <a:t>- doświadczony</a:t>
            </a:r>
          </a:p>
          <a:p>
            <a:pPr indent="-254000"/>
            <a:r>
              <a:rPr lang="pl-PL" sz="5900" dirty="0" err="1">
                <a:latin typeface="Times New Roman" panose="02020603050405020304" pitchFamily="18" charset="0"/>
                <a:cs typeface="Times New Roman" panose="02020603050405020304" pitchFamily="18" charset="0"/>
              </a:rPr>
              <a:t>zahlreich</a:t>
            </a:r>
            <a:r>
              <a:rPr lang="pl-PL" sz="5900" dirty="0">
                <a:latin typeface="Times New Roman" panose="02020603050405020304" pitchFamily="18" charset="0"/>
                <a:cs typeface="Times New Roman" panose="02020603050405020304" pitchFamily="18" charset="0"/>
              </a:rPr>
              <a:t>- liczny</a:t>
            </a:r>
          </a:p>
          <a:p>
            <a:pPr indent="-254000"/>
            <a:r>
              <a:rPr lang="pl-PL" sz="5900" dirty="0" err="1">
                <a:latin typeface="Times New Roman" panose="02020603050405020304" pitchFamily="18" charset="0"/>
                <a:cs typeface="Times New Roman" panose="02020603050405020304" pitchFamily="18" charset="0"/>
              </a:rPr>
              <a:t>außergewöhnlich</a:t>
            </a:r>
            <a:r>
              <a:rPr lang="pl-PL" sz="5900" dirty="0">
                <a:latin typeface="Times New Roman" panose="02020603050405020304" pitchFamily="18" charset="0"/>
                <a:cs typeface="Times New Roman" panose="02020603050405020304" pitchFamily="18" charset="0"/>
              </a:rPr>
              <a:t>- niezwykły</a:t>
            </a:r>
          </a:p>
          <a:p>
            <a:endParaRPr lang="pl-PL" sz="5900" dirty="0">
              <a:latin typeface="Times New Roman" panose="02020603050405020304" pitchFamily="18" charset="0"/>
              <a:cs typeface="Times New Roman" panose="02020603050405020304" pitchFamily="18" charset="0"/>
            </a:endParaRPr>
          </a:p>
          <a:p>
            <a:endParaRPr lang="pl-PL" sz="5900" dirty="0">
              <a:latin typeface="Times New Roman" panose="02020603050405020304" pitchFamily="18" charset="0"/>
              <a:cs typeface="Times New Roman" panose="02020603050405020304" pitchFamily="18" charset="0"/>
            </a:endParaRPr>
          </a:p>
          <a:p>
            <a:r>
              <a:rPr lang="pl-PL" sz="5900" b="1" i="1" dirty="0" err="1">
                <a:latin typeface="Times New Roman" panose="02020603050405020304" pitchFamily="18" charset="0"/>
                <a:cs typeface="Times New Roman" panose="02020603050405020304" pitchFamily="18" charset="0"/>
              </a:rPr>
              <a:t>Wendung</a:t>
            </a:r>
            <a:r>
              <a:rPr lang="pl-PL" sz="5900" dirty="0">
                <a:latin typeface="Times New Roman" panose="02020603050405020304" pitchFamily="18" charset="0"/>
                <a:cs typeface="Times New Roman" panose="02020603050405020304" pitchFamily="18" charset="0"/>
              </a:rPr>
              <a:t>:</a:t>
            </a:r>
          </a:p>
          <a:p>
            <a:r>
              <a:rPr lang="pl-PL" sz="5900" dirty="0">
                <a:latin typeface="Times New Roman" panose="02020603050405020304" pitchFamily="18" charset="0"/>
                <a:cs typeface="Times New Roman" panose="02020603050405020304" pitchFamily="18" charset="0"/>
              </a:rPr>
              <a:t>im </a:t>
            </a:r>
            <a:r>
              <a:rPr lang="pl-PL" sz="5900" dirty="0" err="1">
                <a:latin typeface="Times New Roman" panose="02020603050405020304" pitchFamily="18" charset="0"/>
                <a:cs typeface="Times New Roman" panose="02020603050405020304" pitchFamily="18" charset="0"/>
              </a:rPr>
              <a:t>ganzen</a:t>
            </a:r>
            <a:r>
              <a:rPr lang="pl-PL" sz="5900" dirty="0">
                <a:latin typeface="Times New Roman" panose="02020603050405020304" pitchFamily="18" charset="0"/>
                <a:cs typeface="Times New Roman" panose="02020603050405020304" pitchFamily="18" charset="0"/>
              </a:rPr>
              <a:t> </a:t>
            </a:r>
            <a:r>
              <a:rPr lang="pl-PL" sz="5900" dirty="0" err="1">
                <a:latin typeface="Times New Roman" panose="02020603050405020304" pitchFamily="18" charset="0"/>
                <a:cs typeface="Times New Roman" panose="02020603050405020304" pitchFamily="18" charset="0"/>
              </a:rPr>
              <a:t>Bezirk</a:t>
            </a:r>
            <a:r>
              <a:rPr lang="pl-PL" sz="5900" dirty="0">
                <a:latin typeface="Times New Roman" panose="02020603050405020304" pitchFamily="18" charset="0"/>
                <a:cs typeface="Times New Roman" panose="02020603050405020304" pitchFamily="18" charset="0"/>
              </a:rPr>
              <a:t>- w całym rejonie/obszarze</a:t>
            </a:r>
          </a:p>
          <a:p>
            <a:r>
              <a:rPr lang="pl-PL" sz="5900" dirty="0">
                <a:latin typeface="Times New Roman" panose="02020603050405020304" pitchFamily="18" charset="0"/>
                <a:cs typeface="Times New Roman" panose="02020603050405020304" pitchFamily="18" charset="0"/>
              </a:rPr>
              <a:t>National- </a:t>
            </a:r>
            <a:r>
              <a:rPr lang="pl-PL" sz="5900" dirty="0" err="1">
                <a:latin typeface="Times New Roman" panose="02020603050405020304" pitchFamily="18" charset="0"/>
                <a:cs typeface="Times New Roman" panose="02020603050405020304" pitchFamily="18" charset="0"/>
              </a:rPr>
              <a:t>und</a:t>
            </a:r>
            <a:r>
              <a:rPr lang="pl-PL" sz="5900" dirty="0">
                <a:latin typeface="Times New Roman" panose="02020603050405020304" pitchFamily="18" charset="0"/>
                <a:cs typeface="Times New Roman" panose="02020603050405020304" pitchFamily="18" charset="0"/>
              </a:rPr>
              <a:t> </a:t>
            </a:r>
            <a:r>
              <a:rPr lang="pl-PL" sz="5900" dirty="0" err="1">
                <a:latin typeface="Times New Roman" panose="02020603050405020304" pitchFamily="18" charset="0"/>
                <a:cs typeface="Times New Roman" panose="02020603050405020304" pitchFamily="18" charset="0"/>
              </a:rPr>
              <a:t>Landschaftspark</a:t>
            </a:r>
            <a:r>
              <a:rPr lang="pl-PL" sz="5900" dirty="0">
                <a:latin typeface="Times New Roman" panose="02020603050405020304" pitchFamily="18" charset="0"/>
                <a:cs typeface="Times New Roman" panose="02020603050405020304" pitchFamily="18" charset="0"/>
              </a:rPr>
              <a:t>- narodowy i krajobrazowy park</a:t>
            </a:r>
          </a:p>
          <a:p>
            <a:r>
              <a:rPr lang="pl-PL" sz="5900" dirty="0" err="1">
                <a:latin typeface="Times New Roman" panose="02020603050405020304" pitchFamily="18" charset="0"/>
                <a:cs typeface="Times New Roman" panose="02020603050405020304" pitchFamily="18" charset="0"/>
                <a:hlinkClick r:id="rId2"/>
              </a:rPr>
              <a:t>sich</a:t>
            </a:r>
            <a:r>
              <a:rPr lang="pl-PL" sz="5900" dirty="0">
                <a:latin typeface="Times New Roman" panose="02020603050405020304" pitchFamily="18" charset="0"/>
                <a:cs typeface="Times New Roman" panose="02020603050405020304" pitchFamily="18" charset="0"/>
              </a:rPr>
              <a:t> </a:t>
            </a:r>
            <a:r>
              <a:rPr lang="pl-PL" sz="5900" dirty="0" err="1">
                <a:latin typeface="Times New Roman" panose="02020603050405020304" pitchFamily="18" charset="0"/>
                <a:cs typeface="Times New Roman" panose="02020603050405020304" pitchFamily="18" charset="0"/>
                <a:hlinkClick r:id="rId3"/>
              </a:rPr>
              <a:t>großer</a:t>
            </a:r>
            <a:r>
              <a:rPr lang="pl-PL" sz="5900" dirty="0">
                <a:latin typeface="Times New Roman" panose="02020603050405020304" pitchFamily="18" charset="0"/>
                <a:cs typeface="Times New Roman" panose="02020603050405020304" pitchFamily="18" charset="0"/>
              </a:rPr>
              <a:t> </a:t>
            </a:r>
            <a:r>
              <a:rPr lang="pl-PL" sz="5900" dirty="0" err="1">
                <a:latin typeface="Times New Roman" panose="02020603050405020304" pitchFamily="18" charset="0"/>
                <a:cs typeface="Times New Roman" panose="02020603050405020304" pitchFamily="18" charset="0"/>
                <a:hlinkClick r:id="rId4"/>
              </a:rPr>
              <a:t>Beliebtheit</a:t>
            </a:r>
            <a:r>
              <a:rPr lang="pl-PL" sz="5900" dirty="0">
                <a:latin typeface="Times New Roman" panose="02020603050405020304" pitchFamily="18" charset="0"/>
                <a:cs typeface="Times New Roman" panose="02020603050405020304" pitchFamily="18" charset="0"/>
                <a:hlinkClick r:id="rId5"/>
              </a:rPr>
              <a:t> </a:t>
            </a:r>
            <a:r>
              <a:rPr lang="pl-PL" sz="5900" dirty="0" err="1">
                <a:latin typeface="Times New Roman" panose="02020603050405020304" pitchFamily="18" charset="0"/>
                <a:cs typeface="Times New Roman" panose="02020603050405020304" pitchFamily="18" charset="0"/>
                <a:hlinkClick r:id="rId5"/>
              </a:rPr>
              <a:t>erfreuen</a:t>
            </a:r>
            <a:r>
              <a:rPr lang="pl-PL" sz="5900" dirty="0">
                <a:latin typeface="Times New Roman" panose="02020603050405020304" pitchFamily="18" charset="0"/>
                <a:cs typeface="Times New Roman" panose="02020603050405020304" pitchFamily="18" charset="0"/>
              </a:rPr>
              <a:t> – cieszyć się dużym powodzeniem</a:t>
            </a:r>
          </a:p>
          <a:p>
            <a:r>
              <a:rPr lang="pl-PL" sz="5900" dirty="0" err="1">
                <a:latin typeface="Times New Roman" panose="02020603050405020304" pitchFamily="18" charset="0"/>
                <a:cs typeface="Times New Roman" panose="02020603050405020304" pitchFamily="18" charset="0"/>
                <a:hlinkClick r:id="rId6"/>
              </a:rPr>
              <a:t>über</a:t>
            </a:r>
            <a:r>
              <a:rPr lang="pl-PL" sz="5900" dirty="0">
                <a:latin typeface="Times New Roman" panose="02020603050405020304" pitchFamily="18" charset="0"/>
                <a:cs typeface="Times New Roman" panose="02020603050405020304" pitchFamily="18" charset="0"/>
              </a:rPr>
              <a:t> </a:t>
            </a:r>
            <a:r>
              <a:rPr lang="pl-PL" sz="5900" dirty="0" err="1">
                <a:latin typeface="Times New Roman" panose="02020603050405020304" pitchFamily="18" charset="0"/>
                <a:cs typeface="Times New Roman" panose="02020603050405020304" pitchFamily="18" charset="0"/>
                <a:hlinkClick r:id="rId7"/>
              </a:rPr>
              <a:t>jdn</a:t>
            </a:r>
            <a:r>
              <a:rPr lang="pl-PL" sz="5900" dirty="0">
                <a:latin typeface="Times New Roman" panose="02020603050405020304" pitchFamily="18" charset="0"/>
                <a:cs typeface="Times New Roman" panose="02020603050405020304" pitchFamily="18" charset="0"/>
              </a:rPr>
              <a:t>/</a:t>
            </a:r>
            <a:r>
              <a:rPr lang="pl-PL" sz="5900" dirty="0" err="1">
                <a:latin typeface="Times New Roman" panose="02020603050405020304" pitchFamily="18" charset="0"/>
                <a:cs typeface="Times New Roman" panose="02020603050405020304" pitchFamily="18" charset="0"/>
                <a:hlinkClick r:id="rId8"/>
              </a:rPr>
              <a:t>etw</a:t>
            </a:r>
            <a:r>
              <a:rPr lang="pl-PL" sz="5900" dirty="0">
                <a:latin typeface="Times New Roman" panose="02020603050405020304" pitchFamily="18" charset="0"/>
                <a:cs typeface="Times New Roman" panose="02020603050405020304" pitchFamily="18" charset="0"/>
              </a:rPr>
              <a:t> </a:t>
            </a:r>
            <a:r>
              <a:rPr lang="pl-PL" sz="5900" dirty="0" err="1">
                <a:latin typeface="Times New Roman" panose="02020603050405020304" pitchFamily="18" charset="0"/>
                <a:cs typeface="Times New Roman" panose="02020603050405020304" pitchFamily="18" charset="0"/>
                <a:hlinkClick r:id="rId9"/>
              </a:rPr>
              <a:t>staunen</a:t>
            </a:r>
            <a:r>
              <a:rPr lang="pl-PL" sz="5900" b="1" dirty="0">
                <a:latin typeface="Times New Roman" panose="02020603050405020304" pitchFamily="18" charset="0"/>
                <a:cs typeface="Times New Roman" panose="02020603050405020304" pitchFamily="18" charset="0"/>
              </a:rPr>
              <a:t>- </a:t>
            </a:r>
            <a:r>
              <a:rPr lang="pl-PL" sz="5900" dirty="0">
                <a:latin typeface="Times New Roman" panose="02020603050405020304" pitchFamily="18" charset="0"/>
                <a:cs typeface="Times New Roman" panose="02020603050405020304" pitchFamily="18" charset="0"/>
              </a:rPr>
              <a:t>dziwić się komuś lub czemuś</a:t>
            </a:r>
          </a:p>
          <a:p>
            <a:r>
              <a:rPr lang="pl-PL" sz="5900" dirty="0">
                <a:latin typeface="Times New Roman" panose="02020603050405020304" pitchFamily="18" charset="0"/>
                <a:cs typeface="Times New Roman" panose="02020603050405020304" pitchFamily="18" charset="0"/>
              </a:rPr>
              <a:t> </a:t>
            </a:r>
          </a:p>
          <a:p>
            <a:endParaRPr lang="pl-PL"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1340768"/>
            <a:ext cx="8229600" cy="4525963"/>
          </a:xfrm>
        </p:spPr>
        <p:txBody>
          <a:bodyPr>
            <a:normAutofit/>
          </a:bodyPr>
          <a:lstStyle/>
          <a:p>
            <a:pPr>
              <a:buFont typeface="Wingdings" panose="05000000000000000000" pitchFamily="2" charset="2"/>
              <a:buChar char="Ø"/>
            </a:pPr>
            <a:r>
              <a:rPr lang="pl-PL" sz="2800" b="1" dirty="0">
                <a:latin typeface="Times New Roman" panose="02020603050405020304" pitchFamily="18" charset="0"/>
                <a:cs typeface="Times New Roman" panose="02020603050405020304" pitchFamily="18" charset="0"/>
              </a:rPr>
              <a:t>1994</a:t>
            </a:r>
            <a:endParaRPr lang="pl-PL" sz="2800" dirty="0">
              <a:latin typeface="Times New Roman" panose="02020603050405020304" pitchFamily="18" charset="0"/>
              <a:cs typeface="Times New Roman" panose="02020603050405020304" pitchFamily="18" charset="0"/>
            </a:endParaRPr>
          </a:p>
          <a:p>
            <a:pPr>
              <a:buNone/>
            </a:pPr>
            <a:r>
              <a:rPr lang="pl-PL" sz="2600" dirty="0" err="1">
                <a:latin typeface="Times New Roman" panose="02020603050405020304" pitchFamily="18" charset="0"/>
                <a:cs typeface="Times New Roman" panose="02020603050405020304" pitchFamily="18" charset="0"/>
              </a:rPr>
              <a:t>Bannerverleihung</a:t>
            </a:r>
            <a:r>
              <a:rPr lang="pl-PL" sz="2600" dirty="0">
                <a:latin typeface="Times New Roman" panose="02020603050405020304" pitchFamily="18" charset="0"/>
                <a:cs typeface="Times New Roman" panose="02020603050405020304" pitchFamily="18" charset="0"/>
              </a:rPr>
              <a:t> an </a:t>
            </a:r>
            <a:r>
              <a:rPr lang="pl-PL" sz="2600" dirty="0" err="1">
                <a:latin typeface="Times New Roman" panose="02020603050405020304" pitchFamily="18" charset="0"/>
                <a:cs typeface="Times New Roman" panose="02020603050405020304" pitchFamily="18" charset="0"/>
              </a:rPr>
              <a:t>die</a:t>
            </a:r>
            <a:r>
              <a:rPr lang="pl-PL" sz="2600" dirty="0">
                <a:latin typeface="Times New Roman" panose="02020603050405020304" pitchFamily="18" charset="0"/>
                <a:cs typeface="Times New Roman" panose="02020603050405020304" pitchFamily="18" charset="0"/>
              </a:rPr>
              <a:t> 21. Brigade der Podhale- </a:t>
            </a:r>
            <a:r>
              <a:rPr lang="pl-PL" sz="2600" dirty="0" err="1">
                <a:latin typeface="Times New Roman" panose="02020603050405020304" pitchFamily="18" charset="0"/>
                <a:cs typeface="Times New Roman" panose="02020603050405020304" pitchFamily="18" charset="0"/>
              </a:rPr>
              <a:t>Schützen</a:t>
            </a:r>
            <a:r>
              <a:rPr lang="pl-PL" sz="2600" dirty="0">
                <a:latin typeface="Times New Roman" panose="02020603050405020304" pitchFamily="18" charset="0"/>
                <a:cs typeface="Times New Roman" panose="02020603050405020304" pitchFamily="18" charset="0"/>
              </a:rPr>
              <a:t> </a:t>
            </a:r>
            <a:r>
              <a:rPr lang="pl-PL" sz="2600" dirty="0" err="1">
                <a:latin typeface="Times New Roman" panose="02020603050405020304" pitchFamily="18" charset="0"/>
                <a:cs typeface="Times New Roman" panose="02020603050405020304" pitchFamily="18" charset="0"/>
              </a:rPr>
              <a:t>durch</a:t>
            </a:r>
            <a:r>
              <a:rPr lang="pl-PL" sz="2600" dirty="0">
                <a:latin typeface="Times New Roman" panose="02020603050405020304" pitchFamily="18" charset="0"/>
                <a:cs typeface="Times New Roman" panose="02020603050405020304" pitchFamily="18" charset="0"/>
              </a:rPr>
              <a:t> den </a:t>
            </a:r>
            <a:r>
              <a:rPr lang="pl-PL" sz="2600" dirty="0" err="1">
                <a:latin typeface="Times New Roman" panose="02020603050405020304" pitchFamily="18" charset="0"/>
                <a:cs typeface="Times New Roman" panose="02020603050405020304" pitchFamily="18" charset="0"/>
              </a:rPr>
              <a:t>polnischen</a:t>
            </a:r>
            <a:r>
              <a:rPr lang="pl-PL" sz="2600" dirty="0">
                <a:latin typeface="Times New Roman" panose="02020603050405020304" pitchFamily="18" charset="0"/>
                <a:cs typeface="Times New Roman" panose="02020603050405020304" pitchFamily="18" charset="0"/>
              </a:rPr>
              <a:t> </a:t>
            </a:r>
            <a:r>
              <a:rPr lang="pl-PL" sz="2600" dirty="0" err="1">
                <a:latin typeface="Times New Roman" panose="02020603050405020304" pitchFamily="18" charset="0"/>
                <a:cs typeface="Times New Roman" panose="02020603050405020304" pitchFamily="18" charset="0"/>
              </a:rPr>
              <a:t>Präsidenten</a:t>
            </a:r>
            <a:r>
              <a:rPr lang="pl-PL" sz="2600" b="1" dirty="0">
                <a:latin typeface="Times New Roman" panose="02020603050405020304" pitchFamily="18" charset="0"/>
                <a:cs typeface="Times New Roman" panose="02020603050405020304" pitchFamily="18" charset="0"/>
              </a:rPr>
              <a:t>- </a:t>
            </a:r>
          </a:p>
          <a:p>
            <a:pPr>
              <a:buNone/>
            </a:pPr>
            <a:r>
              <a:rPr lang="pl-PL" sz="2600" b="1" i="1" dirty="0">
                <a:latin typeface="Times New Roman" panose="02020603050405020304" pitchFamily="18" charset="0"/>
                <a:cs typeface="Times New Roman" panose="02020603050405020304" pitchFamily="18" charset="0"/>
              </a:rPr>
              <a:t>Nadanie Sztandaru 21 Brygadzie Strzelców Podhalańskich przez Prezydenta RP</a:t>
            </a:r>
            <a:r>
              <a:rPr lang="pl-PL" sz="2600" b="1" dirty="0">
                <a:latin typeface="Times New Roman" panose="02020603050405020304" pitchFamily="18" charset="0"/>
                <a:cs typeface="Times New Roman" panose="02020603050405020304" pitchFamily="18" charset="0"/>
              </a:rPr>
              <a:t>.</a:t>
            </a:r>
            <a:endParaRPr lang="pl-PL" sz="2600"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2800" b="1" dirty="0">
                <a:latin typeface="Times New Roman" panose="02020603050405020304" pitchFamily="18" charset="0"/>
                <a:cs typeface="Times New Roman" panose="02020603050405020304" pitchFamily="18" charset="0"/>
              </a:rPr>
              <a:t>1999</a:t>
            </a:r>
            <a:endParaRPr lang="pl-PL" sz="2800" dirty="0">
              <a:latin typeface="Times New Roman" panose="02020603050405020304" pitchFamily="18" charset="0"/>
              <a:cs typeface="Times New Roman" panose="02020603050405020304" pitchFamily="18" charset="0"/>
            </a:endParaRPr>
          </a:p>
          <a:p>
            <a:pPr>
              <a:buNone/>
            </a:pPr>
            <a:r>
              <a:rPr lang="pl-PL" sz="2600" dirty="0">
                <a:latin typeface="Times New Roman" panose="02020603050405020304" pitchFamily="18" charset="0"/>
                <a:cs typeface="Times New Roman" panose="02020603050405020304" pitchFamily="18" charset="0"/>
              </a:rPr>
              <a:t>Rzeszów- </a:t>
            </a:r>
            <a:r>
              <a:rPr lang="pl-PL" sz="2600" dirty="0" err="1">
                <a:latin typeface="Times New Roman" panose="02020603050405020304" pitchFamily="18" charset="0"/>
                <a:cs typeface="Times New Roman" panose="02020603050405020304" pitchFamily="18" charset="0"/>
              </a:rPr>
              <a:t>Woiwodschaftshauptstadt</a:t>
            </a:r>
            <a:r>
              <a:rPr lang="pl-PL" sz="2600" dirty="0">
                <a:latin typeface="Times New Roman" panose="02020603050405020304" pitchFamily="18" charset="0"/>
                <a:cs typeface="Times New Roman" panose="02020603050405020304" pitchFamily="18" charset="0"/>
              </a:rPr>
              <a:t> des </a:t>
            </a:r>
            <a:r>
              <a:rPr lang="pl-PL" sz="2600" dirty="0" err="1">
                <a:latin typeface="Times New Roman" panose="02020603050405020304" pitchFamily="18" charset="0"/>
                <a:cs typeface="Times New Roman" panose="02020603050405020304" pitchFamily="18" charset="0"/>
              </a:rPr>
              <a:t>Vorkarpatenlandes</a:t>
            </a:r>
            <a:r>
              <a:rPr lang="pl-PL" sz="2600" b="1" dirty="0">
                <a:latin typeface="Times New Roman" panose="02020603050405020304" pitchFamily="18" charset="0"/>
                <a:cs typeface="Times New Roman" panose="02020603050405020304" pitchFamily="18" charset="0"/>
              </a:rPr>
              <a:t>- </a:t>
            </a:r>
            <a:r>
              <a:rPr lang="pl-PL" sz="2600" b="1" i="1" dirty="0">
                <a:latin typeface="Times New Roman" panose="02020603050405020304" pitchFamily="18" charset="0"/>
                <a:cs typeface="Times New Roman" panose="02020603050405020304" pitchFamily="18" charset="0"/>
              </a:rPr>
              <a:t>Rzeszów stolicą województwa podkarpackiego.</a:t>
            </a:r>
            <a:endParaRPr lang="pl-PL" sz="2600" i="1" dirty="0">
              <a:latin typeface="Times New Roman" panose="02020603050405020304" pitchFamily="18" charset="0"/>
              <a:cs typeface="Times New Roman" panose="02020603050405020304" pitchFamily="18" charset="0"/>
            </a:endParaRPr>
          </a:p>
          <a:p>
            <a:endParaRPr lang="pl-PL"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p:txBody>
          <a:bodyPr>
            <a:noAutofit/>
          </a:bodyPr>
          <a:lstStyle/>
          <a:p>
            <a:r>
              <a:rPr lang="pl-PL" sz="7200" b="1" i="1" dirty="0" err="1">
                <a:latin typeface="Times New Roman" panose="02020603050405020304" pitchFamily="18" charset="0"/>
                <a:cs typeface="Times New Roman" panose="02020603050405020304" pitchFamily="18" charset="0"/>
              </a:rPr>
              <a:t>Studentenleben</a:t>
            </a:r>
            <a:endParaRPr lang="pl-PL" sz="7200" b="1" i="1" dirty="0">
              <a:latin typeface="Times New Roman" panose="02020603050405020304" pitchFamily="18" charset="0"/>
              <a:cs typeface="Times New Roman" panose="02020603050405020304" pitchFamily="18" charset="0"/>
            </a:endParaRPr>
          </a:p>
        </p:txBody>
      </p:sp>
      <p:sp>
        <p:nvSpPr>
          <p:cNvPr id="5" name="Podtytuł 4"/>
          <p:cNvSpPr>
            <a:spLocks noGrp="1"/>
          </p:cNvSpPr>
          <p:nvPr>
            <p:ph type="subTitle" idx="1"/>
          </p:nvPr>
        </p:nvSpPr>
        <p:spPr>
          <a:xfrm>
            <a:off x="2267744" y="4221088"/>
            <a:ext cx="6400800" cy="1752600"/>
          </a:xfrm>
        </p:spPr>
        <p:txBody>
          <a:bodyPr>
            <a:normAutofit lnSpcReduction="10000"/>
          </a:bodyPr>
          <a:lstStyle/>
          <a:p>
            <a:pPr algn="r"/>
            <a:endParaRPr lang="pl-PL" dirty="0">
              <a:solidFill>
                <a:schemeClr val="tx1"/>
              </a:solidFill>
            </a:endParaRPr>
          </a:p>
          <a:p>
            <a:pPr algn="r"/>
            <a:endParaRPr lang="pl-PL" dirty="0">
              <a:solidFill>
                <a:schemeClr val="tx1"/>
              </a:solidFill>
            </a:endParaRPr>
          </a:p>
          <a:p>
            <a:pPr algn="r"/>
            <a:r>
              <a:rPr lang="pl-PL" sz="3600" dirty="0">
                <a:solidFill>
                  <a:schemeClr val="tx1"/>
                </a:solidFill>
                <a:latin typeface="Times New Roman" panose="02020603050405020304" pitchFamily="18" charset="0"/>
                <a:cs typeface="Times New Roman" panose="02020603050405020304" pitchFamily="18" charset="0"/>
              </a:rPr>
              <a:t>ILONA PIELACH</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1"/>
          <p:cNvSpPr>
            <a:spLocks noChangeArrowheads="1"/>
          </p:cNvSpPr>
          <p:nvPr/>
        </p:nvSpPr>
        <p:spPr bwMode="auto">
          <a:xfrm>
            <a:off x="611560" y="1514401"/>
            <a:ext cx="8064896" cy="372409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pl-PL" sz="3200" dirty="0">
                <a:latin typeface="Times New Roman" panose="02020603050405020304" pitchFamily="18" charset="0"/>
                <a:cs typeface="Times New Roman" panose="02020603050405020304" pitchFamily="18" charset="0"/>
              </a:rPr>
              <a:t>Ich </a:t>
            </a:r>
            <a:r>
              <a:rPr lang="pl-PL" sz="3200" dirty="0" err="1">
                <a:latin typeface="Times New Roman" panose="02020603050405020304" pitchFamily="18" charset="0"/>
                <a:cs typeface="Times New Roman" panose="02020603050405020304" pitchFamily="18" charset="0"/>
              </a:rPr>
              <a:t>heiße</a:t>
            </a:r>
            <a:r>
              <a:rPr lang="pl-PL" sz="3200" dirty="0">
                <a:latin typeface="Times New Roman" panose="02020603050405020304" pitchFamily="18" charset="0"/>
                <a:cs typeface="Times New Roman" panose="02020603050405020304" pitchFamily="18" charset="0"/>
              </a:rPr>
              <a:t> Ilona Pielach. Mein </a:t>
            </a:r>
            <a:r>
              <a:rPr lang="pl-PL" sz="3200" dirty="0" err="1">
                <a:latin typeface="Times New Roman" panose="02020603050405020304" pitchFamily="18" charset="0"/>
                <a:cs typeface="Times New Roman" panose="02020603050405020304" pitchFamily="18" charset="0"/>
              </a:rPr>
              <a:t>Geburtsdatum</a:t>
            </a:r>
            <a:r>
              <a:rPr lang="pl-PL" sz="3200" dirty="0">
                <a:latin typeface="Times New Roman" panose="02020603050405020304" pitchFamily="18" charset="0"/>
                <a:cs typeface="Times New Roman" panose="02020603050405020304" pitchFamily="18" charset="0"/>
              </a:rPr>
              <a:t> </a:t>
            </a:r>
            <a:r>
              <a:rPr lang="pl-PL" sz="3200" dirty="0" err="1">
                <a:latin typeface="Times New Roman" panose="02020603050405020304" pitchFamily="18" charset="0"/>
                <a:cs typeface="Times New Roman" panose="02020603050405020304" pitchFamily="18" charset="0"/>
              </a:rPr>
              <a:t>ist</a:t>
            </a:r>
            <a:r>
              <a:rPr lang="pl-PL" sz="3200" dirty="0">
                <a:latin typeface="Times New Roman" panose="02020603050405020304" pitchFamily="18" charset="0"/>
                <a:cs typeface="Times New Roman" panose="02020603050405020304" pitchFamily="18" charset="0"/>
              </a:rPr>
              <a:t> der 3. </a:t>
            </a:r>
            <a:r>
              <a:rPr lang="pl-PL" sz="3200" dirty="0" err="1">
                <a:latin typeface="Times New Roman" panose="02020603050405020304" pitchFamily="18" charset="0"/>
                <a:cs typeface="Times New Roman" panose="02020603050405020304" pitchFamily="18" charset="0"/>
              </a:rPr>
              <a:t>November</a:t>
            </a:r>
            <a:r>
              <a:rPr lang="pl-PL" sz="3200" dirty="0">
                <a:latin typeface="Times New Roman" panose="02020603050405020304" pitchFamily="18" charset="0"/>
                <a:cs typeface="Times New Roman" panose="02020603050405020304" pitchFamily="18" charset="0"/>
              </a:rPr>
              <a:t> 1995. Ich </a:t>
            </a:r>
            <a:r>
              <a:rPr lang="pl-PL" sz="3200" dirty="0" err="1">
                <a:latin typeface="Times New Roman" panose="02020603050405020304" pitchFamily="18" charset="0"/>
                <a:cs typeface="Times New Roman" panose="02020603050405020304" pitchFamily="18" charset="0"/>
              </a:rPr>
              <a:t>bin</a:t>
            </a:r>
            <a:r>
              <a:rPr lang="pl-PL" sz="3200" dirty="0">
                <a:latin typeface="Times New Roman" panose="02020603050405020304" pitchFamily="18" charset="0"/>
                <a:cs typeface="Times New Roman" panose="02020603050405020304" pitchFamily="18" charset="0"/>
              </a:rPr>
              <a:t> in Rzeszów </a:t>
            </a:r>
            <a:r>
              <a:rPr lang="pl-PL" sz="3200" dirty="0" err="1">
                <a:latin typeface="Times New Roman" panose="02020603050405020304" pitchFamily="18" charset="0"/>
                <a:cs typeface="Times New Roman" panose="02020603050405020304" pitchFamily="18" charset="0"/>
              </a:rPr>
              <a:t>geboren</a:t>
            </a:r>
            <a:r>
              <a:rPr lang="pl-PL" sz="3200" dirty="0">
                <a:latin typeface="Times New Roman" panose="02020603050405020304" pitchFamily="18" charset="0"/>
                <a:cs typeface="Times New Roman" panose="02020603050405020304" pitchFamily="18" charset="0"/>
              </a:rPr>
              <a:t>. Ich </a:t>
            </a:r>
            <a:r>
              <a:rPr lang="pl-PL" sz="3200" dirty="0" err="1">
                <a:latin typeface="Times New Roman" panose="02020603050405020304" pitchFamily="18" charset="0"/>
                <a:cs typeface="Times New Roman" panose="02020603050405020304" pitchFamily="18" charset="0"/>
              </a:rPr>
              <a:t>studiere</a:t>
            </a:r>
            <a:r>
              <a:rPr lang="pl-PL" sz="3200" dirty="0">
                <a:latin typeface="Times New Roman" panose="02020603050405020304" pitchFamily="18" charset="0"/>
                <a:cs typeface="Times New Roman" panose="02020603050405020304" pitchFamily="18" charset="0"/>
              </a:rPr>
              <a:t> </a:t>
            </a:r>
            <a:r>
              <a:rPr lang="pl-PL" sz="3200" dirty="0" err="1">
                <a:latin typeface="Times New Roman" panose="02020603050405020304" pitchFamily="18" charset="0"/>
                <a:cs typeface="Times New Roman" panose="02020603050405020304" pitchFamily="18" charset="0"/>
              </a:rPr>
              <a:t>Pädagogik</a:t>
            </a:r>
            <a:r>
              <a:rPr lang="pl-PL" sz="3200" dirty="0">
                <a:latin typeface="Times New Roman" panose="02020603050405020304" pitchFamily="18" charset="0"/>
                <a:cs typeface="Times New Roman" panose="02020603050405020304" pitchFamily="18" charset="0"/>
              </a:rPr>
              <a:t>. In </a:t>
            </a:r>
            <a:r>
              <a:rPr lang="pl-PL" sz="3200" dirty="0" err="1">
                <a:latin typeface="Times New Roman" panose="02020603050405020304" pitchFamily="18" charset="0"/>
                <a:cs typeface="Times New Roman" panose="02020603050405020304" pitchFamily="18" charset="0"/>
              </a:rPr>
              <a:t>Zukunft</a:t>
            </a:r>
            <a:r>
              <a:rPr lang="pl-PL" sz="3200" dirty="0">
                <a:latin typeface="Times New Roman" panose="02020603050405020304" pitchFamily="18" charset="0"/>
                <a:cs typeface="Times New Roman" panose="02020603050405020304" pitchFamily="18" charset="0"/>
              </a:rPr>
              <a:t> </a:t>
            </a:r>
            <a:r>
              <a:rPr lang="pl-PL" sz="3200" dirty="0" err="1">
                <a:latin typeface="Times New Roman" panose="02020603050405020304" pitchFamily="18" charset="0"/>
                <a:cs typeface="Times New Roman" panose="02020603050405020304" pitchFamily="18" charset="0"/>
              </a:rPr>
              <a:t>möchte</a:t>
            </a:r>
            <a:r>
              <a:rPr lang="pl-PL" sz="3200" dirty="0">
                <a:latin typeface="Times New Roman" panose="02020603050405020304" pitchFamily="18" charset="0"/>
                <a:cs typeface="Times New Roman" panose="02020603050405020304" pitchFamily="18" charset="0"/>
              </a:rPr>
              <a:t> ich </a:t>
            </a:r>
            <a:r>
              <a:rPr lang="pl-PL" sz="3200" dirty="0" err="1">
                <a:latin typeface="Times New Roman" panose="02020603050405020304" pitchFamily="18" charset="0"/>
                <a:cs typeface="Times New Roman" panose="02020603050405020304" pitchFamily="18" charset="0"/>
              </a:rPr>
              <a:t>in</a:t>
            </a:r>
            <a:r>
              <a:rPr lang="pl-PL" sz="3200" dirty="0">
                <a:latin typeface="Times New Roman" panose="02020603050405020304" pitchFamily="18" charset="0"/>
                <a:cs typeface="Times New Roman" panose="02020603050405020304" pitchFamily="18" charset="0"/>
              </a:rPr>
              <a:t> </a:t>
            </a:r>
            <a:r>
              <a:rPr lang="pl-PL" sz="3200" dirty="0" err="1">
                <a:latin typeface="Times New Roman" panose="02020603050405020304" pitchFamily="18" charset="0"/>
                <a:cs typeface="Times New Roman" panose="02020603050405020304" pitchFamily="18" charset="0"/>
              </a:rPr>
              <a:t>einer</a:t>
            </a:r>
            <a:r>
              <a:rPr lang="pl-PL" sz="3200" dirty="0">
                <a:latin typeface="Times New Roman" panose="02020603050405020304" pitchFamily="18" charset="0"/>
                <a:cs typeface="Times New Roman" panose="02020603050405020304" pitchFamily="18" charset="0"/>
              </a:rPr>
              <a:t> </a:t>
            </a:r>
            <a:r>
              <a:rPr lang="pl-PL" sz="3200" dirty="0" err="1">
                <a:latin typeface="Times New Roman" panose="02020603050405020304" pitchFamily="18" charset="0"/>
                <a:cs typeface="Times New Roman" panose="02020603050405020304" pitchFamily="18" charset="0"/>
              </a:rPr>
              <a:t>Schule</a:t>
            </a:r>
            <a:r>
              <a:rPr lang="pl-PL" sz="3200" dirty="0">
                <a:latin typeface="Times New Roman" panose="02020603050405020304" pitchFamily="18" charset="0"/>
                <a:cs typeface="Times New Roman" panose="02020603050405020304" pitchFamily="18" charset="0"/>
              </a:rPr>
              <a:t> </a:t>
            </a:r>
            <a:r>
              <a:rPr lang="pl-PL" sz="3200" dirty="0" err="1">
                <a:latin typeface="Times New Roman" panose="02020603050405020304" pitchFamily="18" charset="0"/>
                <a:cs typeface="Times New Roman" panose="02020603050405020304" pitchFamily="18" charset="0"/>
              </a:rPr>
              <a:t>arbeiten</a:t>
            </a:r>
            <a:r>
              <a:rPr lang="pl-PL" sz="3200" dirty="0">
                <a:latin typeface="Times New Roman" panose="02020603050405020304" pitchFamily="18" charset="0"/>
                <a:cs typeface="Times New Roman" panose="02020603050405020304" pitchFamily="18" charset="0"/>
              </a:rPr>
              <a:t>. </a:t>
            </a:r>
            <a:r>
              <a:rPr lang="pl-PL" sz="3200" dirty="0" err="1">
                <a:latin typeface="Times New Roman" panose="02020603050405020304" pitchFamily="18" charset="0"/>
                <a:cs typeface="Times New Roman" panose="02020603050405020304" pitchFamily="18" charset="0"/>
              </a:rPr>
              <a:t>Meine</a:t>
            </a:r>
            <a:r>
              <a:rPr lang="pl-PL" sz="3200" dirty="0">
                <a:latin typeface="Times New Roman" panose="02020603050405020304" pitchFamily="18" charset="0"/>
                <a:cs typeface="Times New Roman" panose="02020603050405020304" pitchFamily="18" charset="0"/>
              </a:rPr>
              <a:t> </a:t>
            </a:r>
            <a:r>
              <a:rPr lang="pl-PL" sz="3200" dirty="0" err="1">
                <a:latin typeface="Times New Roman" panose="02020603050405020304" pitchFamily="18" charset="0"/>
                <a:cs typeface="Times New Roman" panose="02020603050405020304" pitchFamily="18" charset="0"/>
              </a:rPr>
              <a:t>Hobbys</a:t>
            </a:r>
            <a:r>
              <a:rPr lang="pl-PL" sz="3200" dirty="0">
                <a:latin typeface="Times New Roman" panose="02020603050405020304" pitchFamily="18" charset="0"/>
                <a:cs typeface="Times New Roman" panose="02020603050405020304" pitchFamily="18" charset="0"/>
              </a:rPr>
              <a:t> </a:t>
            </a:r>
            <a:r>
              <a:rPr lang="pl-PL" sz="3200" dirty="0" err="1">
                <a:latin typeface="Times New Roman" panose="02020603050405020304" pitchFamily="18" charset="0"/>
                <a:cs typeface="Times New Roman" panose="02020603050405020304" pitchFamily="18" charset="0"/>
              </a:rPr>
              <a:t>sind</a:t>
            </a:r>
            <a:r>
              <a:rPr lang="pl-PL" sz="3200" dirty="0">
                <a:latin typeface="Times New Roman" panose="02020603050405020304" pitchFamily="18" charset="0"/>
                <a:cs typeface="Times New Roman" panose="02020603050405020304" pitchFamily="18" charset="0"/>
              </a:rPr>
              <a:t> Musik </a:t>
            </a:r>
            <a:r>
              <a:rPr lang="pl-PL" sz="3200" dirty="0" err="1">
                <a:latin typeface="Times New Roman" panose="02020603050405020304" pitchFamily="18" charset="0"/>
                <a:cs typeface="Times New Roman" panose="02020603050405020304" pitchFamily="18" charset="0"/>
              </a:rPr>
              <a:t>und</a:t>
            </a:r>
            <a:r>
              <a:rPr lang="pl-PL" sz="3200" dirty="0">
                <a:latin typeface="Times New Roman" panose="02020603050405020304" pitchFamily="18" charset="0"/>
                <a:cs typeface="Times New Roman" panose="02020603050405020304" pitchFamily="18" charset="0"/>
              </a:rPr>
              <a:t> Sport. Mein </a:t>
            </a:r>
            <a:r>
              <a:rPr lang="pl-PL" sz="3200" dirty="0" err="1">
                <a:latin typeface="Times New Roman" panose="02020603050405020304" pitchFamily="18" charset="0"/>
                <a:cs typeface="Times New Roman" panose="02020603050405020304" pitchFamily="18" charset="0"/>
              </a:rPr>
              <a:t>Vorteil</a:t>
            </a:r>
            <a:r>
              <a:rPr lang="pl-PL" sz="3200" dirty="0">
                <a:latin typeface="Times New Roman" panose="02020603050405020304" pitchFamily="18" charset="0"/>
                <a:cs typeface="Times New Roman" panose="02020603050405020304" pitchFamily="18" charset="0"/>
              </a:rPr>
              <a:t>: </a:t>
            </a:r>
            <a:r>
              <a:rPr lang="pl-PL" sz="3200" dirty="0" err="1">
                <a:latin typeface="Times New Roman" panose="02020603050405020304" pitchFamily="18" charset="0"/>
                <a:cs typeface="Times New Roman" panose="02020603050405020304" pitchFamily="18" charset="0"/>
              </a:rPr>
              <a:t>energisch</a:t>
            </a:r>
            <a:r>
              <a:rPr lang="pl-PL" sz="3200" dirty="0">
                <a:latin typeface="Times New Roman" panose="02020603050405020304" pitchFamily="18" charset="0"/>
                <a:cs typeface="Times New Roman" panose="02020603050405020304" pitchFamily="18" charset="0"/>
              </a:rPr>
              <a:t> </a:t>
            </a:r>
            <a:r>
              <a:rPr lang="pl-PL" sz="3200" dirty="0" err="1">
                <a:latin typeface="Times New Roman" panose="02020603050405020304" pitchFamily="18" charset="0"/>
                <a:cs typeface="Times New Roman" panose="02020603050405020304" pitchFamily="18" charset="0"/>
              </a:rPr>
              <a:t>und</a:t>
            </a:r>
            <a:r>
              <a:rPr lang="pl-PL" sz="3200" dirty="0">
                <a:latin typeface="Times New Roman" panose="02020603050405020304" pitchFamily="18" charset="0"/>
                <a:cs typeface="Times New Roman" panose="02020603050405020304" pitchFamily="18" charset="0"/>
              </a:rPr>
              <a:t> </a:t>
            </a:r>
            <a:r>
              <a:rPr lang="pl-PL" sz="3200" dirty="0" err="1">
                <a:latin typeface="Times New Roman" panose="02020603050405020304" pitchFamily="18" charset="0"/>
                <a:cs typeface="Times New Roman" panose="02020603050405020304" pitchFamily="18" charset="0"/>
              </a:rPr>
              <a:t>sympathisch</a:t>
            </a:r>
            <a:r>
              <a:rPr lang="pl-PL" sz="3200" dirty="0">
                <a:latin typeface="Times New Roman" panose="02020603050405020304" pitchFamily="18" charset="0"/>
                <a:cs typeface="Times New Roman" panose="02020603050405020304"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pl-PL" sz="44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11560" y="36"/>
            <a:ext cx="7772400" cy="1470025"/>
          </a:xfrm>
        </p:spPr>
        <p:txBody>
          <a:bodyPr/>
          <a:lstStyle/>
          <a:p>
            <a:r>
              <a:rPr lang="pl-PL" sz="4000" b="1" dirty="0" err="1">
                <a:latin typeface="Times New Roman" panose="02020603050405020304" pitchFamily="18" charset="0"/>
                <a:cs typeface="Times New Roman" panose="02020603050405020304" pitchFamily="18" charset="0"/>
              </a:rPr>
              <a:t>Studentenleben</a:t>
            </a:r>
            <a:endParaRPr lang="pl-PL" sz="4000" b="1" dirty="0">
              <a:latin typeface="Times New Roman" panose="02020603050405020304" pitchFamily="18" charset="0"/>
              <a:cs typeface="Times New Roman" panose="02020603050405020304" pitchFamily="18" charset="0"/>
            </a:endParaRPr>
          </a:p>
        </p:txBody>
      </p:sp>
      <p:sp>
        <p:nvSpPr>
          <p:cNvPr id="3" name="Podtytuł 2"/>
          <p:cNvSpPr>
            <a:spLocks noGrp="1"/>
          </p:cNvSpPr>
          <p:nvPr>
            <p:ph type="subTitle" idx="1"/>
          </p:nvPr>
        </p:nvSpPr>
        <p:spPr>
          <a:xfrm>
            <a:off x="107504" y="1268760"/>
            <a:ext cx="8928992" cy="5472608"/>
          </a:xfrm>
        </p:spPr>
        <p:txBody>
          <a:bodyPr>
            <a:normAutofit lnSpcReduction="10000"/>
          </a:bodyPr>
          <a:lstStyle/>
          <a:p>
            <a:r>
              <a:rPr lang="pl-PL" sz="2800" dirty="0">
                <a:solidFill>
                  <a:schemeClr val="tx1"/>
                </a:solidFill>
                <a:latin typeface="Times New Roman" panose="02020603050405020304" pitchFamily="18" charset="0"/>
                <a:cs typeface="Times New Roman" panose="02020603050405020304" pitchFamily="18" charset="0"/>
              </a:rPr>
              <a:t>Das </a:t>
            </a:r>
            <a:r>
              <a:rPr lang="pl-PL" sz="2800" dirty="0" err="1">
                <a:solidFill>
                  <a:schemeClr val="tx1"/>
                </a:solidFill>
                <a:latin typeface="Times New Roman" panose="02020603050405020304" pitchFamily="18" charset="0"/>
                <a:cs typeface="Times New Roman" panose="02020603050405020304" pitchFamily="18" charset="0"/>
              </a:rPr>
              <a:t>Studentenleben</a:t>
            </a:r>
            <a:r>
              <a:rPr lang="pl-PL" sz="2800" dirty="0">
                <a:solidFill>
                  <a:schemeClr val="tx1"/>
                </a:solidFill>
                <a:latin typeface="Times New Roman" panose="02020603050405020304" pitchFamily="18" charset="0"/>
                <a:cs typeface="Times New Roman" panose="02020603050405020304" pitchFamily="18" charset="0"/>
              </a:rPr>
              <a:t> in Rzeszów </a:t>
            </a:r>
            <a:r>
              <a:rPr lang="pl-PL" sz="2800" dirty="0" err="1">
                <a:solidFill>
                  <a:schemeClr val="tx1"/>
                </a:solidFill>
                <a:latin typeface="Times New Roman" panose="02020603050405020304" pitchFamily="18" charset="0"/>
                <a:cs typeface="Times New Roman" panose="02020603050405020304" pitchFamily="18" charset="0"/>
              </a:rPr>
              <a:t>ist</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sehr</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lebendig</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und</a:t>
            </a:r>
            <a:r>
              <a:rPr lang="pl-PL" sz="2800" dirty="0">
                <a:solidFill>
                  <a:schemeClr val="tx1"/>
                </a:solidFill>
                <a:latin typeface="Times New Roman" panose="02020603050405020304" pitchFamily="18" charset="0"/>
                <a:cs typeface="Times New Roman" panose="02020603050405020304" pitchFamily="18" charset="0"/>
              </a:rPr>
              <a:t> kann </a:t>
            </a:r>
            <a:r>
              <a:rPr lang="pl-PL" sz="2800" dirty="0" err="1">
                <a:solidFill>
                  <a:schemeClr val="tx1"/>
                </a:solidFill>
                <a:latin typeface="Times New Roman" panose="02020603050405020304" pitchFamily="18" charset="0"/>
                <a:cs typeface="Times New Roman" panose="02020603050405020304" pitchFamily="18" charset="0"/>
              </a:rPr>
              <a:t>abwechslungreich</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gestaltet</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werden</a:t>
            </a:r>
            <a:r>
              <a:rPr lang="pl-PL" sz="2800" dirty="0">
                <a:solidFill>
                  <a:schemeClr val="tx1"/>
                </a:solidFill>
                <a:latin typeface="Times New Roman" panose="02020603050405020304" pitchFamily="18" charset="0"/>
                <a:cs typeface="Times New Roman" panose="02020603050405020304" pitchFamily="18" charset="0"/>
              </a:rPr>
              <a:t>. </a:t>
            </a:r>
          </a:p>
          <a:p>
            <a:endParaRPr lang="pl-PL" sz="2800" dirty="0">
              <a:solidFill>
                <a:schemeClr val="tx1"/>
              </a:solidFill>
              <a:latin typeface="Times New Roman" panose="02020603050405020304" pitchFamily="18" charset="0"/>
              <a:cs typeface="Times New Roman" panose="02020603050405020304" pitchFamily="18" charset="0"/>
            </a:endParaRPr>
          </a:p>
          <a:p>
            <a:pPr algn="l"/>
            <a:r>
              <a:rPr lang="pl-PL" sz="2800" dirty="0" err="1">
                <a:solidFill>
                  <a:schemeClr val="tx1"/>
                </a:solidFill>
                <a:latin typeface="Times New Roman" panose="02020603050405020304" pitchFamily="18" charset="0"/>
                <a:cs typeface="Times New Roman" panose="02020603050405020304" pitchFamily="18" charset="0"/>
              </a:rPr>
              <a:t>Als</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Studentenstadt</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bietet</a:t>
            </a:r>
            <a:r>
              <a:rPr lang="pl-PL" sz="2800" dirty="0">
                <a:solidFill>
                  <a:schemeClr val="tx1"/>
                </a:solidFill>
                <a:latin typeface="Times New Roman" panose="02020603050405020304" pitchFamily="18" charset="0"/>
                <a:cs typeface="Times New Roman" panose="02020603050405020304" pitchFamily="18" charset="0"/>
              </a:rPr>
              <a:t> Rzeszów </a:t>
            </a:r>
            <a:r>
              <a:rPr lang="pl-PL" sz="2800" dirty="0" err="1">
                <a:solidFill>
                  <a:schemeClr val="tx1"/>
                </a:solidFill>
                <a:latin typeface="Times New Roman" panose="02020603050405020304" pitchFamily="18" charset="0"/>
                <a:cs typeface="Times New Roman" panose="02020603050405020304" pitchFamily="18" charset="0"/>
              </a:rPr>
              <a:t>eine</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Vielfalt</a:t>
            </a:r>
            <a:r>
              <a:rPr lang="pl-PL" sz="2800" dirty="0">
                <a:solidFill>
                  <a:schemeClr val="tx1"/>
                </a:solidFill>
                <a:latin typeface="Times New Roman" panose="02020603050405020304" pitchFamily="18" charset="0"/>
                <a:cs typeface="Times New Roman" panose="02020603050405020304" pitchFamily="18" charset="0"/>
              </a:rPr>
              <a:t> von </a:t>
            </a:r>
            <a:r>
              <a:rPr lang="pl-PL" sz="2800" dirty="0" err="1">
                <a:solidFill>
                  <a:schemeClr val="tx1"/>
                </a:solidFill>
                <a:latin typeface="Times New Roman" panose="02020603050405020304" pitchFamily="18" charset="0"/>
                <a:cs typeface="Times New Roman" panose="02020603050405020304" pitchFamily="18" charset="0"/>
              </a:rPr>
              <a:t>Angeboten</a:t>
            </a:r>
            <a:r>
              <a:rPr lang="pl-PL" sz="2800" dirty="0">
                <a:solidFill>
                  <a:schemeClr val="tx1"/>
                </a:solidFill>
                <a:latin typeface="Times New Roman" panose="02020603050405020304" pitchFamily="18" charset="0"/>
                <a:cs typeface="Times New Roman" panose="02020603050405020304" pitchFamily="18" charset="0"/>
              </a:rPr>
              <a:t> in </a:t>
            </a:r>
            <a:r>
              <a:rPr lang="pl-PL" sz="2800" dirty="0" err="1">
                <a:solidFill>
                  <a:schemeClr val="tx1"/>
                </a:solidFill>
                <a:latin typeface="Times New Roman" panose="02020603050405020304" pitchFamily="18" charset="0"/>
                <a:cs typeface="Times New Roman" panose="02020603050405020304" pitchFamily="18" charset="0"/>
              </a:rPr>
              <a:t>zahlreichen</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Bereichen</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Neben</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vielen</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verschiedenen</a:t>
            </a:r>
            <a:r>
              <a:rPr lang="pl-PL" sz="2800" dirty="0">
                <a:solidFill>
                  <a:schemeClr val="tx1"/>
                </a:solidFill>
                <a:latin typeface="Times New Roman" panose="02020603050405020304" pitchFamily="18" charset="0"/>
                <a:cs typeface="Times New Roman" panose="02020603050405020304" pitchFamily="18" charset="0"/>
              </a:rPr>
              <a:t> Restaurants </a:t>
            </a:r>
            <a:r>
              <a:rPr lang="pl-PL" sz="2800" dirty="0" err="1">
                <a:solidFill>
                  <a:schemeClr val="tx1"/>
                </a:solidFill>
                <a:latin typeface="Times New Roman" panose="02020603050405020304" pitchFamily="18" charset="0"/>
                <a:cs typeface="Times New Roman" panose="02020603050405020304" pitchFamily="18" charset="0"/>
              </a:rPr>
              <a:t>und</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auch</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einer</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großen</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Anzahl</a:t>
            </a:r>
            <a:r>
              <a:rPr lang="pl-PL" sz="2800" dirty="0">
                <a:solidFill>
                  <a:schemeClr val="tx1"/>
                </a:solidFill>
                <a:latin typeface="Times New Roman" panose="02020603050405020304" pitchFamily="18" charset="0"/>
                <a:cs typeface="Times New Roman" panose="02020603050405020304" pitchFamily="18" charset="0"/>
              </a:rPr>
              <a:t> an </a:t>
            </a:r>
            <a:r>
              <a:rPr lang="pl-PL" sz="2800" dirty="0" err="1">
                <a:solidFill>
                  <a:schemeClr val="tx1"/>
                </a:solidFill>
                <a:latin typeface="Times New Roman" panose="02020603050405020304" pitchFamily="18" charset="0"/>
                <a:cs typeface="Times New Roman" panose="02020603050405020304" pitchFamily="18" charset="0"/>
              </a:rPr>
              <a:t>Bars</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verfügt</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die</a:t>
            </a:r>
            <a:r>
              <a:rPr lang="pl-PL" sz="2800" dirty="0">
                <a:solidFill>
                  <a:schemeClr val="tx1"/>
                </a:solidFill>
                <a:latin typeface="Times New Roman" panose="02020603050405020304" pitchFamily="18" charset="0"/>
                <a:cs typeface="Times New Roman" panose="02020603050405020304" pitchFamily="18" charset="0"/>
              </a:rPr>
              <a:t> Stadt </a:t>
            </a:r>
            <a:r>
              <a:rPr lang="pl-PL" sz="2800" dirty="0" err="1">
                <a:solidFill>
                  <a:schemeClr val="tx1"/>
                </a:solidFill>
                <a:latin typeface="Times New Roman" panose="02020603050405020304" pitchFamily="18" charset="0"/>
                <a:cs typeface="Times New Roman" panose="02020603050405020304" pitchFamily="18" charset="0"/>
              </a:rPr>
              <a:t>über</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Clubs</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mehrere</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moderne</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Kinos</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und</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Einkaufzentren</a:t>
            </a:r>
            <a:r>
              <a:rPr lang="pl-PL" sz="2800" dirty="0">
                <a:solidFill>
                  <a:schemeClr val="tx1"/>
                </a:solidFill>
                <a:latin typeface="Times New Roman" panose="02020603050405020304" pitchFamily="18" charset="0"/>
                <a:cs typeface="Times New Roman" panose="02020603050405020304" pitchFamily="18" charset="0"/>
              </a:rPr>
              <a:t>.</a:t>
            </a:r>
          </a:p>
          <a:p>
            <a:pPr algn="l"/>
            <a:r>
              <a:rPr lang="pl-PL" sz="2800" dirty="0" err="1">
                <a:solidFill>
                  <a:schemeClr val="tx1"/>
                </a:solidFill>
                <a:latin typeface="Times New Roman" panose="02020603050405020304" pitchFamily="18" charset="0"/>
                <a:cs typeface="Times New Roman" panose="02020603050405020304" pitchFamily="18" charset="0"/>
              </a:rPr>
              <a:t>Insgesamt</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gibt</a:t>
            </a:r>
            <a:r>
              <a:rPr lang="pl-PL" sz="2800" dirty="0">
                <a:solidFill>
                  <a:schemeClr val="tx1"/>
                </a:solidFill>
                <a:latin typeface="Times New Roman" panose="02020603050405020304" pitchFamily="18" charset="0"/>
                <a:cs typeface="Times New Roman" panose="02020603050405020304" pitchFamily="18" charset="0"/>
              </a:rPr>
              <a:t> es in Rzeszów 2 </a:t>
            </a:r>
            <a:r>
              <a:rPr lang="pl-PL" sz="2800" dirty="0" err="1">
                <a:solidFill>
                  <a:schemeClr val="tx1"/>
                </a:solidFill>
                <a:latin typeface="Times New Roman" panose="02020603050405020304" pitchFamily="18" charset="0"/>
                <a:cs typeface="Times New Roman" panose="02020603050405020304" pitchFamily="18" charset="0"/>
              </a:rPr>
              <a:t>große</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und</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kleinere</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Shoppingcenter</a:t>
            </a:r>
            <a:r>
              <a:rPr lang="pl-PL" sz="2800" dirty="0">
                <a:solidFill>
                  <a:schemeClr val="tx1"/>
                </a:solidFill>
                <a:latin typeface="Times New Roman" panose="02020603050405020304" pitchFamily="18" charset="0"/>
                <a:cs typeface="Times New Roman" panose="02020603050405020304" pitchFamily="18" charset="0"/>
              </a:rPr>
              <a:t>.</a:t>
            </a:r>
          </a:p>
          <a:p>
            <a:pPr algn="l"/>
            <a:r>
              <a:rPr lang="pl-PL" sz="2800" dirty="0">
                <a:solidFill>
                  <a:schemeClr val="tx1"/>
                </a:solidFill>
                <a:latin typeface="Times New Roman" panose="02020603050405020304" pitchFamily="18" charset="0"/>
                <a:cs typeface="Times New Roman" panose="02020603050405020304" pitchFamily="18" charset="0"/>
              </a:rPr>
              <a:t> Der </a:t>
            </a:r>
            <a:r>
              <a:rPr lang="pl-PL" sz="2800" dirty="0" err="1">
                <a:solidFill>
                  <a:schemeClr val="tx1"/>
                </a:solidFill>
                <a:latin typeface="Times New Roman" panose="02020603050405020304" pitchFamily="18" charset="0"/>
                <a:cs typeface="Times New Roman" panose="02020603050405020304" pitchFamily="18" charset="0"/>
              </a:rPr>
              <a:t>Freizeitgestaltung</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sind</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daher</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keine</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Grenzen</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gesetzt</a:t>
            </a:r>
            <a:r>
              <a:rPr lang="pl-PL" sz="2800" dirty="0">
                <a:solidFill>
                  <a:schemeClr val="tx1"/>
                </a:solidFill>
                <a:latin typeface="Times New Roman" panose="02020603050405020304" pitchFamily="18" charset="0"/>
                <a:cs typeface="Times New Roman" panose="02020603050405020304" pitchFamily="18" charset="0"/>
              </a:rPr>
              <a:t>, so </a:t>
            </a:r>
            <a:r>
              <a:rPr lang="pl-PL" sz="2800" dirty="0" err="1">
                <a:solidFill>
                  <a:schemeClr val="tx1"/>
                </a:solidFill>
                <a:latin typeface="Times New Roman" panose="02020603050405020304" pitchFamily="18" charset="0"/>
                <a:cs typeface="Times New Roman" panose="02020603050405020304" pitchFamily="18" charset="0"/>
              </a:rPr>
              <a:t>dass</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man</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freie</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Zeit</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neben</a:t>
            </a:r>
            <a:r>
              <a:rPr lang="pl-PL" sz="2800" dirty="0">
                <a:solidFill>
                  <a:schemeClr val="tx1"/>
                </a:solidFill>
                <a:latin typeface="Times New Roman" panose="02020603050405020304" pitchFamily="18" charset="0"/>
                <a:cs typeface="Times New Roman" panose="02020603050405020304" pitchFamily="18" charset="0"/>
              </a:rPr>
              <a:t> dem Studium </a:t>
            </a:r>
            <a:r>
              <a:rPr lang="pl-PL" sz="2800" dirty="0" err="1">
                <a:solidFill>
                  <a:schemeClr val="tx1"/>
                </a:solidFill>
                <a:latin typeface="Times New Roman" panose="02020603050405020304" pitchFamily="18" charset="0"/>
                <a:cs typeface="Times New Roman" panose="02020603050405020304" pitchFamily="18" charset="0"/>
              </a:rPr>
              <a:t>voll</a:t>
            </a:r>
            <a:r>
              <a:rPr lang="pl-PL" sz="2800" dirty="0">
                <a:solidFill>
                  <a:schemeClr val="tx1"/>
                </a:solidFill>
                <a:latin typeface="Times New Roman" panose="02020603050405020304" pitchFamily="18" charset="0"/>
                <a:cs typeface="Times New Roman" panose="02020603050405020304" pitchFamily="18" charset="0"/>
              </a:rPr>
              <a:t> </a:t>
            </a:r>
            <a:r>
              <a:rPr lang="pl-PL" sz="2800" dirty="0" err="1">
                <a:solidFill>
                  <a:schemeClr val="tx1"/>
                </a:solidFill>
                <a:latin typeface="Times New Roman" panose="02020603050405020304" pitchFamily="18" charset="0"/>
                <a:cs typeface="Times New Roman" panose="02020603050405020304" pitchFamily="18" charset="0"/>
              </a:rPr>
              <a:t>auskosten</a:t>
            </a:r>
            <a:r>
              <a:rPr lang="pl-PL" sz="2800" dirty="0">
                <a:solidFill>
                  <a:schemeClr val="tx1"/>
                </a:solidFill>
                <a:latin typeface="Times New Roman" panose="02020603050405020304" pitchFamily="18" charset="0"/>
                <a:cs typeface="Times New Roman" panose="02020603050405020304" pitchFamily="18" charset="0"/>
              </a:rPr>
              <a:t> kann.</a:t>
            </a:r>
            <a:endParaRPr lang="pl-PL"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64088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188640"/>
            <a:ext cx="8229600" cy="1143000"/>
          </a:xfrm>
        </p:spPr>
        <p:txBody>
          <a:bodyPr>
            <a:normAutofit fontScale="90000"/>
          </a:bodyPr>
          <a:lstStyle/>
          <a:p>
            <a:r>
              <a:rPr lang="pl-PL" b="1" dirty="0">
                <a:latin typeface="Times New Roman" panose="02020603050405020304" pitchFamily="18" charset="0"/>
                <a:cs typeface="Times New Roman" panose="02020603050405020304" pitchFamily="18" charset="0"/>
              </a:rPr>
              <a:t>BEKANNTE PUBS IN RZESZÓW</a:t>
            </a:r>
          </a:p>
        </p:txBody>
      </p:sp>
      <p:pic>
        <p:nvPicPr>
          <p:cNvPr id="9" name="Symbol zastępczy zawartości 8"/>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21078013">
            <a:off x="1184852" y="1361178"/>
            <a:ext cx="2135485" cy="3934291"/>
          </a:xfrm>
        </p:spPr>
      </p:pic>
      <p:pic>
        <p:nvPicPr>
          <p:cNvPr id="10" name="Obraz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99838">
            <a:off x="4058040" y="1676019"/>
            <a:ext cx="4607599" cy="3066148"/>
          </a:xfrm>
          <a:prstGeom prst="rect">
            <a:avLst/>
          </a:prstGeom>
        </p:spPr>
      </p:pic>
      <p:pic>
        <p:nvPicPr>
          <p:cNvPr id="11" name="Obraz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5976" y="4187336"/>
            <a:ext cx="4011727" cy="2670664"/>
          </a:xfrm>
          <a:prstGeom prst="rect">
            <a:avLst/>
          </a:prstGeom>
        </p:spPr>
      </p:pic>
      <p:pic>
        <p:nvPicPr>
          <p:cNvPr id="12" name="Obraz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67387">
            <a:off x="476489" y="4235848"/>
            <a:ext cx="3881555" cy="2573640"/>
          </a:xfrm>
          <a:prstGeom prst="rect">
            <a:avLst/>
          </a:prstGeom>
        </p:spPr>
      </p:pic>
    </p:spTree>
    <p:extLst>
      <p:ext uri="{BB962C8B-B14F-4D97-AF65-F5344CB8AC3E}">
        <p14:creationId xmlns:p14="http://schemas.microsoft.com/office/powerpoint/2010/main" val="304430806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b="1" dirty="0">
                <a:latin typeface="Times New Roman" panose="02020603050405020304" pitchFamily="18" charset="0"/>
                <a:cs typeface="Times New Roman" panose="02020603050405020304" pitchFamily="18" charset="0"/>
              </a:rPr>
              <a:t>„UNDERGROUND”</a:t>
            </a:r>
          </a:p>
        </p:txBody>
      </p:sp>
      <p:sp>
        <p:nvSpPr>
          <p:cNvPr id="3" name="Symbol zastępczy zawartości 2"/>
          <p:cNvSpPr>
            <a:spLocks noGrp="1"/>
          </p:cNvSpPr>
          <p:nvPr>
            <p:ph idx="1"/>
          </p:nvPr>
        </p:nvSpPr>
        <p:spPr/>
        <p:txBody>
          <a:bodyPr>
            <a:normAutofit/>
          </a:bodyPr>
          <a:lstStyle/>
          <a:p>
            <a:r>
              <a:rPr lang="de-DE" sz="2800" dirty="0">
                <a:latin typeface="Times New Roman" panose="02020603050405020304" pitchFamily="18" charset="0"/>
                <a:cs typeface="Times New Roman" panose="02020603050405020304" pitchFamily="18" charset="0"/>
              </a:rPr>
              <a:t>Underground das ist der älteste Pub in Rzeszów, er existiert seit  18 Jahren. Das ist de</a:t>
            </a:r>
            <a:r>
              <a:rPr lang="pl-PL" sz="2800" dirty="0" err="1">
                <a:latin typeface="Times New Roman" panose="02020603050405020304" pitchFamily="18" charset="0"/>
                <a:cs typeface="Times New Roman" panose="02020603050405020304" pitchFamily="18" charset="0"/>
              </a:rPr>
              <a:t>r</a:t>
            </a:r>
            <a:r>
              <a:rPr lang="de-DE" sz="2800" dirty="0">
                <a:latin typeface="Times New Roman" panose="02020603050405020304" pitchFamily="18" charset="0"/>
                <a:cs typeface="Times New Roman" panose="02020603050405020304" pitchFamily="18" charset="0"/>
              </a:rPr>
              <a:t> alternativ</a:t>
            </a:r>
            <a:r>
              <a:rPr lang="pl-PL" sz="2800" dirty="0" err="1">
                <a:latin typeface="Times New Roman" panose="02020603050405020304" pitchFamily="18" charset="0"/>
                <a:cs typeface="Times New Roman" panose="02020603050405020304" pitchFamily="18" charset="0"/>
              </a:rPr>
              <a:t>ste</a:t>
            </a:r>
            <a:r>
              <a:rPr lang="de-DE" sz="2800" dirty="0">
                <a:latin typeface="Times New Roman" panose="02020603050405020304" pitchFamily="18" charset="0"/>
                <a:cs typeface="Times New Roman" panose="02020603050405020304" pitchFamily="18" charset="0"/>
              </a:rPr>
              <a:t> Platz in der Stadt. Man kann hier  interessante Konzerte</a:t>
            </a:r>
            <a:r>
              <a:rPr lang="pl-PL" sz="2800" dirty="0">
                <a:latin typeface="Times New Roman" panose="02020603050405020304" pitchFamily="18" charset="0"/>
                <a:cs typeface="Times New Roman" panose="02020603050405020304" pitchFamily="18" charset="0"/>
              </a:rPr>
              <a:t> h</a:t>
            </a:r>
            <a:r>
              <a:rPr lang="de-DE" sz="2800" dirty="0">
                <a:latin typeface="Times New Roman" panose="02020603050405020304" pitchFamily="18" charset="0"/>
                <a:cs typeface="Times New Roman" panose="02020603050405020304" pitchFamily="18" charset="0"/>
              </a:rPr>
              <a:t>ö</a:t>
            </a:r>
            <a:r>
              <a:rPr lang="pl-PL" sz="2800" dirty="0" err="1">
                <a:latin typeface="Times New Roman" panose="02020603050405020304" pitchFamily="18" charset="0"/>
                <a:cs typeface="Times New Roman" panose="02020603050405020304" pitchFamily="18" charset="0"/>
              </a:rPr>
              <a:t>ren</a:t>
            </a:r>
            <a:r>
              <a:rPr lang="de-DE" sz="2800" dirty="0">
                <a:latin typeface="Times New Roman" panose="02020603050405020304" pitchFamily="18" charset="0"/>
                <a:cs typeface="Times New Roman" panose="02020603050405020304" pitchFamily="18" charset="0"/>
              </a:rPr>
              <a:t>, hier finden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auch</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Autorent</a:t>
            </a:r>
            <a:r>
              <a:rPr lang="de-DE" sz="2800" dirty="0">
                <a:latin typeface="Times New Roman" panose="02020603050405020304" pitchFamily="18" charset="0"/>
                <a:cs typeface="Times New Roman" panose="02020603050405020304" pitchFamily="18" charset="0"/>
              </a:rPr>
              <a:t>reffen ,  oder Theatervorstellungen statt, und ebenfalls Ausstellungen von Malerei  oder  Fotografie.</a:t>
            </a:r>
            <a:endParaRPr lang="pl-PL"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42466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b="1" dirty="0">
                <a:latin typeface="Times New Roman" panose="02020603050405020304" pitchFamily="18" charset="0"/>
                <a:cs typeface="Times New Roman" panose="02020603050405020304" pitchFamily="18" charset="0"/>
              </a:rPr>
              <a:t>„IRISH PUB GALWAY”</a:t>
            </a:r>
          </a:p>
        </p:txBody>
      </p:sp>
      <p:sp>
        <p:nvSpPr>
          <p:cNvPr id="3" name="Symbol zastępczy zawartości 2"/>
          <p:cNvSpPr>
            <a:spLocks noGrp="1"/>
          </p:cNvSpPr>
          <p:nvPr>
            <p:ph idx="1"/>
          </p:nvPr>
        </p:nvSpPr>
        <p:spPr>
          <a:xfrm>
            <a:off x="457200" y="2071389"/>
            <a:ext cx="8229600" cy="4525963"/>
          </a:xfrm>
        </p:spPr>
        <p:txBody>
          <a:bodyPr>
            <a:normAutofit/>
          </a:bodyPr>
          <a:lstStyle/>
          <a:p>
            <a:r>
              <a:rPr lang="de-DE" sz="2800" dirty="0" err="1">
                <a:latin typeface="Times New Roman" panose="02020603050405020304" pitchFamily="18" charset="0"/>
                <a:cs typeface="Times New Roman" panose="02020603050405020304" pitchFamily="18" charset="0"/>
              </a:rPr>
              <a:t>Irish</a:t>
            </a:r>
            <a:r>
              <a:rPr lang="de-DE" sz="2800" dirty="0">
                <a:latin typeface="Times New Roman" panose="02020603050405020304" pitchFamily="18" charset="0"/>
                <a:cs typeface="Times New Roman" panose="02020603050405020304" pitchFamily="18" charset="0"/>
              </a:rPr>
              <a:t> Pub </a:t>
            </a:r>
            <a:r>
              <a:rPr lang="de-DE" sz="2800" dirty="0" err="1">
                <a:latin typeface="Times New Roman" panose="02020603050405020304" pitchFamily="18" charset="0"/>
                <a:cs typeface="Times New Roman" panose="02020603050405020304" pitchFamily="18" charset="0"/>
              </a:rPr>
              <a:t>Galway</a:t>
            </a:r>
            <a:r>
              <a:rPr lang="de-DE" sz="2800" dirty="0">
                <a:latin typeface="Times New Roman" panose="02020603050405020304" pitchFamily="18" charset="0"/>
                <a:cs typeface="Times New Roman" panose="02020603050405020304" pitchFamily="18" charset="0"/>
              </a:rPr>
              <a:t> ist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das</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erste</a:t>
            </a:r>
            <a:r>
              <a:rPr lang="pl-PL" sz="2800" dirty="0">
                <a:latin typeface="Times New Roman" panose="02020603050405020304" pitchFamily="18" charset="0"/>
                <a:cs typeface="Times New Roman" panose="02020603050405020304" pitchFamily="18" charset="0"/>
              </a:rPr>
              <a:t> Lokal </a:t>
            </a:r>
            <a:r>
              <a:rPr lang="pl-PL" sz="2800" dirty="0" err="1">
                <a:latin typeface="Times New Roman" panose="02020603050405020304" pitchFamily="18" charset="0"/>
                <a:cs typeface="Times New Roman" panose="02020603050405020304" pitchFamily="18" charset="0"/>
              </a:rPr>
              <a:t>in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Rzeszów,das</a:t>
            </a:r>
            <a:r>
              <a:rPr lang="pl-PL" sz="2800" dirty="0">
                <a:latin typeface="Times New Roman" panose="02020603050405020304" pitchFamily="18" charset="0"/>
                <a:cs typeface="Times New Roman" panose="02020603050405020304" pitchFamily="18" charset="0"/>
              </a:rPr>
              <a:t> von der Kultur der </a:t>
            </a:r>
            <a:r>
              <a:rPr lang="pl-PL" sz="2800" dirty="0" err="1">
                <a:latin typeface="Times New Roman" panose="02020603050405020304" pitchFamily="18" charset="0"/>
                <a:cs typeface="Times New Roman" panose="02020603050405020304" pitchFamily="18" charset="0"/>
              </a:rPr>
              <a:t>Britischen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Inseln</a:t>
            </a:r>
            <a:r>
              <a:rPr lang="de-DE" sz="2800" dirty="0">
                <a:latin typeface="Times New Roman" panose="02020603050405020304" pitchFamily="18" charset="0"/>
                <a:cs typeface="Times New Roman" panose="02020603050405020304" pitchFamily="18" charset="0"/>
              </a:rPr>
              <a:t> inspirier</a:t>
            </a:r>
            <a:r>
              <a:rPr lang="pl-PL" sz="2800" dirty="0">
                <a:latin typeface="Times New Roman" panose="02020603050405020304" pitchFamily="18" charset="0"/>
                <a:cs typeface="Times New Roman" panose="02020603050405020304" pitchFamily="18" charset="0"/>
              </a:rPr>
              <a:t>t wurde</a:t>
            </a:r>
            <a:r>
              <a:rPr lang="de-DE" sz="2800" dirty="0">
                <a:latin typeface="Times New Roman" panose="02020603050405020304" pitchFamily="18" charset="0"/>
                <a:cs typeface="Times New Roman" panose="02020603050405020304" pitchFamily="18" charset="0"/>
              </a:rPr>
              <a:t>. Seine Einrichtung und Klima</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erschaffen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eine</a:t>
            </a:r>
            <a:r>
              <a:rPr lang="pl-PL" sz="2800" dirty="0">
                <a:latin typeface="Times New Roman" panose="02020603050405020304" pitchFamily="18" charset="0"/>
                <a:cs typeface="Times New Roman" panose="02020603050405020304" pitchFamily="18" charset="0"/>
              </a:rPr>
              <a:t> gem</a:t>
            </a:r>
            <a:r>
              <a:rPr lang="de-DE" sz="2800" dirty="0">
                <a:latin typeface="Times New Roman" panose="02020603050405020304" pitchFamily="18" charset="0"/>
                <a:cs typeface="Times New Roman" panose="02020603050405020304" pitchFamily="18" charset="0"/>
              </a:rPr>
              <a:t>ü</a:t>
            </a:r>
            <a:r>
              <a:rPr lang="pl-PL" sz="2800" dirty="0" err="1">
                <a:latin typeface="Times New Roman" panose="02020603050405020304" pitchFamily="18" charset="0"/>
                <a:cs typeface="Times New Roman" panose="02020603050405020304" pitchFamily="18" charset="0"/>
              </a:rPr>
              <a:t>tliche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Atmosph</a:t>
            </a:r>
            <a:r>
              <a:rPr lang="de-DE" sz="2800" dirty="0">
                <a:latin typeface="Times New Roman" panose="02020603050405020304" pitchFamily="18" charset="0"/>
                <a:cs typeface="Times New Roman" panose="02020603050405020304" pitchFamily="18" charset="0"/>
              </a:rPr>
              <a:t>ä</a:t>
            </a:r>
            <a:r>
              <a:rPr lang="pl-PL" sz="2800" dirty="0">
                <a:latin typeface="Times New Roman" panose="02020603050405020304" pitchFamily="18" charset="0"/>
                <a:cs typeface="Times New Roman" panose="02020603050405020304" pitchFamily="18" charset="0"/>
              </a:rPr>
              <a:t>re.</a:t>
            </a:r>
          </a:p>
        </p:txBody>
      </p:sp>
    </p:spTree>
    <p:extLst>
      <p:ext uri="{BB962C8B-B14F-4D97-AF65-F5344CB8AC3E}">
        <p14:creationId xmlns:p14="http://schemas.microsoft.com/office/powerpoint/2010/main" val="59531510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485800"/>
            <a:ext cx="8229600" cy="1143000"/>
          </a:xfrm>
        </p:spPr>
        <p:txBody>
          <a:bodyPr>
            <a:normAutofit/>
          </a:bodyPr>
          <a:lstStyle/>
          <a:p>
            <a:r>
              <a:rPr lang="pl-PL" sz="4000" b="1" dirty="0">
                <a:latin typeface="Times New Roman" panose="02020603050405020304" pitchFamily="18" charset="0"/>
                <a:cs typeface="Times New Roman" panose="02020603050405020304" pitchFamily="18" charset="0"/>
              </a:rPr>
              <a:t>„KUŹNIA”</a:t>
            </a:r>
          </a:p>
        </p:txBody>
      </p:sp>
      <p:sp>
        <p:nvSpPr>
          <p:cNvPr id="3" name="Symbol zastępczy zawartości 2"/>
          <p:cNvSpPr>
            <a:spLocks noGrp="1"/>
          </p:cNvSpPr>
          <p:nvPr>
            <p:ph idx="1"/>
          </p:nvPr>
        </p:nvSpPr>
        <p:spPr>
          <a:xfrm>
            <a:off x="457200" y="1855365"/>
            <a:ext cx="8229600" cy="4525963"/>
          </a:xfrm>
        </p:spPr>
        <p:txBody>
          <a:bodyPr>
            <a:normAutofit/>
          </a:bodyPr>
          <a:lstStyle/>
          <a:p>
            <a:r>
              <a:rPr lang="de-DE" sz="2800" dirty="0">
                <a:latin typeface="Times New Roman" panose="02020603050405020304" pitchFamily="18" charset="0"/>
                <a:cs typeface="Times New Roman" panose="02020603050405020304" pitchFamily="18" charset="0"/>
              </a:rPr>
              <a:t>D</a:t>
            </a:r>
            <a:r>
              <a:rPr lang="pl-PL" sz="2800" dirty="0">
                <a:latin typeface="Times New Roman" panose="02020603050405020304" pitchFamily="18" charset="0"/>
                <a:cs typeface="Times New Roman" panose="02020603050405020304" pitchFamily="18" charset="0"/>
              </a:rPr>
              <a:t>er</a:t>
            </a:r>
            <a:r>
              <a:rPr lang="de-DE" sz="2800" dirty="0">
                <a:latin typeface="Times New Roman" panose="02020603050405020304" pitchFamily="18" charset="0"/>
                <a:cs typeface="Times New Roman" panose="02020603050405020304" pitchFamily="18" charset="0"/>
              </a:rPr>
              <a:t> Pub </a:t>
            </a:r>
            <a:r>
              <a:rPr lang="de-DE" sz="2800" dirty="0" err="1">
                <a:latin typeface="Times New Roman" panose="02020603050405020304" pitchFamily="18" charset="0"/>
                <a:cs typeface="Times New Roman" panose="02020603050405020304" pitchFamily="18" charset="0"/>
              </a:rPr>
              <a:t>Kuźnia</a:t>
            </a:r>
            <a:r>
              <a:rPr lang="de-DE" sz="2800" dirty="0">
                <a:latin typeface="Times New Roman" panose="02020603050405020304" pitchFamily="18" charset="0"/>
                <a:cs typeface="Times New Roman" panose="02020603050405020304" pitchFamily="18" charset="0"/>
              </a:rPr>
              <a:t> unterscheidet  sich</a:t>
            </a:r>
            <a:r>
              <a:rPr lang="pl-PL" sz="2800" dirty="0">
                <a:latin typeface="Times New Roman" panose="02020603050405020304" pitchFamily="18" charset="0"/>
                <a:cs typeface="Times New Roman" panose="02020603050405020304" pitchFamily="18" charset="0"/>
              </a:rPr>
              <a:t> von den </a:t>
            </a:r>
            <a:r>
              <a:rPr lang="pl-PL" sz="2800" dirty="0" err="1">
                <a:latin typeface="Times New Roman" panose="02020603050405020304" pitchFamily="18" charset="0"/>
                <a:cs typeface="Times New Roman" panose="02020603050405020304" pitchFamily="18" charset="0"/>
              </a:rPr>
              <a:t>anderen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dadurch</a:t>
            </a:r>
            <a:r>
              <a:rPr lang="de-DE" sz="2800" dirty="0">
                <a:latin typeface="Times New Roman" panose="02020603050405020304" pitchFamily="18" charset="0"/>
                <a:cs typeface="Times New Roman" panose="02020603050405020304" pitchFamily="18" charset="0"/>
              </a:rPr>
              <a:t>, dass</a:t>
            </a:r>
            <a:r>
              <a:rPr lang="pl-PL" sz="2800" dirty="0">
                <a:latin typeface="Times New Roman" panose="02020603050405020304" pitchFamily="18" charset="0"/>
                <a:cs typeface="Times New Roman" panose="02020603050405020304" pitchFamily="18" charset="0"/>
              </a:rPr>
              <a:t> er</a:t>
            </a:r>
            <a:r>
              <a:rPr lang="de-DE" sz="2800" dirty="0">
                <a:latin typeface="Times New Roman" panose="02020603050405020304" pitchFamily="18" charset="0"/>
                <a:cs typeface="Times New Roman" panose="02020603050405020304" pitchFamily="18" charset="0"/>
              </a:rPr>
              <a:t> eine große Auswahl d</a:t>
            </a:r>
            <a:r>
              <a:rPr lang="pl-PL" sz="2800" dirty="0">
                <a:latin typeface="Times New Roman" panose="02020603050405020304" pitchFamily="18" charset="0"/>
                <a:cs typeface="Times New Roman" panose="02020603050405020304" pitchFamily="18" charset="0"/>
              </a:rPr>
              <a:t>er</a:t>
            </a:r>
            <a:r>
              <a:rPr lang="de-DE" sz="2800" dirty="0">
                <a:latin typeface="Times New Roman" panose="02020603050405020304" pitchFamily="18" charset="0"/>
                <a:cs typeface="Times New Roman" panose="02020603050405020304" pitchFamily="18" charset="0"/>
              </a:rPr>
              <a:t> Biere, </a:t>
            </a:r>
            <a:r>
              <a:rPr lang="de-DE" sz="2800" dirty="0" err="1">
                <a:latin typeface="Times New Roman" panose="02020603050405020304" pitchFamily="18" charset="0"/>
                <a:cs typeface="Times New Roman" panose="02020603050405020304" pitchFamily="18" charset="0"/>
              </a:rPr>
              <a:t>vo</a:t>
            </a:r>
            <a:r>
              <a:rPr lang="pl-PL" sz="2800" dirty="0" err="1">
                <a:latin typeface="Times New Roman" panose="02020603050405020304" pitchFamily="18" charset="0"/>
                <a:cs typeface="Times New Roman" panose="02020603050405020304" pitchFamily="18" charset="0"/>
              </a:rPr>
              <a:t>r</a:t>
            </a:r>
            <a:r>
              <a:rPr lang="de-DE" sz="2800" dirty="0">
                <a:latin typeface="Times New Roman" panose="02020603050405020304" pitchFamily="18" charset="0"/>
                <a:cs typeface="Times New Roman" panose="02020603050405020304" pitchFamily="18" charset="0"/>
              </a:rPr>
              <a:t> alle</a:t>
            </a:r>
            <a:r>
              <a:rPr lang="pl-PL" sz="2800" dirty="0">
                <a:latin typeface="Times New Roman" panose="02020603050405020304" pitchFamily="18" charset="0"/>
                <a:cs typeface="Times New Roman" panose="02020603050405020304" pitchFamily="18" charset="0"/>
              </a:rPr>
              <a:t>m</a:t>
            </a:r>
            <a:r>
              <a:rPr lang="de-DE" sz="2800" dirty="0">
                <a:latin typeface="Times New Roman" panose="02020603050405020304" pitchFamily="18" charset="0"/>
                <a:cs typeface="Times New Roman" panose="02020603050405020304" pitchFamily="18" charset="0"/>
              </a:rPr>
              <a:t> aus de</a:t>
            </a:r>
            <a:r>
              <a:rPr lang="pl-PL" sz="2800" dirty="0">
                <a:latin typeface="Times New Roman" panose="02020603050405020304" pitchFamily="18" charset="0"/>
                <a:cs typeface="Times New Roman" panose="02020603050405020304" pitchFamily="18" charset="0"/>
              </a:rPr>
              <a:t>n</a:t>
            </a:r>
            <a:r>
              <a:rPr lang="de-DE" sz="2800" dirty="0">
                <a:latin typeface="Times New Roman" panose="02020603050405020304" pitchFamily="18" charset="0"/>
                <a:cs typeface="Times New Roman" panose="02020603050405020304" pitchFamily="18" charset="0"/>
              </a:rPr>
              <a:t> größten Brauereien, </a:t>
            </a:r>
            <a:r>
              <a:rPr lang="pl-PL" sz="2800" dirty="0" err="1">
                <a:latin typeface="Times New Roman" panose="02020603050405020304" pitchFamily="18" charset="0"/>
                <a:cs typeface="Times New Roman" panose="02020603050405020304" pitchFamily="18" charset="0"/>
              </a:rPr>
              <a:t>und</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auch</a:t>
            </a:r>
            <a:r>
              <a:rPr lang="de-DE"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aus</a:t>
            </a:r>
            <a:r>
              <a:rPr lang="de-DE" sz="2800" dirty="0">
                <a:latin typeface="Times New Roman" panose="02020603050405020304" pitchFamily="18" charset="0"/>
                <a:cs typeface="Times New Roman" panose="02020603050405020304" pitchFamily="18" charset="0"/>
              </a:rPr>
              <a:t> kleinen regionalen und ausländischen Brauereien hat. Der Pub organisiert thematischen Veranstaltungen, Konzerte sowie Dias</a:t>
            </a:r>
            <a:r>
              <a:rPr lang="pl-PL" sz="2800" dirty="0">
                <a:latin typeface="Times New Roman" panose="02020603050405020304" pitchFamily="18" charset="0"/>
                <a:cs typeface="Times New Roman" panose="02020603050405020304" pitchFamily="18" charset="0"/>
              </a:rPr>
              <a:t>-</a:t>
            </a:r>
            <a:r>
              <a:rPr lang="pl-PL" sz="2800" dirty="0" err="1">
                <a:latin typeface="Times New Roman" panose="02020603050405020304" pitchFamily="18" charset="0"/>
                <a:cs typeface="Times New Roman" panose="02020603050405020304" pitchFamily="18" charset="0"/>
              </a:rPr>
              <a:t>Treffen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un</a:t>
            </a:r>
            <a:r>
              <a:rPr lang="de-DE" sz="2800" dirty="0">
                <a:latin typeface="Times New Roman" panose="02020603050405020304" pitchFamily="18" charset="0"/>
                <a:cs typeface="Times New Roman" panose="02020603050405020304" pitchFamily="18" charset="0"/>
              </a:rPr>
              <a:t>d </a:t>
            </a:r>
            <a:r>
              <a:rPr lang="pl-PL" sz="2800" dirty="0">
                <a:latin typeface="Times New Roman" panose="02020603050405020304" pitchFamily="18" charset="0"/>
                <a:cs typeface="Times New Roman" panose="02020603050405020304" pitchFamily="18" charset="0"/>
              </a:rPr>
              <a:t>z</a:t>
            </a:r>
            <a:r>
              <a:rPr lang="de-DE" sz="2800" dirty="0">
                <a:latin typeface="Times New Roman" panose="02020603050405020304" pitchFamily="18" charset="0"/>
                <a:cs typeface="Times New Roman" panose="02020603050405020304" pitchFamily="18" charset="0"/>
              </a:rPr>
              <a:t>eigt  Forschungsreisen der örtlichen Weltenbummler.</a:t>
            </a:r>
            <a:endParaRPr lang="pl-PL"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832998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b="1" dirty="0">
                <a:latin typeface="Times New Roman" panose="02020603050405020304" pitchFamily="18" charset="0"/>
                <a:cs typeface="Times New Roman" panose="02020603050405020304" pitchFamily="18" charset="0"/>
              </a:rPr>
              <a:t>„PIRAMIDA”</a:t>
            </a:r>
          </a:p>
        </p:txBody>
      </p:sp>
      <p:sp>
        <p:nvSpPr>
          <p:cNvPr id="3" name="Symbol zastępczy zawartości 2"/>
          <p:cNvSpPr>
            <a:spLocks noGrp="1"/>
          </p:cNvSpPr>
          <p:nvPr>
            <p:ph idx="1"/>
          </p:nvPr>
        </p:nvSpPr>
        <p:spPr/>
        <p:txBody>
          <a:bodyPr>
            <a:normAutofit/>
          </a:bodyPr>
          <a:lstStyle/>
          <a:p>
            <a:r>
              <a:rPr lang="de-DE" sz="2800" dirty="0">
                <a:latin typeface="Times New Roman" panose="02020603050405020304" pitchFamily="18" charset="0"/>
                <a:cs typeface="Times New Roman" panose="02020603050405020304" pitchFamily="18" charset="0"/>
              </a:rPr>
              <a:t>Die Pyramide ist ein Klub</a:t>
            </a:r>
            <a:r>
              <a:rPr lang="pl-PL" sz="2800" dirty="0">
                <a:latin typeface="Times New Roman" panose="02020603050405020304" pitchFamily="18" charset="0"/>
                <a:cs typeface="Times New Roman" panose="02020603050405020304" pitchFamily="18" charset="0"/>
              </a:rPr>
              <a:t> ,der</a:t>
            </a:r>
            <a:r>
              <a:rPr lang="de-DE" sz="2800" dirty="0">
                <a:latin typeface="Times New Roman" panose="02020603050405020304" pitchFamily="18" charset="0"/>
                <a:cs typeface="Times New Roman" panose="02020603050405020304" pitchFamily="18" charset="0"/>
              </a:rPr>
              <a:t> mit </a:t>
            </a:r>
            <a:r>
              <a:rPr lang="pl-PL" sz="2800" dirty="0" err="1">
                <a:latin typeface="Times New Roman" panose="02020603050405020304" pitchFamily="18" charset="0"/>
                <a:cs typeface="Times New Roman" panose="02020603050405020304" pitchFamily="18" charset="0"/>
              </a:rPr>
              <a:t>ein</a:t>
            </a:r>
            <a:r>
              <a:rPr lang="de-DE" sz="2800" dirty="0" err="1">
                <a:latin typeface="Times New Roman" panose="02020603050405020304" pitchFamily="18" charset="0"/>
                <a:cs typeface="Times New Roman" panose="02020603050405020304" pitchFamily="18" charset="0"/>
              </a:rPr>
              <a:t>em</a:t>
            </a:r>
            <a:r>
              <a:rPr lang="de-DE" sz="2800" dirty="0">
                <a:latin typeface="Times New Roman" panose="02020603050405020304" pitchFamily="18" charset="0"/>
                <a:cs typeface="Times New Roman" panose="02020603050405020304" pitchFamily="18" charset="0"/>
              </a:rPr>
              <a:t> Restaurant und </a:t>
            </a:r>
            <a:r>
              <a:rPr lang="pl-PL" sz="2800" dirty="0" err="1">
                <a:latin typeface="Times New Roman" panose="02020603050405020304" pitchFamily="18" charset="0"/>
                <a:cs typeface="Times New Roman" panose="02020603050405020304" pitchFamily="18" charset="0"/>
              </a:rPr>
              <a:t>ein</a:t>
            </a:r>
            <a:r>
              <a:rPr lang="de-DE" sz="2800" dirty="0">
                <a:latin typeface="Times New Roman" panose="02020603050405020304" pitchFamily="18" charset="0"/>
                <a:cs typeface="Times New Roman" panose="02020603050405020304" pitchFamily="18" charset="0"/>
              </a:rPr>
              <a:t>er Pizzeria verbunden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ist</a:t>
            </a:r>
            <a:r>
              <a:rPr lang="de-DE" sz="2800" dirty="0">
                <a:latin typeface="Times New Roman" panose="02020603050405020304" pitchFamily="18" charset="0"/>
                <a:cs typeface="Times New Roman" panose="02020603050405020304" pitchFamily="18" charset="0"/>
              </a:rPr>
              <a:t>. Das Menü besteht aus Gerichten der polnischen Küche. Die Einrichtung knüpft an das altertümliche Ägypten </a:t>
            </a:r>
            <a:r>
              <a:rPr lang="de-DE" sz="2800" dirty="0" err="1">
                <a:latin typeface="Times New Roman" panose="02020603050405020304" pitchFamily="18" charset="0"/>
                <a:cs typeface="Times New Roman" panose="02020603050405020304" pitchFamily="18" charset="0"/>
              </a:rPr>
              <a:t>an.Es</a:t>
            </a:r>
            <a:r>
              <a:rPr lang="de-DE"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gibt</a:t>
            </a:r>
            <a:r>
              <a:rPr lang="de-DE" sz="2800" dirty="0">
                <a:latin typeface="Times New Roman" panose="02020603050405020304" pitchFamily="18" charset="0"/>
                <a:cs typeface="Times New Roman" panose="02020603050405020304" pitchFamily="18" charset="0"/>
              </a:rPr>
              <a:t> genug Platz und man kann  auf bequemen Sofas </a:t>
            </a:r>
            <a:r>
              <a:rPr lang="de-DE" sz="2800" dirty="0" err="1">
                <a:latin typeface="Times New Roman" panose="02020603050405020304" pitchFamily="18" charset="0"/>
                <a:cs typeface="Times New Roman" panose="02020603050405020304" pitchFamily="18" charset="0"/>
              </a:rPr>
              <a:t>sitzen.Am</a:t>
            </a:r>
            <a:r>
              <a:rPr lang="de-DE" sz="2800" dirty="0">
                <a:latin typeface="Times New Roman" panose="02020603050405020304" pitchFamily="18" charset="0"/>
                <a:cs typeface="Times New Roman" panose="02020603050405020304" pitchFamily="18" charset="0"/>
              </a:rPr>
              <a:t> Wochenende werden  verschiedenartige Veranstaltungen organisiert. Die Pyramide organisiert Gedenkveranstaltung</a:t>
            </a:r>
            <a:r>
              <a:rPr lang="pl-PL" sz="2800" dirty="0">
                <a:latin typeface="Times New Roman" panose="02020603050405020304" pitchFamily="18" charset="0"/>
                <a:cs typeface="Times New Roman" panose="02020603050405020304" pitchFamily="18" charset="0"/>
              </a:rPr>
              <a:t>en</a:t>
            </a:r>
            <a:r>
              <a:rPr lang="de-DE" sz="2800" dirty="0">
                <a:latin typeface="Times New Roman" panose="02020603050405020304" pitchFamily="18" charset="0"/>
                <a:cs typeface="Times New Roman" panose="02020603050405020304" pitchFamily="18" charset="0"/>
              </a:rPr>
              <a:t>, Junggesellenabende</a:t>
            </a:r>
            <a:r>
              <a:rPr lang="pl-PL" sz="2800" dirty="0">
                <a:latin typeface="Times New Roman" panose="02020603050405020304" pitchFamily="18" charset="0"/>
                <a:cs typeface="Times New Roman" panose="02020603050405020304" pitchFamily="18" charset="0"/>
              </a:rPr>
              <a:t>,</a:t>
            </a:r>
            <a:r>
              <a:rPr lang="de-DE" sz="2800" dirty="0">
                <a:latin typeface="Times New Roman" panose="02020603050405020304" pitchFamily="18" charset="0"/>
                <a:cs typeface="Times New Roman" panose="02020603050405020304" pitchFamily="18" charset="0"/>
              </a:rPr>
              <a:t> Geburtstag</a:t>
            </a:r>
            <a:r>
              <a:rPr lang="pl-PL" sz="2800" dirty="0" err="1">
                <a:latin typeface="Times New Roman" panose="02020603050405020304" pitchFamily="18" charset="0"/>
                <a:cs typeface="Times New Roman" panose="02020603050405020304" pitchFamily="18" charset="0"/>
              </a:rPr>
              <a:t>sfeste</a:t>
            </a:r>
            <a:r>
              <a:rPr lang="de-DE" sz="2800" dirty="0">
                <a:latin typeface="Times New Roman" panose="02020603050405020304" pitchFamily="18" charset="0"/>
                <a:cs typeface="Times New Roman" panose="02020603050405020304" pitchFamily="18" charset="0"/>
              </a:rPr>
              <a:t> u. ä. </a:t>
            </a:r>
            <a:endParaRPr lang="pl-PL"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532047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3" name="Picture 3" descr="Znalezione obrazy dla zapytania rzeszów"/>
          <p:cNvPicPr>
            <a:picLocks noChangeAspect="1" noChangeArrowheads="1"/>
          </p:cNvPicPr>
          <p:nvPr/>
        </p:nvPicPr>
        <p:blipFill>
          <a:blip r:embed="rId2" cstate="print">
            <a:lum bright="30000"/>
          </a:blip>
          <a:srcRect/>
          <a:stretch>
            <a:fillRect/>
          </a:stretch>
        </p:blipFill>
        <p:spPr bwMode="auto">
          <a:xfrm>
            <a:off x="4355976" y="3212976"/>
            <a:ext cx="4532194" cy="3394772"/>
          </a:xfrm>
          <a:prstGeom prst="rect">
            <a:avLst/>
          </a:prstGeom>
          <a:noFill/>
        </p:spPr>
      </p:pic>
      <p:sp>
        <p:nvSpPr>
          <p:cNvPr id="2" name="Tytuł 1"/>
          <p:cNvSpPr>
            <a:spLocks noGrp="1"/>
          </p:cNvSpPr>
          <p:nvPr>
            <p:ph type="title"/>
          </p:nvPr>
        </p:nvSpPr>
        <p:spPr/>
        <p:txBody>
          <a:bodyPr>
            <a:normAutofit/>
          </a:bodyPr>
          <a:lstStyle/>
          <a:p>
            <a:r>
              <a:rPr lang="pl-PL" sz="4000" b="1" dirty="0">
                <a:latin typeface="Times New Roman" panose="02020603050405020304" pitchFamily="18" charset="0"/>
                <a:cs typeface="Times New Roman" panose="02020603050405020304" pitchFamily="18" charset="0"/>
              </a:rPr>
              <a:t>Journalistin-Dominika Szewc</a:t>
            </a:r>
          </a:p>
        </p:txBody>
      </p:sp>
      <p:sp>
        <p:nvSpPr>
          <p:cNvPr id="112641" name="Rectangle 1"/>
          <p:cNvSpPr>
            <a:spLocks noChangeArrowheads="1"/>
          </p:cNvSpPr>
          <p:nvPr/>
        </p:nvSpPr>
        <p:spPr bwMode="auto">
          <a:xfrm>
            <a:off x="683568" y="1725414"/>
            <a:ext cx="7056784"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Ich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heiße</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Dominika Szewc. Ich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bin</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am</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11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März</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1996 in Nisko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geboren</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Ich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studiere</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Pädagogik</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im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ersten</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Studienjahr</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des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Bachelorsstudiums</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an der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Universität</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Rzeszów. Ich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wohne</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in Rzeszów.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Meine</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Heimatstadt</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ist</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Jeżowe. Ich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habe</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3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Schwestern</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und</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4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Br</a:t>
            </a:r>
            <a:r>
              <a:rPr kumimoji="0" lang="de-DE"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ü</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der.  Ich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bin</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sensibel</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selbstsicher</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und</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offen</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Ich mag </a:t>
            </a:r>
            <a:r>
              <a:rPr lang="de-DE" sz="2800" dirty="0" err="1">
                <a:latin typeface="Times New Roman" pitchFamily="18" charset="0"/>
                <a:ea typeface="Calibri" pitchFamily="34" charset="0"/>
                <a:cs typeface="Times New Roman" pitchFamily="18" charset="0"/>
              </a:rPr>
              <a:t>L</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aufe</a:t>
            </a:r>
            <a:r>
              <a:rPr kumimoji="0" lang="de-DE"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n</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und Reisen.</a:t>
            </a:r>
          </a:p>
          <a:p>
            <a:pPr lvl="0" fontAlgn="base">
              <a:spcBef>
                <a:spcPct val="0"/>
              </a:spcBef>
              <a:spcAft>
                <a:spcPct val="0"/>
              </a:spcAft>
            </a:pP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p>
          <a:p>
            <a:pPr lvl="0" fontAlgn="base">
              <a:spcBef>
                <a:spcPct val="0"/>
              </a:spcBef>
              <a:spcAft>
                <a:spcPct val="0"/>
              </a:spcAft>
            </a:pPr>
            <a:r>
              <a:rPr lang="de-DE" sz="2800" dirty="0">
                <a:latin typeface="Times New Roman" pitchFamily="18" charset="0"/>
                <a:ea typeface="Calibri" pitchFamily="34" charset="0"/>
                <a:cs typeface="Times New Roman" pitchFamily="18" charset="0"/>
              </a:rPr>
              <a:t>Im Projekt leitete ich die technische Seite</a:t>
            </a:r>
            <a:r>
              <a:rPr lang="pl-PL" sz="2800" dirty="0">
                <a:latin typeface="Times New Roman" pitchFamily="18" charset="0"/>
                <a:ea typeface="Calibri" pitchFamily="34" charset="0"/>
                <a:cs typeface="Times New Roman" pitchFamily="18" charset="0"/>
              </a:rPr>
              <a:t> und Grafiken. </a:t>
            </a:r>
            <a:endPar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7" name="Picture 3" descr="Znalezione obrazy dla zapytania rzeszów"/>
          <p:cNvPicPr>
            <a:picLocks noChangeAspect="1" noChangeArrowheads="1"/>
          </p:cNvPicPr>
          <p:nvPr/>
        </p:nvPicPr>
        <p:blipFill>
          <a:blip r:embed="rId2" cstate="print">
            <a:lum bright="40000"/>
          </a:blip>
          <a:srcRect/>
          <a:stretch>
            <a:fillRect/>
          </a:stretch>
        </p:blipFill>
        <p:spPr bwMode="auto">
          <a:xfrm>
            <a:off x="4283968" y="3429000"/>
            <a:ext cx="4529114" cy="3256384"/>
          </a:xfrm>
          <a:prstGeom prst="rect">
            <a:avLst/>
          </a:prstGeom>
          <a:noFill/>
        </p:spPr>
      </p:pic>
      <p:sp>
        <p:nvSpPr>
          <p:cNvPr id="2" name="Tytuł 1"/>
          <p:cNvSpPr>
            <a:spLocks noGrp="1"/>
          </p:cNvSpPr>
          <p:nvPr>
            <p:ph type="title"/>
          </p:nvPr>
        </p:nvSpPr>
        <p:spPr/>
        <p:txBody>
          <a:bodyPr>
            <a:normAutofit/>
          </a:bodyPr>
          <a:lstStyle/>
          <a:p>
            <a:r>
              <a:rPr lang="pl-PL" sz="4000" b="1" dirty="0" err="1">
                <a:latin typeface="Times New Roman" panose="02020603050405020304" pitchFamily="18" charset="0"/>
                <a:cs typeface="Times New Roman" panose="02020603050405020304" pitchFamily="18" charset="0"/>
              </a:rPr>
              <a:t>Chefin</a:t>
            </a:r>
            <a:r>
              <a:rPr lang="pl-PL" sz="4000" b="1" dirty="0">
                <a:latin typeface="Times New Roman" panose="02020603050405020304" pitchFamily="18" charset="0"/>
                <a:cs typeface="Times New Roman" panose="02020603050405020304" pitchFamily="18" charset="0"/>
              </a:rPr>
              <a:t>- Patrycja Cioch</a:t>
            </a:r>
          </a:p>
        </p:txBody>
      </p:sp>
      <p:sp>
        <p:nvSpPr>
          <p:cNvPr id="205825" name="Rectangle 1"/>
          <p:cNvSpPr>
            <a:spLocks noChangeArrowheads="1"/>
          </p:cNvSpPr>
          <p:nvPr/>
        </p:nvSpPr>
        <p:spPr bwMode="auto">
          <a:xfrm>
            <a:off x="323528" y="2090465"/>
            <a:ext cx="8532440" cy="310854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800" b="1" i="0" u="none" strike="noStrike" cap="none" normalizeH="0" baseline="0" dirty="0" err="1">
                <a:ln>
                  <a:noFill/>
                </a:ln>
                <a:effectLst/>
                <a:latin typeface="Times New Roman" panose="02020603050405020304" pitchFamily="18" charset="0"/>
                <a:ea typeface="Times New Roman" pitchFamily="18" charset="0"/>
                <a:cs typeface="Times New Roman" panose="02020603050405020304" pitchFamily="18" charset="0"/>
              </a:rPr>
              <a:t>Wohnort</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 -Rzeszów</a:t>
            </a:r>
            <a:endParaRPr kumimoji="0" lang="pl-PL" sz="28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800" b="1" i="0" u="none" strike="noStrike" cap="none" normalizeH="0" baseline="0" dirty="0" err="1">
                <a:ln>
                  <a:noFill/>
                </a:ln>
                <a:effectLst/>
                <a:latin typeface="Times New Roman" panose="02020603050405020304" pitchFamily="18" charset="0"/>
                <a:ea typeface="Times New Roman" pitchFamily="18" charset="0"/>
                <a:cs typeface="Times New Roman" panose="02020603050405020304" pitchFamily="18" charset="0"/>
              </a:rPr>
              <a:t>Studienort</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 Rzeszów</a:t>
            </a:r>
            <a:endParaRPr kumimoji="0" lang="pl-PL" sz="28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800" b="0" i="0" u="none" strike="noStrike" cap="none" normalizeH="0" baseline="0" dirty="0" err="1">
                <a:ln>
                  <a:noFill/>
                </a:ln>
                <a:effectLst/>
                <a:latin typeface="Times New Roman" panose="02020603050405020304" pitchFamily="18" charset="0"/>
                <a:ea typeface="Times New Roman" pitchFamily="18" charset="0"/>
                <a:cs typeface="Times New Roman" panose="02020603050405020304" pitchFamily="18" charset="0"/>
              </a:rPr>
              <a:t>Meine</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 </a:t>
            </a:r>
            <a:r>
              <a:rPr kumimoji="0" lang="pl-PL" sz="2800" b="0" i="0" u="none" strike="noStrike" cap="none" normalizeH="0" baseline="0" dirty="0" err="1">
                <a:ln>
                  <a:noFill/>
                </a:ln>
                <a:effectLst/>
                <a:latin typeface="Times New Roman" panose="02020603050405020304" pitchFamily="18" charset="0"/>
                <a:ea typeface="Times New Roman" pitchFamily="18" charset="0"/>
                <a:cs typeface="Times New Roman" panose="02020603050405020304" pitchFamily="18" charset="0"/>
              </a:rPr>
              <a:t>Lieblingsmusik</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 </a:t>
            </a:r>
            <a:r>
              <a:rPr kumimoji="0" lang="pl-PL" sz="2800" b="0" i="0" u="none" strike="noStrike" cap="none" normalizeH="0" baseline="0" dirty="0" err="1">
                <a:ln>
                  <a:noFill/>
                </a:ln>
                <a:effectLst/>
                <a:latin typeface="Times New Roman" panose="02020603050405020304" pitchFamily="18" charset="0"/>
                <a:ea typeface="Times New Roman" pitchFamily="18" charset="0"/>
                <a:cs typeface="Times New Roman" panose="02020603050405020304" pitchFamily="18" charset="0"/>
              </a:rPr>
              <a:t>ist</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 </a:t>
            </a:r>
            <a:r>
              <a:rPr kumimoji="0" lang="pl-PL" sz="2800" b="0" i="0" u="none" strike="noStrike" cap="none" normalizeH="0" baseline="0" dirty="0" err="1">
                <a:ln>
                  <a:noFill/>
                </a:ln>
                <a:effectLst/>
                <a:latin typeface="Times New Roman" panose="02020603050405020304" pitchFamily="18" charset="0"/>
                <a:ea typeface="Times New Roman" pitchFamily="18" charset="0"/>
                <a:cs typeface="Times New Roman" panose="02020603050405020304" pitchFamily="18" charset="0"/>
              </a:rPr>
              <a:t>klassische</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 Musik </a:t>
            </a:r>
            <a:r>
              <a:rPr kumimoji="0" lang="pl-PL" sz="2800" b="0" i="0" u="none" strike="noStrike" cap="none" normalizeH="0" baseline="0" dirty="0" err="1">
                <a:ln>
                  <a:noFill/>
                </a:ln>
                <a:effectLst/>
                <a:latin typeface="Times New Roman" panose="02020603050405020304" pitchFamily="18" charset="0"/>
                <a:ea typeface="Times New Roman" pitchFamily="18" charset="0"/>
                <a:cs typeface="Times New Roman" panose="02020603050405020304" pitchFamily="18" charset="0"/>
              </a:rPr>
              <a:t>z.B</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 Mozart, </a:t>
            </a:r>
            <a:r>
              <a:rPr kumimoji="0" lang="pl-PL" sz="2800" b="0" i="0" u="none" strike="noStrike" cap="none" normalizeH="0" baseline="0" dirty="0" err="1">
                <a:ln>
                  <a:noFill/>
                </a:ln>
                <a:effectLst/>
                <a:latin typeface="Times New Roman" panose="02020603050405020304" pitchFamily="18" charset="0"/>
                <a:ea typeface="Times New Roman" pitchFamily="18" charset="0"/>
                <a:cs typeface="Times New Roman" panose="02020603050405020304" pitchFamily="18" charset="0"/>
              </a:rPr>
              <a:t>Tchaikovsky</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a:t>
            </a:r>
            <a:endParaRPr kumimoji="0" lang="pl-PL" sz="28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Mein Hobby </a:t>
            </a:r>
            <a:r>
              <a:rPr kumimoji="0" lang="pl-PL" sz="2800" b="0" i="0" u="none" strike="noStrike" cap="none" normalizeH="0" baseline="0" dirty="0" err="1">
                <a:ln>
                  <a:noFill/>
                </a:ln>
                <a:effectLst/>
                <a:latin typeface="Times New Roman" panose="02020603050405020304" pitchFamily="18" charset="0"/>
                <a:ea typeface="Times New Roman" pitchFamily="18" charset="0"/>
                <a:cs typeface="Times New Roman" panose="02020603050405020304" pitchFamily="18" charset="0"/>
              </a:rPr>
              <a:t>ist</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  </a:t>
            </a:r>
            <a:r>
              <a:rPr kumimoji="0" lang="pl-PL" sz="2800" b="0" i="0" u="none" strike="noStrike" cap="none" normalizeH="0" baseline="0" dirty="0" err="1">
                <a:ln>
                  <a:noFill/>
                </a:ln>
                <a:effectLst/>
                <a:latin typeface="Times New Roman" panose="02020603050405020304" pitchFamily="18" charset="0"/>
                <a:ea typeface="Times New Roman" pitchFamily="18" charset="0"/>
                <a:cs typeface="Times New Roman" panose="02020603050405020304" pitchFamily="18" charset="0"/>
              </a:rPr>
              <a:t>Chorsingen</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a:t>
            </a:r>
            <a:endParaRPr kumimoji="0" lang="pl-PL" sz="28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In </a:t>
            </a:r>
            <a:r>
              <a:rPr kumimoji="0" lang="pl-PL" sz="2800" b="0" i="0" u="none" strike="noStrike" cap="none" normalizeH="0" baseline="0" dirty="0" err="1">
                <a:ln>
                  <a:noFill/>
                </a:ln>
                <a:effectLst/>
                <a:latin typeface="Times New Roman" panose="02020603050405020304" pitchFamily="18" charset="0"/>
                <a:ea typeface="Times New Roman" pitchFamily="18" charset="0"/>
                <a:cs typeface="Times New Roman" panose="02020603050405020304" pitchFamily="18" charset="0"/>
              </a:rPr>
              <a:t>Zukunft</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 </a:t>
            </a:r>
            <a:r>
              <a:rPr kumimoji="0" lang="pl-PL" sz="2800" b="0" i="0" u="none" strike="noStrike" cap="none" normalizeH="0" baseline="0" dirty="0" err="1">
                <a:ln>
                  <a:noFill/>
                </a:ln>
                <a:effectLst/>
                <a:latin typeface="Times New Roman" panose="02020603050405020304" pitchFamily="18" charset="0"/>
                <a:ea typeface="Times New Roman" pitchFamily="18" charset="0"/>
                <a:cs typeface="Times New Roman" panose="02020603050405020304" pitchFamily="18" charset="0"/>
              </a:rPr>
              <a:t>möchte</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 ich i</a:t>
            </a:r>
            <a:r>
              <a:rPr kumimoji="0" lang="de-DE"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n</a:t>
            </a:r>
            <a:r>
              <a:rPr kumimoji="0" lang="de-DE" sz="2800" b="0" i="0" u="none" strike="noStrike" cap="none" normalizeH="0" dirty="0">
                <a:ln>
                  <a:noFill/>
                </a:ln>
                <a:effectLst/>
                <a:latin typeface="Times New Roman" panose="02020603050405020304" pitchFamily="18" charset="0"/>
                <a:ea typeface="Times New Roman" pitchFamily="18" charset="0"/>
                <a:cs typeface="Times New Roman" panose="02020603050405020304" pitchFamily="18" charset="0"/>
              </a:rPr>
              <a:t> einer</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 </a:t>
            </a:r>
            <a:r>
              <a:rPr kumimoji="0" lang="pl-PL" sz="2800" b="0" i="0" u="none" strike="noStrike" cap="none" normalizeH="0" baseline="0" dirty="0" err="1">
                <a:ln>
                  <a:noFill/>
                </a:ln>
                <a:effectLst/>
                <a:latin typeface="Times New Roman" panose="02020603050405020304" pitchFamily="18" charset="0"/>
                <a:ea typeface="Times New Roman" pitchFamily="18" charset="0"/>
                <a:cs typeface="Times New Roman" panose="02020603050405020304" pitchFamily="18" charset="0"/>
              </a:rPr>
              <a:t>Grundschule</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 </a:t>
            </a:r>
            <a:r>
              <a:rPr kumimoji="0" lang="pl-PL" sz="2800" b="0" i="0" u="none" strike="noStrike" cap="none" normalizeH="0" baseline="0" dirty="0" err="1">
                <a:ln>
                  <a:noFill/>
                </a:ln>
                <a:effectLst/>
                <a:latin typeface="Times New Roman" panose="02020603050405020304" pitchFamily="18" charset="0"/>
                <a:ea typeface="Times New Roman" pitchFamily="18" charset="0"/>
                <a:cs typeface="Times New Roman" panose="02020603050405020304" pitchFamily="18" charset="0"/>
              </a:rPr>
              <a:t>unterrichten</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a:t>
            </a:r>
            <a:endParaRPr kumimoji="0" lang="pl-PL" sz="2800" b="0" i="0" u="none" strike="noStrike" cap="none" normalizeH="0" baseline="0" dirty="0">
              <a:ln>
                <a:noFill/>
              </a:ln>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Ich </a:t>
            </a:r>
            <a:r>
              <a:rPr kumimoji="0" lang="pl-PL" sz="2800" b="0" i="0" u="none" strike="noStrike" cap="none" normalizeH="0" baseline="0" dirty="0" err="1">
                <a:ln>
                  <a:noFill/>
                </a:ln>
                <a:effectLst/>
                <a:latin typeface="Times New Roman" panose="02020603050405020304" pitchFamily="18" charset="0"/>
                <a:ea typeface="Times New Roman" pitchFamily="18" charset="0"/>
                <a:cs typeface="Times New Roman" panose="02020603050405020304" pitchFamily="18" charset="0"/>
              </a:rPr>
              <a:t>bin</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 </a:t>
            </a:r>
            <a:r>
              <a:rPr lang="pl-PL" sz="2800" dirty="0" err="1">
                <a:latin typeface="Times New Roman" panose="02020603050405020304" pitchFamily="18" charset="0"/>
                <a:ea typeface="Times New Roman" pitchFamily="18" charset="0"/>
                <a:cs typeface="Times New Roman" panose="02020603050405020304" pitchFamily="18" charset="0"/>
              </a:rPr>
              <a:t>lustig</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 </a:t>
            </a:r>
            <a:r>
              <a:rPr kumimoji="0" lang="pl-PL" sz="2800" b="0" i="0" u="none" strike="noStrike" cap="none" normalizeH="0" baseline="0" dirty="0" err="1">
                <a:ln>
                  <a:noFill/>
                </a:ln>
                <a:effectLst/>
                <a:latin typeface="Times New Roman" panose="02020603050405020304" pitchFamily="18" charset="0"/>
                <a:ea typeface="Times New Roman" pitchFamily="18" charset="0"/>
                <a:cs typeface="Times New Roman" panose="02020603050405020304" pitchFamily="18" charset="0"/>
              </a:rPr>
              <a:t>und</a:t>
            </a:r>
            <a:r>
              <a:rPr kumimoji="0" lang="pl-PL" sz="2800" b="0" i="0" u="none" strike="noStrike" cap="none" normalizeH="0" baseline="0" dirty="0">
                <a:ln>
                  <a:noFill/>
                </a:ln>
                <a:effectLst/>
                <a:latin typeface="Times New Roman" panose="02020603050405020304" pitchFamily="18" charset="0"/>
                <a:ea typeface="Times New Roman" pitchFamily="18" charset="0"/>
                <a:cs typeface="Times New Roman" panose="02020603050405020304" pitchFamily="18" charset="0"/>
              </a:rPr>
              <a:t> </a:t>
            </a:r>
            <a:r>
              <a:rPr lang="de-DE" sz="2800" dirty="0" err="1">
                <a:latin typeface="Times New Roman" panose="02020603050405020304" pitchFamily="18" charset="0"/>
                <a:ea typeface="Times New Roman" pitchFamily="18" charset="0"/>
                <a:cs typeface="Times New Roman" panose="02020603050405020304" pitchFamily="18" charset="0"/>
              </a:rPr>
              <a:t>küstlerisch</a:t>
            </a:r>
            <a:r>
              <a:rPr lang="de-DE" sz="2800" dirty="0">
                <a:latin typeface="Times New Roman" panose="02020603050405020304" pitchFamily="18" charset="0"/>
                <a:ea typeface="Times New Roman" pitchFamily="18" charset="0"/>
                <a:cs typeface="Times New Roman" panose="02020603050405020304" pitchFamily="18" charset="0"/>
              </a:rPr>
              <a:t> begabt.</a:t>
            </a:r>
            <a:endParaRPr kumimoji="0" lang="pl-PL" sz="2800" b="0" i="0" u="none" strike="noStrike" cap="none" normalizeH="0" baseline="0" dirty="0">
              <a:ln>
                <a:noFill/>
              </a:ln>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857232"/>
            <a:ext cx="8229600" cy="5092048"/>
          </a:xfrm>
        </p:spPr>
        <p:txBody>
          <a:bodyPr>
            <a:normAutofit lnSpcReduction="10000"/>
          </a:bodyPr>
          <a:lstStyle/>
          <a:p>
            <a:r>
              <a:rPr lang="pl-PL" sz="2800" dirty="0" err="1">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Geschichte</a:t>
            </a:r>
            <a:r>
              <a:rPr lang="pl-PL" sz="2800" dirty="0">
                <a:latin typeface="Times New Roman" panose="02020603050405020304" pitchFamily="18" charset="0"/>
                <a:cs typeface="Times New Roman" panose="02020603050405020304" pitchFamily="18" charset="0"/>
              </a:rPr>
              <a:t> der Stadt Rzeszów </a:t>
            </a:r>
            <a:r>
              <a:rPr lang="pl-PL" sz="2800" dirty="0" err="1">
                <a:latin typeface="Times New Roman" panose="02020603050405020304" pitchFamily="18" charset="0"/>
                <a:cs typeface="Times New Roman" panose="02020603050405020304" pitchFamily="18" charset="0"/>
              </a:rPr>
              <a:t>in</a:t>
            </a:r>
            <a:r>
              <a:rPr lang="pl-PL" sz="2800" dirty="0">
                <a:latin typeface="Times New Roman" panose="02020603050405020304" pitchFamily="18" charset="0"/>
                <a:cs typeface="Times New Roman" panose="02020603050405020304" pitchFamily="18" charset="0"/>
              </a:rPr>
              <a:t> den </a:t>
            </a:r>
            <a:r>
              <a:rPr lang="pl-PL" sz="2800" dirty="0" err="1">
                <a:latin typeface="Times New Roman" panose="02020603050405020304" pitchFamily="18" charset="0"/>
                <a:cs typeface="Times New Roman" panose="02020603050405020304" pitchFamily="18" charset="0"/>
              </a:rPr>
              <a:t>letzten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Jahren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ist</a:t>
            </a:r>
            <a:r>
              <a:rPr lang="pl-PL" sz="2800" dirty="0">
                <a:latin typeface="Times New Roman" panose="02020603050405020304" pitchFamily="18" charset="0"/>
                <a:cs typeface="Times New Roman" panose="02020603050405020304" pitchFamily="18" charset="0"/>
              </a:rPr>
              <a:t> im </a:t>
            </a:r>
            <a:r>
              <a:rPr lang="pl-PL" sz="2800" dirty="0" err="1">
                <a:latin typeface="Times New Roman" panose="02020603050405020304" pitchFamily="18" charset="0"/>
                <a:cs typeface="Times New Roman" panose="02020603050405020304" pitchFamily="18" charset="0"/>
              </a:rPr>
              <a:t>grossen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Teil</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Geschichte</a:t>
            </a:r>
            <a:r>
              <a:rPr lang="pl-PL" sz="2800" dirty="0">
                <a:latin typeface="Times New Roman" panose="02020603050405020304" pitchFamily="18" charset="0"/>
                <a:cs typeface="Times New Roman" panose="02020603050405020304" pitchFamily="18" charset="0"/>
              </a:rPr>
              <a:t>  der </a:t>
            </a:r>
            <a:r>
              <a:rPr lang="pl-PL" sz="2800" dirty="0" err="1">
                <a:latin typeface="Times New Roman" panose="02020603050405020304" pitchFamily="18" charset="0"/>
                <a:cs typeface="Times New Roman" panose="02020603050405020304" pitchFamily="18" charset="0"/>
              </a:rPr>
              <a:t>Entstehung</a:t>
            </a:r>
            <a:r>
              <a:rPr lang="pl-PL" sz="2800" dirty="0">
                <a:latin typeface="Times New Roman" panose="02020603050405020304" pitchFamily="18" charset="0"/>
                <a:cs typeface="Times New Roman" panose="02020603050405020304" pitchFamily="18" charset="0"/>
              </a:rPr>
              <a:t> der </a:t>
            </a:r>
            <a:r>
              <a:rPr lang="pl-PL" sz="2800" dirty="0" err="1">
                <a:latin typeface="Times New Roman" panose="02020603050405020304" pitchFamily="18" charset="0"/>
                <a:cs typeface="Times New Roman" panose="02020603050405020304" pitchFamily="18" charset="0"/>
              </a:rPr>
              <a:t>neuen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Obiekte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in</a:t>
            </a:r>
            <a:r>
              <a:rPr lang="pl-PL" sz="2800" dirty="0">
                <a:latin typeface="Times New Roman" panose="02020603050405020304" pitchFamily="18" charset="0"/>
                <a:cs typeface="Times New Roman" panose="02020603050405020304" pitchFamily="18" charset="0"/>
              </a:rPr>
              <a:t> der Stadt wie </a:t>
            </a:r>
            <a:r>
              <a:rPr lang="pl-PL" sz="2800" dirty="0" err="1">
                <a:latin typeface="Times New Roman" panose="02020603050405020304" pitchFamily="18" charset="0"/>
                <a:cs typeface="Times New Roman" panose="02020603050405020304" pitchFamily="18" charset="0"/>
              </a:rPr>
              <a:t>zum</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Beispiel</a:t>
            </a:r>
            <a:r>
              <a:rPr lang="pl-PL" sz="2800" dirty="0">
                <a:latin typeface="Times New Roman" panose="02020603050405020304" pitchFamily="18" charset="0"/>
                <a:cs typeface="Times New Roman" panose="02020603050405020304" pitchFamily="18" charset="0"/>
              </a:rPr>
              <a:t>: Der </a:t>
            </a:r>
            <a:r>
              <a:rPr lang="pl-PL" sz="2800" dirty="0" err="1">
                <a:latin typeface="Times New Roman" panose="02020603050405020304" pitchFamily="18" charset="0"/>
                <a:cs typeface="Times New Roman" panose="02020603050405020304" pitchFamily="18" charset="0"/>
              </a:rPr>
              <a:t>Internationale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Flughafen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in</a:t>
            </a:r>
            <a:r>
              <a:rPr lang="pl-PL" sz="2800" dirty="0">
                <a:latin typeface="Times New Roman" panose="02020603050405020304" pitchFamily="18" charset="0"/>
                <a:cs typeface="Times New Roman" panose="02020603050405020304" pitchFamily="18" charset="0"/>
              </a:rPr>
              <a:t> Jasionka .</a:t>
            </a:r>
          </a:p>
          <a:p>
            <a:r>
              <a:rPr lang="pl-PL" sz="2800" dirty="0">
                <a:latin typeface="Times New Roman" panose="02020603050405020304" pitchFamily="18" charset="0"/>
                <a:cs typeface="Times New Roman" panose="02020603050405020304" pitchFamily="18" charset="0"/>
              </a:rPr>
              <a:t>Historia miasta Rzeszów w ostatnich latach to historia powstania nowych obiektów w mieście jak na przykład: Międzynarodowe Lotnisko w Jasionce.</a:t>
            </a:r>
          </a:p>
          <a:p>
            <a:r>
              <a:rPr lang="pl-PL" sz="2800" dirty="0" err="1">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Autobahn</a:t>
            </a:r>
            <a:r>
              <a:rPr lang="pl-PL" sz="2800" dirty="0">
                <a:latin typeface="Times New Roman" panose="02020603050405020304" pitchFamily="18" charset="0"/>
                <a:cs typeface="Times New Roman" panose="02020603050405020304" pitchFamily="18" charset="0"/>
              </a:rPr>
              <a:t> A4 ,</a:t>
            </a:r>
            <a:r>
              <a:rPr lang="pl-PL" sz="2800" dirty="0" err="1">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eine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bequeme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Verbindung</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zwischen</a:t>
            </a:r>
            <a:r>
              <a:rPr lang="pl-PL" sz="2800" dirty="0">
                <a:latin typeface="Times New Roman" panose="02020603050405020304" pitchFamily="18" charset="0"/>
                <a:cs typeface="Times New Roman" panose="02020603050405020304" pitchFamily="18" charset="0"/>
              </a:rPr>
              <a:t> den </a:t>
            </a:r>
            <a:r>
              <a:rPr lang="pl-PL" sz="2800" dirty="0" err="1">
                <a:latin typeface="Times New Roman" panose="02020603050405020304" pitchFamily="18" charset="0"/>
                <a:cs typeface="Times New Roman" panose="02020603050405020304" pitchFamily="18" charset="0"/>
              </a:rPr>
              <a:t>Strassennetzen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Westeuropas</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und</a:t>
            </a:r>
            <a:r>
              <a:rPr lang="pl-PL" sz="2800" dirty="0">
                <a:latin typeface="Times New Roman" panose="02020603050405020304" pitchFamily="18" charset="0"/>
                <a:cs typeface="Times New Roman" panose="02020603050405020304" pitchFamily="18" charset="0"/>
              </a:rPr>
              <a:t> der </a:t>
            </a:r>
            <a:r>
              <a:rPr lang="pl-PL" sz="2800" dirty="0" err="1">
                <a:latin typeface="Times New Roman" panose="02020603050405020304" pitchFamily="18" charset="0"/>
                <a:cs typeface="Times New Roman" panose="02020603050405020304" pitchFamily="18" charset="0"/>
              </a:rPr>
              <a:t>Ukraine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bietet</a:t>
            </a:r>
            <a:r>
              <a:rPr lang="pl-PL" sz="2800" dirty="0">
                <a:latin typeface="Times New Roman" panose="02020603050405020304" pitchFamily="18" charset="0"/>
                <a:cs typeface="Times New Roman" panose="02020603050405020304" pitchFamily="18" charset="0"/>
              </a:rPr>
              <a:t>.</a:t>
            </a:r>
          </a:p>
          <a:p>
            <a:r>
              <a:rPr lang="pl-PL" sz="2800" dirty="0">
                <a:latin typeface="Times New Roman" panose="02020603050405020304" pitchFamily="18" charset="0"/>
                <a:cs typeface="Times New Roman" panose="02020603050405020304" pitchFamily="18" charset="0"/>
              </a:rPr>
              <a:t>Autostrada A4,która oferuje wygodne połączenie pomiędzy siecią dróg zachodniej Europy i Ukrainy.</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3528" y="476672"/>
            <a:ext cx="8229600" cy="6264696"/>
          </a:xfrm>
        </p:spPr>
        <p:txBody>
          <a:bodyPr>
            <a:normAutofit fontScale="70000" lnSpcReduction="20000"/>
          </a:bodyPr>
          <a:lstStyle/>
          <a:p>
            <a:pPr marL="0" indent="0" algn="ctr">
              <a:buNone/>
            </a:pP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In dieser multimedialen </a:t>
            </a:r>
            <a:r>
              <a:rPr lang="de-DE" sz="3400" dirty="0" err="1">
                <a:solidFill>
                  <a:schemeClr val="tx1">
                    <a:lumMod val="95000"/>
                    <a:lumOff val="5000"/>
                  </a:schemeClr>
                </a:solidFill>
                <a:latin typeface="Times New Roman" panose="02020603050405020304" pitchFamily="18" charset="0"/>
                <a:cs typeface="Times New Roman" panose="02020603050405020304" pitchFamily="18" charset="0"/>
              </a:rPr>
              <a:t>Präs</a:t>
            </a:r>
            <a:r>
              <a:rPr lang="pl-PL" sz="3400" dirty="0">
                <a:solidFill>
                  <a:schemeClr val="tx1">
                    <a:lumMod val="95000"/>
                    <a:lumOff val="5000"/>
                  </a:schemeClr>
                </a:solidFill>
                <a:latin typeface="Times New Roman" panose="02020603050405020304" pitchFamily="18" charset="0"/>
                <a:cs typeface="Times New Roman" panose="02020603050405020304" pitchFamily="18" charset="0"/>
              </a:rPr>
              <a:t>e</a:t>
            </a: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ntation möchten wir  ausländischen Gästen, die unsere Stadt besuchen und den Jugendlichen, die hier studieren, die Schönheit von Rzes</a:t>
            </a:r>
            <a:r>
              <a:rPr lang="pl-PL" sz="3400" dirty="0" err="1">
                <a:solidFill>
                  <a:schemeClr val="tx1">
                    <a:lumMod val="95000"/>
                    <a:lumOff val="5000"/>
                  </a:schemeClr>
                </a:solidFill>
                <a:latin typeface="Times New Roman" panose="02020603050405020304" pitchFamily="18" charset="0"/>
                <a:cs typeface="Times New Roman" panose="02020603050405020304" pitchFamily="18" charset="0"/>
              </a:rPr>
              <a:t>zó</a:t>
            </a: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w zeigen.</a:t>
            </a:r>
            <a:endParaRPr lang="pl-PL" sz="34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lgn="ctr">
              <a:buNone/>
            </a:pPr>
            <a:endParaRPr lang="pl-PL" sz="34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lgn="ctr">
              <a:buNone/>
            </a:pPr>
            <a:r>
              <a:rPr lang="de-DE" sz="3400" dirty="0" err="1">
                <a:solidFill>
                  <a:schemeClr val="tx1">
                    <a:lumMod val="95000"/>
                    <a:lumOff val="5000"/>
                  </a:schemeClr>
                </a:solidFill>
                <a:latin typeface="Times New Roman" panose="02020603050405020304" pitchFamily="18" charset="0"/>
                <a:cs typeface="Times New Roman" panose="02020603050405020304" pitchFamily="18" charset="0"/>
              </a:rPr>
              <a:t>Rzesz</a:t>
            </a:r>
            <a:r>
              <a:rPr lang="pl-PL" sz="3400" dirty="0">
                <a:solidFill>
                  <a:schemeClr val="tx1">
                    <a:lumMod val="95000"/>
                    <a:lumOff val="5000"/>
                  </a:schemeClr>
                </a:solidFill>
                <a:latin typeface="Times New Roman" panose="02020603050405020304" pitchFamily="18" charset="0"/>
                <a:cs typeface="Times New Roman" panose="02020603050405020304" pitchFamily="18" charset="0"/>
              </a:rPr>
              <a:t>ó</a:t>
            </a: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w ist </a:t>
            </a:r>
            <a:r>
              <a:rPr lang="pl-PL" sz="3400" dirty="0" err="1">
                <a:solidFill>
                  <a:schemeClr val="tx1">
                    <a:lumMod val="95000"/>
                    <a:lumOff val="5000"/>
                  </a:schemeClr>
                </a:solidFill>
                <a:latin typeface="Times New Roman" panose="02020603050405020304" pitchFamily="18" charset="0"/>
                <a:cs typeface="Times New Roman" panose="02020603050405020304" pitchFamily="18" charset="0"/>
              </a:rPr>
              <a:t>touristisch</a:t>
            </a:r>
            <a:r>
              <a:rPr lang="pl-PL"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gesehen eine interessante und sehr gạstfreundliche Stadt.</a:t>
            </a:r>
            <a:endParaRPr lang="pl-PL" sz="34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lgn="ctr">
              <a:buNone/>
            </a:pPr>
            <a:endParaRPr lang="pl-PL" sz="34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lgn="ctr">
              <a:buNone/>
            </a:pP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Wir m</a:t>
            </a:r>
            <a:r>
              <a:rPr lang="pl-PL" sz="3400" dirty="0">
                <a:solidFill>
                  <a:schemeClr val="tx1">
                    <a:lumMod val="95000"/>
                    <a:lumOff val="5000"/>
                  </a:schemeClr>
                </a:solidFill>
                <a:latin typeface="Times New Roman" panose="02020603050405020304" pitchFamily="18" charset="0"/>
                <a:cs typeface="Times New Roman" panose="02020603050405020304" pitchFamily="18" charset="0"/>
              </a:rPr>
              <a:t>ӧ</a:t>
            </a:r>
            <a:r>
              <a:rPr lang="de-DE" sz="3400" dirty="0" err="1">
                <a:solidFill>
                  <a:schemeClr val="tx1">
                    <a:lumMod val="95000"/>
                    <a:lumOff val="5000"/>
                  </a:schemeClr>
                </a:solidFill>
                <a:latin typeface="Times New Roman" panose="02020603050405020304" pitchFamily="18" charset="0"/>
                <a:cs typeface="Times New Roman" panose="02020603050405020304" pitchFamily="18" charset="0"/>
              </a:rPr>
              <a:t>chten</a:t>
            </a: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 mehrere jahrhundertealte </a:t>
            </a:r>
            <a:r>
              <a:rPr lang="de-DE" sz="3400" dirty="0" err="1">
                <a:solidFill>
                  <a:schemeClr val="tx1">
                    <a:lumMod val="95000"/>
                    <a:lumOff val="5000"/>
                  </a:schemeClr>
                </a:solidFill>
                <a:latin typeface="Times New Roman" panose="02020603050405020304" pitchFamily="18" charset="0"/>
                <a:cs typeface="Times New Roman" panose="02020603050405020304" pitchFamily="18" charset="0"/>
              </a:rPr>
              <a:t>Denkm</a:t>
            </a:r>
            <a:r>
              <a:rPr lang="pl-PL" sz="3400" dirty="0">
                <a:solidFill>
                  <a:schemeClr val="tx1">
                    <a:lumMod val="95000"/>
                    <a:lumOff val="5000"/>
                  </a:schemeClr>
                </a:solidFill>
                <a:latin typeface="Times New Roman" panose="02020603050405020304" pitchFamily="18" charset="0"/>
                <a:cs typeface="Times New Roman" panose="02020603050405020304" pitchFamily="18" charset="0"/>
              </a:rPr>
              <a:t>ӓ</a:t>
            </a:r>
            <a:r>
              <a:rPr lang="de-DE" sz="3400" dirty="0" err="1">
                <a:solidFill>
                  <a:schemeClr val="tx1">
                    <a:lumMod val="95000"/>
                    <a:lumOff val="5000"/>
                  </a:schemeClr>
                </a:solidFill>
                <a:latin typeface="Times New Roman" panose="02020603050405020304" pitchFamily="18" charset="0"/>
                <a:cs typeface="Times New Roman" panose="02020603050405020304" pitchFamily="18" charset="0"/>
              </a:rPr>
              <a:t>ler</a:t>
            </a: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 zeigen.</a:t>
            </a:r>
            <a:endParaRPr lang="pl-PL" sz="34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lgn="ctr">
              <a:buNone/>
            </a:pP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Alle am Projekt beteiligten besuchen auch die neuesten Gebäude, Hochschulen und gehen  durch die Altstadt spazieren.</a:t>
            </a:r>
            <a:endParaRPr lang="pl-PL" sz="34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lgn="ctr">
              <a:buNone/>
            </a:pPr>
            <a:endParaRPr lang="pl-PL" sz="34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lgn="ctr">
              <a:buNone/>
            </a:pP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Wir wollen auch in die</a:t>
            </a:r>
            <a:r>
              <a:rPr lang="pl-PL"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Welt der Einwohnern von Rzeszów einführen, indem wir ein paar rzeszower Pubs vorstellen.</a:t>
            </a:r>
            <a:r>
              <a:rPr lang="pl-PL"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Wir hoffen</a:t>
            </a:r>
            <a:r>
              <a:rPr lang="pl-PL"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dass</a:t>
            </a:r>
            <a:r>
              <a:rPr lang="pl-PL"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die Stadt </a:t>
            </a:r>
            <a:r>
              <a:rPr lang="pl-PL" sz="3400" dirty="0" err="1">
                <a:solidFill>
                  <a:schemeClr val="tx1">
                    <a:lumMod val="95000"/>
                    <a:lumOff val="5000"/>
                  </a:schemeClr>
                </a:solidFill>
                <a:latin typeface="Times New Roman" panose="02020603050405020304" pitchFamily="18" charset="0"/>
                <a:cs typeface="Times New Roman" panose="02020603050405020304" pitchFamily="18" charset="0"/>
              </a:rPr>
              <a:t>Euch</a:t>
            </a:r>
            <a:r>
              <a:rPr lang="pl-PL"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begeistert.</a:t>
            </a:r>
            <a:endParaRPr lang="pl-PL" sz="34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lgn="ctr">
              <a:buNone/>
            </a:pPr>
            <a:endParaRPr lang="pl-PL" sz="34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lgn="ctr">
              <a:buNone/>
            </a:pP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Wir laden </a:t>
            </a:r>
            <a:r>
              <a:rPr lang="pl-PL" sz="3400" dirty="0">
                <a:solidFill>
                  <a:schemeClr val="tx1">
                    <a:lumMod val="95000"/>
                    <a:lumOff val="5000"/>
                  </a:schemeClr>
                </a:solidFill>
                <a:latin typeface="Times New Roman" panose="02020603050405020304" pitchFamily="18" charset="0"/>
                <a:cs typeface="Times New Roman" panose="02020603050405020304" pitchFamily="18" charset="0"/>
              </a:rPr>
              <a:t>E</a:t>
            </a:r>
            <a:r>
              <a:rPr lang="de-DE" sz="3400" dirty="0" err="1">
                <a:solidFill>
                  <a:schemeClr val="tx1">
                    <a:lumMod val="95000"/>
                    <a:lumOff val="5000"/>
                  </a:schemeClr>
                </a:solidFill>
                <a:latin typeface="Times New Roman" panose="02020603050405020304" pitchFamily="18" charset="0"/>
                <a:cs typeface="Times New Roman" panose="02020603050405020304" pitchFamily="18" charset="0"/>
              </a:rPr>
              <a:t>uch</a:t>
            </a: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 herzlich ein. Dies wird eine außergewöhnliche Reise in die Welt der Bewohner d</a:t>
            </a:r>
            <a:r>
              <a:rPr lang="pl-PL" sz="3400" dirty="0" err="1">
                <a:solidFill>
                  <a:schemeClr val="tx1">
                    <a:lumMod val="95000"/>
                    <a:lumOff val="5000"/>
                  </a:schemeClr>
                </a:solidFill>
                <a:latin typeface="Times New Roman" panose="02020603050405020304" pitchFamily="18" charset="0"/>
                <a:cs typeface="Times New Roman" panose="02020603050405020304" pitchFamily="18" charset="0"/>
              </a:rPr>
              <a:t>ieser</a:t>
            </a:r>
            <a:r>
              <a:rPr lang="pl-PL" sz="3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de-DE" sz="3400" dirty="0">
                <a:solidFill>
                  <a:schemeClr val="tx1">
                    <a:lumMod val="95000"/>
                    <a:lumOff val="5000"/>
                  </a:schemeClr>
                </a:solidFill>
                <a:latin typeface="Times New Roman" panose="02020603050405020304" pitchFamily="18" charset="0"/>
                <a:cs typeface="Times New Roman" panose="02020603050405020304" pitchFamily="18" charset="0"/>
              </a:rPr>
              <a:t>Region sein.</a:t>
            </a:r>
            <a:endParaRPr lang="pl-PL" sz="3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072532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b="1" dirty="0">
                <a:latin typeface="Times New Roman" panose="02020603050405020304" pitchFamily="18" charset="0"/>
                <a:cs typeface="Times New Roman" panose="02020603050405020304" pitchFamily="18" charset="0"/>
              </a:rPr>
              <a:t>Bibliographie</a:t>
            </a:r>
          </a:p>
        </p:txBody>
      </p:sp>
      <p:sp>
        <p:nvSpPr>
          <p:cNvPr id="3" name="Symbol zastępczy zawartości 2"/>
          <p:cNvSpPr>
            <a:spLocks noGrp="1"/>
          </p:cNvSpPr>
          <p:nvPr>
            <p:ph idx="1"/>
          </p:nvPr>
        </p:nvSpPr>
        <p:spPr/>
        <p:txBody>
          <a:bodyPr/>
          <a:lstStyle/>
          <a:p>
            <a:r>
              <a:rPr lang="pl-PL" sz="2800" dirty="0">
                <a:latin typeface="Times New Roman" panose="02020603050405020304" pitchFamily="18" charset="0"/>
                <a:cs typeface="Times New Roman" panose="02020603050405020304" pitchFamily="18" charset="0"/>
              </a:rPr>
              <a:t>„</a:t>
            </a:r>
            <a:r>
              <a:rPr lang="de-DE" sz="2800" dirty="0">
                <a:latin typeface="Times New Roman" panose="02020603050405020304" pitchFamily="18" charset="0"/>
                <a:cs typeface="Times New Roman" panose="02020603050405020304" pitchFamily="18" charset="0"/>
              </a:rPr>
              <a:t>R</a:t>
            </a:r>
            <a:r>
              <a:rPr lang="pl-PL" sz="2800" dirty="0" err="1">
                <a:latin typeface="Times New Roman" panose="02020603050405020304" pitchFamily="18" charset="0"/>
                <a:cs typeface="Times New Roman" panose="02020603050405020304" pitchFamily="18" charset="0"/>
              </a:rPr>
              <a:t>zeszów-richtige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Wahl”Stadtamt</a:t>
            </a:r>
            <a:r>
              <a:rPr lang="pl-PL" sz="2800" dirty="0">
                <a:latin typeface="Times New Roman" panose="02020603050405020304" pitchFamily="18" charset="0"/>
                <a:cs typeface="Times New Roman" panose="02020603050405020304" pitchFamily="18" charset="0"/>
              </a:rPr>
              <a:t> Rzeszów</a:t>
            </a:r>
          </a:p>
          <a:p>
            <a:r>
              <a:rPr lang="pl-PL" sz="2800" dirty="0" err="1">
                <a:latin typeface="Times New Roman" panose="02020603050405020304" pitchFamily="18" charset="0"/>
                <a:cs typeface="Times New Roman" panose="02020603050405020304" pitchFamily="18" charset="0"/>
              </a:rPr>
              <a:t>Internetmaterialien</a:t>
            </a:r>
            <a:r>
              <a:rPr lang="pl-PL" sz="2800" dirty="0">
                <a:latin typeface="Times New Roman" panose="02020603050405020304" pitchFamily="18" charset="0"/>
                <a:cs typeface="Times New Roman" panose="02020603050405020304" pitchFamily="18" charset="0"/>
              </a:rPr>
              <a:t>-</a:t>
            </a:r>
            <a:r>
              <a:rPr lang="de-DE" sz="2800" dirty="0">
                <a:latin typeface="Times New Roman" panose="02020603050405020304" pitchFamily="18" charset="0"/>
                <a:cs typeface="Times New Roman" panose="02020603050405020304" pitchFamily="18" charset="0"/>
              </a:rPr>
              <a:t>Ü</a:t>
            </a:r>
            <a:r>
              <a:rPr lang="pl-PL" sz="2800" dirty="0" err="1">
                <a:latin typeface="Times New Roman" panose="02020603050405020304" pitchFamily="18" charset="0"/>
                <a:cs typeface="Times New Roman" panose="02020603050405020304" pitchFamily="18" charset="0"/>
              </a:rPr>
              <a:t>bersetz</a:t>
            </a:r>
            <a:r>
              <a:rPr lang="de-DE" sz="2800" dirty="0" err="1">
                <a:latin typeface="Times New Roman" panose="02020603050405020304" pitchFamily="18" charset="0"/>
                <a:cs typeface="Times New Roman" panose="02020603050405020304" pitchFamily="18" charset="0"/>
              </a:rPr>
              <a:t>ungen</a:t>
            </a:r>
            <a:endParaRPr lang="pl-PL" sz="2800" dirty="0">
              <a:latin typeface="Times New Roman" panose="02020603050405020304" pitchFamily="18" charset="0"/>
              <a:cs typeface="Times New Roman" panose="02020603050405020304" pitchFamily="18" charset="0"/>
            </a:endParaRPr>
          </a:p>
          <a:p>
            <a:r>
              <a:rPr lang="pl-PL" sz="2800" dirty="0" err="1">
                <a:latin typeface="Times New Roman" panose="02020603050405020304" pitchFamily="18" charset="0"/>
                <a:cs typeface="Times New Roman" panose="02020603050405020304" pitchFamily="18" charset="0"/>
                <a:hlinkClick r:id="rId2"/>
              </a:rPr>
              <a:t>umrz@eRzeszow.pl</a:t>
            </a:r>
            <a:r>
              <a:rPr lang="pl-PL" sz="2800" dirty="0">
                <a:latin typeface="Times New Roman" panose="02020603050405020304" pitchFamily="18" charset="0"/>
                <a:cs typeface="Times New Roman" panose="02020603050405020304" pitchFamily="18" charset="0"/>
              </a:rPr>
              <a:t> </a:t>
            </a:r>
          </a:p>
          <a:p>
            <a:r>
              <a:rPr lang="pl-PL" sz="2800" dirty="0" err="1">
                <a:latin typeface="Times New Roman" panose="02020603050405020304" pitchFamily="18" charset="0"/>
                <a:cs typeface="Times New Roman" panose="02020603050405020304" pitchFamily="18" charset="0"/>
              </a:rPr>
              <a:t>Deutsch</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aktuell</a:t>
            </a:r>
            <a:r>
              <a:rPr lang="pl-PL" sz="2800" dirty="0">
                <a:latin typeface="Times New Roman" panose="02020603050405020304" pitchFamily="18" charset="0"/>
                <a:cs typeface="Times New Roman" panose="02020603050405020304" pitchFamily="18" charset="0"/>
              </a:rPr>
              <a:t> 48/2011</a:t>
            </a:r>
          </a:p>
          <a:p>
            <a:r>
              <a:rPr lang="pl-PL" sz="2800" dirty="0" err="1">
                <a:latin typeface="Times New Roman" panose="02020603050405020304" pitchFamily="18" charset="0"/>
                <a:cs typeface="Times New Roman" panose="02020603050405020304" pitchFamily="18" charset="0"/>
              </a:rPr>
              <a:t>Staedtepartnerschaft.de</a:t>
            </a:r>
            <a:endParaRPr lang="pl-PL" sz="2800" dirty="0">
              <a:latin typeface="Times New Roman" panose="02020603050405020304" pitchFamily="18" charset="0"/>
              <a:cs typeface="Times New Roman" panose="02020603050405020304" pitchFamily="18" charset="0"/>
            </a:endParaRPr>
          </a:p>
          <a:p>
            <a:r>
              <a:rPr lang="pl-PL" sz="2800" dirty="0" err="1">
                <a:latin typeface="Times New Roman" panose="02020603050405020304" pitchFamily="18" charset="0"/>
                <a:cs typeface="Times New Roman" panose="02020603050405020304" pitchFamily="18" charset="0"/>
              </a:rPr>
              <a:t>Rzeszow.de</a:t>
            </a:r>
            <a:endParaRPr lang="pl-PL"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942429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AutoShape 2" descr="Znalezione obrazy dla zapytania rzeszów most mazowieckie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sp>
        <p:nvSpPr>
          <p:cNvPr id="206852" name="AutoShape 4" descr="Znalezione obrazy dla zapytania rzeszów most mazowieckieg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206854" name="Picture 6" descr="https://www.premier.gov.pl/static/files/styles/width798/public/images/wydarzenia/most_slide.jpg?itok=umRTfeDT"/>
          <p:cNvPicPr>
            <a:picLocks noChangeAspect="1" noChangeArrowheads="1"/>
          </p:cNvPicPr>
          <p:nvPr/>
        </p:nvPicPr>
        <p:blipFill>
          <a:blip r:embed="rId2" cstate="print"/>
          <a:srcRect/>
          <a:stretch>
            <a:fillRect/>
          </a:stretch>
        </p:blipFill>
        <p:spPr bwMode="auto">
          <a:xfrm>
            <a:off x="323528" y="1268760"/>
            <a:ext cx="8367385" cy="4697245"/>
          </a:xfrm>
          <a:prstGeom prst="rect">
            <a:avLst/>
          </a:prstGeom>
          <a:noFill/>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Znalezione obrazy dla zapytania rzeszów most"/>
          <p:cNvPicPr>
            <a:picLocks noChangeAspect="1" noChangeArrowheads="1"/>
          </p:cNvPicPr>
          <p:nvPr/>
        </p:nvPicPr>
        <p:blipFill>
          <a:blip r:embed="rId2" cstate="print"/>
          <a:srcRect/>
          <a:stretch>
            <a:fillRect/>
          </a:stretch>
        </p:blipFill>
        <p:spPr bwMode="auto">
          <a:xfrm>
            <a:off x="395536" y="476672"/>
            <a:ext cx="4752528" cy="3162593"/>
          </a:xfrm>
          <a:prstGeom prst="rect">
            <a:avLst/>
          </a:prstGeom>
          <a:noFill/>
        </p:spPr>
      </p:pic>
      <p:pic>
        <p:nvPicPr>
          <p:cNvPr id="207876" name="Picture 4" descr="Znalezione obrazy dla zapytania rzeszów most"/>
          <p:cNvPicPr>
            <a:picLocks noChangeAspect="1" noChangeArrowheads="1"/>
          </p:cNvPicPr>
          <p:nvPr/>
        </p:nvPicPr>
        <p:blipFill>
          <a:blip r:embed="rId3" cstate="print"/>
          <a:srcRect/>
          <a:stretch>
            <a:fillRect/>
          </a:stretch>
        </p:blipFill>
        <p:spPr bwMode="auto">
          <a:xfrm>
            <a:off x="3635896" y="3645024"/>
            <a:ext cx="4567131" cy="3039220"/>
          </a:xfrm>
          <a:prstGeom prst="rect">
            <a:avLst/>
          </a:prstGeom>
          <a:noFill/>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539552" y="5157192"/>
            <a:ext cx="8229600" cy="1143000"/>
          </a:xfrm>
        </p:spPr>
        <p:txBody>
          <a:bodyPr/>
          <a:lstStyle/>
          <a:p>
            <a:r>
              <a:rPr lang="pl-PL" b="1" dirty="0">
                <a:latin typeface="Times New Roman" panose="02020603050405020304" pitchFamily="18" charset="0"/>
                <a:cs typeface="Times New Roman" panose="02020603050405020304" pitchFamily="18" charset="0"/>
              </a:rPr>
              <a:t>VIELEN DANK </a:t>
            </a:r>
            <a:r>
              <a:rPr lang="pl-PL" b="1" dirty="0">
                <a:latin typeface="Times New Roman" panose="02020603050405020304" pitchFamily="18" charset="0"/>
                <a:cs typeface="Times New Roman" panose="02020603050405020304" pitchFamily="18" charset="0"/>
                <a:sym typeface="Wingdings" pitchFamily="2" charset="2"/>
              </a:rPr>
              <a:t></a:t>
            </a:r>
            <a:endParaRPr lang="pl-PL" b="1" dirty="0">
              <a:latin typeface="Times New Roman" panose="02020603050405020304" pitchFamily="18" charset="0"/>
              <a:cs typeface="Times New Roman" panose="02020603050405020304" pitchFamily="18" charset="0"/>
            </a:endParaRPr>
          </a:p>
        </p:txBody>
      </p:sp>
      <p:pic>
        <p:nvPicPr>
          <p:cNvPr id="6" name="Picture 2" descr="http://www.biznesistyl.pl/_foty_news/9532_Rzeszow_swieta_109.jpg"/>
          <p:cNvPicPr>
            <a:picLocks noChangeAspect="1" noChangeArrowheads="1"/>
          </p:cNvPicPr>
          <p:nvPr/>
        </p:nvPicPr>
        <p:blipFill>
          <a:blip r:embed="rId2" cstate="print"/>
          <a:srcRect/>
          <a:stretch>
            <a:fillRect/>
          </a:stretch>
        </p:blipFill>
        <p:spPr bwMode="auto">
          <a:xfrm>
            <a:off x="1115616" y="596685"/>
            <a:ext cx="6840760" cy="4560507"/>
          </a:xfrm>
          <a:prstGeom prst="rect">
            <a:avLst/>
          </a:prstGeom>
          <a:ln>
            <a:noFill/>
          </a:ln>
          <a:effectLst>
            <a:softEdge rad="112500"/>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b="1" dirty="0" err="1">
                <a:latin typeface="Times New Roman" panose="02020603050405020304" pitchFamily="18" charset="0"/>
                <a:cs typeface="Times New Roman" panose="02020603050405020304" pitchFamily="18" charset="0"/>
              </a:rPr>
              <a:t>St</a:t>
            </a:r>
            <a:r>
              <a:rPr lang="de-DE" sz="4000" b="1" dirty="0">
                <a:latin typeface="Times New Roman" panose="02020603050405020304" pitchFamily="18" charset="0"/>
                <a:cs typeface="Times New Roman" panose="02020603050405020304" pitchFamily="18" charset="0"/>
              </a:rPr>
              <a:t>ä</a:t>
            </a:r>
            <a:r>
              <a:rPr lang="pl-PL" sz="4000" b="1" dirty="0" err="1">
                <a:latin typeface="Times New Roman" panose="02020603050405020304" pitchFamily="18" charset="0"/>
                <a:cs typeface="Times New Roman" panose="02020603050405020304" pitchFamily="18" charset="0"/>
              </a:rPr>
              <a:t>dtepartnerschaften</a:t>
            </a:r>
            <a:endParaRPr lang="pl-PL" sz="40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457200" y="1166018"/>
            <a:ext cx="8229600" cy="5691982"/>
          </a:xfrm>
        </p:spPr>
        <p:txBody>
          <a:bodyPr>
            <a:normAutofit fontScale="62500" lnSpcReduction="20000"/>
          </a:bodyPr>
          <a:lstStyle/>
          <a:p>
            <a:r>
              <a:rPr lang="pl-PL" dirty="0" err="1">
                <a:latin typeface="Times New Roman" panose="02020603050405020304" pitchFamily="18" charset="0"/>
                <a:cs typeface="Times New Roman" panose="02020603050405020304" pitchFamily="18" charset="0"/>
              </a:rPr>
              <a:t>Freundliche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Beziehungen</a:t>
            </a:r>
            <a:r>
              <a:rPr lang="pl-PL" dirty="0">
                <a:latin typeface="Times New Roman" panose="02020603050405020304" pitchFamily="18" charset="0"/>
                <a:cs typeface="Times New Roman" panose="02020603050405020304" pitchFamily="18" charset="0"/>
              </a:rPr>
              <a:t> von Rzeszów mit 12 </a:t>
            </a:r>
            <a:r>
              <a:rPr lang="pl-PL" dirty="0" err="1">
                <a:latin typeface="Times New Roman" panose="02020603050405020304" pitchFamily="18" charset="0"/>
                <a:cs typeface="Times New Roman" panose="02020603050405020304" pitchFamily="18" charset="0"/>
              </a:rPr>
              <a:t>St</a:t>
            </a:r>
            <a:r>
              <a:rPr lang="de-DE" dirty="0">
                <a:latin typeface="Times New Roman" panose="02020603050405020304" pitchFamily="18" charset="0"/>
                <a:cs typeface="Times New Roman" panose="02020603050405020304" pitchFamily="18" charset="0"/>
              </a:rPr>
              <a:t>ä</a:t>
            </a:r>
            <a:r>
              <a:rPr lang="pl-PL" dirty="0" err="1">
                <a:latin typeface="Times New Roman" panose="02020603050405020304" pitchFamily="18" charset="0"/>
                <a:cs typeface="Times New Roman" panose="02020603050405020304" pitchFamily="18" charset="0"/>
              </a:rPr>
              <a:t>dten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aus</a:t>
            </a:r>
            <a:r>
              <a:rPr lang="pl-PL" dirty="0">
                <a:latin typeface="Times New Roman" panose="02020603050405020304" pitchFamily="18" charset="0"/>
                <a:cs typeface="Times New Roman" panose="02020603050405020304" pitchFamily="18" charset="0"/>
              </a:rPr>
              <a:t> der </a:t>
            </a:r>
            <a:r>
              <a:rPr lang="pl-PL" dirty="0" err="1">
                <a:latin typeface="Times New Roman" panose="02020603050405020304" pitchFamily="18" charset="0"/>
                <a:cs typeface="Times New Roman" panose="02020603050405020304" pitchFamily="18" charset="0"/>
              </a:rPr>
              <a:t>ganzen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Welt</a:t>
            </a:r>
            <a:r>
              <a:rPr lang="pl-PL" dirty="0">
                <a:latin typeface="Times New Roman" panose="02020603050405020304" pitchFamily="18" charset="0"/>
                <a:cs typeface="Times New Roman" panose="02020603050405020304" pitchFamily="18" charset="0"/>
              </a:rPr>
              <a:t>:</a:t>
            </a:r>
          </a:p>
          <a:p>
            <a:endParaRPr lang="pl-PL" dirty="0"/>
          </a:p>
          <a:p>
            <a:endParaRPr lang="pl-PL" dirty="0"/>
          </a:p>
          <a:p>
            <a:pPr>
              <a:buNone/>
            </a:pPr>
            <a:endParaRPr lang="pl-PL" dirty="0"/>
          </a:p>
          <a:p>
            <a:pPr>
              <a:buNone/>
            </a:pPr>
            <a:endParaRPr lang="pl-PL" dirty="0"/>
          </a:p>
          <a:p>
            <a:pPr>
              <a:buNone/>
            </a:pPr>
            <a:endParaRPr lang="pl-PL" dirty="0"/>
          </a:p>
          <a:p>
            <a:pPr>
              <a:buNone/>
            </a:pPr>
            <a:endParaRPr lang="pl-PL" dirty="0"/>
          </a:p>
          <a:p>
            <a:pPr>
              <a:buNone/>
            </a:pPr>
            <a:r>
              <a:rPr lang="pl-PL" dirty="0"/>
              <a:t>             </a:t>
            </a:r>
          </a:p>
          <a:p>
            <a:pPr>
              <a:buNone/>
            </a:pPr>
            <a:r>
              <a:rPr lang="pl-PL" dirty="0"/>
              <a:t>                                                    </a:t>
            </a:r>
            <a:r>
              <a:rPr lang="pl-PL" dirty="0">
                <a:latin typeface="Times New Roman" panose="02020603050405020304" pitchFamily="18" charset="0"/>
                <a:cs typeface="Times New Roman" panose="02020603050405020304" pitchFamily="18" charset="0"/>
              </a:rPr>
              <a:t>Rzeszów-Bielefeld</a:t>
            </a:r>
          </a:p>
          <a:p>
            <a:r>
              <a:rPr lang="pl-PL" dirty="0">
                <a:latin typeface="Times New Roman" panose="02020603050405020304" pitchFamily="18" charset="0"/>
                <a:cs typeface="Times New Roman" panose="02020603050405020304" pitchFamily="18" charset="0"/>
              </a:rPr>
              <a:t>Symbol </a:t>
            </a:r>
            <a:r>
              <a:rPr lang="pl-PL" dirty="0" err="1">
                <a:latin typeface="Times New Roman" panose="02020603050405020304" pitchFamily="18" charset="0"/>
                <a:cs typeface="Times New Roman" panose="02020603050405020304" pitchFamily="18" charset="0"/>
              </a:rPr>
              <a:t>dieser</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Verbundenheit</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ist</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die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Rzeszowerstrasse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in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Bielefeld.Die</a:t>
            </a:r>
            <a:r>
              <a:rPr lang="pl-PL" dirty="0">
                <a:latin typeface="Times New Roman" panose="02020603050405020304" pitchFamily="18" charset="0"/>
                <a:cs typeface="Times New Roman" panose="02020603050405020304" pitchFamily="18" charset="0"/>
              </a:rPr>
              <a:t> Stadt Bielefeld </a:t>
            </a:r>
            <a:r>
              <a:rPr lang="pl-PL" dirty="0" err="1">
                <a:latin typeface="Times New Roman" panose="02020603050405020304" pitchFamily="18" charset="0"/>
                <a:cs typeface="Times New Roman" panose="02020603050405020304" pitchFamily="18" charset="0"/>
              </a:rPr>
              <a:t>veranstaltet</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alle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zwei</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Jahre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eine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Jugendreise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nach</a:t>
            </a:r>
            <a:r>
              <a:rPr lang="pl-PL" dirty="0">
                <a:latin typeface="Times New Roman" panose="02020603050405020304" pitchFamily="18" charset="0"/>
                <a:cs typeface="Times New Roman" panose="02020603050405020304" pitchFamily="18" charset="0"/>
              </a:rPr>
              <a:t> Rzeszów mit  </a:t>
            </a:r>
            <a:r>
              <a:rPr lang="pl-PL" dirty="0" err="1">
                <a:latin typeface="Times New Roman" panose="02020603050405020304" pitchFamily="18" charset="0"/>
                <a:cs typeface="Times New Roman" panose="02020603050405020304" pitchFamily="18" charset="0"/>
              </a:rPr>
              <a:t>Aufenthalt</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bei</a:t>
            </a:r>
            <a:r>
              <a:rPr lang="pl-PL" dirty="0">
                <a:latin typeface="Times New Roman" panose="02020603050405020304" pitchFamily="18" charset="0"/>
                <a:cs typeface="Times New Roman" panose="02020603050405020304" pitchFamily="18" charset="0"/>
              </a:rPr>
              <a:t> den </a:t>
            </a:r>
            <a:r>
              <a:rPr lang="pl-PL" dirty="0" err="1">
                <a:latin typeface="Times New Roman" panose="02020603050405020304" pitchFamily="18" charset="0"/>
                <a:cs typeface="Times New Roman" panose="02020603050405020304" pitchFamily="18" charset="0"/>
              </a:rPr>
              <a:t>Gastfamilien</a:t>
            </a:r>
            <a:r>
              <a:rPr lang="pl-PL" dirty="0">
                <a:latin typeface="Times New Roman" panose="02020603050405020304" pitchFamily="18" charset="0"/>
                <a:cs typeface="Times New Roman" panose="02020603050405020304" pitchFamily="18" charset="0"/>
              </a:rPr>
              <a:t>.</a:t>
            </a:r>
          </a:p>
          <a:p>
            <a:r>
              <a:rPr lang="pl-PL" dirty="0" err="1">
                <a:latin typeface="Times New Roman" panose="02020603050405020304" pitchFamily="18" charset="0"/>
                <a:cs typeface="Times New Roman" panose="02020603050405020304" pitchFamily="18" charset="0"/>
              </a:rPr>
              <a:t>Sinn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und</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Zweck</a:t>
            </a:r>
            <a:r>
              <a:rPr lang="pl-PL" dirty="0">
                <a:latin typeface="Times New Roman" panose="02020603050405020304" pitchFamily="18" charset="0"/>
                <a:cs typeface="Times New Roman" panose="02020603050405020304" pitchFamily="18" charset="0"/>
              </a:rPr>
              <a:t> der </a:t>
            </a:r>
            <a:r>
              <a:rPr lang="pl-PL" dirty="0" err="1">
                <a:latin typeface="Times New Roman" panose="02020603050405020304" pitchFamily="18" charset="0"/>
                <a:cs typeface="Times New Roman" panose="02020603050405020304" pitchFamily="18" charset="0"/>
              </a:rPr>
              <a:t>partnerschaftlichen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Beziehung</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ist</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die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Verbundenheit</a:t>
            </a:r>
            <a:r>
              <a:rPr lang="pl-PL"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ü</a:t>
            </a:r>
            <a:r>
              <a:rPr lang="pl-PL" dirty="0">
                <a:latin typeface="Times New Roman" panose="02020603050405020304" pitchFamily="18" charset="0"/>
                <a:cs typeface="Times New Roman" panose="02020603050405020304" pitchFamily="18" charset="0"/>
              </a:rPr>
              <a:t>ber </a:t>
            </a:r>
            <a:r>
              <a:rPr lang="pl-PL" dirty="0" err="1">
                <a:latin typeface="Times New Roman" panose="02020603050405020304" pitchFamily="18" charset="0"/>
                <a:cs typeface="Times New Roman" panose="02020603050405020304" pitchFamily="18" charset="0"/>
              </a:rPr>
              <a:t>die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Staatsgrenzen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hinweg</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zu</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festigen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und</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damit</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einen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Beitrag</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zum</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Frieden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in</a:t>
            </a:r>
            <a:r>
              <a:rPr lang="pl-PL" dirty="0">
                <a:latin typeface="Times New Roman" panose="02020603050405020304" pitchFamily="18" charset="0"/>
                <a:cs typeface="Times New Roman" panose="02020603050405020304" pitchFamily="18" charset="0"/>
              </a:rPr>
              <a:t> Europa </a:t>
            </a:r>
            <a:r>
              <a:rPr lang="pl-PL" dirty="0" err="1">
                <a:latin typeface="Times New Roman" panose="02020603050405020304" pitchFamily="18" charset="0"/>
                <a:cs typeface="Times New Roman" panose="02020603050405020304" pitchFamily="18" charset="0"/>
              </a:rPr>
              <a:t>und</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in</a:t>
            </a:r>
            <a:r>
              <a:rPr lang="pl-PL" dirty="0">
                <a:latin typeface="Times New Roman" panose="02020603050405020304" pitchFamily="18" charset="0"/>
                <a:cs typeface="Times New Roman" panose="02020603050405020304" pitchFamily="18" charset="0"/>
              </a:rPr>
              <a:t> der </a:t>
            </a:r>
            <a:r>
              <a:rPr lang="pl-PL" dirty="0" err="1">
                <a:latin typeface="Times New Roman" panose="02020603050405020304" pitchFamily="18" charset="0"/>
                <a:cs typeface="Times New Roman" panose="02020603050405020304" pitchFamily="18" charset="0"/>
              </a:rPr>
              <a:t>ganzen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Welt</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zu</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leisten</a:t>
            </a:r>
            <a:r>
              <a:rPr lang="pl-PL" dirty="0">
                <a:latin typeface="Times New Roman" panose="02020603050405020304" pitchFamily="18" charset="0"/>
                <a:cs typeface="Times New Roman" panose="02020603050405020304" pitchFamily="18" charset="0"/>
              </a:rPr>
              <a:t>.</a:t>
            </a:r>
          </a:p>
          <a:p>
            <a:r>
              <a:rPr lang="pl-PL" dirty="0">
                <a:latin typeface="Times New Roman" panose="02020603050405020304" pitchFamily="18" charset="0"/>
                <a:cs typeface="Times New Roman" panose="02020603050405020304" pitchFamily="18" charset="0"/>
              </a:rPr>
              <a:t>Im </a:t>
            </a:r>
            <a:r>
              <a:rPr lang="pl-PL" dirty="0" err="1">
                <a:latin typeface="Times New Roman" panose="02020603050405020304" pitchFamily="18" charset="0"/>
                <a:cs typeface="Times New Roman" panose="02020603050405020304" pitchFamily="18" charset="0"/>
              </a:rPr>
              <a:t>Mittelpunkt</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stehen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dabei</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die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Begegnungen</a:t>
            </a:r>
            <a:r>
              <a:rPr lang="pl-PL" dirty="0">
                <a:latin typeface="Times New Roman" panose="02020603050405020304" pitchFamily="18" charset="0"/>
                <a:cs typeface="Times New Roman" panose="02020603050405020304" pitchFamily="18" charset="0"/>
              </a:rPr>
              <a:t> von </a:t>
            </a:r>
            <a:r>
              <a:rPr lang="pl-PL" dirty="0" err="1">
                <a:latin typeface="Times New Roman" panose="02020603050405020304" pitchFamily="18" charset="0"/>
                <a:cs typeface="Times New Roman" panose="02020603050405020304" pitchFamily="18" charset="0"/>
              </a:rPr>
              <a:t>Mensch</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zu</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Mensch.Sie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bilden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eine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Basis</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zum</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besseren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Verst</a:t>
            </a:r>
            <a:r>
              <a:rPr lang="de-DE" dirty="0">
                <a:latin typeface="Times New Roman" panose="02020603050405020304" pitchFamily="18" charset="0"/>
                <a:cs typeface="Times New Roman" panose="02020603050405020304" pitchFamily="18" charset="0"/>
              </a:rPr>
              <a:t>ä</a:t>
            </a:r>
            <a:r>
              <a:rPr lang="pl-PL" dirty="0" err="1">
                <a:latin typeface="Times New Roman" panose="02020603050405020304" pitchFamily="18" charset="0"/>
                <a:cs typeface="Times New Roman" panose="02020603050405020304" pitchFamily="18" charset="0"/>
              </a:rPr>
              <a:t>ndnis</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zum</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Kennenlernen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und</a:t>
            </a:r>
            <a:r>
              <a:rPr lang="pl-PL" dirty="0">
                <a:latin typeface="Times New Roman" panose="02020603050405020304" pitchFamily="18" charset="0"/>
                <a:cs typeface="Times New Roman" panose="02020603050405020304" pitchFamily="18" charset="0"/>
              </a:rPr>
              <a:t> dem </a:t>
            </a:r>
            <a:r>
              <a:rPr lang="pl-PL" dirty="0" err="1">
                <a:latin typeface="Times New Roman" panose="02020603050405020304" pitchFamily="18" charset="0"/>
                <a:cs typeface="Times New Roman" panose="02020603050405020304" pitchFamily="18" charset="0"/>
              </a:rPr>
              <a:t>Abbau</a:t>
            </a:r>
            <a:r>
              <a:rPr lang="pl-PL" dirty="0">
                <a:latin typeface="Times New Roman" panose="02020603050405020304" pitchFamily="18" charset="0"/>
                <a:cs typeface="Times New Roman" panose="02020603050405020304" pitchFamily="18" charset="0"/>
              </a:rPr>
              <a:t> von </a:t>
            </a:r>
            <a:r>
              <a:rPr lang="pl-PL" dirty="0" err="1">
                <a:latin typeface="Times New Roman" panose="02020603050405020304" pitchFamily="18" charset="0"/>
                <a:cs typeface="Times New Roman" panose="02020603050405020304" pitchFamily="18" charset="0"/>
              </a:rPr>
              <a:t>Vorurteilen</a:t>
            </a:r>
            <a:r>
              <a:rPr lang="pl-PL" dirty="0">
                <a:latin typeface="Times New Roman" panose="02020603050405020304" pitchFamily="18" charset="0"/>
                <a:cs typeface="Times New Roman" panose="02020603050405020304" pitchFamily="18" charset="0"/>
              </a:rPr>
              <a:t>.      </a:t>
            </a:r>
          </a:p>
        </p:txBody>
      </p:sp>
      <p:pic>
        <p:nvPicPr>
          <p:cNvPr id="1026" name="Picture 2" descr="C:\Users\Ewa\Desktop\1111111111111.jpg"/>
          <p:cNvPicPr>
            <a:picLocks noChangeAspect="1" noChangeArrowheads="1"/>
          </p:cNvPicPr>
          <p:nvPr/>
        </p:nvPicPr>
        <p:blipFill>
          <a:blip r:embed="rId2"/>
          <a:srcRect/>
          <a:stretch>
            <a:fillRect/>
          </a:stretch>
        </p:blipFill>
        <p:spPr bwMode="auto">
          <a:xfrm>
            <a:off x="971550" y="1785926"/>
            <a:ext cx="7200900" cy="1990725"/>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Autofit/>
          </a:bodyPr>
          <a:lstStyle/>
          <a:p>
            <a:r>
              <a:rPr lang="pl-PL" sz="7200" b="1" dirty="0" err="1">
                <a:latin typeface="Times New Roman" panose="02020603050405020304" pitchFamily="18" charset="0"/>
                <a:cs typeface="Times New Roman" panose="02020603050405020304" pitchFamily="18" charset="0"/>
              </a:rPr>
              <a:t>Neue</a:t>
            </a:r>
            <a:r>
              <a:rPr lang="pl-PL" sz="7200" b="1" dirty="0">
                <a:latin typeface="Times New Roman" panose="02020603050405020304" pitchFamily="18" charset="0"/>
                <a:cs typeface="Times New Roman" panose="02020603050405020304" pitchFamily="18" charset="0"/>
              </a:rPr>
              <a:t> </a:t>
            </a:r>
            <a:r>
              <a:rPr lang="pl-PL" sz="7200" b="1" dirty="0" err="1">
                <a:latin typeface="Times New Roman" panose="02020603050405020304" pitchFamily="18" charset="0"/>
                <a:cs typeface="Times New Roman" panose="02020603050405020304" pitchFamily="18" charset="0"/>
              </a:rPr>
              <a:t>Objekte</a:t>
            </a:r>
            <a:r>
              <a:rPr lang="pl-PL" sz="7200" b="1" dirty="0">
                <a:latin typeface="Times New Roman" panose="02020603050405020304" pitchFamily="18" charset="0"/>
                <a:cs typeface="Times New Roman" panose="02020603050405020304" pitchFamily="18" charset="0"/>
              </a:rPr>
              <a:t> </a:t>
            </a:r>
            <a:r>
              <a:rPr lang="pl-PL" sz="7200" b="1" dirty="0" err="1">
                <a:latin typeface="Times New Roman" panose="02020603050405020304" pitchFamily="18" charset="0"/>
                <a:cs typeface="Times New Roman" panose="02020603050405020304" pitchFamily="18" charset="0"/>
              </a:rPr>
              <a:t>in</a:t>
            </a:r>
            <a:r>
              <a:rPr lang="pl-PL" sz="7200" b="1" dirty="0">
                <a:latin typeface="Times New Roman" panose="02020603050405020304" pitchFamily="18" charset="0"/>
                <a:cs typeface="Times New Roman" panose="02020603050405020304" pitchFamily="18" charset="0"/>
              </a:rPr>
              <a:t> Rzeszów </a:t>
            </a:r>
            <a:endParaRPr lang="pl-PL" sz="7200" dirty="0">
              <a:latin typeface="Times New Roman" panose="02020603050405020304" pitchFamily="18" charset="0"/>
              <a:cs typeface="Times New Roman" panose="02020603050405020304" pitchFamily="18" charset="0"/>
            </a:endParaRPr>
          </a:p>
        </p:txBody>
      </p:sp>
      <p:sp>
        <p:nvSpPr>
          <p:cNvPr id="3" name="Podtytuł 2"/>
          <p:cNvSpPr>
            <a:spLocks noGrp="1"/>
          </p:cNvSpPr>
          <p:nvPr>
            <p:ph type="subTitle" idx="1"/>
          </p:nvPr>
        </p:nvSpPr>
        <p:spPr>
          <a:xfrm>
            <a:off x="3347864" y="5229200"/>
            <a:ext cx="6400800" cy="1752600"/>
          </a:xfrm>
        </p:spPr>
        <p:txBody>
          <a:bodyPr>
            <a:normAutofit/>
          </a:bodyPr>
          <a:lstStyle/>
          <a:p>
            <a:r>
              <a:rPr lang="pl-PL" sz="3600" dirty="0">
                <a:solidFill>
                  <a:schemeClr val="tx1"/>
                </a:solidFill>
                <a:latin typeface="Times New Roman" panose="02020603050405020304" pitchFamily="18" charset="0"/>
                <a:cs typeface="Times New Roman" panose="02020603050405020304" pitchFamily="18" charset="0"/>
              </a:rPr>
              <a:t>BEATA  KUSY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18356" y="188640"/>
            <a:ext cx="8229600" cy="1143000"/>
          </a:xfrm>
        </p:spPr>
        <p:txBody>
          <a:bodyPr>
            <a:normAutofit/>
          </a:bodyPr>
          <a:lstStyle/>
          <a:p>
            <a:r>
              <a:rPr lang="de-DE" sz="4800" dirty="0">
                <a:latin typeface="Times New Roman" panose="02020603050405020304" pitchFamily="18" charset="0"/>
                <a:cs typeface="Times New Roman" panose="02020603050405020304" pitchFamily="18" charset="0"/>
              </a:rPr>
              <a:t>Rzeszów lädt Sie herzlich ein!</a:t>
            </a:r>
            <a:endParaRPr lang="pl-PL" sz="4800"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318356" y="1457400"/>
            <a:ext cx="8507288" cy="5400600"/>
          </a:xfrm>
        </p:spPr>
        <p:txBody>
          <a:bodyPr>
            <a:normAutofit/>
          </a:bodyPr>
          <a:lstStyle/>
          <a:p>
            <a:pPr marL="0" indent="0">
              <a:buNone/>
            </a:pPr>
            <a:r>
              <a:rPr lang="pl-PL" sz="2000" dirty="0"/>
              <a:t>	</a:t>
            </a:r>
            <a:r>
              <a:rPr lang="de-DE" sz="2000" dirty="0"/>
              <a:t>Wir dürfen Sie in </a:t>
            </a:r>
            <a:r>
              <a:rPr lang="de-DE" sz="2000" dirty="0" err="1"/>
              <a:t>Rzesz</a:t>
            </a:r>
            <a:r>
              <a:rPr lang="pl-PL" sz="2000" dirty="0"/>
              <a:t>ó</a:t>
            </a:r>
            <a:r>
              <a:rPr lang="de-DE" sz="2000" dirty="0"/>
              <a:t>w, einer vor</a:t>
            </a:r>
            <a:r>
              <a:rPr lang="pl-PL" sz="2000" dirty="0"/>
              <a:t> </a:t>
            </a:r>
            <a:r>
              <a:rPr lang="de-DE" sz="2000" dirty="0" err="1"/>
              <a:t>ü</a:t>
            </a:r>
            <a:r>
              <a:rPr lang="pl-PL" sz="2000" dirty="0"/>
              <a:t>ber</a:t>
            </a:r>
            <a:r>
              <a:rPr lang="de-DE" sz="2000" dirty="0"/>
              <a:t> 6</a:t>
            </a:r>
            <a:r>
              <a:rPr lang="pl-PL" sz="2000" dirty="0"/>
              <a:t>6</a:t>
            </a:r>
            <a:r>
              <a:rPr lang="de-DE" sz="2000" dirty="0"/>
              <a:t>0 Jahren gegründeten </a:t>
            </a:r>
            <a:r>
              <a:rPr lang="pl-PL" sz="2000" dirty="0"/>
              <a:t>     </a:t>
            </a:r>
            <a:r>
              <a:rPr lang="de-DE" sz="2000" dirty="0"/>
              <a:t>   Stadt, herzlich willkommen heißen.  </a:t>
            </a:r>
            <a:endParaRPr lang="pl-PL" sz="2000" dirty="0"/>
          </a:p>
          <a:p>
            <a:pPr marL="0" indent="0">
              <a:buNone/>
            </a:pPr>
            <a:r>
              <a:rPr lang="pl-PL" sz="2000" dirty="0"/>
              <a:t>	Rzeszów </a:t>
            </a:r>
            <a:r>
              <a:rPr lang="pl-PL" sz="2000" dirty="0" err="1"/>
              <a:t>ist</a:t>
            </a:r>
            <a:r>
              <a:rPr lang="pl-PL" sz="2000" dirty="0"/>
              <a:t> </a:t>
            </a:r>
            <a:r>
              <a:rPr lang="de-DE" sz="2000" dirty="0"/>
              <a:t>die größte Stadt im </a:t>
            </a:r>
            <a:r>
              <a:rPr lang="de-DE" sz="2000" dirty="0" err="1"/>
              <a:t>süd-</a:t>
            </a:r>
            <a:r>
              <a:rPr lang="de-DE" sz="2000" dirty="0"/>
              <a:t>östlichen Polen,</a:t>
            </a:r>
            <a:r>
              <a:rPr lang="pl-PL" sz="2000" dirty="0" err="1"/>
              <a:t>eine</a:t>
            </a:r>
            <a:r>
              <a:rPr lang="de-DE" sz="2000" dirty="0"/>
              <a:t> Bezirksstadt, Sitz der Diözesen- Kurie</a:t>
            </a:r>
            <a:r>
              <a:rPr lang="pl-PL" sz="2000" dirty="0"/>
              <a:t>,</a:t>
            </a:r>
            <a:r>
              <a:rPr lang="de-DE" sz="2000" dirty="0"/>
              <a:t> Veranstaltungsort der Weltfestspiele der Auslandspolnischen Folklore- Gruppen, </a:t>
            </a:r>
            <a:r>
              <a:rPr lang="de-DE" sz="2000" dirty="0" err="1"/>
              <a:t>Hochschul</a:t>
            </a:r>
            <a:r>
              <a:rPr lang="pl-PL" sz="2000" dirty="0"/>
              <a:t>-</a:t>
            </a:r>
            <a:r>
              <a:rPr lang="de-DE" sz="2000" dirty="0"/>
              <a:t> </a:t>
            </a:r>
            <a:r>
              <a:rPr lang="pl-PL" sz="2000" dirty="0"/>
              <a:t>,</a:t>
            </a:r>
            <a:r>
              <a:rPr lang="de-DE" sz="2000" dirty="0"/>
              <a:t>Kultur</a:t>
            </a:r>
            <a:r>
              <a:rPr lang="pl-PL" sz="2000" dirty="0"/>
              <a:t>- </a:t>
            </a:r>
            <a:r>
              <a:rPr lang="de-DE" sz="2000" dirty="0"/>
              <a:t>, Industrie- und Handelszentrum der Region . </a:t>
            </a:r>
            <a:endParaRPr lang="pl-PL" sz="2000" dirty="0"/>
          </a:p>
          <a:p>
            <a:pPr marL="0" indent="0">
              <a:buNone/>
            </a:pPr>
            <a:r>
              <a:rPr lang="pl-PL" sz="2000" dirty="0"/>
              <a:t>	</a:t>
            </a:r>
            <a:r>
              <a:rPr lang="de-DE" sz="2000" dirty="0"/>
              <a:t>Die Stadt stellt einen Kreuzungspunkt wichtiger Straßen ( Landstraßen, Bahnstrecken, Flugverbindungen ) dar.  Durch das immer moderner werdende Fernsprechnetz sind automatische Verbindungen mit aller Welt möglich. </a:t>
            </a:r>
            <a:endParaRPr lang="pl-PL" sz="2000" dirty="0"/>
          </a:p>
          <a:p>
            <a:pPr marL="0" indent="0">
              <a:buNone/>
            </a:pPr>
            <a:r>
              <a:rPr lang="pl-PL" sz="2000" dirty="0"/>
              <a:t>                             </a:t>
            </a:r>
            <a:r>
              <a:rPr lang="de-DE" sz="2000" dirty="0"/>
              <a:t> Seien Sie </a:t>
            </a:r>
            <a:r>
              <a:rPr lang="pl-PL" sz="2000" dirty="0"/>
              <a:t>von</a:t>
            </a:r>
            <a:r>
              <a:rPr lang="de-DE" sz="2000" dirty="0"/>
              <a:t> uns herzlich eingeladen!</a:t>
            </a:r>
            <a:endParaRPr lang="pl-PL" sz="2000" dirty="0"/>
          </a:p>
        </p:txBody>
      </p:sp>
    </p:spTree>
    <p:extLst>
      <p:ext uri="{BB962C8B-B14F-4D97-AF65-F5344CB8AC3E}">
        <p14:creationId xmlns:p14="http://schemas.microsoft.com/office/powerpoint/2010/main" val="444177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51520" y="404664"/>
            <a:ext cx="8352928" cy="6048672"/>
          </a:xfrm>
        </p:spPr>
        <p:txBody>
          <a:bodyPr>
            <a:normAutofit fontScale="77500" lnSpcReduction="20000"/>
          </a:bodyPr>
          <a:lstStyle/>
          <a:p>
            <a:pPr>
              <a:buFont typeface="Wingdings" panose="05000000000000000000" pitchFamily="2" charset="2"/>
              <a:buChar char="Ø"/>
            </a:pPr>
            <a:r>
              <a:rPr lang="pl-PL" b="1" dirty="0" err="1">
                <a:latin typeface="Times New Roman" panose="02020603050405020304" pitchFamily="18" charset="0"/>
                <a:cs typeface="Times New Roman" panose="02020603050405020304" pitchFamily="18" charset="0"/>
              </a:rPr>
              <a:t>Name</a:t>
            </a:r>
            <a:r>
              <a:rPr lang="pl-PL" b="1" dirty="0">
                <a:latin typeface="Times New Roman" panose="02020603050405020304" pitchFamily="18" charset="0"/>
                <a:cs typeface="Times New Roman" panose="02020603050405020304" pitchFamily="18" charset="0"/>
              </a:rPr>
              <a:t>:</a:t>
            </a:r>
            <a:r>
              <a:rPr lang="pl-PL" dirty="0">
                <a:latin typeface="Times New Roman" panose="02020603050405020304" pitchFamily="18" charset="0"/>
                <a:cs typeface="Times New Roman" panose="02020603050405020304" pitchFamily="18" charset="0"/>
              </a:rPr>
              <a:t> Beata</a:t>
            </a:r>
          </a:p>
          <a:p>
            <a:pPr>
              <a:buFont typeface="Wingdings" panose="05000000000000000000" pitchFamily="2" charset="2"/>
              <a:buChar char="Ø"/>
            </a:pPr>
            <a:r>
              <a:rPr lang="pl-PL" b="1" dirty="0" err="1">
                <a:latin typeface="Times New Roman" panose="02020603050405020304" pitchFamily="18" charset="0"/>
                <a:cs typeface="Times New Roman" panose="02020603050405020304" pitchFamily="18" charset="0"/>
              </a:rPr>
              <a:t>Vorname</a:t>
            </a:r>
            <a:r>
              <a:rPr lang="pl-PL" b="1" dirty="0">
                <a:latin typeface="Times New Roman" panose="02020603050405020304" pitchFamily="18" charset="0"/>
                <a:cs typeface="Times New Roman" panose="02020603050405020304" pitchFamily="18" charset="0"/>
              </a:rPr>
              <a:t>: </a:t>
            </a:r>
            <a:r>
              <a:rPr lang="pl-PL" dirty="0">
                <a:latin typeface="Times New Roman" panose="02020603050405020304" pitchFamily="18" charset="0"/>
                <a:cs typeface="Times New Roman" panose="02020603050405020304" pitchFamily="18" charset="0"/>
              </a:rPr>
              <a:t>Kusy</a:t>
            </a:r>
          </a:p>
          <a:p>
            <a:pPr>
              <a:buFont typeface="Wingdings" panose="05000000000000000000" pitchFamily="2" charset="2"/>
              <a:buChar char="Ø"/>
            </a:pPr>
            <a:r>
              <a:rPr lang="pl-PL" b="1" dirty="0" err="1">
                <a:latin typeface="Times New Roman" panose="02020603050405020304" pitchFamily="18" charset="0"/>
                <a:cs typeface="Times New Roman" panose="02020603050405020304" pitchFamily="18" charset="0"/>
              </a:rPr>
              <a:t>Geburtsdatum</a:t>
            </a:r>
            <a:r>
              <a:rPr lang="pl-PL" b="1" dirty="0">
                <a:latin typeface="Times New Roman" panose="02020603050405020304" pitchFamily="18" charset="0"/>
                <a:cs typeface="Times New Roman" panose="02020603050405020304" pitchFamily="18" charset="0"/>
              </a:rPr>
              <a:t>: </a:t>
            </a:r>
            <a:r>
              <a:rPr lang="pl-PL" dirty="0">
                <a:latin typeface="Times New Roman" panose="02020603050405020304" pitchFamily="18" charset="0"/>
                <a:cs typeface="Times New Roman" panose="02020603050405020304" pitchFamily="18" charset="0"/>
              </a:rPr>
              <a:t>07. 03. 1996</a:t>
            </a:r>
          </a:p>
          <a:p>
            <a:pPr>
              <a:buFont typeface="Wingdings" panose="05000000000000000000" pitchFamily="2" charset="2"/>
              <a:buChar char="Ø"/>
            </a:pPr>
            <a:r>
              <a:rPr lang="pl-PL" b="1" dirty="0" err="1">
                <a:latin typeface="Times New Roman" panose="02020603050405020304" pitchFamily="18" charset="0"/>
                <a:cs typeface="Times New Roman" panose="02020603050405020304" pitchFamily="18" charset="0"/>
              </a:rPr>
              <a:t>Geburtsort</a:t>
            </a:r>
            <a:r>
              <a:rPr lang="pl-PL" b="1" dirty="0">
                <a:latin typeface="Times New Roman" panose="02020603050405020304" pitchFamily="18" charset="0"/>
                <a:cs typeface="Times New Roman" panose="02020603050405020304" pitchFamily="18" charset="0"/>
              </a:rPr>
              <a:t>: </a:t>
            </a:r>
            <a:r>
              <a:rPr lang="pl-PL" dirty="0">
                <a:latin typeface="Times New Roman" panose="02020603050405020304" pitchFamily="18" charset="0"/>
                <a:cs typeface="Times New Roman" panose="02020603050405020304" pitchFamily="18" charset="0"/>
              </a:rPr>
              <a:t>Jarosław</a:t>
            </a:r>
          </a:p>
          <a:p>
            <a:pPr>
              <a:buFont typeface="Wingdings" panose="05000000000000000000" pitchFamily="2" charset="2"/>
              <a:buChar char="Ø"/>
            </a:pPr>
            <a:r>
              <a:rPr lang="pl-PL" b="1" dirty="0" err="1">
                <a:latin typeface="Times New Roman" panose="02020603050405020304" pitchFamily="18" charset="0"/>
                <a:cs typeface="Times New Roman" panose="02020603050405020304" pitchFamily="18" charset="0"/>
              </a:rPr>
              <a:t>Sternzeichen</a:t>
            </a:r>
            <a:r>
              <a:rPr lang="pl-PL" b="1"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Fisch</a:t>
            </a:r>
            <a:endParaRPr lang="pl-PL"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b="1" dirty="0" err="1">
                <a:latin typeface="Times New Roman" panose="02020603050405020304" pitchFamily="18" charset="0"/>
                <a:cs typeface="Times New Roman" panose="02020603050405020304" pitchFamily="18" charset="0"/>
              </a:rPr>
              <a:t>Lieblingsmusik</a:t>
            </a:r>
            <a:r>
              <a:rPr lang="pl-PL" b="1"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Linkin</a:t>
            </a:r>
            <a:r>
              <a:rPr lang="pl-PL" dirty="0">
                <a:latin typeface="Times New Roman" panose="02020603050405020304" pitchFamily="18" charset="0"/>
                <a:cs typeface="Times New Roman" panose="02020603050405020304" pitchFamily="18" charset="0"/>
              </a:rPr>
              <a:t> Park, </a:t>
            </a:r>
            <a:r>
              <a:rPr lang="pl-PL" dirty="0" err="1">
                <a:latin typeface="Times New Roman" panose="02020603050405020304" pitchFamily="18" charset="0"/>
                <a:cs typeface="Times New Roman" panose="02020603050405020304" pitchFamily="18" charset="0"/>
              </a:rPr>
              <a:t>Rihanna</a:t>
            </a:r>
            <a:r>
              <a:rPr lang="pl-PL" dirty="0">
                <a:latin typeface="Times New Roman" panose="02020603050405020304" pitchFamily="18" charset="0"/>
                <a:cs typeface="Times New Roman" panose="02020603050405020304" pitchFamily="18" charset="0"/>
              </a:rPr>
              <a:t>  </a:t>
            </a:r>
          </a:p>
          <a:p>
            <a:pPr>
              <a:buFont typeface="Wingdings" panose="05000000000000000000" pitchFamily="2" charset="2"/>
              <a:buChar char="Ø"/>
            </a:pPr>
            <a:r>
              <a:rPr lang="pl-PL" b="1" dirty="0" err="1">
                <a:latin typeface="Times New Roman" panose="02020603050405020304" pitchFamily="18" charset="0"/>
                <a:cs typeface="Times New Roman" panose="02020603050405020304" pitchFamily="18" charset="0"/>
              </a:rPr>
              <a:t>Lieblingsfilm</a:t>
            </a:r>
            <a:r>
              <a:rPr lang="pl-PL" b="1" dirty="0">
                <a:latin typeface="Times New Roman" panose="02020603050405020304" pitchFamily="18" charset="0"/>
                <a:cs typeface="Times New Roman" panose="02020603050405020304" pitchFamily="18" charset="0"/>
              </a:rPr>
              <a:t>: </a:t>
            </a:r>
            <a:r>
              <a:rPr lang="pl-PL" dirty="0">
                <a:latin typeface="Times New Roman" panose="02020603050405020304" pitchFamily="18" charset="0"/>
                <a:cs typeface="Times New Roman" panose="02020603050405020304" pitchFamily="18" charset="0"/>
              </a:rPr>
              <a:t>„Gwiazd naszych </a:t>
            </a:r>
            <a:r>
              <a:rPr lang="pl-PL" dirty="0" err="1">
                <a:latin typeface="Times New Roman" panose="02020603050405020304" pitchFamily="18" charset="0"/>
                <a:cs typeface="Times New Roman" panose="02020603050405020304" pitchFamily="18" charset="0"/>
              </a:rPr>
              <a:t>wina”-ein</a:t>
            </a:r>
            <a:r>
              <a:rPr lang="pl-PL" dirty="0">
                <a:latin typeface="Times New Roman" panose="02020603050405020304" pitchFamily="18" charset="0"/>
                <a:cs typeface="Times New Roman" panose="02020603050405020304" pitchFamily="18" charset="0"/>
              </a:rPr>
              <a:t> Film </a:t>
            </a:r>
            <a:r>
              <a:rPr lang="pl-PL" dirty="0" err="1">
                <a:latin typeface="Times New Roman" panose="02020603050405020304" pitchFamily="18" charset="0"/>
                <a:cs typeface="Times New Roman" panose="02020603050405020304" pitchFamily="18" charset="0"/>
              </a:rPr>
              <a:t>nach</a:t>
            </a:r>
            <a:r>
              <a:rPr lang="pl-PL" dirty="0">
                <a:latin typeface="Times New Roman" panose="02020603050405020304" pitchFamily="18" charset="0"/>
                <a:cs typeface="Times New Roman" panose="02020603050405020304" pitchFamily="18" charset="0"/>
              </a:rPr>
              <a:t> dem Roman von Johan Green…..</a:t>
            </a:r>
          </a:p>
          <a:p>
            <a:pPr>
              <a:buFont typeface="Wingdings" panose="05000000000000000000" pitchFamily="2" charset="2"/>
              <a:buChar char="Ø"/>
            </a:pPr>
            <a:r>
              <a:rPr lang="pl-PL" b="1" dirty="0" err="1">
                <a:latin typeface="Times New Roman" panose="02020603050405020304" pitchFamily="18" charset="0"/>
                <a:cs typeface="Times New Roman" panose="02020603050405020304" pitchFamily="18" charset="0"/>
              </a:rPr>
              <a:t>Hobbys</a:t>
            </a:r>
            <a:r>
              <a:rPr lang="pl-PL" b="1"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Reisen</a:t>
            </a:r>
            <a:r>
              <a:rPr lang="pl-PL" dirty="0">
                <a:latin typeface="Times New Roman" panose="02020603050405020304" pitchFamily="18" charset="0"/>
                <a:cs typeface="Times New Roman" panose="02020603050405020304" pitchFamily="18" charset="0"/>
              </a:rPr>
              <a:t>, Musik </a:t>
            </a:r>
            <a:r>
              <a:rPr lang="pl-PL" dirty="0" err="1">
                <a:latin typeface="Times New Roman" panose="02020603050405020304" pitchFamily="18" charset="0"/>
                <a:cs typeface="Times New Roman" panose="02020603050405020304" pitchFamily="18" charset="0"/>
              </a:rPr>
              <a:t>und</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Theater</a:t>
            </a:r>
            <a:endParaRPr lang="pl-PL"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b="1" dirty="0" err="1">
                <a:latin typeface="Times New Roman" panose="02020603050405020304" pitchFamily="18" charset="0"/>
                <a:cs typeface="Times New Roman" panose="02020603050405020304" pitchFamily="18" charset="0"/>
              </a:rPr>
              <a:t>Charakterzüge</a:t>
            </a:r>
            <a:r>
              <a:rPr lang="pl-PL" b="1"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ehrgeizig</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aufgeschlossen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und</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zuverlässig</a:t>
            </a:r>
            <a:endParaRPr lang="pl-PL"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pl-PL" dirty="0">
              <a:latin typeface="Times New Roman" panose="02020603050405020304" pitchFamily="18" charset="0"/>
              <a:cs typeface="Times New Roman" panose="02020603050405020304" pitchFamily="18" charset="0"/>
            </a:endParaRPr>
          </a:p>
          <a:p>
            <a:pPr marL="0" indent="0">
              <a:buNone/>
            </a:pPr>
            <a:r>
              <a:rPr lang="pl-PL" dirty="0">
                <a:latin typeface="Times New Roman" panose="02020603050405020304" pitchFamily="18" charset="0"/>
                <a:cs typeface="Times New Roman" panose="02020603050405020304" pitchFamily="18" charset="0"/>
              </a:rPr>
              <a:t>   </a:t>
            </a:r>
            <a:r>
              <a:rPr lang="de-DE" dirty="0">
                <a:latin typeface="Times New Roman" panose="02020603050405020304" pitchFamily="18" charset="0"/>
                <a:cs typeface="Times New Roman" panose="02020603050405020304" pitchFamily="18" charset="0"/>
              </a:rPr>
              <a:t>In meiner Arbeit werde ich einige neue und</a:t>
            </a:r>
            <a:r>
              <a:rPr lang="pl-PL" dirty="0">
                <a:latin typeface="Times New Roman" panose="02020603050405020304" pitchFamily="18" charset="0"/>
                <a:cs typeface="Times New Roman" panose="02020603050405020304" pitchFamily="18" charset="0"/>
              </a:rPr>
              <a:t> </a:t>
            </a:r>
            <a:r>
              <a:rPr lang="de-DE" dirty="0">
                <a:latin typeface="Times New Roman" panose="02020603050405020304" pitchFamily="18" charset="0"/>
                <a:cs typeface="Times New Roman" panose="02020603050405020304" pitchFamily="18" charset="0"/>
              </a:rPr>
              <a:t>sehenswert</a:t>
            </a:r>
            <a:r>
              <a:rPr lang="pl-PL" dirty="0">
                <a:latin typeface="Times New Roman" panose="02020603050405020304" pitchFamily="18" charset="0"/>
                <a:cs typeface="Times New Roman" panose="02020603050405020304" pitchFamily="18" charset="0"/>
              </a:rPr>
              <a:t>e</a:t>
            </a:r>
            <a:r>
              <a:rPr lang="de-DE" dirty="0">
                <a:latin typeface="Times New Roman" panose="02020603050405020304" pitchFamily="18" charset="0"/>
                <a:cs typeface="Times New Roman" panose="02020603050405020304" pitchFamily="18" charset="0"/>
              </a:rPr>
              <a:t> Orte in </a:t>
            </a:r>
            <a:r>
              <a:rPr lang="de-DE" dirty="0" err="1">
                <a:latin typeface="Times New Roman" panose="02020603050405020304" pitchFamily="18" charset="0"/>
                <a:cs typeface="Times New Roman" panose="02020603050405020304" pitchFamily="18" charset="0"/>
              </a:rPr>
              <a:t>Rzesz</a:t>
            </a:r>
            <a:r>
              <a:rPr lang="pl-PL" dirty="0">
                <a:latin typeface="Times New Roman" panose="02020603050405020304" pitchFamily="18" charset="0"/>
                <a:cs typeface="Times New Roman" panose="02020603050405020304" pitchFamily="18" charset="0"/>
              </a:rPr>
              <a:t>ó</a:t>
            </a:r>
            <a:r>
              <a:rPr lang="de-DE" dirty="0">
                <a:latin typeface="Times New Roman" panose="02020603050405020304" pitchFamily="18" charset="0"/>
                <a:cs typeface="Times New Roman" panose="02020603050405020304" pitchFamily="18" charset="0"/>
              </a:rPr>
              <a:t>w darstellen</a:t>
            </a:r>
            <a:r>
              <a:rPr lang="pl-PL" dirty="0">
                <a:latin typeface="Times New Roman" panose="02020603050405020304" pitchFamily="18" charset="0"/>
                <a:cs typeface="Times New Roman" panose="02020603050405020304" pitchFamily="18" charset="0"/>
              </a:rPr>
              <a:t>.</a:t>
            </a:r>
          </a:p>
          <a:p>
            <a:pPr marL="0" indent="0">
              <a:buNone/>
            </a:pPr>
            <a:r>
              <a:rPr lang="pl-PL" dirty="0" err="1">
                <a:latin typeface="Times New Roman" panose="02020603050405020304" pitchFamily="18" charset="0"/>
                <a:cs typeface="Times New Roman" panose="02020603050405020304" pitchFamily="18" charset="0"/>
              </a:rPr>
              <a:t>Machen</a:t>
            </a:r>
            <a:r>
              <a:rPr lang="pl-PL" dirty="0">
                <a:latin typeface="Times New Roman" panose="02020603050405020304" pitchFamily="18" charset="0"/>
                <a:cs typeface="Times New Roman" panose="02020603050405020304" pitchFamily="18" charset="0"/>
              </a:rPr>
              <a:t> Sie </a:t>
            </a:r>
            <a:r>
              <a:rPr lang="pl-PL" dirty="0" err="1">
                <a:latin typeface="Times New Roman" panose="02020603050405020304" pitchFamily="18" charset="0"/>
                <a:cs typeface="Times New Roman" panose="02020603050405020304" pitchFamily="18" charset="0"/>
              </a:rPr>
              <a:t>bitte</a:t>
            </a:r>
            <a:r>
              <a:rPr lang="pl-PL" dirty="0">
                <a:latin typeface="Times New Roman" panose="02020603050405020304" pitchFamily="18" charset="0"/>
                <a:cs typeface="Times New Roman" panose="02020603050405020304" pitchFamily="18" charset="0"/>
              </a:rPr>
              <a:t> mit </a:t>
            </a:r>
            <a:r>
              <a:rPr lang="pl-PL" dirty="0" err="1">
                <a:latin typeface="Times New Roman" panose="02020603050405020304" pitchFamily="18" charset="0"/>
                <a:cs typeface="Times New Roman" panose="02020603050405020304" pitchFamily="18" charset="0"/>
              </a:rPr>
              <a:t>uns</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einen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Stadtbummel</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und</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erfahren</a:t>
            </a:r>
            <a:r>
              <a:rPr lang="pl-PL" dirty="0">
                <a:latin typeface="Times New Roman" panose="02020603050405020304" pitchFamily="18" charset="0"/>
                <a:cs typeface="Times New Roman" panose="02020603050405020304" pitchFamily="18" charset="0"/>
              </a:rPr>
              <a:t> Sie was </a:t>
            </a:r>
            <a:r>
              <a:rPr lang="pl-PL" dirty="0" err="1">
                <a:latin typeface="Times New Roman" panose="02020603050405020304" pitchFamily="18" charset="0"/>
                <a:cs typeface="Times New Roman" panose="02020603050405020304" pitchFamily="18" charset="0"/>
              </a:rPr>
              <a:t>ganz</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Neues</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in</a:t>
            </a:r>
            <a:r>
              <a:rPr lang="pl-PL" dirty="0">
                <a:latin typeface="Times New Roman" panose="02020603050405020304" pitchFamily="18" charset="0"/>
                <a:cs typeface="Times New Roman" panose="02020603050405020304" pitchFamily="18" charset="0"/>
              </a:rPr>
              <a:t> der Stadt  </a:t>
            </a:r>
            <a:r>
              <a:rPr lang="pl-PL" dirty="0" err="1">
                <a:latin typeface="Times New Roman" panose="02020603050405020304" pitchFamily="18" charset="0"/>
                <a:cs typeface="Times New Roman" panose="02020603050405020304" pitchFamily="18" charset="0"/>
              </a:rPr>
              <a:t>zu</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sehen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ist</a:t>
            </a:r>
            <a:r>
              <a:rPr lang="pl-PL"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71404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normAutofit/>
          </a:bodyPr>
          <a:lstStyle/>
          <a:p>
            <a:r>
              <a:rPr lang="pl-PL" sz="4000" b="1" dirty="0">
                <a:solidFill>
                  <a:schemeClr val="tx1"/>
                </a:solidFill>
                <a:latin typeface="Times New Roman" panose="02020603050405020304" pitchFamily="18" charset="0"/>
                <a:cs typeface="Times New Roman" panose="02020603050405020304" pitchFamily="18" charset="0"/>
              </a:rPr>
              <a:t>R</a:t>
            </a:r>
            <a:r>
              <a:rPr lang="de-DE" sz="4000" b="1" dirty="0" err="1">
                <a:solidFill>
                  <a:schemeClr val="tx1"/>
                </a:solidFill>
                <a:latin typeface="Times New Roman" panose="02020603050405020304" pitchFamily="18" charset="0"/>
                <a:cs typeface="Times New Roman" panose="02020603050405020304" pitchFamily="18" charset="0"/>
              </a:rPr>
              <a:t>under</a:t>
            </a:r>
            <a:r>
              <a:rPr lang="de-DE" sz="4000" b="1" dirty="0">
                <a:solidFill>
                  <a:schemeClr val="tx1"/>
                </a:solidFill>
                <a:latin typeface="Times New Roman" panose="02020603050405020304" pitchFamily="18" charset="0"/>
                <a:cs typeface="Times New Roman" panose="02020603050405020304" pitchFamily="18" charset="0"/>
              </a:rPr>
              <a:t> Steg für Fußgänger</a:t>
            </a:r>
            <a:endParaRPr lang="pl-PL" sz="4000" b="1" dirty="0">
              <a:solidFill>
                <a:schemeClr val="tx1"/>
              </a:solidFill>
              <a:latin typeface="Times New Roman" panose="02020603050405020304" pitchFamily="18" charset="0"/>
              <a:cs typeface="Times New Roman" panose="02020603050405020304" pitchFamily="18" charset="0"/>
            </a:endParaRPr>
          </a:p>
        </p:txBody>
      </p:sp>
      <p:sp>
        <p:nvSpPr>
          <p:cNvPr id="5" name="Symbol zastępczy zawartości 4"/>
          <p:cNvSpPr>
            <a:spLocks noGrp="1"/>
          </p:cNvSpPr>
          <p:nvPr>
            <p:ph sz="half" idx="1"/>
          </p:nvPr>
        </p:nvSpPr>
        <p:spPr>
          <a:xfrm>
            <a:off x="457200" y="1600200"/>
            <a:ext cx="4038600" cy="4925144"/>
          </a:xfrm>
        </p:spPr>
        <p:txBody>
          <a:bodyPr>
            <a:normAutofit fontScale="92500" lnSpcReduction="20000"/>
          </a:bodyPr>
          <a:lstStyle/>
          <a:p>
            <a:pPr marL="0" indent="0">
              <a:buNone/>
            </a:pPr>
            <a:r>
              <a:rPr lang="de-DE" dirty="0">
                <a:latin typeface="Times New Roman" panose="02020603050405020304" pitchFamily="18" charset="0"/>
                <a:cs typeface="Times New Roman" panose="02020603050405020304" pitchFamily="18" charset="0"/>
              </a:rPr>
              <a:t>Ein großer, runder Steg für Fußgänger. Über der Kreuzung Pis</a:t>
            </a:r>
            <a:r>
              <a:rPr lang="pl-PL" dirty="0">
                <a:latin typeface="Times New Roman" panose="02020603050405020304" pitchFamily="18" charset="0"/>
                <a:cs typeface="Times New Roman" panose="02020603050405020304" pitchFamily="18" charset="0"/>
              </a:rPr>
              <a:t>ł</a:t>
            </a:r>
            <a:r>
              <a:rPr lang="de-DE" dirty="0" err="1">
                <a:latin typeface="Times New Roman" panose="02020603050405020304" pitchFamily="18" charset="0"/>
                <a:cs typeface="Times New Roman" panose="02020603050405020304" pitchFamily="18" charset="0"/>
              </a:rPr>
              <a:t>udsk</a:t>
            </a:r>
            <a:r>
              <a:rPr lang="pl-PL" dirty="0" err="1">
                <a:latin typeface="Times New Roman" panose="02020603050405020304" pitchFamily="18" charset="0"/>
                <a:cs typeface="Times New Roman" panose="02020603050405020304" pitchFamily="18" charset="0"/>
              </a:rPr>
              <a:t>is</a:t>
            </a:r>
            <a:r>
              <a:rPr lang="de-DE" dirty="0" err="1">
                <a:latin typeface="Times New Roman" panose="02020603050405020304" pitchFamily="18" charset="0"/>
                <a:cs typeface="Times New Roman" panose="02020603050405020304" pitchFamily="18" charset="0"/>
              </a:rPr>
              <a:t>traße</a:t>
            </a:r>
            <a:r>
              <a:rPr lang="de-DE" dirty="0">
                <a:latin typeface="Times New Roman" panose="02020603050405020304" pitchFamily="18" charset="0"/>
                <a:cs typeface="Times New Roman" panose="02020603050405020304" pitchFamily="18" charset="0"/>
              </a:rPr>
              <a:t>/ </a:t>
            </a:r>
            <a:r>
              <a:rPr lang="de-DE" dirty="0" err="1">
                <a:latin typeface="Times New Roman" panose="02020603050405020304" pitchFamily="18" charset="0"/>
                <a:cs typeface="Times New Roman" panose="02020603050405020304" pitchFamily="18" charset="0"/>
              </a:rPr>
              <a:t>Grunwaldzka</a:t>
            </a:r>
            <a:r>
              <a:rPr lang="de-DE" dirty="0">
                <a:latin typeface="Times New Roman" panose="02020603050405020304" pitchFamily="18" charset="0"/>
                <a:cs typeface="Times New Roman" panose="02020603050405020304" pitchFamily="18" charset="0"/>
              </a:rPr>
              <a:t> Straße wurde </a:t>
            </a:r>
            <a:r>
              <a:rPr lang="pl-PL" dirty="0" err="1">
                <a:latin typeface="Times New Roman" panose="02020603050405020304" pitchFamily="18" charset="0"/>
                <a:cs typeface="Times New Roman" panose="02020603050405020304" pitchFamily="18" charset="0"/>
              </a:rPr>
              <a:t>als</a:t>
            </a:r>
            <a:r>
              <a:rPr lang="pl-PL" dirty="0">
                <a:latin typeface="Times New Roman" panose="02020603050405020304" pitchFamily="18" charset="0"/>
                <a:cs typeface="Times New Roman" panose="02020603050405020304" pitchFamily="18" charset="0"/>
              </a:rPr>
              <a:t> </a:t>
            </a:r>
            <a:r>
              <a:rPr lang="de-DE" dirty="0">
                <a:latin typeface="Times New Roman" panose="02020603050405020304" pitchFamily="18" charset="0"/>
                <a:cs typeface="Times New Roman" panose="02020603050405020304" pitchFamily="18" charset="0"/>
              </a:rPr>
              <a:t>ein moderner Gehweg - der einzige runde, oberirdische Fußgängerweg in Europa gebaut. Der Gehweg erreicht eine Höhe von 5,5 Metern und verfügt über Treppen</a:t>
            </a:r>
            <a:r>
              <a:rPr lang="pl-PL" dirty="0">
                <a:latin typeface="Times New Roman" panose="02020603050405020304" pitchFamily="18" charset="0"/>
                <a:cs typeface="Times New Roman" panose="02020603050405020304" pitchFamily="18" charset="0"/>
              </a:rPr>
              <a:t> </a:t>
            </a:r>
            <a:r>
              <a:rPr lang="de-DE" dirty="0">
                <a:latin typeface="Times New Roman" panose="02020603050405020304" pitchFamily="18" charset="0"/>
                <a:cs typeface="Times New Roman" panose="02020603050405020304" pitchFamily="18" charset="0"/>
              </a:rPr>
              <a:t>von vier Seiten sowie zwei Fahrstühle. Besonders effektiv sieht der Fußgängerweg in der Nacht aus.</a:t>
            </a:r>
          </a:p>
          <a:p>
            <a:endParaRPr lang="pl-PL" dirty="0"/>
          </a:p>
        </p:txBody>
      </p:sp>
      <p:pic>
        <p:nvPicPr>
          <p:cNvPr id="7" name="Symbol zastępczy zawartości 3" descr="2_15089_0.jpg"/>
          <p:cNvPicPr>
            <a:picLocks noGrp="1" noChangeAspect="1"/>
          </p:cNvPicPr>
          <p:nvPr>
            <p:ph sz="half" idx="2"/>
          </p:nvPr>
        </p:nvPicPr>
        <p:blipFill>
          <a:blip r:embed="rId2"/>
          <a:stretch>
            <a:fillRect/>
          </a:stretch>
        </p:blipFill>
        <p:spPr>
          <a:xfrm>
            <a:off x="4648200" y="2515930"/>
            <a:ext cx="4038600" cy="2694503"/>
          </a:xfrm>
        </p:spPr>
      </p:pic>
    </p:spTree>
    <p:extLst>
      <p:ext uri="{BB962C8B-B14F-4D97-AF65-F5344CB8AC3E}">
        <p14:creationId xmlns:p14="http://schemas.microsoft.com/office/powerpoint/2010/main" val="594360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de-DE" b="1" dirty="0">
                <a:solidFill>
                  <a:schemeClr val="tx1"/>
                </a:solidFill>
                <a:latin typeface="Times New Roman" panose="02020603050405020304" pitchFamily="18" charset="0"/>
                <a:cs typeface="Times New Roman" panose="02020603050405020304" pitchFamily="18" charset="0"/>
              </a:rPr>
              <a:t>Multimedialer Springbrunnen in </a:t>
            </a:r>
            <a:r>
              <a:rPr lang="de-DE" b="1" dirty="0" err="1">
                <a:solidFill>
                  <a:schemeClr val="tx1"/>
                </a:solidFill>
                <a:latin typeface="Times New Roman" panose="02020603050405020304" pitchFamily="18" charset="0"/>
                <a:cs typeface="Times New Roman" panose="02020603050405020304" pitchFamily="18" charset="0"/>
              </a:rPr>
              <a:t>Rzeszow</a:t>
            </a:r>
            <a:endParaRPr lang="pl-PL" b="1" dirty="0">
              <a:solidFill>
                <a:schemeClr val="tx1"/>
              </a:solidFill>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sz="half" idx="1"/>
          </p:nvPr>
        </p:nvSpPr>
        <p:spPr/>
        <p:txBody>
          <a:bodyPr>
            <a:normAutofit fontScale="85000" lnSpcReduction="10000"/>
          </a:bodyPr>
          <a:lstStyle/>
          <a:p>
            <a:pPr marL="0" indent="0">
              <a:buNone/>
            </a:pPr>
            <a:r>
              <a:rPr lang="de-DE" dirty="0">
                <a:latin typeface="Times New Roman" panose="02020603050405020304" pitchFamily="18" charset="0"/>
                <a:cs typeface="Times New Roman" panose="02020603050405020304" pitchFamily="18" charset="0"/>
              </a:rPr>
              <a:t>Eröffnet wurde er im Jahr 2013. Der Springbrunnen befindet sich am </a:t>
            </a:r>
            <a:r>
              <a:rPr lang="de-DE" dirty="0" err="1">
                <a:latin typeface="Times New Roman" panose="02020603050405020304" pitchFamily="18" charset="0"/>
                <a:cs typeface="Times New Roman" panose="02020603050405020304" pitchFamily="18" charset="0"/>
              </a:rPr>
              <a:t>Lubomirski</a:t>
            </a:r>
            <a:r>
              <a:rPr lang="de-DE" dirty="0">
                <a:latin typeface="Times New Roman" panose="02020603050405020304" pitchFamily="18" charset="0"/>
                <a:cs typeface="Times New Roman" panose="02020603050405020304" pitchFamily="18" charset="0"/>
              </a:rPr>
              <a:t> Platz, </a:t>
            </a:r>
            <a:r>
              <a:rPr lang="de-DE" dirty="0" err="1">
                <a:latin typeface="Times New Roman" panose="02020603050405020304" pitchFamily="18" charset="0"/>
                <a:cs typeface="Times New Roman" panose="02020603050405020304" pitchFamily="18" charset="0"/>
              </a:rPr>
              <a:t>nebe</a:t>
            </a:r>
            <a:r>
              <a:rPr lang="pl-PL" dirty="0">
                <a:latin typeface="Times New Roman" panose="02020603050405020304" pitchFamily="18" charset="0"/>
                <a:cs typeface="Times New Roman" panose="02020603050405020304" pitchFamily="18" charset="0"/>
              </a:rPr>
              <a:t>n</a:t>
            </a:r>
            <a:r>
              <a:rPr lang="de-DE" dirty="0">
                <a:latin typeface="Times New Roman" panose="02020603050405020304" pitchFamily="18" charset="0"/>
                <a:cs typeface="Times New Roman" panose="02020603050405020304" pitchFamily="18" charset="0"/>
              </a:rPr>
              <a:t> dem </a:t>
            </a:r>
            <a:r>
              <a:rPr lang="de-DE" dirty="0" err="1">
                <a:latin typeface="Times New Roman" panose="02020603050405020304" pitchFamily="18" charset="0"/>
                <a:cs typeface="Times New Roman" panose="02020603050405020304" pitchFamily="18" charset="0"/>
              </a:rPr>
              <a:t>Lubomirski</a:t>
            </a:r>
            <a:r>
              <a:rPr lang="de-DE" dirty="0">
                <a:latin typeface="Times New Roman" panose="02020603050405020304" pitchFamily="18" charset="0"/>
                <a:cs typeface="Times New Roman" panose="02020603050405020304" pitchFamily="18" charset="0"/>
              </a:rPr>
              <a:t> Schloss. Er ist einer der größten Brunnen in Polen. Zu den Hauptattraktionen gehören die im </a:t>
            </a:r>
            <a:r>
              <a:rPr lang="de-DE" dirty="0" err="1">
                <a:latin typeface="Times New Roman" panose="02020603050405020304" pitchFamily="18" charset="0"/>
                <a:cs typeface="Times New Roman" panose="02020603050405020304" pitchFamily="18" charset="0"/>
              </a:rPr>
              <a:t>Rhytmus</a:t>
            </a:r>
            <a:r>
              <a:rPr lang="de-DE" dirty="0">
                <a:latin typeface="Times New Roman" panose="02020603050405020304" pitchFamily="18" charset="0"/>
                <a:cs typeface="Times New Roman" panose="02020603050405020304" pitchFamily="18" charset="0"/>
              </a:rPr>
              <a:t> der Musik ,,tanzenden'' Wasserströme und der ,,Wasserbildschirm'', auf dem faszinierende Laseranimationen gezeigt werden. </a:t>
            </a:r>
            <a:endParaRPr lang="pl-PL" dirty="0">
              <a:latin typeface="Times New Roman" panose="02020603050405020304" pitchFamily="18" charset="0"/>
              <a:cs typeface="Times New Roman" panose="02020603050405020304" pitchFamily="18" charset="0"/>
            </a:endParaRPr>
          </a:p>
        </p:txBody>
      </p:sp>
      <p:pic>
        <p:nvPicPr>
          <p:cNvPr id="5" name="Symbol zastępczy zawartości 3" descr="6661_fontanna-multimedialna-13.jpg"/>
          <p:cNvPicPr>
            <a:picLocks noGrp="1" noChangeAspect="1"/>
          </p:cNvPicPr>
          <p:nvPr>
            <p:ph sz="half" idx="2"/>
          </p:nvPr>
        </p:nvPicPr>
        <p:blipFill>
          <a:blip r:embed="rId2" cstate="print"/>
          <a:stretch>
            <a:fillRect/>
          </a:stretch>
        </p:blipFill>
        <p:spPr>
          <a:xfrm>
            <a:off x="4627945" y="2071678"/>
            <a:ext cx="4516055" cy="3010703"/>
          </a:xfrm>
        </p:spPr>
      </p:pic>
    </p:spTree>
    <p:extLst>
      <p:ext uri="{BB962C8B-B14F-4D97-AF65-F5344CB8AC3E}">
        <p14:creationId xmlns:p14="http://schemas.microsoft.com/office/powerpoint/2010/main" val="28018153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half" idx="2"/>
          </p:nvPr>
        </p:nvSpPr>
        <p:spPr>
          <a:xfrm>
            <a:off x="4853880" y="908720"/>
            <a:ext cx="4038600" cy="4525963"/>
          </a:xfrm>
        </p:spPr>
        <p:txBody>
          <a:bodyPr>
            <a:normAutofit fontScale="92500"/>
          </a:bodyPr>
          <a:lstStyle/>
          <a:p>
            <a:r>
              <a:rPr lang="de-DE" dirty="0">
                <a:latin typeface="Times New Roman" panose="02020603050405020304" pitchFamily="18" charset="0"/>
                <a:cs typeface="Times New Roman" panose="02020603050405020304" pitchFamily="18" charset="0"/>
              </a:rPr>
              <a:t>Der größten Beliebtheit erfreut sich</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die</a:t>
            </a:r>
            <a:r>
              <a:rPr lang="de-DE" dirty="0">
                <a:latin typeface="Times New Roman" panose="02020603050405020304" pitchFamily="18" charset="0"/>
                <a:cs typeface="Times New Roman" panose="02020603050405020304" pitchFamily="18" charset="0"/>
              </a:rPr>
              <a:t> Sonderschau, die man jedes Wochenende am Abend bewundern kann. Der Ort bietet viele Attraktionen für Kinder an, eignet sich perfekt für ein Treffen mit Freunden und ist interessant für Touristen.</a:t>
            </a:r>
            <a:endParaRPr lang="pl-PL" dirty="0">
              <a:latin typeface="Times New Roman" panose="02020603050405020304" pitchFamily="18" charset="0"/>
              <a:cs typeface="Times New Roman" panose="02020603050405020304" pitchFamily="18" charset="0"/>
            </a:endParaRPr>
          </a:p>
        </p:txBody>
      </p:sp>
      <p:pic>
        <p:nvPicPr>
          <p:cNvPr id="3074" name="Picture 2" descr="C:\Users\HP\Desktop\pobrane.jpg"/>
          <p:cNvPicPr>
            <a:picLocks noChangeAspect="1" noChangeArrowheads="1"/>
          </p:cNvPicPr>
          <p:nvPr/>
        </p:nvPicPr>
        <p:blipFill>
          <a:blip r:embed="rId2"/>
          <a:srcRect/>
          <a:stretch>
            <a:fillRect/>
          </a:stretch>
        </p:blipFill>
        <p:spPr bwMode="auto">
          <a:xfrm>
            <a:off x="214282" y="1357298"/>
            <a:ext cx="4678166" cy="3113107"/>
          </a:xfrm>
          <a:prstGeom prst="rect">
            <a:avLst/>
          </a:prstGeom>
          <a:noFill/>
        </p:spPr>
      </p:pic>
    </p:spTree>
    <p:extLst>
      <p:ext uri="{BB962C8B-B14F-4D97-AF65-F5344CB8AC3E}">
        <p14:creationId xmlns:p14="http://schemas.microsoft.com/office/powerpoint/2010/main" val="20635895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de-DE" sz="4000" b="1" dirty="0">
                <a:solidFill>
                  <a:schemeClr val="tx1"/>
                </a:solidFill>
                <a:latin typeface="Times New Roman" panose="02020603050405020304" pitchFamily="18" charset="0"/>
                <a:cs typeface="Times New Roman" panose="02020603050405020304" pitchFamily="18" charset="0"/>
              </a:rPr>
              <a:t>Die Tadeusz-Mazowiecki-Brücke</a:t>
            </a:r>
            <a:endParaRPr lang="pl-PL" sz="4000" b="1" dirty="0">
              <a:solidFill>
                <a:schemeClr val="tx1"/>
              </a:solidFill>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sz="half" idx="1"/>
          </p:nvPr>
        </p:nvSpPr>
        <p:spPr>
          <a:xfrm>
            <a:off x="251520" y="1456324"/>
            <a:ext cx="4038600" cy="4525963"/>
          </a:xfrm>
        </p:spPr>
        <p:txBody>
          <a:bodyPr>
            <a:normAutofit fontScale="92500"/>
          </a:bodyPr>
          <a:lstStyle/>
          <a:p>
            <a:pPr marL="0" indent="0">
              <a:buNone/>
            </a:pPr>
            <a:r>
              <a:rPr lang="de-DE" dirty="0">
                <a:latin typeface="Times New Roman" panose="02020603050405020304" pitchFamily="18" charset="0"/>
                <a:cs typeface="Times New Roman" panose="02020603050405020304" pitchFamily="18" charset="0"/>
              </a:rPr>
              <a:t>Die Brücke wurde im Jahr 2015 eröffnet. Die Route verbindet das rechte Ufer  mit dem linken Ufer. Die Brücke befindet sich am Rande der Um</a:t>
            </a:r>
            <a:r>
              <a:rPr lang="pl-PL" dirty="0" err="1">
                <a:latin typeface="Times New Roman" panose="02020603050405020304" pitchFamily="18" charset="0"/>
                <a:cs typeface="Times New Roman" panose="02020603050405020304" pitchFamily="18" charset="0"/>
              </a:rPr>
              <a:t>leitungs</a:t>
            </a:r>
            <a:r>
              <a:rPr lang="de-DE" dirty="0" err="1">
                <a:latin typeface="Times New Roman" panose="02020603050405020304" pitchFamily="18" charset="0"/>
                <a:cs typeface="Times New Roman" panose="02020603050405020304" pitchFamily="18" charset="0"/>
              </a:rPr>
              <a:t>straße</a:t>
            </a:r>
            <a:r>
              <a:rPr lang="de-DE" dirty="0">
                <a:latin typeface="Times New Roman" panose="02020603050405020304" pitchFamily="18" charset="0"/>
                <a:cs typeface="Times New Roman" panose="02020603050405020304" pitchFamily="18" charset="0"/>
              </a:rPr>
              <a:t> von der nordwestlichen Seite der Stadt</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zur</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Autobahn</a:t>
            </a:r>
            <a:r>
              <a:rPr lang="pl-PL" dirty="0">
                <a:latin typeface="Times New Roman" panose="02020603050405020304" pitchFamily="18" charset="0"/>
                <a:cs typeface="Times New Roman" panose="02020603050405020304" pitchFamily="18" charset="0"/>
              </a:rPr>
              <a:t> f</a:t>
            </a:r>
            <a:r>
              <a:rPr lang="de-DE" dirty="0">
                <a:latin typeface="Times New Roman" panose="02020603050405020304" pitchFamily="18" charset="0"/>
                <a:cs typeface="Times New Roman" panose="02020603050405020304" pitchFamily="18" charset="0"/>
              </a:rPr>
              <a:t>ü</a:t>
            </a:r>
            <a:r>
              <a:rPr lang="pl-PL" dirty="0" err="1">
                <a:latin typeface="Times New Roman" panose="02020603050405020304" pitchFamily="18" charset="0"/>
                <a:cs typeface="Times New Roman" panose="02020603050405020304" pitchFamily="18" charset="0"/>
              </a:rPr>
              <a:t>hrt</a:t>
            </a:r>
            <a:r>
              <a:rPr lang="de-DE" dirty="0">
                <a:latin typeface="Times New Roman" panose="02020603050405020304" pitchFamily="18" charset="0"/>
                <a:cs typeface="Times New Roman" panose="02020603050405020304" pitchFamily="18" charset="0"/>
              </a:rPr>
              <a:t>. Diese Brücke ist 480 Meter lang und ca. 110 Meter groß.</a:t>
            </a:r>
            <a:endParaRPr lang="pl-PL" dirty="0">
              <a:latin typeface="Times New Roman" panose="02020603050405020304" pitchFamily="18" charset="0"/>
              <a:cs typeface="Times New Roman" panose="02020603050405020304" pitchFamily="18" charset="0"/>
            </a:endParaRPr>
          </a:p>
        </p:txBody>
      </p:sp>
      <p:pic>
        <p:nvPicPr>
          <p:cNvPr id="6" name="Symbol zastępczy zawartości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045" y="1772816"/>
            <a:ext cx="4644518" cy="309634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43966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de-DE" sz="4000" b="1" dirty="0">
                <a:solidFill>
                  <a:schemeClr val="tx1"/>
                </a:solidFill>
                <a:latin typeface="Times New Roman" panose="02020603050405020304" pitchFamily="18" charset="0"/>
                <a:cs typeface="Times New Roman" panose="02020603050405020304" pitchFamily="18" charset="0"/>
              </a:rPr>
              <a:t>Der Papstpark</a:t>
            </a:r>
            <a:endParaRPr lang="pl-PL" sz="4000" b="1" dirty="0">
              <a:solidFill>
                <a:schemeClr val="tx1"/>
              </a:solidFill>
              <a:latin typeface="Times New Roman" panose="02020603050405020304" pitchFamily="18" charset="0"/>
              <a:cs typeface="Times New Roman" panose="02020603050405020304" pitchFamily="18" charset="0"/>
            </a:endParaRPr>
          </a:p>
        </p:txBody>
      </p:sp>
      <p:sp>
        <p:nvSpPr>
          <p:cNvPr id="4" name="Symbol zastępczy zawartości 3"/>
          <p:cNvSpPr>
            <a:spLocks noGrp="1"/>
          </p:cNvSpPr>
          <p:nvPr>
            <p:ph sz="half" idx="2"/>
          </p:nvPr>
        </p:nvSpPr>
        <p:spPr>
          <a:xfrm>
            <a:off x="5076056" y="1556792"/>
            <a:ext cx="3884240" cy="4968552"/>
          </a:xfrm>
        </p:spPr>
        <p:txBody>
          <a:bodyPr>
            <a:noAutofit/>
          </a:bodyPr>
          <a:lstStyle/>
          <a:p>
            <a:pPr marL="0" indent="0">
              <a:buNone/>
            </a:pPr>
            <a:r>
              <a:rPr lang="de-DE" sz="2100" dirty="0">
                <a:latin typeface="Times New Roman" panose="02020603050405020304" pitchFamily="18" charset="0"/>
                <a:cs typeface="Times New Roman" panose="02020603050405020304" pitchFamily="18" charset="0"/>
              </a:rPr>
              <a:t>Der Papstpark ist im Jahr 2015 entstanden. Er befindet sich dort, wo Papst Johannes Paul II. im Jahr 1991 eine </a:t>
            </a:r>
            <a:r>
              <a:rPr lang="pl-PL" sz="2100" dirty="0">
                <a:latin typeface="Times New Roman" panose="02020603050405020304" pitchFamily="18" charset="0"/>
                <a:cs typeface="Times New Roman" panose="02020603050405020304" pitchFamily="18" charset="0"/>
              </a:rPr>
              <a:t>M</a:t>
            </a:r>
            <a:r>
              <a:rPr lang="de-DE" sz="2100" dirty="0">
                <a:latin typeface="Times New Roman" panose="02020603050405020304" pitchFamily="18" charset="0"/>
                <a:cs typeface="Times New Roman" panose="02020603050405020304" pitchFamily="18" charset="0"/>
              </a:rPr>
              <a:t>esse gelesen hat. Die Papst</a:t>
            </a:r>
            <a:r>
              <a:rPr lang="pl-PL" sz="2100" dirty="0">
                <a:latin typeface="Times New Roman" panose="02020603050405020304" pitchFamily="18" charset="0"/>
                <a:cs typeface="Times New Roman" panose="02020603050405020304" pitchFamily="18" charset="0"/>
              </a:rPr>
              <a:t>-B</a:t>
            </a:r>
            <a:r>
              <a:rPr lang="de-DE" sz="2100" dirty="0" err="1">
                <a:latin typeface="Times New Roman" panose="02020603050405020304" pitchFamily="18" charset="0"/>
                <a:cs typeface="Times New Roman" panose="02020603050405020304" pitchFamily="18" charset="0"/>
              </a:rPr>
              <a:t>otsch</a:t>
            </a:r>
            <a:r>
              <a:rPr lang="pl-PL" sz="2100" dirty="0" err="1">
                <a:latin typeface="Times New Roman" panose="02020603050405020304" pitchFamily="18" charset="0"/>
                <a:cs typeface="Times New Roman" panose="02020603050405020304" pitchFamily="18" charset="0"/>
              </a:rPr>
              <a:t>af</a:t>
            </a:r>
            <a:r>
              <a:rPr lang="de-DE" sz="2100" dirty="0">
                <a:latin typeface="Times New Roman" panose="02020603050405020304" pitchFamily="18" charset="0"/>
                <a:cs typeface="Times New Roman" panose="02020603050405020304" pitchFamily="18" charset="0"/>
              </a:rPr>
              <a:t>t-Allee entlang wurden viele Bäume gepflanzt und es wurde eine Tafel mit Senten</a:t>
            </a:r>
            <a:r>
              <a:rPr lang="pl-PL" sz="2100" dirty="0">
                <a:latin typeface="Times New Roman" panose="02020603050405020304" pitchFamily="18" charset="0"/>
                <a:cs typeface="Times New Roman" panose="02020603050405020304" pitchFamily="18" charset="0"/>
              </a:rPr>
              <a:t>z</a:t>
            </a:r>
            <a:r>
              <a:rPr lang="de-DE" sz="2100" dirty="0">
                <a:latin typeface="Times New Roman" panose="02020603050405020304" pitchFamily="18" charset="0"/>
                <a:cs typeface="Times New Roman" panose="02020603050405020304" pitchFamily="18" charset="0"/>
              </a:rPr>
              <a:t>en</a:t>
            </a:r>
            <a:r>
              <a:rPr lang="pl-PL" sz="2100" dirty="0">
                <a:latin typeface="Times New Roman" panose="02020603050405020304" pitchFamily="18" charset="0"/>
                <a:cs typeface="Times New Roman" panose="02020603050405020304" pitchFamily="18" charset="0"/>
              </a:rPr>
              <a:t> des </a:t>
            </a:r>
            <a:r>
              <a:rPr lang="de-DE" sz="2100" dirty="0">
                <a:latin typeface="Times New Roman" panose="02020603050405020304" pitchFamily="18" charset="0"/>
                <a:cs typeface="Times New Roman" panose="02020603050405020304" pitchFamily="18" charset="0"/>
              </a:rPr>
              <a:t> Papst</a:t>
            </a:r>
            <a:r>
              <a:rPr lang="pl-PL" sz="2100" dirty="0">
                <a:latin typeface="Times New Roman" panose="02020603050405020304" pitchFamily="18" charset="0"/>
                <a:cs typeface="Times New Roman" panose="02020603050405020304" pitchFamily="18" charset="0"/>
              </a:rPr>
              <a:t>es </a:t>
            </a:r>
            <a:r>
              <a:rPr lang="pl-PL" sz="2100" dirty="0" err="1">
                <a:latin typeface="Times New Roman" panose="02020603050405020304" pitchFamily="18" charset="0"/>
                <a:cs typeface="Times New Roman" panose="02020603050405020304" pitchFamily="18" charset="0"/>
              </a:rPr>
              <a:t>plaziert</a:t>
            </a:r>
            <a:r>
              <a:rPr lang="de-DE" sz="2100" dirty="0">
                <a:latin typeface="Times New Roman" panose="02020603050405020304" pitchFamily="18" charset="0"/>
                <a:cs typeface="Times New Roman" panose="02020603050405020304" pitchFamily="18" charset="0"/>
              </a:rPr>
              <a:t> .</a:t>
            </a:r>
            <a:r>
              <a:rPr lang="pl-PL" sz="2100" dirty="0">
                <a:latin typeface="Times New Roman" panose="02020603050405020304" pitchFamily="18" charset="0"/>
                <a:cs typeface="Times New Roman" panose="02020603050405020304" pitchFamily="18" charset="0"/>
              </a:rPr>
              <a:t> </a:t>
            </a:r>
            <a:r>
              <a:rPr lang="de-DE" sz="2100" dirty="0">
                <a:latin typeface="Times New Roman" panose="02020603050405020304" pitchFamily="18" charset="0"/>
                <a:cs typeface="Times New Roman" panose="02020603050405020304" pitchFamily="18" charset="0"/>
              </a:rPr>
              <a:t> Im Park gibt es </a:t>
            </a:r>
            <a:r>
              <a:rPr lang="pl-PL" sz="2100" dirty="0" err="1">
                <a:latin typeface="Times New Roman" panose="02020603050405020304" pitchFamily="18" charset="0"/>
                <a:cs typeface="Times New Roman" panose="02020603050405020304" pitchFamily="18" charset="0"/>
              </a:rPr>
              <a:t>einen</a:t>
            </a:r>
            <a:r>
              <a:rPr lang="pl-PL" sz="2100" dirty="0">
                <a:latin typeface="Times New Roman" panose="02020603050405020304" pitchFamily="18" charset="0"/>
                <a:cs typeface="Times New Roman" panose="02020603050405020304" pitchFamily="18" charset="0"/>
              </a:rPr>
              <a:t> </a:t>
            </a:r>
            <a:r>
              <a:rPr lang="pl-PL" sz="2100" dirty="0" err="1">
                <a:latin typeface="Times New Roman" panose="02020603050405020304" pitchFamily="18" charset="0"/>
                <a:cs typeface="Times New Roman" panose="02020603050405020304" pitchFamily="18" charset="0"/>
              </a:rPr>
              <a:t>Kinderspielplatz</a:t>
            </a:r>
            <a:r>
              <a:rPr lang="de-DE" sz="2100" dirty="0">
                <a:latin typeface="Times New Roman" panose="02020603050405020304" pitchFamily="18" charset="0"/>
                <a:cs typeface="Times New Roman" panose="02020603050405020304" pitchFamily="18" charset="0"/>
              </a:rPr>
              <a:t>.  </a:t>
            </a:r>
            <a:r>
              <a:rPr lang="pl-PL" sz="2100" dirty="0">
                <a:latin typeface="Times New Roman" panose="02020603050405020304" pitchFamily="18" charset="0"/>
                <a:cs typeface="Times New Roman" panose="02020603050405020304" pitchFamily="18" charset="0"/>
              </a:rPr>
              <a:t>G</a:t>
            </a:r>
            <a:r>
              <a:rPr lang="de-DE" sz="2100" dirty="0" err="1">
                <a:latin typeface="Times New Roman" panose="02020603050405020304" pitchFamily="18" charset="0"/>
                <a:cs typeface="Times New Roman" panose="02020603050405020304" pitchFamily="18" charset="0"/>
              </a:rPr>
              <a:t>anze</a:t>
            </a:r>
            <a:r>
              <a:rPr lang="de-DE" sz="2100" dirty="0">
                <a:latin typeface="Times New Roman" panose="02020603050405020304" pitchFamily="18" charset="0"/>
                <a:cs typeface="Times New Roman" panose="02020603050405020304" pitchFamily="18" charset="0"/>
              </a:rPr>
              <a:t> Familien kommen hierher, um sich zu entspannen.</a:t>
            </a:r>
          </a:p>
          <a:p>
            <a:pPr>
              <a:buNone/>
            </a:pPr>
            <a:br>
              <a:rPr lang="de-DE" sz="2100" dirty="0">
                <a:latin typeface="Times New Roman" panose="02020603050405020304" pitchFamily="18" charset="0"/>
                <a:cs typeface="Times New Roman" panose="02020603050405020304" pitchFamily="18" charset="0"/>
              </a:rPr>
            </a:br>
            <a:endParaRPr lang="pl-PL" sz="2100" dirty="0">
              <a:latin typeface="Times New Roman" panose="02020603050405020304" pitchFamily="18" charset="0"/>
              <a:cs typeface="Times New Roman" panose="02020603050405020304" pitchFamily="18" charset="0"/>
            </a:endParaRPr>
          </a:p>
        </p:txBody>
      </p:sp>
      <p:pic>
        <p:nvPicPr>
          <p:cNvPr id="5" name="Symbol zastępczy zawartości 3" descr="11953241_971629876227631_3859030169501909039_n.jpg"/>
          <p:cNvPicPr>
            <a:picLocks noGrp="1" noChangeAspect="1"/>
          </p:cNvPicPr>
          <p:nvPr>
            <p:ph sz="half" idx="1"/>
          </p:nvPr>
        </p:nvPicPr>
        <p:blipFill>
          <a:blip r:embed="rId2"/>
          <a:stretch>
            <a:fillRect/>
          </a:stretch>
        </p:blipFill>
        <p:spPr>
          <a:xfrm>
            <a:off x="243669" y="2125215"/>
            <a:ext cx="4592993" cy="3157684"/>
          </a:xfrm>
        </p:spPr>
      </p:pic>
    </p:spTree>
    <p:extLst>
      <p:ext uri="{BB962C8B-B14F-4D97-AF65-F5344CB8AC3E}">
        <p14:creationId xmlns:p14="http://schemas.microsoft.com/office/powerpoint/2010/main" val="2942030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de-DE" sz="4000" b="1" dirty="0">
                <a:solidFill>
                  <a:schemeClr val="tx1"/>
                </a:solidFill>
                <a:latin typeface="Times New Roman" panose="02020603050405020304" pitchFamily="18" charset="0"/>
                <a:cs typeface="Times New Roman" panose="02020603050405020304" pitchFamily="18" charset="0"/>
              </a:rPr>
              <a:t>Die </a:t>
            </a:r>
            <a:r>
              <a:rPr lang="pl-PL" sz="4000" b="1" dirty="0" err="1">
                <a:latin typeface="Times New Roman" panose="02020603050405020304" pitchFamily="18" charset="0"/>
                <a:cs typeface="Times New Roman" panose="02020603050405020304" pitchFamily="18" charset="0"/>
              </a:rPr>
              <a:t>Bernhardiner</a:t>
            </a:r>
            <a:r>
              <a:rPr lang="pl-PL" sz="4000" b="1" dirty="0">
                <a:latin typeface="Times New Roman" panose="02020603050405020304" pitchFamily="18" charset="0"/>
                <a:cs typeface="Times New Roman" panose="02020603050405020304" pitchFamily="18" charset="0"/>
              </a:rPr>
              <a:t> </a:t>
            </a:r>
            <a:r>
              <a:rPr lang="de-DE" sz="4000" b="1" dirty="0">
                <a:solidFill>
                  <a:schemeClr val="tx1"/>
                </a:solidFill>
                <a:latin typeface="Times New Roman" panose="02020603050405020304" pitchFamily="18" charset="0"/>
                <a:cs typeface="Times New Roman" panose="02020603050405020304" pitchFamily="18" charset="0"/>
              </a:rPr>
              <a:t>Gärten</a:t>
            </a:r>
            <a:endParaRPr lang="pl-PL" sz="4000" b="1" dirty="0">
              <a:solidFill>
                <a:schemeClr val="tx1"/>
              </a:solidFill>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sz="half" idx="1"/>
          </p:nvPr>
        </p:nvSpPr>
        <p:spPr>
          <a:xfrm>
            <a:off x="76200" y="1628800"/>
            <a:ext cx="4495800" cy="4525963"/>
          </a:xfrm>
        </p:spPr>
        <p:txBody>
          <a:bodyPr>
            <a:noAutofit/>
          </a:bodyPr>
          <a:lstStyle/>
          <a:p>
            <a:pPr marL="0" indent="0">
              <a:buNone/>
            </a:pPr>
            <a:r>
              <a:rPr lang="de-DE" sz="2400" dirty="0">
                <a:latin typeface="Times New Roman" panose="02020603050405020304" pitchFamily="18" charset="0"/>
                <a:cs typeface="Times New Roman" panose="02020603050405020304" pitchFamily="18" charset="0"/>
              </a:rPr>
              <a:t>D</a:t>
            </a:r>
            <a:r>
              <a:rPr lang="pl-PL" sz="2400" dirty="0" err="1">
                <a:latin typeface="Times New Roman" panose="02020603050405020304" pitchFamily="18" charset="0"/>
                <a:cs typeface="Times New Roman" panose="02020603050405020304" pitchFamily="18" charset="0"/>
              </a:rPr>
              <a:t>ie</a:t>
            </a:r>
            <a:r>
              <a:rPr lang="de-DE" sz="2400" dirty="0">
                <a:latin typeface="Times New Roman" panose="02020603050405020304" pitchFamily="18" charset="0"/>
                <a:cs typeface="Times New Roman" panose="02020603050405020304" pitchFamily="18" charset="0"/>
              </a:rPr>
              <a:t> </a:t>
            </a:r>
            <a:r>
              <a:rPr lang="pl-PL" sz="2400" dirty="0">
                <a:latin typeface="Times New Roman" panose="02020603050405020304" pitchFamily="18" charset="0"/>
                <a:cs typeface="Times New Roman" panose="02020603050405020304" pitchFamily="18" charset="0"/>
              </a:rPr>
              <a:t>Bernhardiner </a:t>
            </a:r>
            <a:r>
              <a:rPr lang="de-DE" sz="2400" dirty="0">
                <a:latin typeface="Times New Roman" panose="02020603050405020304" pitchFamily="18" charset="0"/>
                <a:cs typeface="Times New Roman" panose="02020603050405020304" pitchFamily="18" charset="0"/>
              </a:rPr>
              <a:t>Gärten </a:t>
            </a:r>
            <a:r>
              <a:rPr lang="pl-PL" sz="2400" dirty="0" err="1">
                <a:latin typeface="Times New Roman" panose="02020603050405020304" pitchFamily="18" charset="0"/>
                <a:cs typeface="Times New Roman" panose="02020603050405020304" pitchFamily="18" charset="0"/>
              </a:rPr>
              <a:t>sind</a:t>
            </a:r>
            <a:r>
              <a:rPr lang="de-DE" sz="2400" dirty="0">
                <a:latin typeface="Times New Roman" panose="02020603050405020304" pitchFamily="18" charset="0"/>
                <a:cs typeface="Times New Roman" panose="02020603050405020304" pitchFamily="18" charset="0"/>
              </a:rPr>
              <a:t> im Jahr 2013 entstanden. In de</a:t>
            </a:r>
            <a:r>
              <a:rPr lang="pl-PL" sz="2400" dirty="0">
                <a:latin typeface="Times New Roman" panose="02020603050405020304" pitchFamily="18" charset="0"/>
                <a:cs typeface="Times New Roman" panose="02020603050405020304" pitchFamily="18" charset="0"/>
              </a:rPr>
              <a:t>n</a:t>
            </a:r>
            <a:r>
              <a:rPr lang="de-DE" sz="2400" dirty="0">
                <a:latin typeface="Times New Roman" panose="02020603050405020304" pitchFamily="18" charset="0"/>
                <a:cs typeface="Times New Roman" panose="02020603050405020304" pitchFamily="18" charset="0"/>
              </a:rPr>
              <a:t> heutigen Gärten gibt es zahlreiche schmale Wege, die Statue des Hl. Franz und einen Teich sowie ein paar Brunnen</a:t>
            </a:r>
            <a:r>
              <a:rPr lang="pl-PL" sz="2400" dirty="0">
                <a:latin typeface="Times New Roman" panose="02020603050405020304" pitchFamily="18" charset="0"/>
                <a:cs typeface="Times New Roman" panose="02020603050405020304" pitchFamily="18" charset="0"/>
              </a:rPr>
              <a:t>. </a:t>
            </a:r>
            <a:r>
              <a:rPr lang="de-DE" sz="2400" dirty="0">
                <a:latin typeface="Times New Roman" panose="02020603050405020304" pitchFamily="18" charset="0"/>
                <a:cs typeface="Times New Roman" panose="02020603050405020304" pitchFamily="18" charset="0"/>
              </a:rPr>
              <a:t>Aus bunten Blumen entstanden schöne Labyrinthe. Die Bernhardiner Gärten sind jeden Tag von 7.00 bis 21.00 Uhr geöffnet.</a:t>
            </a:r>
            <a:endParaRPr lang="pl-PL" sz="2400" dirty="0">
              <a:latin typeface="Times New Roman" panose="02020603050405020304" pitchFamily="18" charset="0"/>
              <a:cs typeface="Times New Roman" panose="02020603050405020304" pitchFamily="18" charset="0"/>
            </a:endParaRPr>
          </a:p>
        </p:txBody>
      </p:sp>
      <p:pic>
        <p:nvPicPr>
          <p:cNvPr id="1026" name="Picture 2" descr="C:\Users\HP\Desktop\pobrane (1).jpg"/>
          <p:cNvPicPr>
            <a:picLocks noChangeAspect="1" noChangeArrowheads="1"/>
          </p:cNvPicPr>
          <p:nvPr/>
        </p:nvPicPr>
        <p:blipFill>
          <a:blip r:embed="rId2"/>
          <a:srcRect/>
          <a:stretch>
            <a:fillRect/>
          </a:stretch>
        </p:blipFill>
        <p:spPr bwMode="auto">
          <a:xfrm>
            <a:off x="4591323" y="2204864"/>
            <a:ext cx="4305985" cy="2803537"/>
          </a:xfrm>
          <a:prstGeom prst="rect">
            <a:avLst/>
          </a:prstGeom>
          <a:noFill/>
        </p:spPr>
      </p:pic>
    </p:spTree>
    <p:extLst>
      <p:ext uri="{BB962C8B-B14F-4D97-AF65-F5344CB8AC3E}">
        <p14:creationId xmlns:p14="http://schemas.microsoft.com/office/powerpoint/2010/main" val="55318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de-DE" sz="4000" b="1" dirty="0">
                <a:solidFill>
                  <a:schemeClr val="tx1"/>
                </a:solidFill>
                <a:latin typeface="Times New Roman" panose="02020603050405020304" pitchFamily="18" charset="0"/>
                <a:cs typeface="Times New Roman" panose="02020603050405020304" pitchFamily="18" charset="0"/>
              </a:rPr>
              <a:t>Einkaufszentren</a:t>
            </a:r>
            <a:endParaRPr lang="pl-PL" sz="4000" b="1" dirty="0">
              <a:solidFill>
                <a:schemeClr val="tx1"/>
              </a:solidFill>
              <a:latin typeface="Times New Roman" panose="02020603050405020304" pitchFamily="18" charset="0"/>
              <a:cs typeface="Times New Roman" panose="02020603050405020304" pitchFamily="18" charset="0"/>
            </a:endParaRPr>
          </a:p>
        </p:txBody>
      </p:sp>
      <p:sp>
        <p:nvSpPr>
          <p:cNvPr id="4" name="Symbol zastępczy zawartości 3"/>
          <p:cNvSpPr>
            <a:spLocks noGrp="1"/>
          </p:cNvSpPr>
          <p:nvPr>
            <p:ph sz="half" idx="2"/>
          </p:nvPr>
        </p:nvSpPr>
        <p:spPr>
          <a:xfrm>
            <a:off x="4932040" y="1442721"/>
            <a:ext cx="4038600" cy="4525963"/>
          </a:xfrm>
        </p:spPr>
        <p:txBody>
          <a:bodyPr>
            <a:normAutofit/>
          </a:bodyPr>
          <a:lstStyle/>
          <a:p>
            <a:pPr marL="0" indent="0">
              <a:buNone/>
            </a:pPr>
            <a:r>
              <a:rPr lang="de-DE" dirty="0">
                <a:latin typeface="Times New Roman" panose="02020603050405020304" pitchFamily="18" charset="0"/>
                <a:cs typeface="Times New Roman" panose="02020603050405020304" pitchFamily="18" charset="0"/>
              </a:rPr>
              <a:t>In </a:t>
            </a:r>
            <a:r>
              <a:rPr lang="de-DE" dirty="0" err="1">
                <a:latin typeface="Times New Roman" panose="02020603050405020304" pitchFamily="18" charset="0"/>
                <a:cs typeface="Times New Roman" panose="02020603050405020304" pitchFamily="18" charset="0"/>
              </a:rPr>
              <a:t>Rzesz</a:t>
            </a:r>
            <a:r>
              <a:rPr lang="pl-PL" dirty="0">
                <a:latin typeface="Times New Roman" panose="02020603050405020304" pitchFamily="18" charset="0"/>
                <a:cs typeface="Times New Roman" panose="02020603050405020304" pitchFamily="18" charset="0"/>
              </a:rPr>
              <a:t>ó</a:t>
            </a:r>
            <a:r>
              <a:rPr lang="de-DE" dirty="0">
                <a:latin typeface="Times New Roman" panose="02020603050405020304" pitchFamily="18" charset="0"/>
                <a:cs typeface="Times New Roman" panose="02020603050405020304" pitchFamily="18" charset="0"/>
              </a:rPr>
              <a:t>w gibt es immer mehr Einkaufszentren. Zu denen gehören unter anderen: </a:t>
            </a:r>
            <a:r>
              <a:rPr lang="de-DE" dirty="0" err="1">
                <a:latin typeface="Times New Roman" panose="02020603050405020304" pitchFamily="18" charset="0"/>
                <a:cs typeface="Times New Roman" panose="02020603050405020304" pitchFamily="18" charset="0"/>
              </a:rPr>
              <a:t>Millenium</a:t>
            </a:r>
            <a:r>
              <a:rPr lang="pl-PL" dirty="0">
                <a:latin typeface="Times New Roman" panose="02020603050405020304" pitchFamily="18" charset="0"/>
                <a:cs typeface="Times New Roman" panose="02020603050405020304" pitchFamily="18" charset="0"/>
              </a:rPr>
              <a:t> Hall,</a:t>
            </a:r>
            <a:r>
              <a:rPr lang="de-DE" dirty="0">
                <a:latin typeface="Times New Roman" panose="02020603050405020304" pitchFamily="18" charset="0"/>
                <a:cs typeface="Times New Roman" panose="02020603050405020304" pitchFamily="18" charset="0"/>
              </a:rPr>
              <a:t> Galeria Rzeszowska, Plaza. Jeder findet da etwas für sich selbst. Es gibt da diverse Geschäfte, Restaurants, Kinos</a:t>
            </a:r>
            <a:r>
              <a:rPr lang="pl-PL" dirty="0">
                <a:latin typeface="Times New Roman" panose="02020603050405020304" pitchFamily="18" charset="0"/>
                <a:cs typeface="Times New Roman" panose="02020603050405020304" pitchFamily="18" charset="0"/>
              </a:rPr>
              <a:t> </a:t>
            </a:r>
            <a:r>
              <a:rPr lang="de-DE" dirty="0">
                <a:latin typeface="Times New Roman" panose="02020603050405020304" pitchFamily="18" charset="0"/>
                <a:cs typeface="Times New Roman" panose="02020603050405020304" pitchFamily="18" charset="0"/>
              </a:rPr>
              <a:t>auch Fitnessstudios.</a:t>
            </a:r>
            <a:endParaRPr lang="pl-PL" dirty="0">
              <a:latin typeface="Times New Roman" panose="02020603050405020304" pitchFamily="18" charset="0"/>
              <a:cs typeface="Times New Roman" panose="02020603050405020304" pitchFamily="18" charset="0"/>
            </a:endParaRPr>
          </a:p>
        </p:txBody>
      </p:sp>
      <p:pic>
        <p:nvPicPr>
          <p:cNvPr id="2050" name="Picture 2" descr="C:\Users\HP\Desktop\pobrane (2).jpg"/>
          <p:cNvPicPr>
            <a:picLocks noChangeAspect="1" noChangeArrowheads="1"/>
          </p:cNvPicPr>
          <p:nvPr/>
        </p:nvPicPr>
        <p:blipFill>
          <a:blip r:embed="rId2"/>
          <a:srcRect/>
          <a:stretch>
            <a:fillRect/>
          </a:stretch>
        </p:blipFill>
        <p:spPr bwMode="auto">
          <a:xfrm>
            <a:off x="463631" y="2298379"/>
            <a:ext cx="4229658" cy="2814645"/>
          </a:xfrm>
          <a:prstGeom prst="rect">
            <a:avLst/>
          </a:prstGeom>
          <a:noFill/>
        </p:spPr>
      </p:pic>
    </p:spTree>
    <p:extLst>
      <p:ext uri="{BB962C8B-B14F-4D97-AF65-F5344CB8AC3E}">
        <p14:creationId xmlns:p14="http://schemas.microsoft.com/office/powerpoint/2010/main" val="18593967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p:txBody>
          <a:bodyPr>
            <a:normAutofit/>
          </a:bodyPr>
          <a:lstStyle/>
          <a:p>
            <a:r>
              <a:rPr lang="pl-PL" sz="4000" b="1" dirty="0">
                <a:latin typeface="Times New Roman" panose="02020603050405020304" pitchFamily="18" charset="0"/>
                <a:cs typeface="Times New Roman" panose="02020603050405020304" pitchFamily="18" charset="0"/>
              </a:rPr>
              <a:t>Wortschatz</a:t>
            </a:r>
          </a:p>
        </p:txBody>
      </p:sp>
      <p:sp>
        <p:nvSpPr>
          <p:cNvPr id="5" name="Symbol zastępczy zawartości 4"/>
          <p:cNvSpPr>
            <a:spLocks noGrp="1"/>
          </p:cNvSpPr>
          <p:nvPr>
            <p:ph idx="1"/>
          </p:nvPr>
        </p:nvSpPr>
        <p:spPr/>
        <p:txBody>
          <a:bodyPr numCol="3">
            <a:normAutofit lnSpcReduction="10000"/>
          </a:bodyPr>
          <a:lstStyle/>
          <a:p>
            <a:pPr marL="0" indent="0">
              <a:buNone/>
            </a:pPr>
            <a:r>
              <a:rPr lang="pl-PL" sz="1600" b="1" dirty="0">
                <a:latin typeface="Times New Roman" panose="02020603050405020304" pitchFamily="18" charset="0"/>
                <a:cs typeface="Times New Roman" panose="02020603050405020304" pitchFamily="18" charset="0"/>
              </a:rPr>
              <a:t>Nomen:</a:t>
            </a:r>
          </a:p>
          <a:p>
            <a:r>
              <a:rPr lang="pl-PL" sz="1600" dirty="0">
                <a:latin typeface="Times New Roman" panose="02020603050405020304" pitchFamily="18" charset="0"/>
                <a:cs typeface="Times New Roman" panose="02020603050405020304" pitchFamily="18" charset="0"/>
              </a:rPr>
              <a:t>Der </a:t>
            </a:r>
            <a:r>
              <a:rPr lang="de-DE" sz="1600" dirty="0">
                <a:latin typeface="Times New Roman" panose="02020603050405020304" pitchFamily="18" charset="0"/>
                <a:cs typeface="Times New Roman" panose="02020603050405020304" pitchFamily="18" charset="0"/>
              </a:rPr>
              <a:t>Fußgänger</a:t>
            </a:r>
            <a:r>
              <a:rPr lang="pl-PL" sz="1600" dirty="0">
                <a:latin typeface="Times New Roman" panose="02020603050405020304" pitchFamily="18" charset="0"/>
                <a:cs typeface="Times New Roman" panose="02020603050405020304" pitchFamily="18" charset="0"/>
              </a:rPr>
              <a:t>-pieszy</a:t>
            </a:r>
          </a:p>
          <a:p>
            <a:r>
              <a:rPr lang="pl-PL" sz="1600" dirty="0">
                <a:latin typeface="Times New Roman" panose="02020603050405020304" pitchFamily="18" charset="0"/>
                <a:cs typeface="Times New Roman" panose="02020603050405020304" pitchFamily="18" charset="0"/>
              </a:rPr>
              <a:t>Der </a:t>
            </a:r>
            <a:r>
              <a:rPr lang="de-DE" sz="1600" dirty="0">
                <a:latin typeface="Times New Roman" panose="02020603050405020304" pitchFamily="18" charset="0"/>
                <a:cs typeface="Times New Roman" panose="02020603050405020304" pitchFamily="18" charset="0"/>
              </a:rPr>
              <a:t>Steg</a:t>
            </a:r>
            <a:r>
              <a:rPr lang="pl-PL" sz="1600" dirty="0">
                <a:latin typeface="Times New Roman" panose="02020603050405020304" pitchFamily="18" charset="0"/>
                <a:cs typeface="Times New Roman" panose="02020603050405020304" pitchFamily="18" charset="0"/>
              </a:rPr>
              <a:t>-kładka</a:t>
            </a:r>
          </a:p>
          <a:p>
            <a:r>
              <a:rPr lang="pl-PL" sz="1600" dirty="0">
                <a:latin typeface="Times New Roman" panose="02020603050405020304" pitchFamily="18" charset="0"/>
                <a:cs typeface="Times New Roman" panose="02020603050405020304" pitchFamily="18" charset="0"/>
              </a:rPr>
              <a:t>Der </a:t>
            </a:r>
            <a:r>
              <a:rPr lang="de-DE" sz="1600" dirty="0">
                <a:latin typeface="Times New Roman" panose="02020603050405020304" pitchFamily="18" charset="0"/>
                <a:cs typeface="Times New Roman" panose="02020603050405020304" pitchFamily="18" charset="0"/>
              </a:rPr>
              <a:t>Gehweg</a:t>
            </a:r>
            <a:r>
              <a:rPr lang="pl-PL" sz="1600" dirty="0">
                <a:latin typeface="Times New Roman" panose="02020603050405020304" pitchFamily="18" charset="0"/>
                <a:cs typeface="Times New Roman" panose="02020603050405020304" pitchFamily="18" charset="0"/>
              </a:rPr>
              <a:t>-przejście</a:t>
            </a:r>
          </a:p>
          <a:p>
            <a:r>
              <a:rPr lang="pl-PL" sz="1600" dirty="0">
                <a:latin typeface="Times New Roman" panose="02020603050405020304" pitchFamily="18" charset="0"/>
                <a:cs typeface="Times New Roman" panose="02020603050405020304" pitchFamily="18" charset="0"/>
              </a:rPr>
              <a:t>Die </a:t>
            </a:r>
            <a:r>
              <a:rPr lang="de-DE" sz="1600" dirty="0">
                <a:latin typeface="Times New Roman" panose="02020603050405020304" pitchFamily="18" charset="0"/>
                <a:cs typeface="Times New Roman" panose="02020603050405020304" pitchFamily="18" charset="0"/>
              </a:rPr>
              <a:t>Treppen</a:t>
            </a:r>
            <a:r>
              <a:rPr lang="pl-PL" sz="1600" dirty="0">
                <a:latin typeface="Times New Roman" panose="02020603050405020304" pitchFamily="18" charset="0"/>
                <a:cs typeface="Times New Roman" panose="02020603050405020304" pitchFamily="18" charset="0"/>
              </a:rPr>
              <a:t>-schody</a:t>
            </a:r>
          </a:p>
          <a:p>
            <a:r>
              <a:rPr lang="pl-PL" sz="1600" dirty="0">
                <a:latin typeface="Times New Roman" panose="02020603050405020304" pitchFamily="18" charset="0"/>
                <a:cs typeface="Times New Roman" panose="02020603050405020304" pitchFamily="18" charset="0"/>
              </a:rPr>
              <a:t>Der </a:t>
            </a:r>
            <a:r>
              <a:rPr lang="de-DE" sz="1600" dirty="0" err="1">
                <a:latin typeface="Times New Roman" panose="02020603050405020304" pitchFamily="18" charset="0"/>
                <a:cs typeface="Times New Roman" panose="02020603050405020304" pitchFamily="18" charset="0"/>
              </a:rPr>
              <a:t>Fahrst</a:t>
            </a:r>
            <a:r>
              <a:rPr lang="pl-PL" sz="1600" dirty="0">
                <a:latin typeface="Times New Roman" panose="02020603050405020304" pitchFamily="18" charset="0"/>
                <a:cs typeface="Times New Roman" panose="02020603050405020304" pitchFamily="18" charset="0"/>
              </a:rPr>
              <a:t>u</a:t>
            </a:r>
            <a:r>
              <a:rPr lang="de-DE" sz="1600" dirty="0">
                <a:latin typeface="Times New Roman" panose="02020603050405020304" pitchFamily="18" charset="0"/>
                <a:cs typeface="Times New Roman" panose="02020603050405020304" pitchFamily="18" charset="0"/>
              </a:rPr>
              <a:t>hl</a:t>
            </a:r>
            <a:r>
              <a:rPr lang="pl-PL" sz="1600" dirty="0">
                <a:latin typeface="Times New Roman" panose="02020603050405020304" pitchFamily="18" charset="0"/>
                <a:cs typeface="Times New Roman" panose="02020603050405020304" pitchFamily="18" charset="0"/>
              </a:rPr>
              <a:t>-winda</a:t>
            </a:r>
          </a:p>
          <a:p>
            <a:r>
              <a:rPr lang="pl-PL" sz="1600" dirty="0">
                <a:latin typeface="Times New Roman" panose="02020603050405020304" pitchFamily="18" charset="0"/>
                <a:cs typeface="Times New Roman" panose="02020603050405020304" pitchFamily="18" charset="0"/>
              </a:rPr>
              <a:t>Der </a:t>
            </a:r>
            <a:r>
              <a:rPr lang="de-DE" sz="1600" dirty="0">
                <a:latin typeface="Times New Roman" panose="02020603050405020304" pitchFamily="18" charset="0"/>
                <a:cs typeface="Times New Roman" panose="02020603050405020304" pitchFamily="18" charset="0"/>
              </a:rPr>
              <a:t>Springbrunnen</a:t>
            </a:r>
            <a:r>
              <a:rPr lang="pl-PL" sz="1600" dirty="0">
                <a:latin typeface="Times New Roman" panose="02020603050405020304" pitchFamily="18" charset="0"/>
                <a:cs typeface="Times New Roman" panose="02020603050405020304" pitchFamily="18" charset="0"/>
              </a:rPr>
              <a:t>-fontanna</a:t>
            </a:r>
          </a:p>
          <a:p>
            <a:r>
              <a:rPr lang="pl-PL" sz="1600" dirty="0" err="1">
                <a:latin typeface="Times New Roman" panose="02020603050405020304" pitchFamily="18" charset="0"/>
                <a:cs typeface="Times New Roman" panose="02020603050405020304" pitchFamily="18" charset="0"/>
              </a:rPr>
              <a:t>Die</a:t>
            </a:r>
            <a:r>
              <a:rPr lang="pl-PL" sz="1600" dirty="0">
                <a:latin typeface="Times New Roman" panose="02020603050405020304" pitchFamily="18" charset="0"/>
                <a:cs typeface="Times New Roman" panose="02020603050405020304" pitchFamily="18" charset="0"/>
              </a:rPr>
              <a:t> </a:t>
            </a:r>
            <a:r>
              <a:rPr lang="de-DE" sz="1600" dirty="0">
                <a:latin typeface="Times New Roman" panose="02020603050405020304" pitchFamily="18" charset="0"/>
                <a:cs typeface="Times New Roman" panose="02020603050405020304" pitchFamily="18" charset="0"/>
              </a:rPr>
              <a:t>Hauptattraktion </a:t>
            </a:r>
            <a:r>
              <a:rPr lang="pl-PL" sz="1600" dirty="0">
                <a:latin typeface="Times New Roman" panose="02020603050405020304" pitchFamily="18" charset="0"/>
                <a:cs typeface="Times New Roman" panose="02020603050405020304" pitchFamily="18" charset="0"/>
              </a:rPr>
              <a:t>–główna atrakcja</a:t>
            </a:r>
          </a:p>
          <a:p>
            <a:r>
              <a:rPr lang="pl-PL" sz="1600" dirty="0">
                <a:latin typeface="Times New Roman" panose="02020603050405020304" pitchFamily="18" charset="0"/>
                <a:cs typeface="Times New Roman" panose="02020603050405020304" pitchFamily="18" charset="0"/>
              </a:rPr>
              <a:t>Die </a:t>
            </a:r>
            <a:r>
              <a:rPr lang="de-DE" sz="1600" dirty="0">
                <a:latin typeface="Times New Roman" panose="02020603050405020304" pitchFamily="18" charset="0"/>
                <a:cs typeface="Times New Roman" panose="02020603050405020304" pitchFamily="18" charset="0"/>
              </a:rPr>
              <a:t>Wasserströme</a:t>
            </a:r>
            <a:r>
              <a:rPr lang="pl-PL" sz="1600" dirty="0">
                <a:latin typeface="Times New Roman" panose="02020603050405020304" pitchFamily="18" charset="0"/>
                <a:cs typeface="Times New Roman" panose="02020603050405020304" pitchFamily="18" charset="0"/>
              </a:rPr>
              <a:t>- strumienie wody</a:t>
            </a:r>
          </a:p>
          <a:p>
            <a:r>
              <a:rPr lang="pl-PL" sz="1600" dirty="0">
                <a:latin typeface="Times New Roman" panose="02020603050405020304" pitchFamily="18" charset="0"/>
                <a:cs typeface="Times New Roman" panose="02020603050405020304" pitchFamily="18" charset="0"/>
              </a:rPr>
              <a:t>Die </a:t>
            </a:r>
            <a:r>
              <a:rPr lang="de-DE" sz="1600" dirty="0">
                <a:latin typeface="Times New Roman" panose="02020603050405020304" pitchFamily="18" charset="0"/>
                <a:cs typeface="Times New Roman" panose="02020603050405020304" pitchFamily="18" charset="0"/>
              </a:rPr>
              <a:t>Laseranimationen</a:t>
            </a:r>
            <a:r>
              <a:rPr lang="pl-PL" sz="1600" dirty="0">
                <a:latin typeface="Times New Roman" panose="02020603050405020304" pitchFamily="18" charset="0"/>
                <a:cs typeface="Times New Roman" panose="02020603050405020304" pitchFamily="18" charset="0"/>
              </a:rPr>
              <a:t>-animacje laserowe</a:t>
            </a:r>
          </a:p>
          <a:p>
            <a:r>
              <a:rPr lang="pl-PL" sz="1600" dirty="0">
                <a:latin typeface="Times New Roman" panose="02020603050405020304" pitchFamily="18" charset="0"/>
                <a:cs typeface="Times New Roman" panose="02020603050405020304" pitchFamily="18" charset="0"/>
              </a:rPr>
              <a:t>Die </a:t>
            </a:r>
            <a:r>
              <a:rPr lang="de-DE" sz="1600" dirty="0">
                <a:latin typeface="Times New Roman" panose="02020603050405020304" pitchFamily="18" charset="0"/>
                <a:cs typeface="Times New Roman" panose="02020603050405020304" pitchFamily="18" charset="0"/>
              </a:rPr>
              <a:t>Beliebtheit</a:t>
            </a:r>
            <a:r>
              <a:rPr lang="pl-PL" sz="1600" dirty="0">
                <a:latin typeface="Times New Roman" panose="02020603050405020304" pitchFamily="18" charset="0"/>
                <a:cs typeface="Times New Roman" panose="02020603050405020304" pitchFamily="18" charset="0"/>
              </a:rPr>
              <a:t>-popularność</a:t>
            </a:r>
          </a:p>
          <a:p>
            <a:r>
              <a:rPr lang="pl-PL" sz="1600" dirty="0">
                <a:latin typeface="Times New Roman" panose="02020603050405020304" pitchFamily="18" charset="0"/>
                <a:cs typeface="Times New Roman" panose="02020603050405020304" pitchFamily="18" charset="0"/>
              </a:rPr>
              <a:t>Die </a:t>
            </a:r>
            <a:r>
              <a:rPr lang="de-DE" sz="1600" dirty="0">
                <a:latin typeface="Times New Roman" panose="02020603050405020304" pitchFamily="18" charset="0"/>
                <a:cs typeface="Times New Roman" panose="02020603050405020304" pitchFamily="18" charset="0"/>
              </a:rPr>
              <a:t>Sonderschau</a:t>
            </a:r>
            <a:r>
              <a:rPr lang="pl-PL" sz="1600" dirty="0">
                <a:latin typeface="Times New Roman" panose="02020603050405020304" pitchFamily="18" charset="0"/>
                <a:cs typeface="Times New Roman" panose="02020603050405020304" pitchFamily="18" charset="0"/>
              </a:rPr>
              <a:t>-pokaz specjalny</a:t>
            </a:r>
          </a:p>
          <a:p>
            <a:r>
              <a:rPr lang="pl-PL" sz="1600" dirty="0" err="1">
                <a:latin typeface="Times New Roman" panose="02020603050405020304" pitchFamily="18" charset="0"/>
                <a:cs typeface="Times New Roman" panose="02020603050405020304" pitchFamily="18" charset="0"/>
              </a:rPr>
              <a:t>Die</a:t>
            </a:r>
            <a:r>
              <a:rPr lang="pl-PL" sz="1600" dirty="0">
                <a:latin typeface="Times New Roman" panose="02020603050405020304" pitchFamily="18" charset="0"/>
                <a:cs typeface="Times New Roman" panose="02020603050405020304" pitchFamily="18" charset="0"/>
              </a:rPr>
              <a:t> </a:t>
            </a:r>
            <a:r>
              <a:rPr lang="de-DE" sz="1600" dirty="0">
                <a:latin typeface="Times New Roman" panose="02020603050405020304" pitchFamily="18" charset="0"/>
                <a:cs typeface="Times New Roman" panose="02020603050405020304" pitchFamily="18" charset="0"/>
              </a:rPr>
              <a:t>Brücke</a:t>
            </a:r>
            <a:r>
              <a:rPr lang="pl-PL" sz="1600" dirty="0">
                <a:latin typeface="Times New Roman" panose="02020603050405020304" pitchFamily="18" charset="0"/>
                <a:cs typeface="Times New Roman" panose="02020603050405020304" pitchFamily="18" charset="0"/>
              </a:rPr>
              <a:t>-most</a:t>
            </a:r>
          </a:p>
          <a:p>
            <a:r>
              <a:rPr lang="pl-PL" sz="1600" dirty="0" err="1">
                <a:latin typeface="Times New Roman" panose="02020603050405020304" pitchFamily="18" charset="0"/>
                <a:cs typeface="Times New Roman" panose="02020603050405020304" pitchFamily="18" charset="0"/>
              </a:rPr>
              <a:t>Das</a:t>
            </a:r>
            <a:r>
              <a:rPr lang="pl-PL" sz="1600" dirty="0">
                <a:latin typeface="Times New Roman" panose="02020603050405020304" pitchFamily="18" charset="0"/>
                <a:cs typeface="Times New Roman" panose="02020603050405020304" pitchFamily="18" charset="0"/>
              </a:rPr>
              <a:t> </a:t>
            </a:r>
            <a:r>
              <a:rPr lang="de-DE" sz="1600" dirty="0">
                <a:latin typeface="Times New Roman" panose="02020603050405020304" pitchFamily="18" charset="0"/>
                <a:cs typeface="Times New Roman" panose="02020603050405020304" pitchFamily="18" charset="0"/>
              </a:rPr>
              <a:t>Ufer</a:t>
            </a:r>
            <a:r>
              <a:rPr lang="pl-PL" sz="1600" dirty="0">
                <a:latin typeface="Times New Roman" panose="02020603050405020304" pitchFamily="18" charset="0"/>
                <a:cs typeface="Times New Roman" panose="02020603050405020304" pitchFamily="18" charset="0"/>
              </a:rPr>
              <a:t>-brzeg</a:t>
            </a:r>
          </a:p>
          <a:p>
            <a:r>
              <a:rPr lang="pl-PL" sz="1600" dirty="0" err="1">
                <a:latin typeface="Times New Roman" panose="02020603050405020304" pitchFamily="18" charset="0"/>
                <a:cs typeface="Times New Roman" panose="02020603050405020304" pitchFamily="18" charset="0"/>
              </a:rPr>
              <a:t>Die</a:t>
            </a:r>
            <a:r>
              <a:rPr lang="pl-PL" sz="1600" dirty="0">
                <a:latin typeface="Times New Roman" panose="02020603050405020304" pitchFamily="18" charset="0"/>
                <a:cs typeface="Times New Roman" panose="02020603050405020304" pitchFamily="18" charset="0"/>
              </a:rPr>
              <a:t> </a:t>
            </a:r>
            <a:r>
              <a:rPr lang="de-DE" sz="1600" dirty="0" err="1">
                <a:latin typeface="Times New Roman" panose="02020603050405020304" pitchFamily="18" charset="0"/>
                <a:cs typeface="Times New Roman" panose="02020603050405020304" pitchFamily="18" charset="0"/>
              </a:rPr>
              <a:t>Umleitungssstraße</a:t>
            </a:r>
            <a:r>
              <a:rPr lang="pl-PL" sz="1600" dirty="0">
                <a:latin typeface="Times New Roman" panose="02020603050405020304" pitchFamily="18" charset="0"/>
                <a:cs typeface="Times New Roman" panose="02020603050405020304" pitchFamily="18" charset="0"/>
              </a:rPr>
              <a:t>-obwodnica</a:t>
            </a:r>
          </a:p>
          <a:p>
            <a:pPr marL="0" indent="0">
              <a:buNone/>
            </a:pPr>
            <a:r>
              <a:rPr lang="pl-PL" sz="1600" b="1" dirty="0" err="1">
                <a:latin typeface="Times New Roman" panose="02020603050405020304" pitchFamily="18" charset="0"/>
                <a:cs typeface="Times New Roman" panose="02020603050405020304" pitchFamily="18" charset="0"/>
              </a:rPr>
              <a:t>Werb</a:t>
            </a:r>
            <a:r>
              <a:rPr lang="pl-PL" sz="1600" b="1" dirty="0">
                <a:latin typeface="Times New Roman" panose="02020603050405020304" pitchFamily="18" charset="0"/>
                <a:cs typeface="Times New Roman" panose="02020603050405020304" pitchFamily="18" charset="0"/>
              </a:rPr>
              <a:t> :</a:t>
            </a:r>
          </a:p>
          <a:p>
            <a:r>
              <a:rPr lang="pl-PL" sz="1600" dirty="0">
                <a:latin typeface="Times New Roman" panose="02020603050405020304" pitchFamily="18" charset="0"/>
                <a:cs typeface="Times New Roman" panose="02020603050405020304" pitchFamily="18" charset="0"/>
              </a:rPr>
              <a:t>Entstehen-powstać</a:t>
            </a:r>
          </a:p>
          <a:p>
            <a:r>
              <a:rPr lang="pl-PL" sz="1600" dirty="0">
                <a:solidFill>
                  <a:schemeClr val="dk1"/>
                </a:solidFill>
                <a:latin typeface="Times New Roman" panose="02020603050405020304" pitchFamily="18" charset="0"/>
                <a:cs typeface="Times New Roman" panose="02020603050405020304" pitchFamily="18" charset="0"/>
              </a:rPr>
              <a:t>Plazieren-umieścić</a:t>
            </a:r>
          </a:p>
          <a:p>
            <a:r>
              <a:rPr lang="de-DE" sz="1600" u="sng" dirty="0">
                <a:solidFill>
                  <a:schemeClr val="dk1"/>
                </a:solidFill>
                <a:latin typeface="Times New Roman" panose="02020603050405020304" pitchFamily="18" charset="0"/>
                <a:cs typeface="Times New Roman" panose="02020603050405020304" pitchFamily="18" charset="0"/>
              </a:rPr>
              <a:t>Sich e</a:t>
            </a:r>
            <a:r>
              <a:rPr lang="de-DE" sz="1600" dirty="0">
                <a:latin typeface="Times New Roman" panose="02020603050405020304" pitchFamily="18" charset="0"/>
                <a:cs typeface="Times New Roman" panose="02020603050405020304" pitchFamily="18" charset="0"/>
              </a:rPr>
              <a:t>ntspannen</a:t>
            </a:r>
            <a:r>
              <a:rPr lang="pl-PL" sz="1600" dirty="0">
                <a:latin typeface="Times New Roman" panose="02020603050405020304" pitchFamily="18" charset="0"/>
                <a:cs typeface="Times New Roman" panose="02020603050405020304" pitchFamily="18" charset="0"/>
              </a:rPr>
              <a:t>-odpocząć</a:t>
            </a:r>
          </a:p>
          <a:p>
            <a:r>
              <a:rPr lang="pl-PL" sz="1600" dirty="0" err="1">
                <a:latin typeface="Times New Roman" panose="02020603050405020304" pitchFamily="18" charset="0"/>
                <a:cs typeface="Times New Roman" panose="02020603050405020304" pitchFamily="18" charset="0"/>
              </a:rPr>
              <a:t>verbringen</a:t>
            </a:r>
            <a:r>
              <a:rPr lang="pl-PL" sz="1600" dirty="0">
                <a:latin typeface="Times New Roman" panose="02020603050405020304" pitchFamily="18" charset="0"/>
                <a:cs typeface="Times New Roman" panose="02020603050405020304" pitchFamily="18" charset="0"/>
              </a:rPr>
              <a:t> –spędzać </a:t>
            </a:r>
          </a:p>
          <a:p>
            <a:r>
              <a:rPr lang="de-DE" sz="1600" dirty="0">
                <a:latin typeface="Times New Roman" panose="02020603050405020304" pitchFamily="18" charset="0"/>
                <a:cs typeface="Times New Roman" panose="02020603050405020304" pitchFamily="18" charset="0"/>
              </a:rPr>
              <a:t>Verbinde</a:t>
            </a:r>
            <a:r>
              <a:rPr lang="pl-PL" sz="1600" dirty="0">
                <a:latin typeface="Times New Roman" panose="02020603050405020304" pitchFamily="18" charset="0"/>
                <a:cs typeface="Times New Roman" panose="02020603050405020304" pitchFamily="18" charset="0"/>
              </a:rPr>
              <a:t>n-łączyć</a:t>
            </a:r>
          </a:p>
          <a:p>
            <a:r>
              <a:rPr lang="pl-PL" sz="1600" dirty="0">
                <a:latin typeface="Times New Roman" panose="02020603050405020304" pitchFamily="18" charset="0"/>
                <a:cs typeface="Times New Roman" panose="02020603050405020304" pitchFamily="18" charset="0"/>
              </a:rPr>
              <a:t>E</a:t>
            </a:r>
            <a:r>
              <a:rPr lang="de-DE" sz="1600" dirty="0" err="1">
                <a:latin typeface="Times New Roman" panose="02020603050405020304" pitchFamily="18" charset="0"/>
                <a:cs typeface="Times New Roman" panose="02020603050405020304" pitchFamily="18" charset="0"/>
              </a:rPr>
              <a:t>rreich</a:t>
            </a:r>
            <a:r>
              <a:rPr lang="pl-PL" sz="1600" dirty="0" err="1">
                <a:latin typeface="Times New Roman" panose="02020603050405020304" pitchFamily="18" charset="0"/>
                <a:cs typeface="Times New Roman" panose="02020603050405020304" pitchFamily="18" charset="0"/>
              </a:rPr>
              <a:t>en-uzyskać,zdobyć</a:t>
            </a:r>
            <a:endParaRPr lang="pl-PL" sz="1600" dirty="0">
              <a:latin typeface="Times New Roman" panose="02020603050405020304" pitchFamily="18" charset="0"/>
              <a:cs typeface="Times New Roman" panose="02020603050405020304" pitchFamily="18" charset="0"/>
            </a:endParaRPr>
          </a:p>
          <a:p>
            <a:endParaRPr lang="pl-PL" sz="1600" dirty="0">
              <a:latin typeface="Times New Roman" panose="02020603050405020304" pitchFamily="18" charset="0"/>
              <a:cs typeface="Times New Roman" panose="02020603050405020304" pitchFamily="18" charset="0"/>
            </a:endParaRPr>
          </a:p>
          <a:p>
            <a:pPr marL="0" indent="0">
              <a:buNone/>
            </a:pPr>
            <a:r>
              <a:rPr lang="pl-PL" sz="1600" dirty="0">
                <a:latin typeface="Times New Roman" panose="02020603050405020304" pitchFamily="18" charset="0"/>
                <a:cs typeface="Times New Roman" panose="02020603050405020304" pitchFamily="18" charset="0"/>
              </a:rPr>
              <a:t>  </a:t>
            </a:r>
          </a:p>
          <a:p>
            <a:pPr marL="0" indent="0">
              <a:buNone/>
            </a:pPr>
            <a:r>
              <a:rPr lang="pl-PL" sz="1600" dirty="0">
                <a:latin typeface="Times New Roman" panose="02020603050405020304" pitchFamily="18" charset="0"/>
                <a:cs typeface="Times New Roman" panose="02020603050405020304" pitchFamily="18" charset="0"/>
              </a:rPr>
              <a:t>  </a:t>
            </a:r>
            <a:r>
              <a:rPr lang="pl-PL" sz="1600" b="1" dirty="0" err="1">
                <a:latin typeface="Times New Roman" panose="02020603050405020304" pitchFamily="18" charset="0"/>
                <a:cs typeface="Times New Roman" panose="02020603050405020304" pitchFamily="18" charset="0"/>
              </a:rPr>
              <a:t>Adjektiv</a:t>
            </a:r>
            <a:r>
              <a:rPr lang="pl-PL" sz="1600" b="1" dirty="0">
                <a:latin typeface="Times New Roman" panose="02020603050405020304" pitchFamily="18" charset="0"/>
                <a:cs typeface="Times New Roman" panose="02020603050405020304" pitchFamily="18" charset="0"/>
              </a:rPr>
              <a:t> </a:t>
            </a:r>
          </a:p>
          <a:p>
            <a:r>
              <a:rPr lang="pl-PL" sz="1600" dirty="0">
                <a:latin typeface="Times New Roman" panose="02020603050405020304" pitchFamily="18" charset="0"/>
                <a:cs typeface="Times New Roman" panose="02020603050405020304" pitchFamily="18" charset="0"/>
              </a:rPr>
              <a:t>m</a:t>
            </a:r>
            <a:r>
              <a:rPr lang="de-DE" sz="1600" dirty="0">
                <a:latin typeface="Times New Roman" panose="02020603050405020304" pitchFamily="18" charset="0"/>
                <a:cs typeface="Times New Roman" panose="02020603050405020304" pitchFamily="18" charset="0"/>
              </a:rPr>
              <a:t>oder</a:t>
            </a:r>
            <a:r>
              <a:rPr lang="pl-PL" sz="1600" dirty="0">
                <a:latin typeface="Times New Roman" panose="02020603050405020304" pitchFamily="18" charset="0"/>
                <a:cs typeface="Times New Roman" panose="02020603050405020304" pitchFamily="18" charset="0"/>
              </a:rPr>
              <a:t>n- nowoczesny</a:t>
            </a:r>
          </a:p>
          <a:p>
            <a:r>
              <a:rPr lang="de-DE" sz="1600" dirty="0">
                <a:latin typeface="Times New Roman" panose="02020603050405020304" pitchFamily="18" charset="0"/>
                <a:cs typeface="Times New Roman" panose="02020603050405020304" pitchFamily="18" charset="0"/>
              </a:rPr>
              <a:t>faszinierend </a:t>
            </a:r>
            <a:r>
              <a:rPr lang="pl-PL" sz="1600" dirty="0">
                <a:latin typeface="Times New Roman" panose="02020603050405020304" pitchFamily="18" charset="0"/>
                <a:cs typeface="Times New Roman" panose="02020603050405020304" pitchFamily="18" charset="0"/>
              </a:rPr>
              <a:t>–fascynujący</a:t>
            </a:r>
          </a:p>
          <a:p>
            <a:r>
              <a:rPr lang="pl-PL" sz="1600" dirty="0">
                <a:latin typeface="Times New Roman" panose="02020603050405020304" pitchFamily="18" charset="0"/>
                <a:cs typeface="Times New Roman" panose="02020603050405020304" pitchFamily="18" charset="0"/>
              </a:rPr>
              <a:t>Entlang-wzdłuż</a:t>
            </a:r>
          </a:p>
          <a:p>
            <a:endParaRPr lang="pl-PL" sz="1600" dirty="0">
              <a:latin typeface="Times New Roman" panose="02020603050405020304" pitchFamily="18" charset="0"/>
              <a:cs typeface="Times New Roman" panose="02020603050405020304" pitchFamily="18" charset="0"/>
            </a:endParaRPr>
          </a:p>
          <a:p>
            <a:endParaRPr lang="pl-PL" sz="1600" dirty="0">
              <a:latin typeface="Times New Roman" panose="02020603050405020304" pitchFamily="18" charset="0"/>
              <a:cs typeface="Times New Roman" panose="02020603050405020304" pitchFamily="18" charset="0"/>
            </a:endParaRPr>
          </a:p>
          <a:p>
            <a:endParaRPr lang="pl-PL" sz="1600" dirty="0">
              <a:latin typeface="Times New Roman" panose="02020603050405020304" pitchFamily="18" charset="0"/>
              <a:cs typeface="Times New Roman" panose="02020603050405020304" pitchFamily="18" charset="0"/>
            </a:endParaRPr>
          </a:p>
          <a:p>
            <a:pPr marL="0" indent="0">
              <a:buNone/>
            </a:pPr>
            <a:r>
              <a:rPr lang="pl-PL" sz="1600" b="1" dirty="0" err="1">
                <a:latin typeface="Times New Roman" panose="02020603050405020304" pitchFamily="18" charset="0"/>
                <a:cs typeface="Times New Roman" panose="02020603050405020304" pitchFamily="18" charset="0"/>
              </a:rPr>
              <a:t>Wendungen</a:t>
            </a:r>
            <a:r>
              <a:rPr lang="pl-PL" sz="1600" b="1" dirty="0">
                <a:latin typeface="Times New Roman" panose="02020603050405020304" pitchFamily="18" charset="0"/>
                <a:cs typeface="Times New Roman" panose="02020603050405020304" pitchFamily="18" charset="0"/>
              </a:rPr>
              <a:t> :</a:t>
            </a:r>
          </a:p>
          <a:p>
            <a:r>
              <a:rPr lang="de-DE" sz="1600" dirty="0">
                <a:latin typeface="Times New Roman" panose="02020603050405020304" pitchFamily="18" charset="0"/>
                <a:cs typeface="Times New Roman" panose="02020603050405020304" pitchFamily="18" charset="0"/>
              </a:rPr>
              <a:t>Besonders effektiv</a:t>
            </a:r>
            <a:r>
              <a:rPr lang="pl-PL" sz="1600" dirty="0">
                <a:latin typeface="Times New Roman" panose="02020603050405020304" pitchFamily="18" charset="0"/>
                <a:cs typeface="Times New Roman" panose="02020603050405020304" pitchFamily="18" charset="0"/>
              </a:rPr>
              <a:t>-szczególnie efekt</a:t>
            </a:r>
            <a:r>
              <a:rPr lang="de-DE" sz="1600" dirty="0">
                <a:latin typeface="Times New Roman" panose="02020603050405020304" pitchFamily="18" charset="0"/>
                <a:cs typeface="Times New Roman" panose="02020603050405020304" pitchFamily="18" charset="0"/>
              </a:rPr>
              <a:t>y</a:t>
            </a:r>
            <a:r>
              <a:rPr lang="pl-PL" sz="1600" dirty="0" err="1">
                <a:latin typeface="Times New Roman" panose="02020603050405020304" pitchFamily="18" charset="0"/>
                <a:cs typeface="Times New Roman" panose="02020603050405020304" pitchFamily="18" charset="0"/>
              </a:rPr>
              <a:t>wnie</a:t>
            </a:r>
            <a:endParaRPr lang="pl-PL" sz="1600" dirty="0">
              <a:latin typeface="Times New Roman" panose="02020603050405020304" pitchFamily="18" charset="0"/>
              <a:cs typeface="Times New Roman" panose="02020603050405020304" pitchFamily="18" charset="0"/>
            </a:endParaRPr>
          </a:p>
          <a:p>
            <a:r>
              <a:rPr lang="de-DE" sz="1600" dirty="0">
                <a:latin typeface="Times New Roman" panose="02020603050405020304" pitchFamily="18" charset="0"/>
                <a:cs typeface="Times New Roman" panose="02020603050405020304" pitchFamily="18" charset="0"/>
              </a:rPr>
              <a:t>unter andren</a:t>
            </a:r>
            <a:r>
              <a:rPr lang="pl-PL" sz="1600" dirty="0">
                <a:latin typeface="Times New Roman" panose="02020603050405020304" pitchFamily="18" charset="0"/>
                <a:cs typeface="Times New Roman" panose="02020603050405020304" pitchFamily="18" charset="0"/>
              </a:rPr>
              <a:t>-między innymi </a:t>
            </a:r>
          </a:p>
          <a:p>
            <a:r>
              <a:rPr lang="de-DE" sz="1600" dirty="0">
                <a:latin typeface="Times New Roman" panose="02020603050405020304" pitchFamily="18" charset="0"/>
                <a:cs typeface="Times New Roman" panose="02020603050405020304" pitchFamily="18" charset="0"/>
              </a:rPr>
              <a:t>immer mehr </a:t>
            </a:r>
            <a:r>
              <a:rPr lang="pl-PL" sz="1600" dirty="0">
                <a:latin typeface="Times New Roman" panose="02020603050405020304" pitchFamily="18" charset="0"/>
                <a:cs typeface="Times New Roman" panose="02020603050405020304" pitchFamily="18" charset="0"/>
              </a:rPr>
              <a:t>–coraz więcej</a:t>
            </a:r>
          </a:p>
          <a:p>
            <a:r>
              <a:rPr lang="de-DE" sz="1600" dirty="0">
                <a:latin typeface="Times New Roman" panose="02020603050405020304" pitchFamily="18" charset="0"/>
                <a:cs typeface="Times New Roman" panose="02020603050405020304" pitchFamily="18" charset="0"/>
              </a:rPr>
              <a:t>Jeder findet da etwas für sich selbst</a:t>
            </a:r>
            <a:r>
              <a:rPr lang="pl-PL" sz="1600" dirty="0">
                <a:latin typeface="Times New Roman" panose="02020603050405020304" pitchFamily="18" charset="0"/>
                <a:cs typeface="Times New Roman" panose="02020603050405020304" pitchFamily="18" charset="0"/>
              </a:rPr>
              <a:t>-każdy znajdzie tam coś dla siebie</a:t>
            </a:r>
          </a:p>
          <a:p>
            <a:pPr marL="0" indent="0">
              <a:buNone/>
            </a:pPr>
            <a:endParaRPr lang="pl-PL" dirty="0"/>
          </a:p>
        </p:txBody>
      </p:sp>
    </p:spTree>
    <p:extLst>
      <p:ext uri="{BB962C8B-B14F-4D97-AF65-F5344CB8AC3E}">
        <p14:creationId xmlns:p14="http://schemas.microsoft.com/office/powerpoint/2010/main" val="654413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332656"/>
            <a:ext cx="3729044" cy="2441046"/>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548" y="3657600"/>
            <a:ext cx="3030167" cy="3027474"/>
          </a:xfrm>
          <a:prstGeom prst="rect">
            <a:avLst/>
          </a:prstGeom>
        </p:spPr>
      </p:pic>
      <p:pic>
        <p:nvPicPr>
          <p:cNvPr id="6" name="Obraz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3789040"/>
            <a:ext cx="1476596" cy="2625060"/>
          </a:xfrm>
          <a:prstGeom prst="rect">
            <a:avLst/>
          </a:prstGeom>
        </p:spPr>
      </p:pic>
      <p:pic>
        <p:nvPicPr>
          <p:cNvPr id="7" name="Obraz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08104" y="260648"/>
            <a:ext cx="3256878" cy="2871624"/>
          </a:xfrm>
          <a:prstGeom prst="rect">
            <a:avLst/>
          </a:prstGeom>
        </p:spPr>
      </p:pic>
      <p:sp>
        <p:nvSpPr>
          <p:cNvPr id="8" name="pole tekstowe 7"/>
          <p:cNvSpPr txBox="1"/>
          <p:nvPr/>
        </p:nvSpPr>
        <p:spPr>
          <a:xfrm>
            <a:off x="0" y="2924944"/>
            <a:ext cx="4327301" cy="461665"/>
          </a:xfrm>
          <a:prstGeom prst="rect">
            <a:avLst/>
          </a:prstGeom>
          <a:noFill/>
        </p:spPr>
        <p:txBody>
          <a:bodyPr wrap="square" rtlCol="0">
            <a:spAutoFit/>
          </a:bodyPr>
          <a:lstStyle/>
          <a:p>
            <a:r>
              <a:rPr lang="pl-PL" sz="2400" b="1" i="1" dirty="0"/>
              <a:t> </a:t>
            </a:r>
            <a:r>
              <a:rPr lang="pl-PL" sz="2400" b="1" dirty="0">
                <a:latin typeface="Times New Roman" panose="02020603050405020304" pitchFamily="18" charset="0"/>
                <a:cs typeface="Times New Roman" panose="02020603050405020304" pitchFamily="18" charset="0"/>
              </a:rPr>
              <a:t>Artur </a:t>
            </a:r>
            <a:r>
              <a:rPr lang="pl-PL" sz="2400" b="1" dirty="0" err="1">
                <a:latin typeface="Times New Roman" panose="02020603050405020304" pitchFamily="18" charset="0"/>
                <a:cs typeface="Times New Roman" panose="02020603050405020304" pitchFamily="18" charset="0"/>
              </a:rPr>
              <a:t>Malawski-Philharmonie</a:t>
            </a:r>
            <a:endParaRPr lang="pl-PL" sz="2400" b="1" dirty="0">
              <a:latin typeface="Times New Roman" panose="02020603050405020304" pitchFamily="18" charset="0"/>
              <a:cs typeface="Times New Roman" panose="02020603050405020304" pitchFamily="18" charset="0"/>
            </a:endParaRPr>
          </a:p>
        </p:txBody>
      </p:sp>
      <p:sp>
        <p:nvSpPr>
          <p:cNvPr id="9" name="pole tekstowe 8"/>
          <p:cNvSpPr txBox="1"/>
          <p:nvPr/>
        </p:nvSpPr>
        <p:spPr>
          <a:xfrm>
            <a:off x="4070600" y="3164569"/>
            <a:ext cx="3820930" cy="830997"/>
          </a:xfrm>
          <a:prstGeom prst="rect">
            <a:avLst/>
          </a:prstGeom>
          <a:noFill/>
        </p:spPr>
        <p:txBody>
          <a:bodyPr wrap="square" rtlCol="0">
            <a:spAutoFit/>
          </a:bodyPr>
          <a:lstStyle/>
          <a:p>
            <a:r>
              <a:rPr lang="pl-PL" sz="2400" b="1" dirty="0">
                <a:latin typeface="Times New Roman" panose="02020603050405020304" pitchFamily="18" charset="0"/>
                <a:cs typeface="Times New Roman" panose="02020603050405020304" pitchFamily="18" charset="0"/>
              </a:rPr>
              <a:t> Wanda </a:t>
            </a:r>
            <a:r>
              <a:rPr lang="pl-PL" sz="2400" b="1" dirty="0" err="1">
                <a:latin typeface="Times New Roman" panose="02020603050405020304" pitchFamily="18" charset="0"/>
                <a:cs typeface="Times New Roman" panose="02020603050405020304" pitchFamily="18" charset="0"/>
              </a:rPr>
              <a:t>Simaszkowa-Theater</a:t>
            </a:r>
            <a:endParaRPr lang="pl-PL" sz="2400" b="1" dirty="0">
              <a:latin typeface="Times New Roman" panose="02020603050405020304" pitchFamily="18" charset="0"/>
              <a:cs typeface="Times New Roman" panose="02020603050405020304" pitchFamily="18" charset="0"/>
            </a:endParaRPr>
          </a:p>
        </p:txBody>
      </p:sp>
      <p:sp>
        <p:nvSpPr>
          <p:cNvPr id="10" name="pole tekstowe 9"/>
          <p:cNvSpPr txBox="1"/>
          <p:nvPr/>
        </p:nvSpPr>
        <p:spPr>
          <a:xfrm>
            <a:off x="3563888" y="3861048"/>
            <a:ext cx="2685245" cy="1569660"/>
          </a:xfrm>
          <a:prstGeom prst="rect">
            <a:avLst/>
          </a:prstGeom>
          <a:noFill/>
        </p:spPr>
        <p:txBody>
          <a:bodyPr wrap="square" rtlCol="0">
            <a:spAutoFit/>
          </a:bodyPr>
          <a:lstStyle/>
          <a:p>
            <a:endParaRPr lang="pl-PL" sz="2400" b="1" i="1" dirty="0"/>
          </a:p>
          <a:p>
            <a:r>
              <a:rPr lang="pl-PL" sz="2400" b="1" i="1" dirty="0"/>
              <a:t> </a:t>
            </a:r>
          </a:p>
          <a:p>
            <a:r>
              <a:rPr lang="pl-PL" sz="2400" b="1" dirty="0">
                <a:latin typeface="Times New Roman" panose="02020603050405020304" pitchFamily="18" charset="0"/>
                <a:cs typeface="Times New Roman" panose="02020603050405020304" pitchFamily="18" charset="0"/>
              </a:rPr>
              <a:t>Leopold Lis- </a:t>
            </a:r>
            <a:r>
              <a:rPr lang="pl-PL" sz="2400" b="1" dirty="0" err="1">
                <a:latin typeface="Times New Roman" panose="02020603050405020304" pitchFamily="18" charset="0"/>
                <a:cs typeface="Times New Roman" panose="02020603050405020304" pitchFamily="18" charset="0"/>
              </a:rPr>
              <a:t>Kula-Denkmal</a:t>
            </a:r>
            <a:r>
              <a:rPr lang="pl-PL" sz="2400" b="1" dirty="0">
                <a:latin typeface="Times New Roman" panose="02020603050405020304" pitchFamily="18" charset="0"/>
                <a:cs typeface="Times New Roman" panose="02020603050405020304" pitchFamily="18" charset="0"/>
              </a:rPr>
              <a:t> </a:t>
            </a:r>
          </a:p>
        </p:txBody>
      </p:sp>
      <p:sp>
        <p:nvSpPr>
          <p:cNvPr id="11" name="pole tekstowe 10"/>
          <p:cNvSpPr txBox="1"/>
          <p:nvPr/>
        </p:nvSpPr>
        <p:spPr>
          <a:xfrm>
            <a:off x="4427984" y="5469031"/>
            <a:ext cx="2540357" cy="1200329"/>
          </a:xfrm>
          <a:prstGeom prst="rect">
            <a:avLst/>
          </a:prstGeom>
          <a:noFill/>
        </p:spPr>
        <p:txBody>
          <a:bodyPr wrap="square" rtlCol="0">
            <a:spAutoFit/>
          </a:bodyPr>
          <a:lstStyle/>
          <a:p>
            <a:r>
              <a:rPr lang="pl-PL" sz="2400" b="1" dirty="0">
                <a:latin typeface="Times New Roman" panose="02020603050405020304" pitchFamily="18" charset="0"/>
                <a:cs typeface="Times New Roman" panose="02020603050405020304" pitchFamily="18" charset="0"/>
              </a:rPr>
              <a:t>Adam Mickiewicz-Denkmal </a:t>
            </a:r>
          </a:p>
        </p:txBody>
      </p:sp>
      <p:sp>
        <p:nvSpPr>
          <p:cNvPr id="12" name="Strzałka w prawo 11"/>
          <p:cNvSpPr/>
          <p:nvPr/>
        </p:nvSpPr>
        <p:spPr>
          <a:xfrm>
            <a:off x="6300192" y="5877272"/>
            <a:ext cx="504056"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3" name="Strzałka w lewo 12"/>
          <p:cNvSpPr/>
          <p:nvPr/>
        </p:nvSpPr>
        <p:spPr>
          <a:xfrm>
            <a:off x="3779912" y="4005064"/>
            <a:ext cx="720080" cy="2880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3407547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rzeszow.pl/flash/erzeszow7_splash.jpg"/>
          <p:cNvPicPr>
            <a:picLocks noChangeAspect="1" noChangeArrowheads="1"/>
          </p:cNvPicPr>
          <p:nvPr/>
        </p:nvPicPr>
        <p:blipFill>
          <a:blip r:embed="rId2" cstate="print"/>
          <a:srcRect/>
          <a:stretch>
            <a:fillRect/>
          </a:stretch>
        </p:blipFill>
        <p:spPr bwMode="auto">
          <a:xfrm>
            <a:off x="179512" y="215643"/>
            <a:ext cx="5328592" cy="2997333"/>
          </a:xfrm>
          <a:prstGeom prst="rect">
            <a:avLst/>
          </a:prstGeom>
          <a:ln>
            <a:noFill/>
          </a:ln>
          <a:effectLst>
            <a:outerShdw blurRad="292100" dist="139700" dir="2700000" algn="tl" rotWithShape="0">
              <a:srgbClr val="333333">
                <a:alpha val="65000"/>
              </a:srgbClr>
            </a:outerShdw>
          </a:effectLst>
        </p:spPr>
      </p:pic>
      <p:pic>
        <p:nvPicPr>
          <p:cNvPr id="38916" name="Picture 4" descr="http://www.rzeszow.pl/image/21096/default/IMG_3947.jpg"/>
          <p:cNvPicPr>
            <a:picLocks noChangeAspect="1" noChangeArrowheads="1"/>
          </p:cNvPicPr>
          <p:nvPr/>
        </p:nvPicPr>
        <p:blipFill>
          <a:blip r:embed="rId3" cstate="print"/>
          <a:srcRect/>
          <a:stretch>
            <a:fillRect/>
          </a:stretch>
        </p:blipFill>
        <p:spPr bwMode="auto">
          <a:xfrm>
            <a:off x="3923928" y="3212976"/>
            <a:ext cx="4536504" cy="3022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a:xfrm>
            <a:off x="611560" y="1124744"/>
            <a:ext cx="7920880" cy="3168352"/>
          </a:xfrm>
        </p:spPr>
        <p:txBody>
          <a:bodyPr>
            <a:noAutofit/>
          </a:bodyPr>
          <a:lstStyle/>
          <a:p>
            <a:r>
              <a:rPr lang="pl-PL" sz="7200" b="1" dirty="0" err="1">
                <a:latin typeface="Times New Roman" panose="02020603050405020304" pitchFamily="18" charset="0"/>
                <a:ea typeface="Segoe UI Black" panose="020B0A02040204020203" pitchFamily="34" charset="0"/>
                <a:cs typeface="Times New Roman" panose="02020603050405020304" pitchFamily="18" charset="0"/>
              </a:rPr>
              <a:t>St</a:t>
            </a:r>
            <a:r>
              <a:rPr lang="az-Cyrl-AZ" sz="7200" b="1" dirty="0">
                <a:latin typeface="Times New Roman" panose="02020603050405020304" pitchFamily="18" charset="0"/>
                <a:ea typeface="Segoe UI Black" panose="020B0A02040204020203" pitchFamily="34" charset="0"/>
                <a:cs typeface="Times New Roman" panose="02020603050405020304" pitchFamily="18" charset="0"/>
              </a:rPr>
              <a:t>ӓ</a:t>
            </a:r>
            <a:r>
              <a:rPr lang="pl-PL" sz="7200" b="1" dirty="0" err="1">
                <a:latin typeface="Times New Roman" panose="02020603050405020304" pitchFamily="18" charset="0"/>
                <a:ea typeface="Segoe UI Black" panose="020B0A02040204020203" pitchFamily="34" charset="0"/>
                <a:cs typeface="Times New Roman" panose="02020603050405020304" pitchFamily="18" charset="0"/>
              </a:rPr>
              <a:t>dte</a:t>
            </a:r>
            <a:r>
              <a:rPr lang="pl-PL" sz="7200" b="1" dirty="0">
                <a:latin typeface="Times New Roman" panose="02020603050405020304" pitchFamily="18" charset="0"/>
                <a:ea typeface="Segoe UI Black" panose="020B0A02040204020203" pitchFamily="34" charset="0"/>
                <a:cs typeface="Times New Roman" panose="02020603050405020304" pitchFamily="18" charset="0"/>
              </a:rPr>
              <a:t> mit </a:t>
            </a:r>
            <a:r>
              <a:rPr lang="pl-PL" sz="7200" b="1" dirty="0" err="1">
                <a:latin typeface="Times New Roman" panose="02020603050405020304" pitchFamily="18" charset="0"/>
                <a:ea typeface="Segoe UI Black" panose="020B0A02040204020203" pitchFamily="34" charset="0"/>
                <a:cs typeface="Times New Roman" panose="02020603050405020304" pitchFamily="18" charset="0"/>
              </a:rPr>
              <a:t>Spitznamen</a:t>
            </a:r>
            <a:endParaRPr lang="pl-PL" sz="7200" b="1" dirty="0">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5" name="Podtytuł 4"/>
          <p:cNvSpPr>
            <a:spLocks noGrp="1"/>
          </p:cNvSpPr>
          <p:nvPr>
            <p:ph type="subTitle" idx="1"/>
          </p:nvPr>
        </p:nvSpPr>
        <p:spPr>
          <a:xfrm>
            <a:off x="2267744" y="4437112"/>
            <a:ext cx="6400800" cy="1752600"/>
          </a:xfrm>
        </p:spPr>
        <p:txBody>
          <a:bodyPr>
            <a:normAutofit lnSpcReduction="10000"/>
          </a:bodyPr>
          <a:lstStyle/>
          <a:p>
            <a:pPr algn="r"/>
            <a:endParaRPr lang="pl-PL" dirty="0"/>
          </a:p>
          <a:p>
            <a:pPr algn="r"/>
            <a:endParaRPr lang="pl-PL" dirty="0"/>
          </a:p>
          <a:p>
            <a:pPr algn="r"/>
            <a:r>
              <a:rPr lang="pl-PL" sz="3600" dirty="0">
                <a:solidFill>
                  <a:schemeClr val="tx1"/>
                </a:solidFill>
                <a:latin typeface="Times New Roman" panose="02020603050405020304" pitchFamily="18" charset="0"/>
                <a:cs typeface="Times New Roman" panose="02020603050405020304" pitchFamily="18" charset="0"/>
              </a:rPr>
              <a:t>JUSTYNA  ANTONIK</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404664"/>
            <a:ext cx="7920880" cy="5616624"/>
          </a:xfrm>
        </p:spPr>
        <p:txBody>
          <a:bodyPr>
            <a:normAutofit fontScale="92500" lnSpcReduction="20000"/>
          </a:bodyPr>
          <a:lstStyle/>
          <a:p>
            <a:pPr marL="0" indent="0" algn="ctr">
              <a:buNone/>
            </a:pPr>
            <a:r>
              <a:rPr lang="pl-PL" sz="3300" dirty="0">
                <a:latin typeface="Times New Roman" panose="02020603050405020304" pitchFamily="18" charset="0"/>
                <a:cs typeface="Times New Roman" panose="02020603050405020304" pitchFamily="18" charset="0"/>
              </a:rPr>
              <a:t>Ich heiße </a:t>
            </a:r>
            <a:r>
              <a:rPr lang="pl-PL" sz="3300" b="1" dirty="0">
                <a:latin typeface="Times New Roman" panose="02020603050405020304" pitchFamily="18" charset="0"/>
                <a:cs typeface="Times New Roman" panose="02020603050405020304" pitchFamily="18" charset="0"/>
              </a:rPr>
              <a:t>Justyna Antonik</a:t>
            </a:r>
            <a:r>
              <a:rPr lang="pl-PL" sz="3300" dirty="0">
                <a:latin typeface="Times New Roman" panose="02020603050405020304" pitchFamily="18" charset="0"/>
                <a:cs typeface="Times New Roman" panose="02020603050405020304" pitchFamily="18" charset="0"/>
              </a:rPr>
              <a:t>. Mein Geburtsdatum 06.10.1995. Ich </a:t>
            </a:r>
            <a:r>
              <a:rPr lang="pl-PL" sz="3300" dirty="0" err="1">
                <a:latin typeface="Times New Roman" panose="02020603050405020304" pitchFamily="18" charset="0"/>
                <a:cs typeface="Times New Roman" panose="02020603050405020304" pitchFamily="18" charset="0"/>
              </a:rPr>
              <a:t>bin</a:t>
            </a:r>
            <a:r>
              <a:rPr lang="pl-PL" sz="3300" dirty="0">
                <a:latin typeface="Times New Roman" panose="02020603050405020304" pitchFamily="18" charset="0"/>
                <a:cs typeface="Times New Roman" panose="02020603050405020304" pitchFamily="18" charset="0"/>
              </a:rPr>
              <a:t> </a:t>
            </a:r>
            <a:r>
              <a:rPr lang="pl-PL" sz="3300" dirty="0" err="1">
                <a:latin typeface="Times New Roman" panose="02020603050405020304" pitchFamily="18" charset="0"/>
                <a:cs typeface="Times New Roman" panose="02020603050405020304" pitchFamily="18" charset="0"/>
              </a:rPr>
              <a:t>in</a:t>
            </a:r>
            <a:r>
              <a:rPr lang="pl-PL" sz="3300" dirty="0">
                <a:latin typeface="Times New Roman" panose="02020603050405020304" pitchFamily="18" charset="0"/>
                <a:cs typeface="Times New Roman" panose="02020603050405020304" pitchFamily="18" charset="0"/>
              </a:rPr>
              <a:t> </a:t>
            </a:r>
            <a:r>
              <a:rPr lang="pl-PL" sz="3300" dirty="0" err="1">
                <a:latin typeface="Times New Roman" panose="02020603050405020304" pitchFamily="18" charset="0"/>
                <a:cs typeface="Times New Roman" panose="02020603050405020304" pitchFamily="18" charset="0"/>
              </a:rPr>
              <a:t>Lubaczow</a:t>
            </a:r>
            <a:r>
              <a:rPr lang="pl-PL" sz="3300" dirty="0">
                <a:latin typeface="Times New Roman" panose="02020603050405020304" pitchFamily="18" charset="0"/>
                <a:cs typeface="Times New Roman" panose="02020603050405020304" pitchFamily="18" charset="0"/>
              </a:rPr>
              <a:t> </a:t>
            </a:r>
            <a:r>
              <a:rPr lang="pl-PL" sz="3300" dirty="0" err="1">
                <a:latin typeface="Times New Roman" panose="02020603050405020304" pitchFamily="18" charset="0"/>
                <a:cs typeface="Times New Roman" panose="02020603050405020304" pitchFamily="18" charset="0"/>
              </a:rPr>
              <a:t>geboren</a:t>
            </a:r>
            <a:r>
              <a:rPr lang="pl-PL" sz="3300" dirty="0">
                <a:latin typeface="Times New Roman" panose="02020603050405020304" pitchFamily="18" charset="0"/>
                <a:cs typeface="Times New Roman" panose="02020603050405020304" pitchFamily="18" charset="0"/>
              </a:rPr>
              <a:t>. Ich wohne in Lisie Jamy. </a:t>
            </a:r>
          </a:p>
          <a:p>
            <a:pPr marL="0" indent="0" algn="ctr">
              <a:buNone/>
            </a:pPr>
            <a:r>
              <a:rPr lang="pl-PL" sz="3300" dirty="0">
                <a:latin typeface="Times New Roman" panose="02020603050405020304" pitchFamily="18" charset="0"/>
                <a:cs typeface="Times New Roman" panose="02020603050405020304" pitchFamily="18" charset="0"/>
              </a:rPr>
              <a:t>Rzeszow ist mein Studienort und mein Wohnort. </a:t>
            </a:r>
            <a:r>
              <a:rPr lang="pl-PL" sz="3300" dirty="0" err="1">
                <a:latin typeface="Times New Roman" panose="02020603050405020304" pitchFamily="18" charset="0"/>
                <a:cs typeface="Times New Roman" panose="02020603050405020304" pitchFamily="18" charset="0"/>
              </a:rPr>
              <a:t>Mein</a:t>
            </a:r>
            <a:r>
              <a:rPr lang="pl-PL" sz="3300" dirty="0">
                <a:latin typeface="Times New Roman" panose="02020603050405020304" pitchFamily="18" charset="0"/>
                <a:cs typeface="Times New Roman" panose="02020603050405020304" pitchFamily="18" charset="0"/>
              </a:rPr>
              <a:t> Spitzname ist Dżasta. </a:t>
            </a:r>
            <a:r>
              <a:rPr lang="pl-PL" sz="3300" dirty="0" err="1">
                <a:latin typeface="Times New Roman" panose="02020603050405020304" pitchFamily="18" charset="0"/>
                <a:cs typeface="Times New Roman" panose="02020603050405020304" pitchFamily="18" charset="0"/>
              </a:rPr>
              <a:t>Mein</a:t>
            </a:r>
            <a:r>
              <a:rPr lang="pl-PL" sz="3300" dirty="0">
                <a:latin typeface="Times New Roman" panose="02020603050405020304" pitchFamily="18" charset="0"/>
                <a:cs typeface="Times New Roman" panose="02020603050405020304" pitchFamily="18" charset="0"/>
              </a:rPr>
              <a:t> </a:t>
            </a:r>
            <a:r>
              <a:rPr lang="pl-PL" sz="3300" dirty="0" err="1">
                <a:latin typeface="Times New Roman" panose="02020603050405020304" pitchFamily="18" charset="0"/>
                <a:cs typeface="Times New Roman" panose="02020603050405020304" pitchFamily="18" charset="0"/>
              </a:rPr>
              <a:t>Herkunf</a:t>
            </a:r>
            <a:r>
              <a:rPr lang="de-DE" sz="3300" dirty="0">
                <a:latin typeface="Times New Roman" panose="02020603050405020304" pitchFamily="18" charset="0"/>
                <a:cs typeface="Times New Roman" panose="02020603050405020304" pitchFamily="18" charset="0"/>
              </a:rPr>
              <a:t>t</a:t>
            </a:r>
            <a:r>
              <a:rPr lang="pl-PL" sz="3300" dirty="0" err="1">
                <a:latin typeface="Times New Roman" panose="02020603050405020304" pitchFamily="18" charset="0"/>
                <a:cs typeface="Times New Roman" panose="02020603050405020304" pitchFamily="18" charset="0"/>
              </a:rPr>
              <a:t>stland</a:t>
            </a:r>
            <a:r>
              <a:rPr lang="pl-PL" sz="3300" dirty="0">
                <a:latin typeface="Times New Roman" panose="02020603050405020304" pitchFamily="18" charset="0"/>
                <a:cs typeface="Times New Roman" panose="02020603050405020304" pitchFamily="18" charset="0"/>
              </a:rPr>
              <a:t> ist Polen und mein Sternzeichen ist Waage. </a:t>
            </a:r>
          </a:p>
          <a:p>
            <a:pPr marL="0" indent="0" algn="ctr">
              <a:buNone/>
            </a:pPr>
            <a:r>
              <a:rPr lang="pl-PL" sz="3300" dirty="0">
                <a:latin typeface="Times New Roman" panose="02020603050405020304" pitchFamily="18" charset="0"/>
                <a:cs typeface="Times New Roman" panose="02020603050405020304" pitchFamily="18" charset="0"/>
              </a:rPr>
              <a:t>Meine Vorteile : höflich, lustig </a:t>
            </a:r>
            <a:r>
              <a:rPr lang="pl-PL" sz="3300" dirty="0" err="1">
                <a:latin typeface="Times New Roman" panose="02020603050405020304" pitchFamily="18" charset="0"/>
                <a:cs typeface="Times New Roman" panose="02020603050405020304" pitchFamily="18" charset="0"/>
              </a:rPr>
              <a:t>und</a:t>
            </a:r>
            <a:r>
              <a:rPr lang="pl-PL" sz="3300" dirty="0">
                <a:latin typeface="Times New Roman" panose="02020603050405020304" pitchFamily="18" charset="0"/>
                <a:cs typeface="Times New Roman" panose="02020603050405020304" pitchFamily="18" charset="0"/>
              </a:rPr>
              <a:t> </a:t>
            </a:r>
            <a:r>
              <a:rPr lang="pl-PL" sz="3300" dirty="0" err="1">
                <a:latin typeface="Times New Roman" panose="02020603050405020304" pitchFamily="18" charset="0"/>
                <a:cs typeface="Times New Roman" panose="02020603050405020304" pitchFamily="18" charset="0"/>
              </a:rPr>
              <a:t>energisch</a:t>
            </a:r>
            <a:r>
              <a:rPr lang="pl-PL" sz="3300" dirty="0">
                <a:latin typeface="Times New Roman" panose="02020603050405020304" pitchFamily="18" charset="0"/>
                <a:cs typeface="Times New Roman" panose="02020603050405020304" pitchFamily="18" charset="0"/>
              </a:rPr>
              <a:t>.</a:t>
            </a:r>
          </a:p>
          <a:p>
            <a:pPr marL="0" indent="0" algn="ctr">
              <a:buNone/>
            </a:pPr>
            <a:r>
              <a:rPr lang="pl-PL" sz="3300" dirty="0">
                <a:latin typeface="Times New Roman" panose="02020603050405020304" pitchFamily="18" charset="0"/>
                <a:cs typeface="Times New Roman" panose="02020603050405020304" pitchFamily="18" charset="0"/>
              </a:rPr>
              <a:t>Meine Nachteile : eifersüchtig, manchmal bösartig und </a:t>
            </a:r>
            <a:r>
              <a:rPr lang="pl-PL" sz="3300" dirty="0" err="1">
                <a:latin typeface="Times New Roman" panose="02020603050405020304" pitchFamily="18" charset="0"/>
                <a:cs typeface="Times New Roman" panose="02020603050405020304" pitchFamily="18" charset="0"/>
              </a:rPr>
              <a:t>unpünktlich</a:t>
            </a:r>
            <a:r>
              <a:rPr lang="pl-PL" sz="3300" dirty="0">
                <a:latin typeface="Times New Roman" panose="02020603050405020304" pitchFamily="18" charset="0"/>
                <a:cs typeface="Times New Roman" panose="02020603050405020304" pitchFamily="18" charset="0"/>
              </a:rPr>
              <a:t>.</a:t>
            </a:r>
          </a:p>
          <a:p>
            <a:pPr marL="0" indent="0" algn="ctr">
              <a:buNone/>
            </a:pPr>
            <a:endParaRPr lang="pl-PL" sz="3300" dirty="0">
              <a:latin typeface="Times New Roman" panose="02020603050405020304" pitchFamily="18" charset="0"/>
              <a:cs typeface="Times New Roman" panose="02020603050405020304" pitchFamily="18" charset="0"/>
            </a:endParaRPr>
          </a:p>
          <a:p>
            <a:pPr marL="0" indent="0" algn="ctr">
              <a:buNone/>
            </a:pPr>
            <a:r>
              <a:rPr lang="de-DE" sz="3300" dirty="0">
                <a:latin typeface="Times New Roman" panose="02020603050405020304" pitchFamily="18" charset="0"/>
                <a:cs typeface="Times New Roman" panose="02020603050405020304" pitchFamily="18" charset="0"/>
              </a:rPr>
              <a:t>In meiner Arbeit präsentiere ich Städte mit Spitznamen</a:t>
            </a:r>
            <a:r>
              <a:rPr lang="de-DE" dirty="0">
                <a:latin typeface="Times New Roman" panose="02020603050405020304" pitchFamily="18" charset="0"/>
                <a:cs typeface="Times New Roman" panose="02020603050405020304" pitchFamily="18" charset="0"/>
              </a:rPr>
              <a:t>.</a:t>
            </a:r>
            <a:endParaRPr lang="pl-PL"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40220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b="1" dirty="0">
                <a:solidFill>
                  <a:schemeClr val="accent2">
                    <a:lumMod val="50000"/>
                  </a:schemeClr>
                </a:solidFill>
                <a:latin typeface="Times New Roman" panose="02020603050405020304" pitchFamily="18" charset="0"/>
                <a:cs typeface="Times New Roman" panose="02020603050405020304" pitchFamily="18" charset="0"/>
              </a:rPr>
              <a:t>Städte mit Spitznamen</a:t>
            </a:r>
          </a:p>
        </p:txBody>
      </p:sp>
      <p:sp>
        <p:nvSpPr>
          <p:cNvPr id="3" name="Symbol zastępczy zawartości 2"/>
          <p:cNvSpPr>
            <a:spLocks noGrp="1"/>
          </p:cNvSpPr>
          <p:nvPr>
            <p:ph idx="1"/>
          </p:nvPr>
        </p:nvSpPr>
        <p:spPr>
          <a:xfrm>
            <a:off x="457200" y="2132856"/>
            <a:ext cx="8229600" cy="3240360"/>
          </a:xfrm>
        </p:spPr>
        <p:txBody>
          <a:bodyPr>
            <a:normAutofit/>
          </a:bodyPr>
          <a:lstStyle/>
          <a:p>
            <a:pPr marL="0" indent="0">
              <a:buNone/>
            </a:pPr>
            <a:r>
              <a:rPr lang="pl-PL" sz="2800" dirty="0">
                <a:latin typeface="Times New Roman" panose="02020603050405020304" pitchFamily="18" charset="0"/>
                <a:cs typeface="Times New Roman" panose="02020603050405020304" pitchFamily="18" charset="0"/>
              </a:rPr>
              <a:t>Nicht nur Menschen oder Tiere haben ihre Spitznamen. Auch Städte rund um die Welt können sich eines Beinamens rühmen. Versuchen Sie herauszufinden, welche Decknamen sich die unten stehenden Orte erarbeitet haben. </a:t>
            </a:r>
          </a:p>
          <a:p>
            <a:pPr marL="0" indent="0">
              <a:buNone/>
            </a:pPr>
            <a:r>
              <a:rPr lang="pl-PL" sz="2800" dirty="0">
                <a:latin typeface="Times New Roman" panose="02020603050405020304" pitchFamily="18" charset="0"/>
                <a:cs typeface="Times New Roman" panose="02020603050405020304" pitchFamily="18" charset="0"/>
              </a:rPr>
              <a:t>Viel Spaß dabei !</a:t>
            </a:r>
          </a:p>
        </p:txBody>
      </p:sp>
    </p:spTree>
    <p:extLst>
      <p:ext uri="{BB962C8B-B14F-4D97-AF65-F5344CB8AC3E}">
        <p14:creationId xmlns:p14="http://schemas.microsoft.com/office/powerpoint/2010/main" val="3995802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rot="20692621">
            <a:off x="180442" y="1022502"/>
            <a:ext cx="4271369" cy="1271713"/>
          </a:xfrm>
        </p:spPr>
        <p:txBody>
          <a:bodyPr>
            <a:noAutofit/>
          </a:bodyPr>
          <a:lstStyle/>
          <a:p>
            <a:r>
              <a:rPr lang="pl-PL" sz="6600" dirty="0"/>
              <a:t>1.RZESZÓW</a:t>
            </a:r>
          </a:p>
        </p:txBody>
      </p:sp>
      <p:pic>
        <p:nvPicPr>
          <p:cNvPr id="3074" name="Picture 2" descr="https://encrypted-tbn1.gstatic.com/images?q=tbn:ANd9GcQQy3E4VB1-qe_yfNi9GXJpMq-mgQqucC0oGxPo5DgHvcgP3e7v8tae3Q"/>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82508" y="487340"/>
            <a:ext cx="4021580" cy="2787950"/>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p:cNvPicPr>
            <a:picLocks noChangeAspect="1"/>
          </p:cNvPicPr>
          <p:nvPr/>
        </p:nvPicPr>
        <p:blipFill>
          <a:blip r:embed="rId3"/>
          <a:stretch>
            <a:fillRect/>
          </a:stretch>
        </p:blipFill>
        <p:spPr>
          <a:xfrm>
            <a:off x="611560" y="3275291"/>
            <a:ext cx="4095779" cy="2826855"/>
          </a:xfrm>
          <a:prstGeom prst="rect">
            <a:avLst/>
          </a:prstGeom>
        </p:spPr>
      </p:pic>
      <p:pic>
        <p:nvPicPr>
          <p:cNvPr id="6" name="Obraz 5"/>
          <p:cNvPicPr>
            <a:picLocks noChangeAspect="1"/>
          </p:cNvPicPr>
          <p:nvPr/>
        </p:nvPicPr>
        <p:blipFill>
          <a:blip r:embed="rId4"/>
          <a:stretch>
            <a:fillRect/>
          </a:stretch>
        </p:blipFill>
        <p:spPr>
          <a:xfrm rot="927811">
            <a:off x="4756834" y="3576047"/>
            <a:ext cx="4131136" cy="2271267"/>
          </a:xfrm>
          <a:prstGeom prst="rect">
            <a:avLst/>
          </a:prstGeom>
        </p:spPr>
      </p:pic>
    </p:spTree>
    <p:extLst>
      <p:ext uri="{BB962C8B-B14F-4D97-AF65-F5344CB8AC3E}">
        <p14:creationId xmlns:p14="http://schemas.microsoft.com/office/powerpoint/2010/main" val="30341793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rot="20542088">
            <a:off x="561683" y="1734381"/>
            <a:ext cx="3250704" cy="796950"/>
          </a:xfrm>
        </p:spPr>
        <p:txBody>
          <a:bodyPr>
            <a:noAutofit/>
          </a:bodyPr>
          <a:lstStyle/>
          <a:p>
            <a:r>
              <a:rPr lang="pl-PL" sz="6600" dirty="0"/>
              <a:t>3.ROM</a:t>
            </a:r>
          </a:p>
        </p:txBody>
      </p:sp>
      <p:pic>
        <p:nvPicPr>
          <p:cNvPr id="4" name="Symbol zastępczy zawartości 3"/>
          <p:cNvPicPr>
            <a:picLocks noGrp="1" noChangeAspect="1"/>
          </p:cNvPicPr>
          <p:nvPr>
            <p:ph idx="1"/>
          </p:nvPr>
        </p:nvPicPr>
        <p:blipFill>
          <a:blip r:embed="rId2"/>
          <a:stretch>
            <a:fillRect/>
          </a:stretch>
        </p:blipFill>
        <p:spPr>
          <a:xfrm>
            <a:off x="4559331" y="836711"/>
            <a:ext cx="4247540" cy="2739802"/>
          </a:xfrm>
          <a:prstGeom prst="rect">
            <a:avLst/>
          </a:prstGeom>
        </p:spPr>
      </p:pic>
      <p:pic>
        <p:nvPicPr>
          <p:cNvPr id="6" name="Obraz 5"/>
          <p:cNvPicPr>
            <a:picLocks noChangeAspect="1"/>
          </p:cNvPicPr>
          <p:nvPr/>
        </p:nvPicPr>
        <p:blipFill>
          <a:blip r:embed="rId3"/>
          <a:stretch>
            <a:fillRect/>
          </a:stretch>
        </p:blipFill>
        <p:spPr>
          <a:xfrm>
            <a:off x="268688" y="3576513"/>
            <a:ext cx="4290643" cy="2660799"/>
          </a:xfrm>
          <a:prstGeom prst="rect">
            <a:avLst/>
          </a:prstGeom>
        </p:spPr>
      </p:pic>
      <p:pic>
        <p:nvPicPr>
          <p:cNvPr id="8" name="Obraz 7"/>
          <p:cNvPicPr>
            <a:picLocks noChangeAspect="1"/>
          </p:cNvPicPr>
          <p:nvPr/>
        </p:nvPicPr>
        <p:blipFill>
          <a:blip r:embed="rId4"/>
          <a:stretch>
            <a:fillRect/>
          </a:stretch>
        </p:blipFill>
        <p:spPr>
          <a:xfrm rot="860844">
            <a:off x="4552313" y="4264878"/>
            <a:ext cx="4621169" cy="1585097"/>
          </a:xfrm>
          <a:prstGeom prst="rect">
            <a:avLst/>
          </a:prstGeom>
        </p:spPr>
      </p:pic>
    </p:spTree>
    <p:extLst>
      <p:ext uri="{BB962C8B-B14F-4D97-AF65-F5344CB8AC3E}">
        <p14:creationId xmlns:p14="http://schemas.microsoft.com/office/powerpoint/2010/main" val="25304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stretch>
            <a:fillRect/>
          </a:stretch>
        </p:blipFill>
        <p:spPr>
          <a:xfrm>
            <a:off x="4564863" y="548681"/>
            <a:ext cx="3963394" cy="2972546"/>
          </a:xfrm>
          <a:prstGeom prst="rect">
            <a:avLst/>
          </a:prstGeom>
        </p:spPr>
      </p:pic>
      <p:sp>
        <p:nvSpPr>
          <p:cNvPr id="6" name="Tytuł 5"/>
          <p:cNvSpPr>
            <a:spLocks noGrp="1"/>
          </p:cNvSpPr>
          <p:nvPr>
            <p:ph type="title"/>
          </p:nvPr>
        </p:nvSpPr>
        <p:spPr>
          <a:xfrm rot="1021826">
            <a:off x="4860032" y="4797152"/>
            <a:ext cx="4104456" cy="998984"/>
          </a:xfrm>
        </p:spPr>
        <p:txBody>
          <a:bodyPr>
            <a:noAutofit/>
          </a:bodyPr>
          <a:lstStyle/>
          <a:p>
            <a:r>
              <a:rPr lang="pl-PL" sz="6600" dirty="0"/>
              <a:t>6.LÜBECK</a:t>
            </a:r>
          </a:p>
        </p:txBody>
      </p:sp>
      <p:pic>
        <p:nvPicPr>
          <p:cNvPr id="8" name="Obraz 7"/>
          <p:cNvPicPr>
            <a:picLocks noChangeAspect="1"/>
          </p:cNvPicPr>
          <p:nvPr/>
        </p:nvPicPr>
        <p:blipFill>
          <a:blip r:embed="rId3"/>
          <a:stretch>
            <a:fillRect/>
          </a:stretch>
        </p:blipFill>
        <p:spPr>
          <a:xfrm>
            <a:off x="464064" y="3532891"/>
            <a:ext cx="4100799" cy="2842398"/>
          </a:xfrm>
          <a:prstGeom prst="rect">
            <a:avLst/>
          </a:prstGeom>
        </p:spPr>
      </p:pic>
      <p:pic>
        <p:nvPicPr>
          <p:cNvPr id="9" name="Obraz 8"/>
          <p:cNvPicPr>
            <a:picLocks noChangeAspect="1"/>
          </p:cNvPicPr>
          <p:nvPr/>
        </p:nvPicPr>
        <p:blipFill>
          <a:blip r:embed="rId4"/>
          <a:stretch>
            <a:fillRect/>
          </a:stretch>
        </p:blipFill>
        <p:spPr>
          <a:xfrm rot="20565236">
            <a:off x="105399" y="1206583"/>
            <a:ext cx="4764667" cy="1634318"/>
          </a:xfrm>
          <a:prstGeom prst="rect">
            <a:avLst/>
          </a:prstGeom>
        </p:spPr>
      </p:pic>
    </p:spTree>
    <p:extLst>
      <p:ext uri="{BB962C8B-B14F-4D97-AF65-F5344CB8AC3E}">
        <p14:creationId xmlns:p14="http://schemas.microsoft.com/office/powerpoint/2010/main" val="8254403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rot="20933926">
            <a:off x="396222" y="1213428"/>
            <a:ext cx="3394720" cy="1084982"/>
          </a:xfrm>
        </p:spPr>
        <p:txBody>
          <a:bodyPr>
            <a:noAutofit/>
          </a:bodyPr>
          <a:lstStyle/>
          <a:p>
            <a:r>
              <a:rPr lang="pl-PL" sz="6600" dirty="0"/>
              <a:t>7.PRAG</a:t>
            </a:r>
          </a:p>
        </p:txBody>
      </p:sp>
      <p:pic>
        <p:nvPicPr>
          <p:cNvPr id="6" name="Obraz 5"/>
          <p:cNvPicPr>
            <a:picLocks noChangeAspect="1"/>
          </p:cNvPicPr>
          <p:nvPr/>
        </p:nvPicPr>
        <p:blipFill>
          <a:blip r:embed="rId2"/>
          <a:stretch>
            <a:fillRect/>
          </a:stretch>
        </p:blipFill>
        <p:spPr>
          <a:xfrm>
            <a:off x="4659263" y="605242"/>
            <a:ext cx="4089288" cy="2895766"/>
          </a:xfrm>
          <a:prstGeom prst="rect">
            <a:avLst/>
          </a:prstGeom>
        </p:spPr>
      </p:pic>
      <p:pic>
        <p:nvPicPr>
          <p:cNvPr id="7" name="Obraz 6"/>
          <p:cNvPicPr>
            <a:picLocks noChangeAspect="1"/>
          </p:cNvPicPr>
          <p:nvPr/>
        </p:nvPicPr>
        <p:blipFill>
          <a:blip r:embed="rId3"/>
          <a:stretch>
            <a:fillRect/>
          </a:stretch>
        </p:blipFill>
        <p:spPr>
          <a:xfrm>
            <a:off x="539552" y="3501008"/>
            <a:ext cx="4119711" cy="2950266"/>
          </a:xfrm>
          <a:prstGeom prst="rect">
            <a:avLst/>
          </a:prstGeom>
        </p:spPr>
      </p:pic>
      <p:pic>
        <p:nvPicPr>
          <p:cNvPr id="9" name="Symbol zastępczy zawartości 8"/>
          <p:cNvPicPr>
            <a:picLocks noGrp="1" noChangeAspect="1"/>
          </p:cNvPicPr>
          <p:nvPr>
            <p:ph idx="1"/>
          </p:nvPr>
        </p:nvPicPr>
        <p:blipFill>
          <a:blip r:embed="rId4"/>
          <a:stretch>
            <a:fillRect/>
          </a:stretch>
        </p:blipFill>
        <p:spPr>
          <a:xfrm rot="1156609">
            <a:off x="4663897" y="4222416"/>
            <a:ext cx="4139544" cy="2020924"/>
          </a:xfrm>
          <a:prstGeom prst="rect">
            <a:avLst/>
          </a:prstGeom>
        </p:spPr>
      </p:pic>
    </p:spTree>
    <p:extLst>
      <p:ext uri="{BB962C8B-B14F-4D97-AF65-F5344CB8AC3E}">
        <p14:creationId xmlns:p14="http://schemas.microsoft.com/office/powerpoint/2010/main" val="39614269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rot="21112661">
            <a:off x="524244" y="1184940"/>
            <a:ext cx="2962672" cy="1012974"/>
          </a:xfrm>
        </p:spPr>
        <p:txBody>
          <a:bodyPr>
            <a:noAutofit/>
          </a:bodyPr>
          <a:lstStyle/>
          <a:p>
            <a:r>
              <a:rPr lang="pl-PL" sz="6600" dirty="0"/>
              <a:t>9.PARIS</a:t>
            </a:r>
          </a:p>
        </p:txBody>
      </p:sp>
      <p:pic>
        <p:nvPicPr>
          <p:cNvPr id="5" name="Obraz 4"/>
          <p:cNvPicPr>
            <a:picLocks noChangeAspect="1"/>
          </p:cNvPicPr>
          <p:nvPr/>
        </p:nvPicPr>
        <p:blipFill>
          <a:blip r:embed="rId2"/>
          <a:stretch>
            <a:fillRect/>
          </a:stretch>
        </p:blipFill>
        <p:spPr>
          <a:xfrm>
            <a:off x="4283968" y="260648"/>
            <a:ext cx="4104455" cy="2966717"/>
          </a:xfrm>
          <a:prstGeom prst="rect">
            <a:avLst/>
          </a:prstGeom>
        </p:spPr>
      </p:pic>
      <p:pic>
        <p:nvPicPr>
          <p:cNvPr id="6" name="Obraz 5"/>
          <p:cNvPicPr>
            <a:picLocks noChangeAspect="1"/>
          </p:cNvPicPr>
          <p:nvPr/>
        </p:nvPicPr>
        <p:blipFill>
          <a:blip r:embed="rId3"/>
          <a:stretch>
            <a:fillRect/>
          </a:stretch>
        </p:blipFill>
        <p:spPr>
          <a:xfrm>
            <a:off x="346440" y="3227366"/>
            <a:ext cx="3937528" cy="3014865"/>
          </a:xfrm>
          <a:prstGeom prst="rect">
            <a:avLst/>
          </a:prstGeom>
        </p:spPr>
      </p:pic>
      <p:pic>
        <p:nvPicPr>
          <p:cNvPr id="8" name="Symbol zastępczy zawartości 7"/>
          <p:cNvPicPr>
            <a:picLocks noGrp="1" noChangeAspect="1"/>
          </p:cNvPicPr>
          <p:nvPr>
            <p:ph idx="1"/>
          </p:nvPr>
        </p:nvPicPr>
        <p:blipFill>
          <a:blip r:embed="rId4"/>
          <a:stretch>
            <a:fillRect/>
          </a:stretch>
        </p:blipFill>
        <p:spPr>
          <a:xfrm rot="1265279">
            <a:off x="4035769" y="4105444"/>
            <a:ext cx="5175953" cy="1585097"/>
          </a:xfrm>
          <a:prstGeom prst="rect">
            <a:avLst/>
          </a:prstGeom>
        </p:spPr>
      </p:pic>
    </p:spTree>
    <p:extLst>
      <p:ext uri="{BB962C8B-B14F-4D97-AF65-F5344CB8AC3E}">
        <p14:creationId xmlns:p14="http://schemas.microsoft.com/office/powerpoint/2010/main" val="32891169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620688"/>
            <a:ext cx="8291264" cy="724942"/>
          </a:xfrm>
        </p:spPr>
        <p:txBody>
          <a:bodyPr>
            <a:noAutofit/>
          </a:bodyPr>
          <a:lstStyle/>
          <a:p>
            <a:r>
              <a:rPr lang="pl-PL" sz="6600" dirty="0"/>
              <a:t>11.BERLIN</a:t>
            </a:r>
          </a:p>
        </p:txBody>
      </p:sp>
      <p:pic>
        <p:nvPicPr>
          <p:cNvPr id="4" name="Symbol zastępczy zawartości 3"/>
          <p:cNvPicPr>
            <a:picLocks noGrp="1" noChangeAspect="1"/>
          </p:cNvPicPr>
          <p:nvPr>
            <p:ph idx="1"/>
          </p:nvPr>
        </p:nvPicPr>
        <p:blipFill>
          <a:blip r:embed="rId2"/>
          <a:stretch>
            <a:fillRect/>
          </a:stretch>
        </p:blipFill>
        <p:spPr>
          <a:xfrm>
            <a:off x="1691680" y="1844824"/>
            <a:ext cx="6192688" cy="3890374"/>
          </a:xfrm>
          <a:prstGeom prst="rect">
            <a:avLst/>
          </a:prstGeom>
        </p:spPr>
      </p:pic>
    </p:spTree>
    <p:extLst>
      <p:ext uri="{BB962C8B-B14F-4D97-AF65-F5344CB8AC3E}">
        <p14:creationId xmlns:p14="http://schemas.microsoft.com/office/powerpoint/2010/main" val="27234211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noChangeAspect="1"/>
          </p:cNvPicPr>
          <p:nvPr>
            <p:ph idx="1"/>
          </p:nvPr>
        </p:nvPicPr>
        <p:blipFill>
          <a:blip r:embed="rId2"/>
          <a:stretch>
            <a:fillRect/>
          </a:stretch>
        </p:blipFill>
        <p:spPr>
          <a:xfrm>
            <a:off x="620755" y="989680"/>
            <a:ext cx="2816596" cy="1182727"/>
          </a:xfrm>
          <a:prstGeom prst="rect">
            <a:avLst/>
          </a:prstGeom>
        </p:spPr>
      </p:pic>
      <p:pic>
        <p:nvPicPr>
          <p:cNvPr id="5" name="Obraz 4"/>
          <p:cNvPicPr>
            <a:picLocks noChangeAspect="1"/>
          </p:cNvPicPr>
          <p:nvPr/>
        </p:nvPicPr>
        <p:blipFill>
          <a:blip r:embed="rId3"/>
          <a:stretch>
            <a:fillRect/>
          </a:stretch>
        </p:blipFill>
        <p:spPr>
          <a:xfrm rot="21193027">
            <a:off x="639411" y="2011521"/>
            <a:ext cx="2836668" cy="1040291"/>
          </a:xfrm>
          <a:prstGeom prst="rect">
            <a:avLst/>
          </a:prstGeom>
        </p:spPr>
      </p:pic>
      <p:pic>
        <p:nvPicPr>
          <p:cNvPr id="7" name="Obraz 6"/>
          <p:cNvPicPr>
            <a:picLocks noChangeAspect="1"/>
          </p:cNvPicPr>
          <p:nvPr/>
        </p:nvPicPr>
        <p:blipFill>
          <a:blip r:embed="rId4"/>
          <a:stretch>
            <a:fillRect/>
          </a:stretch>
        </p:blipFill>
        <p:spPr>
          <a:xfrm rot="21185125">
            <a:off x="512665" y="2895286"/>
            <a:ext cx="3889585" cy="1182727"/>
          </a:xfrm>
          <a:prstGeom prst="rect">
            <a:avLst/>
          </a:prstGeom>
        </p:spPr>
      </p:pic>
      <p:pic>
        <p:nvPicPr>
          <p:cNvPr id="8" name="Obraz 7"/>
          <p:cNvPicPr>
            <a:picLocks noChangeAspect="1"/>
          </p:cNvPicPr>
          <p:nvPr/>
        </p:nvPicPr>
        <p:blipFill>
          <a:blip r:embed="rId5"/>
          <a:stretch>
            <a:fillRect/>
          </a:stretch>
        </p:blipFill>
        <p:spPr>
          <a:xfrm rot="330757">
            <a:off x="5082755" y="239543"/>
            <a:ext cx="3889585" cy="1182727"/>
          </a:xfrm>
          <a:prstGeom prst="rect">
            <a:avLst/>
          </a:prstGeom>
        </p:spPr>
      </p:pic>
      <p:pic>
        <p:nvPicPr>
          <p:cNvPr id="9" name="Obraz 8"/>
          <p:cNvPicPr>
            <a:picLocks noChangeAspect="1"/>
          </p:cNvPicPr>
          <p:nvPr/>
        </p:nvPicPr>
        <p:blipFill>
          <a:blip r:embed="rId6"/>
          <a:stretch>
            <a:fillRect/>
          </a:stretch>
        </p:blipFill>
        <p:spPr>
          <a:xfrm rot="468056">
            <a:off x="4371489" y="1321429"/>
            <a:ext cx="4712616" cy="1682642"/>
          </a:xfrm>
          <a:prstGeom prst="rect">
            <a:avLst/>
          </a:prstGeom>
        </p:spPr>
      </p:pic>
      <p:pic>
        <p:nvPicPr>
          <p:cNvPr id="11" name="Obraz 10"/>
          <p:cNvPicPr>
            <a:picLocks noChangeAspect="1"/>
          </p:cNvPicPr>
          <p:nvPr/>
        </p:nvPicPr>
        <p:blipFill>
          <a:blip r:embed="rId7"/>
          <a:stretch>
            <a:fillRect/>
          </a:stretch>
        </p:blipFill>
        <p:spPr>
          <a:xfrm rot="428785">
            <a:off x="4478413" y="2715892"/>
            <a:ext cx="4371211" cy="1182727"/>
          </a:xfrm>
          <a:prstGeom prst="rect">
            <a:avLst/>
          </a:prstGeom>
        </p:spPr>
      </p:pic>
      <p:pic>
        <p:nvPicPr>
          <p:cNvPr id="12" name="Obraz 11"/>
          <p:cNvPicPr>
            <a:picLocks noChangeAspect="1"/>
          </p:cNvPicPr>
          <p:nvPr/>
        </p:nvPicPr>
        <p:blipFill>
          <a:blip r:embed="rId8"/>
          <a:stretch>
            <a:fillRect/>
          </a:stretch>
        </p:blipFill>
        <p:spPr>
          <a:xfrm rot="21240717">
            <a:off x="313401" y="5035941"/>
            <a:ext cx="4109060" cy="1085182"/>
          </a:xfrm>
          <a:prstGeom prst="rect">
            <a:avLst/>
          </a:prstGeom>
        </p:spPr>
      </p:pic>
      <p:pic>
        <p:nvPicPr>
          <p:cNvPr id="13" name="Obraz 12"/>
          <p:cNvPicPr>
            <a:picLocks noChangeAspect="1"/>
          </p:cNvPicPr>
          <p:nvPr/>
        </p:nvPicPr>
        <p:blipFill>
          <a:blip r:embed="rId9"/>
          <a:stretch>
            <a:fillRect/>
          </a:stretch>
        </p:blipFill>
        <p:spPr>
          <a:xfrm rot="462495">
            <a:off x="4537164" y="3668785"/>
            <a:ext cx="4109060" cy="1182727"/>
          </a:xfrm>
          <a:prstGeom prst="rect">
            <a:avLst/>
          </a:prstGeom>
        </p:spPr>
      </p:pic>
      <p:pic>
        <p:nvPicPr>
          <p:cNvPr id="14" name="Obraz 13"/>
          <p:cNvPicPr>
            <a:picLocks noChangeAspect="1"/>
          </p:cNvPicPr>
          <p:nvPr/>
        </p:nvPicPr>
        <p:blipFill>
          <a:blip r:embed="rId10"/>
          <a:stretch>
            <a:fillRect/>
          </a:stretch>
        </p:blipFill>
        <p:spPr>
          <a:xfrm rot="652710">
            <a:off x="3948848" y="4799826"/>
            <a:ext cx="5285690" cy="1182727"/>
          </a:xfrm>
          <a:prstGeom prst="rect">
            <a:avLst/>
          </a:prstGeom>
        </p:spPr>
      </p:pic>
      <p:sp>
        <p:nvSpPr>
          <p:cNvPr id="16" name="pole tekstowe 15"/>
          <p:cNvSpPr txBox="1"/>
          <p:nvPr/>
        </p:nvSpPr>
        <p:spPr>
          <a:xfrm>
            <a:off x="863421" y="357166"/>
            <a:ext cx="3708579" cy="738664"/>
          </a:xfrm>
          <a:prstGeom prst="rect">
            <a:avLst/>
          </a:prstGeom>
          <a:noFill/>
        </p:spPr>
        <p:txBody>
          <a:bodyPr wrap="none" rtlCol="0">
            <a:spAutoFit/>
          </a:bodyPr>
          <a:lstStyle/>
          <a:p>
            <a:r>
              <a:rPr lang="pl-PL" sz="4200" dirty="0"/>
              <a:t>H. LOS ANGELES</a:t>
            </a:r>
          </a:p>
        </p:txBody>
      </p:sp>
      <p:sp>
        <p:nvSpPr>
          <p:cNvPr id="17" name="pole tekstowe 16"/>
          <p:cNvSpPr txBox="1"/>
          <p:nvPr/>
        </p:nvSpPr>
        <p:spPr>
          <a:xfrm>
            <a:off x="571472" y="4214818"/>
            <a:ext cx="3274486" cy="738664"/>
          </a:xfrm>
          <a:prstGeom prst="rect">
            <a:avLst/>
          </a:prstGeom>
          <a:noFill/>
        </p:spPr>
        <p:txBody>
          <a:bodyPr wrap="none" rtlCol="0">
            <a:spAutoFit/>
          </a:bodyPr>
          <a:lstStyle/>
          <a:p>
            <a:r>
              <a:rPr lang="pl-PL" sz="4200" dirty="0"/>
              <a:t>C. </a:t>
            </a:r>
            <a:r>
              <a:rPr lang="pl-PL" sz="4200" dirty="0" err="1"/>
              <a:t>Ewige</a:t>
            </a:r>
            <a:r>
              <a:rPr lang="pl-PL" sz="4200" dirty="0"/>
              <a:t> Stadt</a:t>
            </a:r>
          </a:p>
        </p:txBody>
      </p:sp>
    </p:spTree>
    <p:extLst>
      <p:ext uri="{BB962C8B-B14F-4D97-AF65-F5344CB8AC3E}">
        <p14:creationId xmlns:p14="http://schemas.microsoft.com/office/powerpoint/2010/main" val="25234745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http://blekitna.tv/wp-content/uploads/2015/01/1026144_567416216642224_1441683351_o.jpg"/>
          <p:cNvPicPr>
            <a:picLocks noChangeAspect="1" noChangeArrowheads="1"/>
          </p:cNvPicPr>
          <p:nvPr/>
        </p:nvPicPr>
        <p:blipFill>
          <a:blip r:embed="rId2" cstate="print"/>
          <a:srcRect r="52683"/>
          <a:stretch>
            <a:fillRect/>
          </a:stretch>
        </p:blipFill>
        <p:spPr bwMode="auto">
          <a:xfrm>
            <a:off x="539552" y="764704"/>
            <a:ext cx="7627587" cy="4836021"/>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908720"/>
            <a:ext cx="8229600" cy="360040"/>
          </a:xfrm>
        </p:spPr>
        <p:txBody>
          <a:bodyPr>
            <a:normAutofit fontScale="90000"/>
          </a:bodyPr>
          <a:lstStyle/>
          <a:p>
            <a:r>
              <a:rPr lang="de-DE" b="1" dirty="0">
                <a:latin typeface="Times New Roman" panose="02020603050405020304" pitchFamily="18" charset="0"/>
                <a:cs typeface="Times New Roman" panose="02020603050405020304" pitchFamily="18" charset="0"/>
              </a:rPr>
              <a:t>Wenn Sie  fertig sind</a:t>
            </a:r>
            <a:r>
              <a:rPr lang="pl-PL" b="1" dirty="0">
                <a:latin typeface="Times New Roman" panose="02020603050405020304" pitchFamily="18" charset="0"/>
                <a:cs typeface="Times New Roman" panose="02020603050405020304" pitchFamily="18" charset="0"/>
              </a:rPr>
              <a:t>,</a:t>
            </a:r>
            <a:r>
              <a:rPr lang="pl-PL" b="1" dirty="0" err="1">
                <a:latin typeface="Times New Roman" panose="02020603050405020304" pitchFamily="18" charset="0"/>
                <a:cs typeface="Times New Roman" panose="02020603050405020304" pitchFamily="18" charset="0"/>
              </a:rPr>
              <a:t>dann</a:t>
            </a:r>
            <a:r>
              <a:rPr lang="pl-PL" b="1" dirty="0">
                <a:latin typeface="Times New Roman" panose="02020603050405020304" pitchFamily="18" charset="0"/>
                <a:cs typeface="Times New Roman" panose="02020603050405020304" pitchFamily="18" charset="0"/>
              </a:rPr>
              <a:t> k</a:t>
            </a:r>
            <a:r>
              <a:rPr lang="de-DE" b="1" dirty="0" err="1">
                <a:latin typeface="Times New Roman" panose="02020603050405020304" pitchFamily="18" charset="0"/>
                <a:cs typeface="Times New Roman" panose="02020603050405020304" pitchFamily="18" charset="0"/>
              </a:rPr>
              <a:t>önnen</a:t>
            </a:r>
            <a:r>
              <a:rPr lang="de-DE" b="1" dirty="0">
                <a:latin typeface="Times New Roman" panose="02020603050405020304" pitchFamily="18" charset="0"/>
                <a:cs typeface="Times New Roman" panose="02020603050405020304" pitchFamily="18" charset="0"/>
              </a:rPr>
              <a:t> Si</a:t>
            </a:r>
            <a:r>
              <a:rPr lang="pl-PL" b="1" dirty="0">
                <a:latin typeface="Times New Roman" panose="02020603050405020304" pitchFamily="18" charset="0"/>
                <a:cs typeface="Times New Roman" panose="02020603050405020304" pitchFamily="18" charset="0"/>
              </a:rPr>
              <a:t>e</a:t>
            </a:r>
            <a:r>
              <a:rPr lang="de-DE" b="1" dirty="0">
                <a:latin typeface="Times New Roman" panose="02020603050405020304" pitchFamily="18" charset="0"/>
                <a:cs typeface="Times New Roman" panose="02020603050405020304" pitchFamily="18" charset="0"/>
              </a:rPr>
              <a:t> Ihre Antworten überprüfen</a:t>
            </a:r>
            <a:r>
              <a:rPr lang="pl-PL" b="1" dirty="0">
                <a:latin typeface="Times New Roman" panose="02020603050405020304" pitchFamily="18" charset="0"/>
                <a:cs typeface="Times New Roman" panose="02020603050405020304" pitchFamily="18" charset="0"/>
              </a:rPr>
              <a:t>.</a:t>
            </a:r>
            <a:br>
              <a:rPr lang="de-DE" dirty="0">
                <a:latin typeface="Arial Black" pitchFamily="34" charset="0"/>
              </a:rPr>
            </a:br>
            <a:endParaRPr lang="pl-PL" dirty="0"/>
          </a:p>
        </p:txBody>
      </p:sp>
      <p:sp>
        <p:nvSpPr>
          <p:cNvPr id="5" name="Tytuł 1"/>
          <p:cNvSpPr txBox="1">
            <a:spLocks/>
          </p:cNvSpPr>
          <p:nvPr/>
        </p:nvSpPr>
        <p:spPr>
          <a:xfrm>
            <a:off x="777806" y="1556792"/>
            <a:ext cx="6602506" cy="10149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pl-PL" sz="2600" dirty="0">
                <a:latin typeface="Times New Roman" panose="02020603050405020304" pitchFamily="18" charset="0"/>
                <a:cs typeface="Times New Roman" panose="02020603050405020304" pitchFamily="18" charset="0"/>
              </a:rPr>
              <a:t>1J. Rzeszów – ??............</a:t>
            </a:r>
          </a:p>
          <a:p>
            <a:pPr algn="l"/>
            <a:r>
              <a:rPr lang="pl-PL" sz="2600" dirty="0">
                <a:latin typeface="Times New Roman" panose="02020603050405020304" pitchFamily="18" charset="0"/>
                <a:cs typeface="Times New Roman" panose="02020603050405020304" pitchFamily="18" charset="0"/>
              </a:rPr>
              <a:t>2H. Los Angeles – Stadt der Engel</a:t>
            </a:r>
          </a:p>
        </p:txBody>
      </p:sp>
      <p:sp>
        <p:nvSpPr>
          <p:cNvPr id="7" name="Tytuł 1"/>
          <p:cNvSpPr txBox="1">
            <a:spLocks/>
          </p:cNvSpPr>
          <p:nvPr/>
        </p:nvSpPr>
        <p:spPr>
          <a:xfrm>
            <a:off x="785786" y="2428868"/>
            <a:ext cx="3449881" cy="58904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700" dirty="0">
                <a:latin typeface="Times New Roman" panose="02020603050405020304" pitchFamily="18" charset="0"/>
                <a:cs typeface="Times New Roman" panose="02020603050405020304" pitchFamily="18" charset="0"/>
              </a:rPr>
              <a:t>3C. Rom – </a:t>
            </a:r>
            <a:r>
              <a:rPr lang="pl-PL" sz="2700" dirty="0" err="1">
                <a:latin typeface="Times New Roman" panose="02020603050405020304" pitchFamily="18" charset="0"/>
                <a:cs typeface="Times New Roman" panose="02020603050405020304" pitchFamily="18" charset="0"/>
              </a:rPr>
              <a:t>Ewige</a:t>
            </a:r>
            <a:r>
              <a:rPr lang="pl-PL" sz="2700" dirty="0">
                <a:latin typeface="Times New Roman" panose="02020603050405020304" pitchFamily="18" charset="0"/>
                <a:cs typeface="Times New Roman" panose="02020603050405020304" pitchFamily="18" charset="0"/>
              </a:rPr>
              <a:t> Stadt</a:t>
            </a:r>
          </a:p>
        </p:txBody>
      </p:sp>
      <p:sp>
        <p:nvSpPr>
          <p:cNvPr id="8" name="Tytuł 1"/>
          <p:cNvSpPr txBox="1">
            <a:spLocks/>
          </p:cNvSpPr>
          <p:nvPr/>
        </p:nvSpPr>
        <p:spPr>
          <a:xfrm>
            <a:off x="755576" y="2924944"/>
            <a:ext cx="3449881" cy="495304"/>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700" dirty="0">
                <a:latin typeface="Times New Roman" panose="02020603050405020304" pitchFamily="18" charset="0"/>
                <a:cs typeface="Times New Roman" panose="02020603050405020304" pitchFamily="18" charset="0"/>
              </a:rPr>
              <a:t>4I. Dresden - Elbflorenz</a:t>
            </a:r>
          </a:p>
        </p:txBody>
      </p:sp>
      <p:sp>
        <p:nvSpPr>
          <p:cNvPr id="9" name="Tytuł 1"/>
          <p:cNvSpPr txBox="1">
            <a:spLocks/>
          </p:cNvSpPr>
          <p:nvPr/>
        </p:nvSpPr>
        <p:spPr>
          <a:xfrm>
            <a:off x="395536" y="3322129"/>
            <a:ext cx="6912768" cy="610927"/>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700" dirty="0">
                <a:latin typeface="Times New Roman" panose="02020603050405020304" pitchFamily="18" charset="0"/>
                <a:cs typeface="Times New Roman" panose="02020603050405020304" pitchFamily="18" charset="0"/>
              </a:rPr>
              <a:t>5D. Venedig – </a:t>
            </a:r>
            <a:r>
              <a:rPr lang="pl-PL" sz="2700" dirty="0" err="1">
                <a:latin typeface="Times New Roman" panose="02020603050405020304" pitchFamily="18" charset="0"/>
                <a:cs typeface="Times New Roman" panose="02020603050405020304" pitchFamily="18" charset="0"/>
              </a:rPr>
              <a:t>St</a:t>
            </a:r>
            <a:r>
              <a:rPr lang="de-DE" sz="2700" dirty="0">
                <a:latin typeface="Times New Roman" panose="02020603050405020304" pitchFamily="18" charset="0"/>
                <a:cs typeface="Times New Roman" panose="02020603050405020304" pitchFamily="18" charset="0"/>
              </a:rPr>
              <a:t>a</a:t>
            </a:r>
            <a:r>
              <a:rPr lang="pl-PL" sz="2700" dirty="0" err="1">
                <a:latin typeface="Times New Roman" panose="02020603050405020304" pitchFamily="18" charset="0"/>
                <a:cs typeface="Times New Roman" panose="02020603050405020304" pitchFamily="18" charset="0"/>
              </a:rPr>
              <a:t>dt</a:t>
            </a:r>
            <a:r>
              <a:rPr lang="pl-PL" sz="2700" dirty="0">
                <a:latin typeface="Times New Roman" panose="02020603050405020304" pitchFamily="18" charset="0"/>
                <a:cs typeface="Times New Roman" panose="02020603050405020304" pitchFamily="18" charset="0"/>
              </a:rPr>
              <a:t> der Brücken und Kanäle</a:t>
            </a:r>
          </a:p>
        </p:txBody>
      </p:sp>
      <p:sp>
        <p:nvSpPr>
          <p:cNvPr id="10" name="Tytuł 1"/>
          <p:cNvSpPr txBox="1">
            <a:spLocks/>
          </p:cNvSpPr>
          <p:nvPr/>
        </p:nvSpPr>
        <p:spPr>
          <a:xfrm>
            <a:off x="457200" y="3501008"/>
            <a:ext cx="5194920" cy="108498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700" dirty="0">
                <a:latin typeface="Times New Roman" panose="02020603050405020304" pitchFamily="18" charset="0"/>
                <a:cs typeface="Times New Roman" panose="02020603050405020304" pitchFamily="18" charset="0"/>
              </a:rPr>
              <a:t>6G. Lübeck – Königin der Hans</a:t>
            </a:r>
            <a:r>
              <a:rPr lang="de-DE" sz="2700" dirty="0">
                <a:latin typeface="Times New Roman" panose="02020603050405020304" pitchFamily="18" charset="0"/>
                <a:cs typeface="Times New Roman" panose="02020603050405020304" pitchFamily="18" charset="0"/>
              </a:rPr>
              <a:t>a</a:t>
            </a:r>
            <a:r>
              <a:rPr lang="pl-PL" sz="2700" dirty="0">
                <a:latin typeface="Times New Roman" panose="02020603050405020304" pitchFamily="18" charset="0"/>
                <a:cs typeface="Times New Roman" panose="02020603050405020304" pitchFamily="18" charset="0"/>
              </a:rPr>
              <a:t> </a:t>
            </a:r>
          </a:p>
        </p:txBody>
      </p:sp>
      <p:sp>
        <p:nvSpPr>
          <p:cNvPr id="11" name="Tytuł 1"/>
          <p:cNvSpPr txBox="1">
            <a:spLocks/>
          </p:cNvSpPr>
          <p:nvPr/>
        </p:nvSpPr>
        <p:spPr>
          <a:xfrm>
            <a:off x="611560" y="3848796"/>
            <a:ext cx="3823569" cy="116438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700" dirty="0">
                <a:latin typeface="Times New Roman" panose="02020603050405020304" pitchFamily="18" charset="0"/>
                <a:cs typeface="Times New Roman" panose="02020603050405020304" pitchFamily="18" charset="0"/>
              </a:rPr>
              <a:t>7A. Prag – Goldene Stadt</a:t>
            </a:r>
          </a:p>
        </p:txBody>
      </p:sp>
      <p:sp>
        <p:nvSpPr>
          <p:cNvPr id="12" name="Tytuł 1"/>
          <p:cNvSpPr txBox="1">
            <a:spLocks/>
          </p:cNvSpPr>
          <p:nvPr/>
        </p:nvSpPr>
        <p:spPr>
          <a:xfrm>
            <a:off x="532014" y="4221088"/>
            <a:ext cx="5480146" cy="115626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700" dirty="0">
                <a:latin typeface="Times New Roman" panose="02020603050405020304" pitchFamily="18" charset="0"/>
                <a:cs typeface="Times New Roman" panose="02020603050405020304" pitchFamily="18" charset="0"/>
              </a:rPr>
              <a:t>8E. Frankfurt am Main - Mainhattan</a:t>
            </a:r>
          </a:p>
        </p:txBody>
      </p:sp>
      <p:sp>
        <p:nvSpPr>
          <p:cNvPr id="13" name="Tytuł 1"/>
          <p:cNvSpPr txBox="1">
            <a:spLocks/>
          </p:cNvSpPr>
          <p:nvPr/>
        </p:nvSpPr>
        <p:spPr>
          <a:xfrm>
            <a:off x="-187853" y="4653136"/>
            <a:ext cx="5839973" cy="117042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700" dirty="0">
                <a:latin typeface="Times New Roman" panose="02020603050405020304" pitchFamily="18" charset="0"/>
                <a:cs typeface="Times New Roman" panose="02020603050405020304" pitchFamily="18" charset="0"/>
              </a:rPr>
              <a:t>9K. Paris – Stadt der Liebe</a:t>
            </a:r>
          </a:p>
        </p:txBody>
      </p:sp>
      <p:sp>
        <p:nvSpPr>
          <p:cNvPr id="14" name="Tytuł 1"/>
          <p:cNvSpPr txBox="1">
            <a:spLocks/>
          </p:cNvSpPr>
          <p:nvPr/>
        </p:nvSpPr>
        <p:spPr>
          <a:xfrm>
            <a:off x="-115845" y="5006610"/>
            <a:ext cx="5779640" cy="123070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700" dirty="0">
                <a:latin typeface="Times New Roman" panose="02020603050405020304" pitchFamily="18" charset="0"/>
                <a:cs typeface="Times New Roman" panose="02020603050405020304" pitchFamily="18" charset="0"/>
              </a:rPr>
              <a:t>10B. New York – Big </a:t>
            </a:r>
            <a:r>
              <a:rPr lang="pl-PL" sz="2700" dirty="0" err="1">
                <a:latin typeface="Times New Roman" panose="02020603050405020304" pitchFamily="18" charset="0"/>
                <a:cs typeface="Times New Roman" panose="02020603050405020304" pitchFamily="18" charset="0"/>
              </a:rPr>
              <a:t>Ap</a:t>
            </a:r>
            <a:r>
              <a:rPr lang="de-DE" sz="2700" dirty="0">
                <a:latin typeface="Times New Roman" panose="02020603050405020304" pitchFamily="18" charset="0"/>
                <a:cs typeface="Times New Roman" panose="02020603050405020304" pitchFamily="18" charset="0"/>
              </a:rPr>
              <a:t>p</a:t>
            </a:r>
            <a:r>
              <a:rPr lang="pl-PL" sz="2700" dirty="0" err="1">
                <a:latin typeface="Times New Roman" panose="02020603050405020304" pitchFamily="18" charset="0"/>
                <a:cs typeface="Times New Roman" panose="02020603050405020304" pitchFamily="18" charset="0"/>
              </a:rPr>
              <a:t>le</a:t>
            </a:r>
            <a:endParaRPr lang="pl-PL" sz="2700" dirty="0">
              <a:latin typeface="Times New Roman" panose="02020603050405020304" pitchFamily="18" charset="0"/>
              <a:cs typeface="Times New Roman" panose="02020603050405020304" pitchFamily="18" charset="0"/>
            </a:endParaRPr>
          </a:p>
        </p:txBody>
      </p:sp>
      <p:sp>
        <p:nvSpPr>
          <p:cNvPr id="15" name="Tytuł 1"/>
          <p:cNvSpPr txBox="1">
            <a:spLocks/>
          </p:cNvSpPr>
          <p:nvPr/>
        </p:nvSpPr>
        <p:spPr>
          <a:xfrm>
            <a:off x="-324544" y="5411417"/>
            <a:ext cx="5976664" cy="1329951"/>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pl-PL" sz="2700" dirty="0">
                <a:latin typeface="Times New Roman" panose="02020603050405020304" pitchFamily="18" charset="0"/>
                <a:cs typeface="Times New Roman" panose="02020603050405020304" pitchFamily="18" charset="0"/>
              </a:rPr>
              <a:t>11F. Berlin – Spree-Athen</a:t>
            </a:r>
          </a:p>
        </p:txBody>
      </p:sp>
    </p:spTree>
    <p:extLst>
      <p:ext uri="{BB962C8B-B14F-4D97-AF65-F5344CB8AC3E}">
        <p14:creationId xmlns:p14="http://schemas.microsoft.com/office/powerpoint/2010/main" val="2956736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7544" y="548680"/>
            <a:ext cx="8229600" cy="5865515"/>
          </a:xfrm>
        </p:spPr>
        <p:txBody>
          <a:bodyPr>
            <a:normAutofit/>
          </a:bodyPr>
          <a:lstStyle/>
          <a:p>
            <a:pPr marL="0" indent="0">
              <a:buNone/>
            </a:pPr>
            <a:r>
              <a:rPr lang="pl-PL" sz="4000" b="1" dirty="0">
                <a:latin typeface="Times New Roman" panose="02020603050405020304" pitchFamily="18" charset="0"/>
                <a:cs typeface="Times New Roman" panose="02020603050405020304" pitchFamily="18" charset="0"/>
              </a:rPr>
              <a:t> Hat Rzeszów einen Spitznamen? </a:t>
            </a:r>
          </a:p>
          <a:p>
            <a:pPr marL="0" indent="0">
              <a:buNone/>
            </a:pPr>
            <a:endParaRPr lang="pl-PL" sz="40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de-DE" sz="2800" dirty="0">
                <a:latin typeface="Times New Roman" panose="02020603050405020304" pitchFamily="18" charset="0"/>
                <a:cs typeface="Times New Roman" panose="02020603050405020304" pitchFamily="18" charset="0"/>
              </a:rPr>
              <a:t>Die älteren Bewohner der Stadt assoziieren die Stadt mit dem Denkmal,</a:t>
            </a:r>
            <a:r>
              <a:rPr lang="pl-PL" sz="2800" dirty="0">
                <a:latin typeface="Times New Roman" panose="02020603050405020304" pitchFamily="18" charset="0"/>
                <a:cs typeface="Times New Roman" panose="02020603050405020304" pitchFamily="18" charset="0"/>
              </a:rPr>
              <a:t> </a:t>
            </a:r>
            <a:r>
              <a:rPr lang="de-DE" sz="2800" dirty="0">
                <a:latin typeface="Times New Roman" panose="02020603050405020304" pitchFamily="18" charset="0"/>
                <a:cs typeface="Times New Roman" panose="02020603050405020304" pitchFamily="18" charset="0"/>
              </a:rPr>
              <a:t>das dem Einkaufszentrum</a:t>
            </a:r>
            <a:r>
              <a:rPr lang="pl-PL" sz="2800" dirty="0">
                <a:latin typeface="Times New Roman" panose="02020603050405020304" pitchFamily="18" charset="0"/>
                <a:cs typeface="Times New Roman" panose="02020603050405020304" pitchFamily="18" charset="0"/>
              </a:rPr>
              <a:t> </a:t>
            </a:r>
            <a:r>
              <a:rPr lang="de-DE" sz="2800" dirty="0">
                <a:latin typeface="Times New Roman" panose="02020603050405020304" pitchFamily="18" charset="0"/>
                <a:cs typeface="Times New Roman" panose="02020603050405020304" pitchFamily="18" charset="0"/>
              </a:rPr>
              <a:t>”Rzes</a:t>
            </a:r>
            <a:r>
              <a:rPr lang="pl-PL" sz="2800" dirty="0">
                <a:latin typeface="Times New Roman" panose="02020603050405020304" pitchFamily="18" charset="0"/>
                <a:cs typeface="Times New Roman" panose="02020603050405020304" pitchFamily="18" charset="0"/>
              </a:rPr>
              <a:t>zó</a:t>
            </a:r>
            <a:r>
              <a:rPr lang="de-DE" sz="2800" dirty="0">
                <a:latin typeface="Times New Roman" panose="02020603050405020304" pitchFamily="18" charset="0"/>
                <a:cs typeface="Times New Roman" panose="02020603050405020304" pitchFamily="18" charset="0"/>
              </a:rPr>
              <a:t>w“</a:t>
            </a:r>
            <a:r>
              <a:rPr lang="pl-PL" sz="2800" dirty="0">
                <a:latin typeface="Times New Roman" panose="02020603050405020304" pitchFamily="18" charset="0"/>
                <a:cs typeface="Times New Roman" panose="02020603050405020304" pitchFamily="18" charset="0"/>
              </a:rPr>
              <a:t> (</a:t>
            </a:r>
            <a:r>
              <a:rPr lang="de-DE" sz="2800" dirty="0">
                <a:latin typeface="Times New Roman" panose="02020603050405020304" pitchFamily="18" charset="0"/>
                <a:cs typeface="Times New Roman" panose="02020603050405020304" pitchFamily="18" charset="0"/>
              </a:rPr>
              <a:t>an der großen Kreuzung</a:t>
            </a:r>
            <a:r>
              <a:rPr lang="pl-PL" sz="2800" dirty="0">
                <a:latin typeface="Times New Roman" panose="02020603050405020304" pitchFamily="18" charset="0"/>
                <a:cs typeface="Times New Roman" panose="02020603050405020304" pitchFamily="18" charset="0"/>
              </a:rPr>
              <a:t>) </a:t>
            </a:r>
            <a:r>
              <a:rPr lang="de-DE" sz="2800" dirty="0">
                <a:latin typeface="Times New Roman" panose="02020603050405020304" pitchFamily="18" charset="0"/>
                <a:cs typeface="Times New Roman" panose="02020603050405020304" pitchFamily="18" charset="0"/>
              </a:rPr>
              <a:t>gegenüber</a:t>
            </a:r>
            <a:r>
              <a:rPr lang="pl-PL" sz="2800" dirty="0">
                <a:latin typeface="Times New Roman" panose="02020603050405020304" pitchFamily="18" charset="0"/>
                <a:cs typeface="Times New Roman" panose="02020603050405020304" pitchFamily="18" charset="0"/>
              </a:rPr>
              <a:t> liegt und assoziieren es mit großer Galerie Rzeszów, die das Herz der Stadt bildet.</a:t>
            </a:r>
            <a:endParaRPr lang="de-DE" sz="2800" dirty="0">
              <a:latin typeface="Times New Roman" panose="02020603050405020304" pitchFamily="18" charset="0"/>
              <a:cs typeface="Times New Roman" panose="02020603050405020304" pitchFamily="18" charset="0"/>
            </a:endParaRPr>
          </a:p>
          <a:p>
            <a:endParaRPr lang="pl-P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7885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23528" y="1340768"/>
            <a:ext cx="8229600" cy="4464496"/>
          </a:xfrm>
        </p:spPr>
        <p:txBody>
          <a:bodyPr>
            <a:normAutofit/>
          </a:bodyPr>
          <a:lstStyle/>
          <a:p>
            <a:pPr>
              <a:buFont typeface="Wingdings" panose="05000000000000000000" pitchFamily="2" charset="2"/>
              <a:buChar char="v"/>
            </a:pPr>
            <a:r>
              <a:rPr lang="pl-PL" sz="2800" dirty="0">
                <a:latin typeface="Times New Roman" panose="02020603050405020304" pitchFamily="18" charset="0"/>
                <a:cs typeface="Times New Roman" panose="02020603050405020304" pitchFamily="18" charset="0"/>
              </a:rPr>
              <a:t>Andere Bewohner </a:t>
            </a:r>
            <a:r>
              <a:rPr lang="pl-PL" sz="2800" dirty="0" err="1">
                <a:latin typeface="Times New Roman" panose="02020603050405020304" pitchFamily="18" charset="0"/>
                <a:cs typeface="Times New Roman" panose="02020603050405020304" pitchFamily="18" charset="0"/>
              </a:rPr>
              <a:t>nennen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Rzeszów-Mojżeszo</a:t>
            </a:r>
            <a:r>
              <a:rPr lang="en-US" sz="2800" dirty="0">
                <a:latin typeface="Times New Roman" panose="02020603050405020304" pitchFamily="18" charset="0"/>
                <a:cs typeface="Times New Roman" panose="02020603050405020304" pitchFamily="18" charset="0"/>
              </a:rPr>
              <a:t>w,</a:t>
            </a:r>
            <a:r>
              <a:rPr lang="pl-PL" sz="2800" dirty="0">
                <a:latin typeface="Times New Roman" panose="02020603050405020304" pitchFamily="18" charset="0"/>
                <a:cs typeface="Times New Roman" panose="02020603050405020304" pitchFamily="18" charset="0"/>
              </a:rPr>
              <a:t> </a:t>
            </a:r>
            <a:r>
              <a:rPr lang="de-DE" sz="2800" dirty="0">
                <a:latin typeface="Times New Roman" panose="02020603050405020304" pitchFamily="18" charset="0"/>
                <a:cs typeface="Times New Roman" panose="02020603050405020304" pitchFamily="18" charset="0"/>
              </a:rPr>
              <a:t>vom jüdischen Wort Moses/Mojżesz/,</a:t>
            </a:r>
            <a:r>
              <a:rPr lang="pl-PL" sz="2800" dirty="0">
                <a:latin typeface="Times New Roman" panose="02020603050405020304" pitchFamily="18" charset="0"/>
                <a:cs typeface="Times New Roman" panose="02020603050405020304" pitchFamily="18" charset="0"/>
              </a:rPr>
              <a:t> </a:t>
            </a:r>
            <a:r>
              <a:rPr lang="de-DE" sz="2800" dirty="0">
                <a:latin typeface="Times New Roman" panose="02020603050405020304" pitchFamily="18" charset="0"/>
                <a:cs typeface="Times New Roman" panose="02020603050405020304" pitchFamily="18" charset="0"/>
              </a:rPr>
              <a:t>weil </a:t>
            </a:r>
            <a:r>
              <a:rPr lang="pl-PL" sz="2800" dirty="0" err="1">
                <a:latin typeface="Times New Roman" panose="02020603050405020304" pitchFamily="18" charset="0"/>
                <a:cs typeface="Times New Roman" panose="02020603050405020304" pitchFamily="18" charset="0"/>
              </a:rPr>
              <a:t>hier</a:t>
            </a:r>
            <a:r>
              <a:rPr lang="de-DE"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zu</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Beginn</a:t>
            </a:r>
            <a:r>
              <a:rPr lang="pl-PL" sz="2800" dirty="0">
                <a:latin typeface="Times New Roman" panose="02020603050405020304" pitchFamily="18" charset="0"/>
                <a:cs typeface="Times New Roman" panose="02020603050405020304" pitchFamily="18" charset="0"/>
              </a:rPr>
              <a:t> des </a:t>
            </a:r>
            <a:r>
              <a:rPr lang="pl-PL" sz="2800" dirty="0" err="1">
                <a:latin typeface="Times New Roman" panose="02020603050405020304" pitchFamily="18" charset="0"/>
                <a:cs typeface="Times New Roman" panose="02020603050405020304" pitchFamily="18" charset="0"/>
              </a:rPr>
              <a:t>Zweiten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Weltkriegs</a:t>
            </a:r>
            <a:r>
              <a:rPr lang="pl-PL" sz="2800" dirty="0">
                <a:latin typeface="Times New Roman" panose="02020603050405020304" pitchFamily="18" charset="0"/>
                <a:cs typeface="Times New Roman" panose="02020603050405020304" pitchFamily="18" charset="0"/>
              </a:rPr>
              <a:t> rund 14.000</a:t>
            </a:r>
            <a:r>
              <a:rPr lang="de-DE" sz="2800" dirty="0">
                <a:latin typeface="Times New Roman" panose="02020603050405020304" pitchFamily="18" charset="0"/>
                <a:cs typeface="Times New Roman" panose="02020603050405020304" pitchFamily="18" charset="0"/>
              </a:rPr>
              <a:t> Juden g</a:t>
            </a:r>
            <a:r>
              <a:rPr lang="pl-PL" sz="2800" dirty="0">
                <a:latin typeface="Times New Roman" panose="02020603050405020304" pitchFamily="18" charset="0"/>
                <a:cs typeface="Times New Roman" panose="02020603050405020304" pitchFamily="18" charset="0"/>
              </a:rPr>
              <a:t>elebt haben.</a:t>
            </a:r>
          </a:p>
          <a:p>
            <a:pPr>
              <a:buFont typeface="Wingdings" panose="05000000000000000000" pitchFamily="2" charset="2"/>
              <a:buChar char="v"/>
            </a:pPr>
            <a:endParaRPr lang="pl-PL" sz="2800" dirty="0">
              <a:latin typeface="Times New Roman" panose="02020603050405020304" pitchFamily="18" charset="0"/>
              <a:cs typeface="Times New Roman" panose="02020603050405020304" pitchFamily="18" charset="0"/>
            </a:endParaRPr>
          </a:p>
          <a:p>
            <a:pPr>
              <a:buFont typeface="Wingdings" panose="05000000000000000000" pitchFamily="2" charset="2"/>
              <a:buChar char="v"/>
            </a:pPr>
            <a:r>
              <a:rPr lang="pl-PL" sz="2800" dirty="0">
                <a:latin typeface="Times New Roman" panose="02020603050405020304" pitchFamily="18" charset="0"/>
                <a:cs typeface="Times New Roman" panose="02020603050405020304" pitchFamily="18" charset="0"/>
              </a:rPr>
              <a:t>In seiner Geschichte hatte Rzeszów verschiedene Namen: Resovia, Reisha, Raysha, Reichshof, Rzeschow.</a:t>
            </a:r>
          </a:p>
          <a:p>
            <a:pPr>
              <a:buNone/>
            </a:pPr>
            <a:endParaRPr lang="en-US" sz="3900" dirty="0">
              <a:latin typeface="Arial" pitchFamily="34" charset="0"/>
              <a:cs typeface="Arial" pitchFamily="34" charset="0"/>
            </a:endParaRPr>
          </a:p>
        </p:txBody>
      </p:sp>
    </p:spTree>
    <p:extLst>
      <p:ext uri="{BB962C8B-B14F-4D97-AF65-F5344CB8AC3E}">
        <p14:creationId xmlns:p14="http://schemas.microsoft.com/office/powerpoint/2010/main" val="2577897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2650306"/>
          </a:xfrm>
        </p:spPr>
        <p:txBody>
          <a:bodyPr>
            <a:normAutofit fontScale="90000"/>
          </a:bodyPr>
          <a:lstStyle/>
          <a:p>
            <a:r>
              <a:rPr lang="de-DE" b="1" dirty="0">
                <a:latin typeface="Times New Roman" panose="02020603050405020304" pitchFamily="18" charset="0"/>
                <a:cs typeface="Times New Roman" panose="02020603050405020304" pitchFamily="18" charset="0"/>
              </a:rPr>
              <a:t>Hat jemand eine Idee,</a:t>
            </a:r>
            <a:r>
              <a:rPr lang="pl-PL" b="1" dirty="0">
                <a:latin typeface="Times New Roman" panose="02020603050405020304" pitchFamily="18" charset="0"/>
                <a:cs typeface="Times New Roman" panose="02020603050405020304" pitchFamily="18" charset="0"/>
              </a:rPr>
              <a:t> </a:t>
            </a:r>
            <a:r>
              <a:rPr lang="de-DE" b="1" dirty="0">
                <a:latin typeface="Times New Roman" panose="02020603050405020304" pitchFamily="18" charset="0"/>
                <a:cs typeface="Times New Roman" panose="02020603050405020304" pitchFamily="18" charset="0"/>
              </a:rPr>
              <a:t>welchen Spitznamen </a:t>
            </a:r>
            <a:r>
              <a:rPr lang="de-DE" b="1" dirty="0" err="1">
                <a:latin typeface="Times New Roman" panose="02020603050405020304" pitchFamily="18" charset="0"/>
                <a:cs typeface="Times New Roman" panose="02020603050405020304" pitchFamily="18" charset="0"/>
              </a:rPr>
              <a:t>Rzesz</a:t>
            </a:r>
            <a:r>
              <a:rPr lang="pl-PL" b="1" dirty="0">
                <a:latin typeface="Times New Roman" panose="02020603050405020304" pitchFamily="18" charset="0"/>
                <a:cs typeface="Times New Roman" panose="02020603050405020304" pitchFamily="18" charset="0"/>
              </a:rPr>
              <a:t>ó</a:t>
            </a:r>
            <a:r>
              <a:rPr lang="de-DE" b="1" dirty="0">
                <a:latin typeface="Times New Roman" panose="02020603050405020304" pitchFamily="18" charset="0"/>
                <a:cs typeface="Times New Roman" panose="02020603050405020304" pitchFamily="18" charset="0"/>
              </a:rPr>
              <a:t>w bekommen könnte? </a:t>
            </a:r>
            <a:br>
              <a:rPr lang="pl-PL" dirty="0">
                <a:latin typeface="Arial" pitchFamily="34" charset="0"/>
                <a:cs typeface="Arial" pitchFamily="34" charset="0"/>
              </a:rPr>
            </a:br>
            <a:endParaRPr lang="pl-PL" dirty="0"/>
          </a:p>
        </p:txBody>
      </p:sp>
      <p:pic>
        <p:nvPicPr>
          <p:cNvPr id="3074" name="Picture 2" descr="http://static.prsa.pl/images/29350262-0c60-4cf5-b823-dc6723635488.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9712" y="2492896"/>
            <a:ext cx="6544575" cy="3594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530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476672"/>
            <a:ext cx="8229600" cy="5649491"/>
          </a:xfrm>
        </p:spPr>
        <p:txBody>
          <a:bodyPr/>
          <a:lstStyle/>
          <a:p>
            <a:pPr marL="0" indent="0">
              <a:buNone/>
            </a:pPr>
            <a:r>
              <a:rPr lang="de-DE" sz="4000" b="1" dirty="0">
                <a:latin typeface="Times New Roman" panose="02020603050405020304" pitchFamily="18" charset="0"/>
                <a:cs typeface="Times New Roman" panose="02020603050405020304" pitchFamily="18" charset="0"/>
              </a:rPr>
              <a:t>Meine Vorschläge sind</a:t>
            </a:r>
            <a:r>
              <a:rPr lang="pl-PL" sz="4000" b="1" dirty="0">
                <a:latin typeface="Times New Roman" panose="02020603050405020304" pitchFamily="18" charset="0"/>
                <a:cs typeface="Times New Roman" panose="02020603050405020304" pitchFamily="18" charset="0"/>
              </a:rPr>
              <a:t> :</a:t>
            </a:r>
            <a:r>
              <a:rPr lang="de-DE" sz="4000" b="1" dirty="0">
                <a:latin typeface="Times New Roman" panose="02020603050405020304" pitchFamily="18" charset="0"/>
                <a:cs typeface="Times New Roman" panose="02020603050405020304" pitchFamily="18" charset="0"/>
              </a:rPr>
              <a:t> </a:t>
            </a:r>
            <a:endParaRPr lang="pl-PL" sz="4000" b="1" dirty="0">
              <a:latin typeface="Times New Roman" panose="02020603050405020304" pitchFamily="18" charset="0"/>
              <a:cs typeface="Times New Roman" panose="02020603050405020304" pitchFamily="18" charset="0"/>
            </a:endParaRPr>
          </a:p>
          <a:p>
            <a:pPr marL="0" indent="0">
              <a:buNone/>
            </a:pPr>
            <a:endParaRPr lang="pl-PL" sz="4000" dirty="0">
              <a:latin typeface="Arial" pitchFamily="34" charset="0"/>
              <a:cs typeface="Arial" pitchFamily="34" charset="0"/>
            </a:endParaRPr>
          </a:p>
          <a:p>
            <a:r>
              <a:rPr lang="de-DE" dirty="0">
                <a:latin typeface="Times New Roman" panose="02020603050405020304" pitchFamily="18" charset="0"/>
                <a:cs typeface="Times New Roman" panose="02020603050405020304" pitchFamily="18" charset="0"/>
              </a:rPr>
              <a:t>Stadt der Jugend</a:t>
            </a:r>
            <a:endParaRPr lang="pl-PL" dirty="0">
              <a:latin typeface="Times New Roman" panose="02020603050405020304" pitchFamily="18" charset="0"/>
              <a:cs typeface="Times New Roman" panose="02020603050405020304" pitchFamily="18" charset="0"/>
            </a:endParaRPr>
          </a:p>
          <a:p>
            <a:r>
              <a:rPr lang="de-DE" dirty="0">
                <a:latin typeface="Times New Roman" panose="02020603050405020304" pitchFamily="18" charset="0"/>
                <a:cs typeface="Times New Roman" panose="02020603050405020304" pitchFamily="18" charset="0"/>
              </a:rPr>
              <a:t>das Innovationszentrum </a:t>
            </a:r>
            <a:endParaRPr lang="pl-PL" dirty="0">
              <a:latin typeface="Times New Roman" panose="02020603050405020304" pitchFamily="18" charset="0"/>
              <a:cs typeface="Times New Roman" panose="02020603050405020304" pitchFamily="18" charset="0"/>
            </a:endParaRPr>
          </a:p>
          <a:p>
            <a:r>
              <a:rPr lang="de-DE" dirty="0">
                <a:latin typeface="Times New Roman" panose="02020603050405020304" pitchFamily="18" charset="0"/>
                <a:cs typeface="Times New Roman" panose="02020603050405020304" pitchFamily="18" charset="0"/>
              </a:rPr>
              <a:t>das Tor zu den </a:t>
            </a:r>
            <a:r>
              <a:rPr lang="de-DE" dirty="0" err="1">
                <a:latin typeface="Times New Roman" panose="02020603050405020304" pitchFamily="18" charset="0"/>
                <a:cs typeface="Times New Roman" panose="02020603050405020304" pitchFamily="18" charset="0"/>
              </a:rPr>
              <a:t>Bieszczaden</a:t>
            </a:r>
            <a:endParaRPr lang="pl-PL" dirty="0">
              <a:latin typeface="Times New Roman" panose="02020603050405020304" pitchFamily="18" charset="0"/>
              <a:cs typeface="Times New Roman" panose="02020603050405020304" pitchFamily="18" charset="0"/>
            </a:endParaRPr>
          </a:p>
          <a:p>
            <a:r>
              <a:rPr lang="pl-PL" dirty="0">
                <a:latin typeface="Times New Roman" panose="02020603050405020304" pitchFamily="18" charset="0"/>
                <a:cs typeface="Times New Roman" panose="02020603050405020304" pitchFamily="18" charset="0"/>
              </a:rPr>
              <a:t>………  …………</a:t>
            </a:r>
          </a:p>
          <a:p>
            <a:r>
              <a:rPr lang="pl-PL" dirty="0">
                <a:latin typeface="Times New Roman" panose="02020603050405020304" pitchFamily="18" charset="0"/>
                <a:cs typeface="Times New Roman" panose="02020603050405020304" pitchFamily="18" charset="0"/>
              </a:rPr>
              <a:t>Stadt der Studenten </a:t>
            </a:r>
          </a:p>
          <a:p>
            <a:endParaRPr lang="pl-PL" dirty="0"/>
          </a:p>
        </p:txBody>
      </p:sp>
    </p:spTree>
    <p:extLst>
      <p:ext uri="{BB962C8B-B14F-4D97-AF65-F5344CB8AC3E}">
        <p14:creationId xmlns:p14="http://schemas.microsoft.com/office/powerpoint/2010/main" val="26443949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683568" y="1196752"/>
            <a:ext cx="7704856" cy="5472608"/>
          </a:xfrm>
          <a:prstGeom prst="rect">
            <a:avLst/>
          </a:prstGeom>
        </p:spPr>
        <p:txBody>
          <a:bodyPr wrap="square" numCol="2">
            <a:spAutoFit/>
          </a:bodyPr>
          <a:lstStyle/>
          <a:p>
            <a:r>
              <a:rPr lang="pl-PL" sz="2000" b="1" dirty="0">
                <a:latin typeface="Times New Roman" panose="02020603050405020304" pitchFamily="18" charset="0"/>
                <a:cs typeface="Times New Roman" panose="02020603050405020304" pitchFamily="18" charset="0"/>
              </a:rPr>
              <a:t>Nomen:</a:t>
            </a:r>
          </a:p>
          <a:p>
            <a:r>
              <a:rPr lang="pl-PL" sz="2000" dirty="0">
                <a:latin typeface="Times New Roman" panose="02020603050405020304" pitchFamily="18" charset="0"/>
                <a:cs typeface="Times New Roman" panose="02020603050405020304" pitchFamily="18" charset="0"/>
              </a:rPr>
              <a:t>der Spitzname ; -n- przezwisko, ksywka</a:t>
            </a:r>
          </a:p>
          <a:p>
            <a:r>
              <a:rPr lang="pl-PL" sz="2000" dirty="0">
                <a:latin typeface="Times New Roman" panose="02020603050405020304" pitchFamily="18" charset="0"/>
                <a:cs typeface="Times New Roman" panose="02020603050405020304" pitchFamily="18" charset="0"/>
              </a:rPr>
              <a:t>die Einf</a:t>
            </a:r>
            <a:r>
              <a:rPr lang="en-US" sz="2000" dirty="0">
                <a:latin typeface="Times New Roman" panose="02020603050405020304" pitchFamily="18" charset="0"/>
                <a:cs typeface="Times New Roman" panose="02020603050405020304" pitchFamily="18" charset="0"/>
              </a:rPr>
              <a:t>ührung</a:t>
            </a:r>
            <a:r>
              <a:rPr lang="pl-PL" sz="2000" dirty="0">
                <a:latin typeface="Times New Roman" panose="02020603050405020304" pitchFamily="18" charset="0"/>
                <a:cs typeface="Times New Roman" panose="02020603050405020304" pitchFamily="18" charset="0"/>
              </a:rPr>
              <a:t> - wprowadzenie</a:t>
            </a:r>
          </a:p>
          <a:p>
            <a:r>
              <a:rPr lang="pl-PL" sz="2000" dirty="0" err="1">
                <a:latin typeface="Times New Roman" panose="02020603050405020304" pitchFamily="18" charset="0"/>
                <a:cs typeface="Times New Roman" panose="02020603050405020304" pitchFamily="18" charset="0"/>
              </a:rPr>
              <a:t>die</a:t>
            </a:r>
            <a:r>
              <a:rPr lang="pl-PL" sz="2000" dirty="0">
                <a:latin typeface="Times New Roman" panose="02020603050405020304" pitchFamily="18" charset="0"/>
                <a:cs typeface="Times New Roman" panose="02020603050405020304" pitchFamily="18" charset="0"/>
              </a:rPr>
              <a:t> </a:t>
            </a:r>
            <a:r>
              <a:rPr lang="pl-PL" sz="2000" dirty="0" err="1">
                <a:latin typeface="Times New Roman" panose="02020603050405020304" pitchFamily="18" charset="0"/>
                <a:cs typeface="Times New Roman" panose="02020603050405020304" pitchFamily="18" charset="0"/>
              </a:rPr>
              <a:t>Antwort</a:t>
            </a:r>
            <a:r>
              <a:rPr lang="pl-PL" sz="2000" dirty="0">
                <a:latin typeface="Times New Roman" panose="02020603050405020304" pitchFamily="18" charset="0"/>
                <a:cs typeface="Times New Roman" panose="02020603050405020304" pitchFamily="18" charset="0"/>
              </a:rPr>
              <a:t> - </a:t>
            </a:r>
            <a:r>
              <a:rPr lang="pl-PL" sz="2000" dirty="0" err="1">
                <a:latin typeface="Times New Roman" panose="02020603050405020304" pitchFamily="18" charset="0"/>
                <a:cs typeface="Times New Roman" panose="02020603050405020304" pitchFamily="18" charset="0"/>
              </a:rPr>
              <a:t>odpowiedż</a:t>
            </a:r>
            <a:endParaRPr lang="pl-PL" sz="2000" dirty="0">
              <a:latin typeface="Times New Roman" panose="02020603050405020304" pitchFamily="18" charset="0"/>
              <a:cs typeface="Times New Roman" panose="02020603050405020304" pitchFamily="18" charset="0"/>
            </a:endParaRPr>
          </a:p>
          <a:p>
            <a:r>
              <a:rPr lang="pl-PL" sz="2000" dirty="0">
                <a:latin typeface="Times New Roman" panose="02020603050405020304" pitchFamily="18" charset="0"/>
                <a:cs typeface="Times New Roman" panose="02020603050405020304" pitchFamily="18" charset="0"/>
              </a:rPr>
              <a:t>der Bewohner - mieszkaniec</a:t>
            </a:r>
          </a:p>
          <a:p>
            <a:r>
              <a:rPr lang="pl-PL" sz="2000" dirty="0">
                <a:latin typeface="Times New Roman" panose="02020603050405020304" pitchFamily="18" charset="0"/>
                <a:cs typeface="Times New Roman" panose="02020603050405020304" pitchFamily="18" charset="0"/>
              </a:rPr>
              <a:t>der Krieg - wojna</a:t>
            </a:r>
          </a:p>
          <a:p>
            <a:r>
              <a:rPr lang="pl-PL" sz="2000" dirty="0">
                <a:latin typeface="Times New Roman" panose="02020603050405020304" pitchFamily="18" charset="0"/>
                <a:cs typeface="Times New Roman" panose="02020603050405020304" pitchFamily="18" charset="0"/>
              </a:rPr>
              <a:t>der </a:t>
            </a:r>
            <a:r>
              <a:rPr lang="en-US" sz="2000" dirty="0" err="1">
                <a:latin typeface="Times New Roman" panose="02020603050405020304" pitchFamily="18" charset="0"/>
                <a:cs typeface="Times New Roman" panose="02020603050405020304" pitchFamily="18" charset="0"/>
              </a:rPr>
              <a:t>Vorschl</a:t>
            </a:r>
            <a:r>
              <a:rPr lang="pl-PL" sz="2000" dirty="0">
                <a:latin typeface="Times New Roman" panose="02020603050405020304" pitchFamily="18" charset="0"/>
                <a:cs typeface="Times New Roman" panose="02020603050405020304" pitchFamily="18" charset="0"/>
              </a:rPr>
              <a:t>a</a:t>
            </a:r>
            <a:r>
              <a:rPr lang="en-US" sz="2000" dirty="0">
                <a:latin typeface="Times New Roman" panose="02020603050405020304" pitchFamily="18" charset="0"/>
                <a:cs typeface="Times New Roman" panose="02020603050405020304" pitchFamily="18" charset="0"/>
              </a:rPr>
              <a:t>g</a:t>
            </a:r>
            <a:r>
              <a:rPr lang="pl-PL" sz="2000" dirty="0">
                <a:latin typeface="Times New Roman" panose="02020603050405020304" pitchFamily="18" charset="0"/>
                <a:cs typeface="Times New Roman" panose="02020603050405020304" pitchFamily="18" charset="0"/>
              </a:rPr>
              <a:t> - propozycja</a:t>
            </a:r>
          </a:p>
          <a:p>
            <a:endParaRPr lang="pl-PL" sz="2000" dirty="0">
              <a:latin typeface="Times New Roman" panose="02020603050405020304" pitchFamily="18" charset="0"/>
              <a:cs typeface="Times New Roman" panose="02020603050405020304" pitchFamily="18" charset="0"/>
            </a:endParaRPr>
          </a:p>
          <a:p>
            <a:r>
              <a:rPr lang="pl-PL" sz="2000" b="1" dirty="0">
                <a:latin typeface="Times New Roman" panose="02020603050405020304" pitchFamily="18" charset="0"/>
                <a:cs typeface="Times New Roman" panose="02020603050405020304" pitchFamily="18" charset="0"/>
              </a:rPr>
              <a:t>Adjektiv:</a:t>
            </a:r>
          </a:p>
          <a:p>
            <a:r>
              <a:rPr lang="pl-PL" sz="2000" dirty="0">
                <a:latin typeface="Times New Roman" panose="02020603050405020304" pitchFamily="18" charset="0"/>
                <a:cs typeface="Times New Roman" panose="02020603050405020304" pitchFamily="18" charset="0"/>
              </a:rPr>
              <a:t>fertig - gotowy</a:t>
            </a:r>
          </a:p>
          <a:p>
            <a:endParaRPr lang="pl-PL" sz="2000" dirty="0">
              <a:latin typeface="Times New Roman" panose="02020603050405020304" pitchFamily="18" charset="0"/>
              <a:cs typeface="Times New Roman" panose="02020603050405020304" pitchFamily="18" charset="0"/>
            </a:endParaRPr>
          </a:p>
          <a:p>
            <a:r>
              <a:rPr lang="pl-PL" sz="2000" b="1" dirty="0">
                <a:latin typeface="Times New Roman" panose="02020603050405020304" pitchFamily="18" charset="0"/>
                <a:cs typeface="Times New Roman" panose="02020603050405020304" pitchFamily="18" charset="0"/>
              </a:rPr>
              <a:t>Verb: </a:t>
            </a:r>
          </a:p>
          <a:p>
            <a:r>
              <a:rPr lang="pl-PL" sz="2000" dirty="0">
                <a:latin typeface="Times New Roman" panose="02020603050405020304" pitchFamily="18" charset="0"/>
                <a:cs typeface="Times New Roman" panose="02020603050405020304" pitchFamily="18" charset="0"/>
              </a:rPr>
              <a:t>überprüfen - sprawdzać</a:t>
            </a:r>
          </a:p>
          <a:p>
            <a:r>
              <a:rPr lang="pl-PL" sz="2000" dirty="0" err="1">
                <a:latin typeface="Times New Roman" panose="02020603050405020304" pitchFamily="18" charset="0"/>
                <a:cs typeface="Times New Roman" panose="02020603050405020304" pitchFamily="18" charset="0"/>
              </a:rPr>
              <a:t>assoziieren</a:t>
            </a:r>
            <a:r>
              <a:rPr lang="pl-PL" sz="2000" dirty="0">
                <a:latin typeface="Times New Roman" panose="02020603050405020304" pitchFamily="18" charset="0"/>
                <a:cs typeface="Times New Roman" panose="02020603050405020304" pitchFamily="18" charset="0"/>
              </a:rPr>
              <a:t> – kojarzyć</a:t>
            </a:r>
          </a:p>
          <a:p>
            <a:endParaRPr lang="pl-PL" sz="2000" b="1" dirty="0">
              <a:latin typeface="Times New Roman" panose="02020603050405020304" pitchFamily="18" charset="0"/>
              <a:cs typeface="Times New Roman" panose="02020603050405020304" pitchFamily="18" charset="0"/>
            </a:endParaRPr>
          </a:p>
          <a:p>
            <a:endParaRPr lang="pl-PL" sz="2000" b="1" dirty="0">
              <a:latin typeface="Times New Roman" panose="02020603050405020304" pitchFamily="18" charset="0"/>
              <a:cs typeface="Times New Roman" panose="02020603050405020304" pitchFamily="18" charset="0"/>
            </a:endParaRPr>
          </a:p>
          <a:p>
            <a:endParaRPr lang="pl-PL" sz="2000" b="1" dirty="0">
              <a:latin typeface="Times New Roman" panose="02020603050405020304" pitchFamily="18" charset="0"/>
              <a:cs typeface="Times New Roman" panose="02020603050405020304" pitchFamily="18" charset="0"/>
            </a:endParaRPr>
          </a:p>
          <a:p>
            <a:r>
              <a:rPr lang="pl-PL" sz="2000" b="1" dirty="0">
                <a:latin typeface="Times New Roman" panose="02020603050405020304" pitchFamily="18" charset="0"/>
                <a:cs typeface="Times New Roman" panose="02020603050405020304" pitchFamily="18" charset="0"/>
              </a:rPr>
              <a:t>Wendungen :</a:t>
            </a:r>
          </a:p>
          <a:p>
            <a:r>
              <a:rPr lang="pl-PL" sz="2000" dirty="0">
                <a:latin typeface="Times New Roman" panose="02020603050405020304" pitchFamily="18" charset="0"/>
                <a:cs typeface="Times New Roman" panose="02020603050405020304" pitchFamily="18" charset="0"/>
              </a:rPr>
              <a:t>Stadt der Jugend - miasto młodzieży</a:t>
            </a:r>
          </a:p>
          <a:p>
            <a:r>
              <a:rPr lang="pl-PL" sz="2000" dirty="0">
                <a:latin typeface="Times New Roman" panose="02020603050405020304" pitchFamily="18" charset="0"/>
                <a:cs typeface="Times New Roman" panose="02020603050405020304" pitchFamily="18" charset="0"/>
              </a:rPr>
              <a:t>das Innovationszentrum - centrum innowacji</a:t>
            </a:r>
          </a:p>
          <a:p>
            <a:r>
              <a:rPr lang="pl-PL" sz="2000" dirty="0">
                <a:latin typeface="Times New Roman" panose="02020603050405020304" pitchFamily="18" charset="0"/>
                <a:cs typeface="Times New Roman" panose="02020603050405020304" pitchFamily="18" charset="0"/>
              </a:rPr>
              <a:t>das Tor zu den Bieszczaden - brama do Bieszczadach</a:t>
            </a:r>
          </a:p>
          <a:p>
            <a:r>
              <a:rPr lang="pl-PL" sz="2000" dirty="0">
                <a:latin typeface="Times New Roman" panose="02020603050405020304" pitchFamily="18" charset="0"/>
                <a:cs typeface="Times New Roman" panose="02020603050405020304" pitchFamily="18" charset="0"/>
              </a:rPr>
              <a:t>sich eines Beinamens rühmen können – móc pochwalić się przydomkiem</a:t>
            </a:r>
          </a:p>
          <a:p>
            <a:r>
              <a:rPr lang="pl-PL" sz="2000" dirty="0">
                <a:latin typeface="Times New Roman" panose="02020603050405020304" pitchFamily="18" charset="0"/>
                <a:cs typeface="Times New Roman" panose="02020603050405020304" pitchFamily="18" charset="0"/>
              </a:rPr>
              <a:t>s</a:t>
            </a:r>
            <a:r>
              <a:rPr lang="pl" sz="2000" dirty="0">
                <a:latin typeface="Times New Roman" panose="02020603050405020304" pitchFamily="18" charset="0"/>
                <a:cs typeface="Times New Roman" panose="02020603050405020304" pitchFamily="18" charset="0"/>
              </a:rPr>
              <a:t>ich etwas erarbeiten – coś sobie wypracować</a:t>
            </a:r>
          </a:p>
          <a:p>
            <a:endParaRPr lang="pl" sz="2000" dirty="0">
              <a:latin typeface="Times New Roman" panose="02020603050405020304" pitchFamily="18" charset="0"/>
              <a:cs typeface="Times New Roman" panose="02020603050405020304" pitchFamily="18" charset="0"/>
            </a:endParaRPr>
          </a:p>
        </p:txBody>
      </p:sp>
      <p:sp>
        <p:nvSpPr>
          <p:cNvPr id="5" name="Prostokąt 4"/>
          <p:cNvSpPr/>
          <p:nvPr/>
        </p:nvSpPr>
        <p:spPr>
          <a:xfrm>
            <a:off x="2915816" y="404664"/>
            <a:ext cx="3240360" cy="707886"/>
          </a:xfrm>
          <a:prstGeom prst="rect">
            <a:avLst/>
          </a:prstGeom>
        </p:spPr>
        <p:txBody>
          <a:bodyPr wrap="square">
            <a:spAutoFit/>
          </a:bodyPr>
          <a:lstStyle/>
          <a:p>
            <a:r>
              <a:rPr lang="pl-PL" sz="4000" b="1" dirty="0">
                <a:latin typeface="Times New Roman" panose="02020603050405020304" pitchFamily="18" charset="0"/>
                <a:cs typeface="Times New Roman" panose="02020603050405020304" pitchFamily="18" charset="0"/>
              </a:rPr>
              <a:t>Wortschatz:</a:t>
            </a:r>
            <a:endParaRPr lang="pl-PL" sz="3600" b="1" i="1"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16875130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noAutofit/>
          </a:bodyPr>
          <a:lstStyle/>
          <a:p>
            <a:r>
              <a:rPr lang="de-DE" sz="7200" b="1" dirty="0">
                <a:latin typeface="Times New Roman" panose="02020603050405020304" pitchFamily="18" charset="0"/>
                <a:ea typeface="Segoe UI Black" panose="020B0A02040204020203" pitchFamily="34" charset="0"/>
                <a:cs typeface="Times New Roman" panose="02020603050405020304" pitchFamily="18" charset="0"/>
              </a:rPr>
              <a:t>Romantische </a:t>
            </a:r>
            <a:br>
              <a:rPr lang="de-DE" sz="7200" b="1" dirty="0">
                <a:latin typeface="Times New Roman" panose="02020603050405020304" pitchFamily="18" charset="0"/>
                <a:ea typeface="Segoe UI Black" panose="020B0A02040204020203" pitchFamily="34" charset="0"/>
                <a:cs typeface="Times New Roman" panose="02020603050405020304" pitchFamily="18" charset="0"/>
              </a:rPr>
            </a:br>
            <a:r>
              <a:rPr lang="de-DE" sz="7200" b="1" dirty="0">
                <a:latin typeface="Times New Roman" panose="02020603050405020304" pitchFamily="18" charset="0"/>
                <a:ea typeface="Segoe UI Black" panose="020B0A02040204020203" pitchFamily="34" charset="0"/>
                <a:cs typeface="Times New Roman" panose="02020603050405020304" pitchFamily="18" charset="0"/>
              </a:rPr>
              <a:t>Orte</a:t>
            </a:r>
            <a:endParaRPr lang="pl-PL" sz="7200" b="1" dirty="0">
              <a:latin typeface="Times New Roman" panose="02020603050405020304" pitchFamily="18" charset="0"/>
              <a:ea typeface="Segoe UI Black" panose="020B0A02040204020203" pitchFamily="34" charset="0"/>
              <a:cs typeface="Times New Roman" panose="02020603050405020304" pitchFamily="18" charset="0"/>
            </a:endParaRPr>
          </a:p>
        </p:txBody>
      </p:sp>
      <p:sp>
        <p:nvSpPr>
          <p:cNvPr id="3" name="Podtytuł 2"/>
          <p:cNvSpPr>
            <a:spLocks noGrp="1"/>
          </p:cNvSpPr>
          <p:nvPr>
            <p:ph type="subTitle" idx="1"/>
          </p:nvPr>
        </p:nvSpPr>
        <p:spPr>
          <a:xfrm>
            <a:off x="2195736" y="4653136"/>
            <a:ext cx="6400800" cy="1752600"/>
          </a:xfrm>
        </p:spPr>
        <p:txBody>
          <a:bodyPr>
            <a:normAutofit lnSpcReduction="10000"/>
          </a:bodyPr>
          <a:lstStyle/>
          <a:p>
            <a:pPr algn="r"/>
            <a:endParaRPr lang="pl-PL" dirty="0">
              <a:solidFill>
                <a:schemeClr val="tx1"/>
              </a:solidFill>
            </a:endParaRPr>
          </a:p>
          <a:p>
            <a:pPr algn="r"/>
            <a:endParaRPr lang="pl-PL" dirty="0">
              <a:solidFill>
                <a:schemeClr val="tx1"/>
              </a:solidFill>
            </a:endParaRPr>
          </a:p>
          <a:p>
            <a:pPr algn="r"/>
            <a:r>
              <a:rPr lang="pl-PL" sz="3600" dirty="0">
                <a:solidFill>
                  <a:schemeClr val="tx1"/>
                </a:solidFill>
                <a:latin typeface="Times New Roman" panose="02020603050405020304" pitchFamily="18" charset="0"/>
                <a:cs typeface="Times New Roman" panose="02020603050405020304" pitchFamily="18" charset="0"/>
              </a:rPr>
              <a:t>PAULINA GOLA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1547664" y="2132856"/>
            <a:ext cx="6552728" cy="369332"/>
          </a:xfrm>
          <a:prstGeom prst="rect">
            <a:avLst/>
          </a:prstGeom>
          <a:noFill/>
        </p:spPr>
        <p:txBody>
          <a:bodyPr wrap="square" rtlCol="0">
            <a:spAutoFit/>
          </a:bodyPr>
          <a:lstStyle/>
          <a:p>
            <a:endParaRPr lang="pl-PL" dirty="0"/>
          </a:p>
        </p:txBody>
      </p:sp>
      <p:sp>
        <p:nvSpPr>
          <p:cNvPr id="54275" name="Rectangle 3"/>
          <p:cNvSpPr>
            <a:spLocks noChangeArrowheads="1"/>
          </p:cNvSpPr>
          <p:nvPr/>
        </p:nvSpPr>
        <p:spPr bwMode="auto">
          <a:xfrm>
            <a:off x="546542" y="672372"/>
            <a:ext cx="7560840"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l-PL" sz="28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Name</a:t>
            </a:r>
            <a:r>
              <a:rPr kumimoji="0" lang="pl-PL"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Gola</a:t>
            </a:r>
            <a:endParaRPr kumimoji="0" lang="pl-PL"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8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Vorname</a:t>
            </a:r>
            <a:r>
              <a:rPr kumimoji="0" lang="pl-PL"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Paulina</a:t>
            </a:r>
            <a:endParaRPr kumimoji="0" lang="pl-PL"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8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Spitzname</a:t>
            </a:r>
            <a:r>
              <a:rPr kumimoji="0" lang="pl-PL"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Neonik </a:t>
            </a:r>
            <a:endParaRPr kumimoji="0" lang="pl-PL"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8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Sternzeichen</a:t>
            </a:r>
            <a:r>
              <a:rPr kumimoji="0" lang="pl-PL"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Waage</a:t>
            </a:r>
            <a:endParaRPr kumimoji="0" lang="pl-PL"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8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Lieblingsbands</a:t>
            </a:r>
            <a:r>
              <a:rPr kumimoji="0" lang="pl-PL"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Coldplay, R.I.O.,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ItaloBrothers</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und</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Die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Atzen</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pl-PL"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8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Hobbys</a:t>
            </a:r>
            <a:r>
              <a:rPr kumimoji="0" lang="pl-PL"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Mein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Lieblingssport</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ist</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Volleyball</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und</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Fu</a:t>
            </a:r>
            <a:r>
              <a:rPr kumimoji="0" lang="pl-PL" sz="2800" b="0" i="0" u="none" strike="noStrike" cap="none" normalizeH="0" baseline="0" dirty="0" err="1">
                <a:ln>
                  <a:noFill/>
                </a:ln>
                <a:solidFill>
                  <a:schemeClr val="tx1"/>
                </a:solidFill>
                <a:effectLst/>
                <a:latin typeface="Calibri"/>
                <a:ea typeface="Calibri" pitchFamily="34" charset="0"/>
                <a:cs typeface="Times New Roman" pitchFamily="18" charset="0"/>
              </a:rPr>
              <a:t>ß</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ball</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endParaRPr kumimoji="0" lang="pl-PL" sz="1400" b="0" i="0" u="none" strike="noStrike" cap="none" normalizeH="0" baseline="0" dirty="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pl-PL" sz="28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Meine</a:t>
            </a:r>
            <a:r>
              <a:rPr kumimoji="0" lang="pl-PL"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Vorteile</a:t>
            </a:r>
            <a:r>
              <a:rPr kumimoji="0" lang="pl-PL" sz="28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gesellig</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freundlich</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temperamentvoll</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und</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a:t>
            </a:r>
            <a:r>
              <a:rPr kumimoji="0" lang="pl-PL" sz="2800" b="0"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ehrlich</a:t>
            </a:r>
            <a:r>
              <a:rPr kumimoji="0" lang="pl-PL" sz="2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pl-PL" sz="32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de-DE" sz="2800" dirty="0">
                <a:latin typeface="Times New Roman" panose="02020603050405020304" pitchFamily="18" charset="0"/>
                <a:cs typeface="Times New Roman" panose="02020603050405020304" pitchFamily="18" charset="0"/>
              </a:rPr>
              <a:t>In meiner Arbeit präsentiere ich</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Orte</a:t>
            </a:r>
            <a:r>
              <a:rPr lang="pl-PL" sz="2800" dirty="0">
                <a:latin typeface="Times New Roman" panose="02020603050405020304" pitchFamily="18" charset="0"/>
                <a:cs typeface="Times New Roman" panose="02020603050405020304" pitchFamily="18" charset="0"/>
              </a:rPr>
              <a:t> mit </a:t>
            </a:r>
            <a:r>
              <a:rPr lang="pl-PL" sz="2800" dirty="0" err="1">
                <a:latin typeface="Times New Roman" panose="02020603050405020304" pitchFamily="18" charset="0"/>
                <a:cs typeface="Times New Roman" panose="02020603050405020304" pitchFamily="18" charset="0"/>
              </a:rPr>
              <a:t>Ambiente</a:t>
            </a:r>
            <a:r>
              <a:rPr lang="pl-PL" sz="2800" dirty="0">
                <a:latin typeface="Times New Roman" panose="02020603050405020304" pitchFamily="18" charset="0"/>
                <a:cs typeface="Times New Roman" panose="02020603050405020304" pitchFamily="18" charset="0"/>
              </a:rPr>
              <a:t> </a:t>
            </a:r>
            <a:r>
              <a:rPr lang="de-DE" sz="2800" dirty="0">
                <a:latin typeface="Times New Roman" panose="02020603050405020304" pitchFamily="18" charset="0"/>
                <a:cs typeface="Times New Roman" panose="02020603050405020304" pitchFamily="18" charset="0"/>
              </a:rPr>
              <a:t>in R</a:t>
            </a:r>
            <a:r>
              <a:rPr lang="pl-PL" sz="2800" dirty="0">
                <a:latin typeface="Times New Roman" panose="02020603050405020304" pitchFamily="18" charset="0"/>
                <a:cs typeface="Times New Roman" panose="02020603050405020304" pitchFamily="18" charset="0"/>
              </a:rPr>
              <a:t>z</a:t>
            </a:r>
            <a:r>
              <a:rPr lang="de-DE" sz="2800" dirty="0">
                <a:latin typeface="Times New Roman" panose="02020603050405020304" pitchFamily="18" charset="0"/>
                <a:cs typeface="Times New Roman" panose="02020603050405020304" pitchFamily="18" charset="0"/>
              </a:rPr>
              <a:t>es</a:t>
            </a:r>
            <a:r>
              <a:rPr lang="pl-PL" sz="2800" dirty="0" err="1">
                <a:latin typeface="Times New Roman" panose="02020603050405020304" pitchFamily="18" charset="0"/>
                <a:cs typeface="Times New Roman" panose="02020603050405020304" pitchFamily="18" charset="0"/>
              </a:rPr>
              <a:t>zó</a:t>
            </a:r>
            <a:r>
              <a:rPr lang="de-DE" sz="2800" dirty="0">
                <a:latin typeface="Times New Roman" panose="02020603050405020304" pitchFamily="18" charset="0"/>
                <a:cs typeface="Times New Roman" panose="02020603050405020304" pitchFamily="18" charset="0"/>
              </a:rPr>
              <a:t>w</a:t>
            </a:r>
            <a:r>
              <a:rPr lang="pl-PL" sz="2800" dirty="0">
                <a:latin typeface="Times New Roman" panose="02020603050405020304" pitchFamily="18" charset="0"/>
                <a:cs typeface="Times New Roman" panose="02020603050405020304" pitchFamily="18" charset="0"/>
              </a:rPr>
              <a:t>.</a:t>
            </a:r>
            <a:endParaRPr kumimoji="0" lang="pl-PL"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07504" y="548680"/>
            <a:ext cx="9036496" cy="1152128"/>
          </a:xfrm>
        </p:spPr>
        <p:txBody>
          <a:bodyPr>
            <a:noAutofit/>
          </a:bodyPr>
          <a:lstStyle/>
          <a:p>
            <a:pPr marL="0" indent="0" algn="ctr">
              <a:buNone/>
            </a:pPr>
            <a:r>
              <a:rPr lang="pl-PL" sz="4000" b="1" dirty="0">
                <a:solidFill>
                  <a:schemeClr val="tx1"/>
                </a:solidFill>
                <a:latin typeface="Times New Roman" panose="02020603050405020304" pitchFamily="18" charset="0"/>
                <a:cs typeface="Times New Roman" panose="02020603050405020304" pitchFamily="18" charset="0"/>
              </a:rPr>
              <a:t>Schloss der Familie Lubomirski in Rzeszów.</a:t>
            </a:r>
            <a:br>
              <a:rPr lang="pl-PL" sz="4000" b="1" dirty="0">
                <a:solidFill>
                  <a:schemeClr val="tx1"/>
                </a:solidFill>
                <a:latin typeface="Times New Roman" panose="02020603050405020304" pitchFamily="18" charset="0"/>
                <a:cs typeface="Times New Roman" panose="02020603050405020304" pitchFamily="18" charset="0"/>
              </a:rPr>
            </a:br>
            <a:endParaRPr lang="pl-PL" sz="4000" b="1" dirty="0">
              <a:solidFill>
                <a:schemeClr val="tx1"/>
              </a:solidFill>
              <a:latin typeface="Times New Roman" panose="02020603050405020304" pitchFamily="18" charset="0"/>
              <a:cs typeface="Times New Roman" panose="02020603050405020304" pitchFamily="18" charset="0"/>
            </a:endParaRPr>
          </a:p>
        </p:txBody>
      </p:sp>
      <p:pic>
        <p:nvPicPr>
          <p:cNvPr id="4" name="Obraz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412" y="1513309"/>
            <a:ext cx="4186436" cy="3139827"/>
          </a:xfrm>
          <a:prstGeom prst="rect">
            <a:avLst/>
          </a:prstGeom>
        </p:spPr>
      </p:pic>
      <p:pic>
        <p:nvPicPr>
          <p:cNvPr id="5" name="Obraz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9848" y="3428999"/>
            <a:ext cx="4651581" cy="3316635"/>
          </a:xfrm>
          <a:prstGeom prst="rect">
            <a:avLst/>
          </a:prstGeom>
        </p:spPr>
      </p:pic>
    </p:spTree>
    <p:extLst>
      <p:ext uri="{BB962C8B-B14F-4D97-AF65-F5344CB8AC3E}">
        <p14:creationId xmlns:p14="http://schemas.microsoft.com/office/powerpoint/2010/main" val="8629911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9512" y="980728"/>
            <a:ext cx="8928992" cy="4824536"/>
          </a:xfrm>
        </p:spPr>
        <p:txBody>
          <a:bodyPr/>
          <a:lstStyle/>
          <a:p>
            <a:pPr marL="0" indent="0" algn="l">
              <a:buNone/>
            </a:pPr>
            <a:r>
              <a:rPr lang="de-DE" sz="2800" b="0" dirty="0">
                <a:solidFill>
                  <a:schemeClr val="tx1"/>
                </a:solidFill>
                <a:latin typeface="Times New Roman" panose="02020603050405020304" pitchFamily="18" charset="0"/>
                <a:cs typeface="Times New Roman" panose="02020603050405020304" pitchFamily="18" charset="0"/>
              </a:rPr>
              <a:t>Der Schlosskomplex mit Befestigungen ist eines der wertvollsten und charakteristischsten historischen Objekte von Rzeszów.</a:t>
            </a:r>
            <a:br>
              <a:rPr lang="pl-PL" sz="2800" b="0" dirty="0">
                <a:solidFill>
                  <a:schemeClr val="tx1"/>
                </a:solidFill>
                <a:latin typeface="Times New Roman" panose="02020603050405020304" pitchFamily="18" charset="0"/>
                <a:cs typeface="Times New Roman" panose="02020603050405020304" pitchFamily="18" charset="0"/>
              </a:rPr>
            </a:br>
            <a:br>
              <a:rPr lang="pl-PL" sz="2800" b="0" dirty="0">
                <a:solidFill>
                  <a:schemeClr val="tx1"/>
                </a:solidFill>
                <a:latin typeface="Times New Roman" panose="02020603050405020304" pitchFamily="18" charset="0"/>
                <a:cs typeface="Times New Roman" panose="02020603050405020304" pitchFamily="18" charset="0"/>
              </a:rPr>
            </a:br>
            <a:r>
              <a:rPr lang="de-DE" sz="2800" b="0" dirty="0">
                <a:solidFill>
                  <a:schemeClr val="tx1"/>
                </a:solidFill>
                <a:latin typeface="Times New Roman" panose="02020603050405020304" pitchFamily="18" charset="0"/>
                <a:cs typeface="Times New Roman" panose="02020603050405020304" pitchFamily="18" charset="0"/>
              </a:rPr>
              <a:t>Die Anfänge des Schlosses beziehen sich auf das Ende des 16. Jahrhunderts, als Mikołaj Spytek Ligęza die Residenz errichtet hat.</a:t>
            </a:r>
            <a:r>
              <a:rPr lang="pl-PL" sz="2800" b="0" dirty="0">
                <a:solidFill>
                  <a:schemeClr val="tx1"/>
                </a:solidFill>
                <a:latin typeface="Times New Roman" panose="02020603050405020304" pitchFamily="18" charset="0"/>
                <a:cs typeface="Times New Roman" panose="02020603050405020304" pitchFamily="18" charset="0"/>
              </a:rPr>
              <a:t> </a:t>
            </a:r>
            <a:r>
              <a:rPr lang="de-DE" sz="2800" b="0" dirty="0">
                <a:solidFill>
                  <a:schemeClr val="tx1"/>
                </a:solidFill>
                <a:latin typeface="Times New Roman" panose="02020603050405020304" pitchFamily="18" charset="0"/>
                <a:cs typeface="Times New Roman" panose="02020603050405020304" pitchFamily="18" charset="0"/>
              </a:rPr>
              <a:t>Auf der Grünanlage vor dem Schloss hat man 1990 ein Kreuz aufgestellt, welches an d</a:t>
            </a:r>
            <a:r>
              <a:rPr lang="pl-PL" sz="2800" b="0" dirty="0">
                <a:solidFill>
                  <a:schemeClr val="tx1"/>
                </a:solidFill>
                <a:latin typeface="Times New Roman" panose="02020603050405020304" pitchFamily="18" charset="0"/>
                <a:cs typeface="Times New Roman" panose="02020603050405020304" pitchFamily="18" charset="0"/>
              </a:rPr>
              <a:t>i</a:t>
            </a:r>
            <a:r>
              <a:rPr lang="de-DE" sz="2800" b="0" dirty="0">
                <a:solidFill>
                  <a:schemeClr val="tx1"/>
                </a:solidFill>
                <a:latin typeface="Times New Roman" panose="02020603050405020304" pitchFamily="18" charset="0"/>
                <a:cs typeface="Times New Roman" panose="02020603050405020304" pitchFamily="18" charset="0"/>
              </a:rPr>
              <a:t>e Opfer des Stalinismus erinnern soll.</a:t>
            </a:r>
            <a:r>
              <a:rPr lang="pl-PL" sz="2800" b="0" dirty="0">
                <a:solidFill>
                  <a:schemeClr val="tx1"/>
                </a:solidFill>
                <a:latin typeface="Times New Roman" panose="02020603050405020304" pitchFamily="18" charset="0"/>
                <a:cs typeface="Times New Roman" panose="02020603050405020304" pitchFamily="18" charset="0"/>
              </a:rPr>
              <a:t> </a:t>
            </a:r>
            <a:r>
              <a:rPr lang="de-DE" sz="2800" b="0" dirty="0">
                <a:solidFill>
                  <a:schemeClr val="tx1"/>
                </a:solidFill>
                <a:latin typeface="Times New Roman" panose="02020603050405020304" pitchFamily="18" charset="0"/>
                <a:cs typeface="Times New Roman" panose="02020603050405020304" pitchFamily="18" charset="0"/>
              </a:rPr>
              <a:t>Gegenwärtig hat das Bezirksgericht hier seinen Sitz. </a:t>
            </a:r>
            <a:endParaRPr lang="pl-PL" sz="2800" b="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4344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http://blekitna.tv/wp-content/uploads/2015/01/1026144_567416216642224_1441683351_o.jpg"/>
          <p:cNvPicPr>
            <a:picLocks noChangeAspect="1" noChangeArrowheads="1"/>
          </p:cNvPicPr>
          <p:nvPr/>
        </p:nvPicPr>
        <p:blipFill>
          <a:blip r:embed="rId2" cstate="print"/>
          <a:srcRect l="48405"/>
          <a:stretch>
            <a:fillRect/>
          </a:stretch>
        </p:blipFill>
        <p:spPr bwMode="auto">
          <a:xfrm>
            <a:off x="467544" y="908720"/>
            <a:ext cx="8188738" cy="4761363"/>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07504" y="188640"/>
            <a:ext cx="9036496" cy="6408712"/>
          </a:xfrm>
        </p:spPr>
        <p:txBody>
          <a:bodyPr/>
          <a:lstStyle/>
          <a:p>
            <a:pPr marL="0" indent="0" algn="l">
              <a:buNone/>
            </a:pPr>
            <a:r>
              <a:rPr lang="pl-PL" sz="1600" dirty="0"/>
              <a:t>                                                                      </a:t>
            </a:r>
            <a:br>
              <a:rPr lang="pl-PL" sz="1600" dirty="0"/>
            </a:br>
            <a:r>
              <a:rPr lang="pl-PL" sz="1600" dirty="0"/>
              <a:t>                                                                       </a:t>
            </a:r>
            <a:r>
              <a:rPr lang="de-DE" sz="2400" i="1" dirty="0">
                <a:solidFill>
                  <a:schemeClr val="tx1"/>
                </a:solidFill>
                <a:latin typeface="Times New Roman" panose="02020603050405020304" pitchFamily="18" charset="0"/>
                <a:cs typeface="Times New Roman" panose="02020603050405020304" pitchFamily="18" charset="0"/>
              </a:rPr>
              <a:t>Die Kastanien</a:t>
            </a:r>
            <a:r>
              <a:rPr lang="pl-PL" sz="2400" i="1" dirty="0" err="1">
                <a:latin typeface="Times New Roman" panose="02020603050405020304" pitchFamily="18" charset="0"/>
                <a:cs typeface="Times New Roman" panose="02020603050405020304" pitchFamily="18" charset="0"/>
              </a:rPr>
              <a:t>allee</a:t>
            </a:r>
            <a:r>
              <a:rPr lang="de-DE" sz="2400" i="1" dirty="0">
                <a:solidFill>
                  <a:schemeClr val="tx1"/>
                </a:solidFill>
                <a:latin typeface="Times New Roman" panose="02020603050405020304" pitchFamily="18" charset="0"/>
                <a:cs typeface="Times New Roman" panose="02020603050405020304" pitchFamily="18" charset="0"/>
              </a:rPr>
              <a:t> </a:t>
            </a:r>
            <a:br>
              <a:rPr lang="pl-PL" sz="2000" i="1" dirty="0">
                <a:solidFill>
                  <a:schemeClr val="tx1"/>
                </a:solidFill>
                <a:latin typeface="Times New Roman" panose="02020603050405020304" pitchFamily="18" charset="0"/>
                <a:cs typeface="Times New Roman" panose="02020603050405020304" pitchFamily="18" charset="0"/>
              </a:rPr>
            </a:br>
            <a:r>
              <a:rPr lang="pl-PL" sz="2000" i="1" dirty="0">
                <a:solidFill>
                  <a:schemeClr val="tx1"/>
                </a:solidFill>
                <a:latin typeface="Times New Roman" panose="02020603050405020304" pitchFamily="18" charset="0"/>
                <a:cs typeface="Times New Roman" panose="02020603050405020304" pitchFamily="18" charset="0"/>
              </a:rPr>
              <a:t>                                                          </a:t>
            </a:r>
            <a:r>
              <a:rPr lang="de-DE" sz="2000" b="0" dirty="0">
                <a:solidFill>
                  <a:schemeClr val="tx1"/>
                </a:solidFill>
                <a:latin typeface="Times New Roman" panose="02020603050405020304" pitchFamily="18" charset="0"/>
                <a:cs typeface="Times New Roman" panose="02020603050405020304" pitchFamily="18" charset="0"/>
              </a:rPr>
              <a:t>die kleine Gassenpromenade, in </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                                                          der Innenstadt von Rzeszów. Ihren</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                                                          </a:t>
            </a:r>
            <a:r>
              <a:rPr lang="pl-PL" sz="2000" b="0" dirty="0" err="1">
                <a:solidFill>
                  <a:schemeClr val="tx1"/>
                </a:solidFill>
                <a:latin typeface="Times New Roman" panose="02020603050405020304" pitchFamily="18" charset="0"/>
                <a:cs typeface="Times New Roman" panose="02020603050405020304" pitchFamily="18" charset="0"/>
              </a:rPr>
              <a:t>Name</a:t>
            </a:r>
            <a:r>
              <a:rPr lang="de-DE" sz="2000" b="0" dirty="0">
                <a:solidFill>
                  <a:schemeClr val="tx1"/>
                </a:solidFill>
                <a:latin typeface="Times New Roman" panose="02020603050405020304" pitchFamily="18" charset="0"/>
                <a:cs typeface="Times New Roman" panose="02020603050405020304" pitchFamily="18" charset="0"/>
              </a:rPr>
              <a:t>n</a:t>
            </a:r>
            <a:r>
              <a:rPr lang="pl-PL" sz="2000" b="0" dirty="0">
                <a:solidFill>
                  <a:schemeClr val="tx1"/>
                </a:solidFill>
                <a:latin typeface="Times New Roman" panose="02020603050405020304" pitchFamily="18" charset="0"/>
                <a:cs typeface="Times New Roman" panose="02020603050405020304" pitchFamily="18" charset="0"/>
              </a:rPr>
              <a:t> hat sie von</a:t>
            </a:r>
            <a:r>
              <a:rPr lang="de-DE" sz="2000" b="0" dirty="0">
                <a:solidFill>
                  <a:schemeClr val="tx1"/>
                </a:solidFill>
                <a:latin typeface="Times New Roman" panose="02020603050405020304" pitchFamily="18" charset="0"/>
                <a:cs typeface="Times New Roman" panose="02020603050405020304" pitchFamily="18" charset="0"/>
              </a:rPr>
              <a:t> den</a:t>
            </a:r>
            <a:r>
              <a:rPr lang="pl-PL" sz="2000" b="0" dirty="0">
                <a:solidFill>
                  <a:schemeClr val="tx1"/>
                </a:solidFill>
                <a:latin typeface="Times New Roman" panose="02020603050405020304" pitchFamily="18" charset="0"/>
                <a:cs typeface="Times New Roman" panose="02020603050405020304" pitchFamily="18" charset="0"/>
              </a:rPr>
              <a:t> Kastanienbäumen,</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                                                          </a:t>
            </a:r>
            <a:r>
              <a:rPr lang="pl-PL" sz="2000" b="0" dirty="0" err="1">
                <a:solidFill>
                  <a:schemeClr val="tx1"/>
                </a:solidFill>
                <a:latin typeface="Times New Roman" panose="02020603050405020304" pitchFamily="18" charset="0"/>
                <a:cs typeface="Times New Roman" panose="02020603050405020304" pitchFamily="18" charset="0"/>
              </a:rPr>
              <a:t>die</a:t>
            </a:r>
            <a:r>
              <a:rPr lang="pl-PL" sz="2000" b="0" dirty="0">
                <a:solidFill>
                  <a:schemeClr val="tx1"/>
                </a:solidFill>
                <a:latin typeface="Times New Roman" panose="02020603050405020304" pitchFamily="18" charset="0"/>
                <a:cs typeface="Times New Roman" panose="02020603050405020304" pitchFamily="18" charset="0"/>
              </a:rPr>
              <a:t> </a:t>
            </a:r>
            <a:r>
              <a:rPr lang="pl-PL" sz="2000" b="0" dirty="0" err="1">
                <a:solidFill>
                  <a:schemeClr val="tx1"/>
                </a:solidFill>
                <a:latin typeface="Times New Roman" panose="02020603050405020304" pitchFamily="18" charset="0"/>
                <a:cs typeface="Times New Roman" panose="02020603050405020304" pitchFamily="18" charset="0"/>
              </a:rPr>
              <a:t>die</a:t>
            </a:r>
            <a:r>
              <a:rPr lang="pl-PL" sz="2000" dirty="0">
                <a:latin typeface="Times New Roman" panose="02020603050405020304" pitchFamily="18" charset="0"/>
                <a:cs typeface="Times New Roman" panose="02020603050405020304" pitchFamily="18" charset="0"/>
              </a:rPr>
              <a:t> </a:t>
            </a:r>
            <a:r>
              <a:rPr lang="pl-PL" sz="2000" b="0" dirty="0" err="1">
                <a:solidFill>
                  <a:schemeClr val="tx1"/>
                </a:solidFill>
                <a:latin typeface="Times New Roman" panose="02020603050405020304" pitchFamily="18" charset="0"/>
                <a:cs typeface="Times New Roman" panose="02020603050405020304" pitchFamily="18" charset="0"/>
              </a:rPr>
              <a:t>Straße</a:t>
            </a:r>
            <a:r>
              <a:rPr lang="pl-PL" sz="2000" b="0" dirty="0">
                <a:solidFill>
                  <a:schemeClr val="tx1"/>
                </a:solidFill>
                <a:latin typeface="Times New Roman" panose="02020603050405020304" pitchFamily="18" charset="0"/>
                <a:cs typeface="Times New Roman" panose="02020603050405020304" pitchFamily="18" charset="0"/>
              </a:rPr>
              <a:t> </a:t>
            </a:r>
            <a:r>
              <a:rPr lang="pl-PL" sz="2000" b="0" dirty="0" err="1">
                <a:solidFill>
                  <a:schemeClr val="tx1"/>
                </a:solidFill>
                <a:latin typeface="Times New Roman" panose="02020603050405020304" pitchFamily="18" charset="0"/>
                <a:cs typeface="Times New Roman" panose="02020603050405020304" pitchFamily="18" charset="0"/>
              </a:rPr>
              <a:t>entlang</a:t>
            </a:r>
            <a:r>
              <a:rPr lang="pl-PL" sz="2000" b="0" dirty="0">
                <a:solidFill>
                  <a:schemeClr val="tx1"/>
                </a:solidFill>
                <a:latin typeface="Times New Roman" panose="02020603050405020304" pitchFamily="18" charset="0"/>
                <a:cs typeface="Times New Roman" panose="02020603050405020304" pitchFamily="18" charset="0"/>
              </a:rPr>
              <a:t> w</a:t>
            </a:r>
            <a:r>
              <a:rPr lang="de-DE" sz="2000" b="0" dirty="0">
                <a:solidFill>
                  <a:schemeClr val="tx1"/>
                </a:solidFill>
                <a:latin typeface="Times New Roman" panose="02020603050405020304" pitchFamily="18" charset="0"/>
                <a:cs typeface="Times New Roman" panose="02020603050405020304" pitchFamily="18" charset="0"/>
              </a:rPr>
              <a:t>a</a:t>
            </a:r>
            <a:r>
              <a:rPr lang="pl-PL" sz="2000" b="0" dirty="0" err="1">
                <a:solidFill>
                  <a:schemeClr val="tx1"/>
                </a:solidFill>
                <a:latin typeface="Times New Roman" panose="02020603050405020304" pitchFamily="18" charset="0"/>
                <a:cs typeface="Times New Roman" panose="02020603050405020304" pitchFamily="18" charset="0"/>
              </a:rPr>
              <a:t>chsen</a:t>
            </a:r>
            <a:r>
              <a:rPr lang="de-DE" sz="2000" dirty="0">
                <a:latin typeface="Times New Roman" panose="02020603050405020304" pitchFamily="18" charset="0"/>
                <a:cs typeface="Times New Roman" panose="02020603050405020304" pitchFamily="18" charset="0"/>
              </a:rPr>
              <a:t>.</a:t>
            </a:r>
            <a:r>
              <a:rPr lang="pl-PL" sz="2000" b="0" dirty="0">
                <a:solidFill>
                  <a:schemeClr val="tx1"/>
                </a:solidFill>
                <a:latin typeface="Times New Roman" panose="02020603050405020304" pitchFamily="18" charset="0"/>
                <a:cs typeface="Times New Roman" panose="02020603050405020304" pitchFamily="18" charset="0"/>
              </a:rPr>
              <a:t> </a:t>
            </a:r>
            <a:br>
              <a:rPr lang="pl-PL" sz="2000" b="0" dirty="0">
                <a:solidFill>
                  <a:schemeClr val="tx1"/>
                </a:solidFill>
              </a:rPr>
            </a:br>
            <a:r>
              <a:rPr lang="pl-PL" sz="2000" b="0" dirty="0">
                <a:solidFill>
                  <a:schemeClr val="tx1"/>
                </a:solidFill>
              </a:rPr>
              <a:t>                                                          </a:t>
            </a:r>
            <a:br>
              <a:rPr lang="pl-PL" sz="2000" b="0" dirty="0">
                <a:solidFill>
                  <a:schemeClr val="tx1"/>
                </a:solidFill>
              </a:rPr>
            </a:br>
            <a:br>
              <a:rPr lang="pl-PL" sz="2000" b="0" dirty="0">
                <a:solidFill>
                  <a:schemeClr val="tx1"/>
                </a:solidFill>
              </a:rPr>
            </a:br>
            <a:br>
              <a:rPr lang="pl-PL" sz="2000" b="0" dirty="0">
                <a:solidFill>
                  <a:schemeClr val="tx1"/>
                </a:solidFill>
              </a:rPr>
            </a:br>
            <a:br>
              <a:rPr lang="pl-PL" sz="2000" b="0" dirty="0">
                <a:solidFill>
                  <a:schemeClr val="tx1"/>
                </a:solidFill>
              </a:rPr>
            </a:br>
            <a:r>
              <a:rPr lang="de-DE" sz="2000" b="0" dirty="0">
                <a:solidFill>
                  <a:schemeClr val="tx1"/>
                </a:solidFill>
              </a:rPr>
              <a:t> </a:t>
            </a:r>
            <a:br>
              <a:rPr lang="pl-PL" sz="2000" b="0" dirty="0">
                <a:solidFill>
                  <a:schemeClr val="tx1"/>
                </a:solidFill>
              </a:rPr>
            </a:br>
            <a:r>
              <a:rPr lang="de-DE" sz="2000" b="0" dirty="0">
                <a:solidFill>
                  <a:schemeClr val="tx1"/>
                </a:solidFill>
                <a:latin typeface="Times New Roman" panose="02020603050405020304" pitchFamily="18" charset="0"/>
                <a:cs typeface="Times New Roman" panose="02020603050405020304" pitchFamily="18" charset="0"/>
              </a:rPr>
              <a:t>Die Allee unter den Kastanien </a:t>
            </a:r>
            <a:br>
              <a:rPr lang="pl-PL" sz="2000" b="0" dirty="0">
                <a:solidFill>
                  <a:schemeClr val="tx1"/>
                </a:solidFill>
                <a:latin typeface="Times New Roman" panose="02020603050405020304" pitchFamily="18" charset="0"/>
                <a:cs typeface="Times New Roman" panose="02020603050405020304" pitchFamily="18" charset="0"/>
              </a:rPr>
            </a:br>
            <a:r>
              <a:rPr lang="de-DE" sz="2000" b="0" dirty="0">
                <a:solidFill>
                  <a:schemeClr val="tx1"/>
                </a:solidFill>
                <a:latin typeface="Times New Roman" panose="02020603050405020304" pitchFamily="18" charset="0"/>
                <a:cs typeface="Times New Roman" panose="02020603050405020304" pitchFamily="18" charset="0"/>
              </a:rPr>
              <a:t>ist ein beliebter Spazierweg </a:t>
            </a:r>
            <a:br>
              <a:rPr lang="pl-PL" sz="2000" b="0" dirty="0">
                <a:solidFill>
                  <a:schemeClr val="tx1"/>
                </a:solidFill>
                <a:latin typeface="Times New Roman" panose="02020603050405020304" pitchFamily="18" charset="0"/>
                <a:cs typeface="Times New Roman" panose="02020603050405020304" pitchFamily="18" charset="0"/>
              </a:rPr>
            </a:br>
            <a:r>
              <a:rPr lang="de-DE" sz="2000" b="0" dirty="0">
                <a:solidFill>
                  <a:schemeClr val="tx1"/>
                </a:solidFill>
                <a:latin typeface="Times New Roman" panose="02020603050405020304" pitchFamily="18" charset="0"/>
                <a:cs typeface="Times New Roman" panose="02020603050405020304" pitchFamily="18" charset="0"/>
              </a:rPr>
              <a:t>sowohl von den Bewohnern, </a:t>
            </a:r>
            <a:br>
              <a:rPr lang="pl-PL" sz="2000" b="0" dirty="0">
                <a:solidFill>
                  <a:schemeClr val="tx1"/>
                </a:solidFill>
                <a:latin typeface="Times New Roman" panose="02020603050405020304" pitchFamily="18" charset="0"/>
                <a:cs typeface="Times New Roman" panose="02020603050405020304" pitchFamily="18" charset="0"/>
              </a:rPr>
            </a:br>
            <a:r>
              <a:rPr lang="de-DE" sz="2000" b="0" dirty="0">
                <a:solidFill>
                  <a:schemeClr val="tx1"/>
                </a:solidFill>
                <a:latin typeface="Times New Roman" panose="02020603050405020304" pitchFamily="18" charset="0"/>
                <a:cs typeface="Times New Roman" panose="02020603050405020304" pitchFamily="18" charset="0"/>
              </a:rPr>
              <a:t>als auch von Touristen, weil </a:t>
            </a:r>
            <a:r>
              <a:rPr lang="pl-PL" sz="2000" dirty="0">
                <a:latin typeface="Times New Roman" panose="02020603050405020304" pitchFamily="18" charset="0"/>
                <a:cs typeface="Times New Roman" panose="02020603050405020304" pitchFamily="18" charset="0"/>
              </a:rPr>
              <a:t>sie</a:t>
            </a:r>
            <a:r>
              <a:rPr lang="de-DE" sz="2000" b="0" dirty="0">
                <a:solidFill>
                  <a:schemeClr val="tx1"/>
                </a:solidFill>
                <a:latin typeface="Times New Roman" panose="02020603050405020304" pitchFamily="18" charset="0"/>
                <a:cs typeface="Times New Roman" panose="02020603050405020304" pitchFamily="18" charset="0"/>
              </a:rPr>
              <a:t> </a:t>
            </a:r>
            <a:br>
              <a:rPr lang="pl-PL" sz="2000" b="0" dirty="0">
                <a:solidFill>
                  <a:schemeClr val="tx1"/>
                </a:solidFill>
                <a:latin typeface="Times New Roman" panose="02020603050405020304" pitchFamily="18" charset="0"/>
                <a:cs typeface="Times New Roman" panose="02020603050405020304" pitchFamily="18" charset="0"/>
              </a:rPr>
            </a:br>
            <a:r>
              <a:rPr lang="de-DE" sz="2000" b="0" dirty="0">
                <a:solidFill>
                  <a:schemeClr val="tx1"/>
                </a:solidFill>
                <a:latin typeface="Times New Roman" panose="02020603050405020304" pitchFamily="18" charset="0"/>
                <a:cs typeface="Times New Roman" panose="02020603050405020304" pitchFamily="18" charset="0"/>
              </a:rPr>
              <a:t>ein sehr liebreizender Ort ist. </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err="1">
                <a:solidFill>
                  <a:schemeClr val="tx1"/>
                </a:solidFill>
                <a:latin typeface="Times New Roman" panose="02020603050405020304" pitchFamily="18" charset="0"/>
                <a:cs typeface="Times New Roman" panose="02020603050405020304" pitchFamily="18" charset="0"/>
              </a:rPr>
              <a:t>Ihr</a:t>
            </a:r>
            <a:r>
              <a:rPr lang="pl-PL" sz="2000" b="0" dirty="0">
                <a:solidFill>
                  <a:schemeClr val="tx1"/>
                </a:solidFill>
                <a:latin typeface="Times New Roman" panose="02020603050405020304" pitchFamily="18" charset="0"/>
                <a:cs typeface="Times New Roman" panose="02020603050405020304" pitchFamily="18" charset="0"/>
              </a:rPr>
              <a:t> </a:t>
            </a:r>
            <a:r>
              <a:rPr lang="pl-PL" sz="2000" dirty="0">
                <a:latin typeface="Times New Roman" panose="02020603050405020304" pitchFamily="18" charset="0"/>
                <a:cs typeface="Times New Roman" panose="02020603050405020304" pitchFamily="18" charset="0"/>
              </a:rPr>
              <a:t>g</a:t>
            </a:r>
            <a:r>
              <a:rPr lang="de-DE" sz="2000" b="0" dirty="0" err="1">
                <a:solidFill>
                  <a:schemeClr val="tx1"/>
                </a:solidFill>
                <a:latin typeface="Times New Roman" panose="02020603050405020304" pitchFamily="18" charset="0"/>
                <a:cs typeface="Times New Roman" panose="02020603050405020304" pitchFamily="18" charset="0"/>
              </a:rPr>
              <a:t>egenüber</a:t>
            </a:r>
            <a:r>
              <a:rPr lang="de-DE" sz="2000" b="0" dirty="0">
                <a:solidFill>
                  <a:schemeClr val="tx1"/>
                </a:solidFill>
                <a:latin typeface="Times New Roman" panose="02020603050405020304" pitchFamily="18" charset="0"/>
                <a:cs typeface="Times New Roman" panose="02020603050405020304" pitchFamily="18" charset="0"/>
              </a:rPr>
              <a:t> gibt es das </a:t>
            </a:r>
            <a:br>
              <a:rPr lang="pl-PL" sz="2000" b="0" dirty="0">
                <a:solidFill>
                  <a:schemeClr val="tx1"/>
                </a:solidFill>
                <a:latin typeface="Times New Roman" panose="02020603050405020304" pitchFamily="18" charset="0"/>
                <a:cs typeface="Times New Roman" panose="02020603050405020304" pitchFamily="18" charset="0"/>
              </a:rPr>
            </a:br>
            <a:r>
              <a:rPr lang="de-DE" sz="2000" b="0" dirty="0">
                <a:solidFill>
                  <a:schemeClr val="tx1"/>
                </a:solidFill>
                <a:latin typeface="Times New Roman" panose="02020603050405020304" pitchFamily="18" charset="0"/>
                <a:cs typeface="Times New Roman" panose="02020603050405020304" pitchFamily="18" charset="0"/>
              </a:rPr>
              <a:t>Sommerpalais von Lubomirski.</a:t>
            </a:r>
            <a:endParaRPr lang="pl-PL" sz="1600" b="0" dirty="0">
              <a:solidFill>
                <a:schemeClr val="tx1"/>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76672"/>
            <a:ext cx="3419872" cy="2276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3212976"/>
            <a:ext cx="4638007" cy="2916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8900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ctrTitle"/>
          </p:nvPr>
        </p:nvSpPr>
        <p:spPr>
          <a:xfrm>
            <a:off x="0" y="0"/>
            <a:ext cx="8856984" cy="2880320"/>
          </a:xfrm>
        </p:spPr>
        <p:txBody>
          <a:bodyPr>
            <a:normAutofit/>
          </a:bodyPr>
          <a:lstStyle/>
          <a:p>
            <a:pPr marL="182880" indent="0">
              <a:buNone/>
            </a:pPr>
            <a:r>
              <a:rPr lang="de-DE" sz="2400" i="1" dirty="0">
                <a:solidFill>
                  <a:schemeClr val="tx1"/>
                </a:solidFill>
                <a:latin typeface="Times New Roman" panose="02020603050405020304" pitchFamily="18" charset="0"/>
                <a:cs typeface="Times New Roman" panose="02020603050405020304" pitchFamily="18" charset="0"/>
              </a:rPr>
              <a:t>Die Jugendstil-Villen </a:t>
            </a:r>
            <a:r>
              <a:rPr lang="de-DE" sz="2400" b="0" dirty="0">
                <a:solidFill>
                  <a:schemeClr val="tx1"/>
                </a:solidFill>
                <a:latin typeface="Times New Roman" panose="02020603050405020304" pitchFamily="18" charset="0"/>
                <a:cs typeface="Times New Roman" panose="02020603050405020304" pitchFamily="18" charset="0"/>
              </a:rPr>
              <a:t>sind sehr schöne, einzigartige Gebäude, die entlang der Allee unter den Kastanien in </a:t>
            </a:r>
            <a:r>
              <a:rPr lang="de-DE" sz="2400" b="0" dirty="0" err="1">
                <a:solidFill>
                  <a:schemeClr val="tx1"/>
                </a:solidFill>
                <a:latin typeface="Times New Roman" panose="02020603050405020304" pitchFamily="18" charset="0"/>
                <a:cs typeface="Times New Roman" panose="02020603050405020304" pitchFamily="18" charset="0"/>
              </a:rPr>
              <a:t>Rzesz</a:t>
            </a:r>
            <a:r>
              <a:rPr lang="pl-PL" sz="2400" b="0" dirty="0">
                <a:solidFill>
                  <a:schemeClr val="tx1"/>
                </a:solidFill>
                <a:latin typeface="Times New Roman" panose="02020603050405020304" pitchFamily="18" charset="0"/>
                <a:cs typeface="Times New Roman" panose="02020603050405020304" pitchFamily="18" charset="0"/>
              </a:rPr>
              <a:t>ó</a:t>
            </a:r>
            <a:r>
              <a:rPr lang="de-DE" sz="2400" b="0" dirty="0">
                <a:solidFill>
                  <a:schemeClr val="tx1"/>
                </a:solidFill>
                <a:latin typeface="Times New Roman" panose="02020603050405020304" pitchFamily="18" charset="0"/>
                <a:cs typeface="Times New Roman" panose="02020603050405020304" pitchFamily="18" charset="0"/>
              </a:rPr>
              <a:t>w stehen. </a:t>
            </a:r>
            <a:br>
              <a:rPr lang="pl-PL" sz="2400" b="0" dirty="0">
                <a:solidFill>
                  <a:schemeClr val="tx1"/>
                </a:solidFill>
                <a:latin typeface="Times New Roman" panose="02020603050405020304" pitchFamily="18" charset="0"/>
                <a:cs typeface="Times New Roman" panose="02020603050405020304" pitchFamily="18" charset="0"/>
              </a:rPr>
            </a:br>
            <a:r>
              <a:rPr lang="de-DE" sz="2400" i="1" dirty="0">
                <a:solidFill>
                  <a:schemeClr val="tx1"/>
                </a:solidFill>
                <a:latin typeface="Times New Roman" panose="02020603050405020304" pitchFamily="18" charset="0"/>
                <a:cs typeface="Times New Roman" panose="02020603050405020304" pitchFamily="18" charset="0"/>
              </a:rPr>
              <a:t>Villa Nummer 2 </a:t>
            </a:r>
            <a:r>
              <a:rPr lang="de-DE" sz="2400" b="0" dirty="0">
                <a:solidFill>
                  <a:schemeClr val="tx1"/>
                </a:solidFill>
                <a:latin typeface="Times New Roman" panose="02020603050405020304" pitchFamily="18" charset="0"/>
                <a:cs typeface="Times New Roman" panose="02020603050405020304" pitchFamily="18" charset="0"/>
              </a:rPr>
              <a:t>wurde für Familie Jablonski im Jahre 1903 </a:t>
            </a:r>
            <a:r>
              <a:rPr lang="de-DE" sz="2400" dirty="0">
                <a:latin typeface="Times New Roman" panose="02020603050405020304" pitchFamily="18" charset="0"/>
                <a:cs typeface="Times New Roman" panose="02020603050405020304" pitchFamily="18" charset="0"/>
              </a:rPr>
              <a:t>nach </a:t>
            </a:r>
            <a:r>
              <a:rPr lang="de-DE" sz="2400" b="0" dirty="0">
                <a:solidFill>
                  <a:schemeClr val="tx1"/>
                </a:solidFill>
                <a:latin typeface="Times New Roman" panose="02020603050405020304" pitchFamily="18" charset="0"/>
                <a:cs typeface="Times New Roman" panose="02020603050405020304" pitchFamily="18" charset="0"/>
              </a:rPr>
              <a:t>den Plänen von Ingenieur Holubowicz gebaut. Sie hat ne</a:t>
            </a:r>
            <a:r>
              <a:rPr lang="pl-PL" sz="2400" b="0" dirty="0">
                <a:solidFill>
                  <a:schemeClr val="tx1"/>
                </a:solidFill>
                <a:latin typeface="Times New Roman" panose="02020603050405020304" pitchFamily="18" charset="0"/>
                <a:cs typeface="Times New Roman" panose="02020603050405020304" pitchFamily="18" charset="0"/>
              </a:rPr>
              <a:t>u</a:t>
            </a:r>
            <a:r>
              <a:rPr lang="de-DE" sz="2400" b="0" dirty="0" err="1">
                <a:solidFill>
                  <a:schemeClr val="tx1"/>
                </a:solidFill>
                <a:latin typeface="Times New Roman" panose="02020603050405020304" pitchFamily="18" charset="0"/>
                <a:cs typeface="Times New Roman" panose="02020603050405020304" pitchFamily="18" charset="0"/>
              </a:rPr>
              <a:t>obarocke</a:t>
            </a:r>
            <a:r>
              <a:rPr lang="de-DE" sz="2400" b="0" dirty="0">
                <a:solidFill>
                  <a:schemeClr val="tx1"/>
                </a:solidFill>
                <a:latin typeface="Times New Roman" panose="02020603050405020304" pitchFamily="18" charset="0"/>
                <a:cs typeface="Times New Roman" panose="02020603050405020304" pitchFamily="18" charset="0"/>
              </a:rPr>
              <a:t> Elemente und eine reich geschmückte Fassade mit der Büste von Adam Mickiewicz.</a:t>
            </a:r>
            <a:br>
              <a:rPr lang="de-DE" sz="2400" b="0" dirty="0">
                <a:solidFill>
                  <a:schemeClr val="tx1"/>
                </a:solidFill>
                <a:latin typeface="Times New Roman" panose="02020603050405020304" pitchFamily="18" charset="0"/>
                <a:cs typeface="Times New Roman" panose="02020603050405020304" pitchFamily="18" charset="0"/>
              </a:rPr>
            </a:br>
            <a:endParaRPr lang="pl-PL" sz="1400" b="0" dirty="0">
              <a:solidFill>
                <a:schemeClr val="tx1"/>
              </a:solidFill>
              <a:latin typeface="Times New Roman" panose="02020603050405020304" pitchFamily="18" charset="0"/>
              <a:cs typeface="Times New Roman" panose="02020603050405020304" pitchFamily="18" charset="0"/>
            </a:endParaRPr>
          </a:p>
        </p:txBody>
      </p:sp>
      <p:pic>
        <p:nvPicPr>
          <p:cNvPr id="7" name="Obraz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2708920"/>
            <a:ext cx="5911304" cy="3889638"/>
          </a:xfrm>
          <a:prstGeom prst="rect">
            <a:avLst/>
          </a:prstGeom>
        </p:spPr>
      </p:pic>
    </p:spTree>
    <p:extLst>
      <p:ext uri="{BB962C8B-B14F-4D97-AF65-F5344CB8AC3E}">
        <p14:creationId xmlns:p14="http://schemas.microsoft.com/office/powerpoint/2010/main" val="961805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79512" y="1"/>
            <a:ext cx="8856984" cy="2276871"/>
          </a:xfrm>
        </p:spPr>
        <p:txBody>
          <a:bodyPr>
            <a:normAutofit/>
          </a:bodyPr>
          <a:lstStyle/>
          <a:p>
            <a:pPr marL="0" indent="0" algn="l">
              <a:buNone/>
            </a:pPr>
            <a:r>
              <a:rPr lang="pl-PL" sz="2400" i="1" dirty="0">
                <a:solidFill>
                  <a:schemeClr val="tx1"/>
                </a:solidFill>
                <a:latin typeface="Times New Roman" panose="02020603050405020304" pitchFamily="18" charset="0"/>
                <a:cs typeface="Times New Roman" panose="02020603050405020304" pitchFamily="18" charset="0"/>
              </a:rPr>
              <a:t>Villa </a:t>
            </a:r>
            <a:r>
              <a:rPr lang="de-DE" sz="2400" i="1" dirty="0">
                <a:solidFill>
                  <a:schemeClr val="tx1"/>
                </a:solidFill>
                <a:latin typeface="Times New Roman" panose="02020603050405020304" pitchFamily="18" charset="0"/>
                <a:cs typeface="Times New Roman" panose="02020603050405020304" pitchFamily="18" charset="0"/>
              </a:rPr>
              <a:t>Nummer 8 </a:t>
            </a:r>
            <a:r>
              <a:rPr lang="de-DE" sz="2400" b="0" dirty="0">
                <a:solidFill>
                  <a:schemeClr val="tx1"/>
                </a:solidFill>
                <a:latin typeface="Times New Roman" panose="02020603050405020304" pitchFamily="18" charset="0"/>
                <a:cs typeface="Times New Roman" panose="02020603050405020304" pitchFamily="18" charset="0"/>
              </a:rPr>
              <a:t>wurde im Jahre 1988 im schweizerischen Stil von</a:t>
            </a:r>
            <a:r>
              <a:rPr lang="pl-PL" sz="2400" b="0" dirty="0">
                <a:solidFill>
                  <a:schemeClr val="tx1"/>
                </a:solidFill>
                <a:latin typeface="Times New Roman" panose="02020603050405020304" pitchFamily="18" charset="0"/>
                <a:cs typeface="Times New Roman" panose="02020603050405020304" pitchFamily="18" charset="0"/>
              </a:rPr>
              <a:t> dem</a:t>
            </a:r>
            <a:r>
              <a:rPr lang="de-DE" sz="2400" b="0" dirty="0">
                <a:solidFill>
                  <a:schemeClr val="tx1"/>
                </a:solidFill>
                <a:latin typeface="Times New Roman" panose="02020603050405020304" pitchFamily="18" charset="0"/>
                <a:cs typeface="Times New Roman" panose="02020603050405020304" pitchFamily="18" charset="0"/>
              </a:rPr>
              <a:t> Architekt</a:t>
            </a:r>
            <a:r>
              <a:rPr lang="pl-PL" sz="2400" b="0" dirty="0">
                <a:solidFill>
                  <a:schemeClr val="tx1"/>
                </a:solidFill>
                <a:latin typeface="Times New Roman" panose="02020603050405020304" pitchFamily="18" charset="0"/>
                <a:cs typeface="Times New Roman" panose="02020603050405020304" pitchFamily="18" charset="0"/>
              </a:rPr>
              <a:t>en</a:t>
            </a:r>
            <a:r>
              <a:rPr lang="de-DE" sz="2400" b="0" dirty="0">
                <a:solidFill>
                  <a:schemeClr val="tx1"/>
                </a:solidFill>
                <a:latin typeface="Times New Roman" panose="02020603050405020304" pitchFamily="18" charset="0"/>
                <a:cs typeface="Times New Roman" panose="02020603050405020304" pitchFamily="18" charset="0"/>
              </a:rPr>
              <a:t> Teofil Tekielski gebaut. Es ist ein Erdgeschossgebäude mit komplizierten Formen und zusätzlichen zahlreichen Türmchen.</a:t>
            </a:r>
            <a:endParaRPr lang="pl-PL" sz="2400" b="0" dirty="0">
              <a:solidFill>
                <a:schemeClr val="tx1"/>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916832"/>
            <a:ext cx="6408712" cy="4255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84692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
            <a:ext cx="9144000" cy="2578298"/>
          </a:xfrm>
        </p:spPr>
        <p:txBody>
          <a:bodyPr>
            <a:noAutofit/>
          </a:bodyPr>
          <a:lstStyle/>
          <a:p>
            <a:pPr marL="0" indent="0" algn="l">
              <a:buNone/>
            </a:pPr>
            <a:r>
              <a:rPr lang="de-DE" sz="2400" b="1" i="1" dirty="0">
                <a:solidFill>
                  <a:schemeClr val="tx1"/>
                </a:solidFill>
                <a:latin typeface="Times New Roman" panose="02020603050405020304" pitchFamily="18" charset="0"/>
                <a:cs typeface="Times New Roman" panose="02020603050405020304" pitchFamily="18" charset="0"/>
              </a:rPr>
              <a:t>Die Villa Nummer 10</a:t>
            </a:r>
            <a:r>
              <a:rPr lang="pl-PL" sz="2400" b="1" i="1" dirty="0">
                <a:solidFill>
                  <a:schemeClr val="tx1"/>
                </a:solidFill>
                <a:latin typeface="Times New Roman" panose="02020603050405020304" pitchFamily="18" charset="0"/>
                <a:cs typeface="Times New Roman" panose="02020603050405020304" pitchFamily="18" charset="0"/>
              </a:rPr>
              <a:t> </a:t>
            </a:r>
            <a:r>
              <a:rPr lang="de-DE" sz="2400" b="1" i="1" dirty="0">
                <a:solidFill>
                  <a:schemeClr val="tx1"/>
                </a:solidFill>
                <a:latin typeface="Times New Roman" panose="02020603050405020304" pitchFamily="18" charset="0"/>
                <a:cs typeface="Times New Roman" panose="02020603050405020304" pitchFamily="18" charset="0"/>
              </a:rPr>
              <a:t> </a:t>
            </a:r>
            <a:r>
              <a:rPr lang="de-DE" sz="2400" b="0" dirty="0">
                <a:solidFill>
                  <a:schemeClr val="tx1"/>
                </a:solidFill>
                <a:latin typeface="Times New Roman" panose="02020603050405020304" pitchFamily="18" charset="0"/>
                <a:cs typeface="Times New Roman" panose="02020603050405020304" pitchFamily="18" charset="0"/>
              </a:rPr>
              <a:t> hat die Form eines romantischen Schlösschens</a:t>
            </a:r>
            <a:r>
              <a:rPr lang="pl-PL" sz="2400" dirty="0">
                <a:latin typeface="Times New Roman" panose="02020603050405020304" pitchFamily="18" charset="0"/>
                <a:cs typeface="Times New Roman" panose="02020603050405020304" pitchFamily="18" charset="0"/>
              </a:rPr>
              <a:t>. </a:t>
            </a:r>
            <a:r>
              <a:rPr lang="de-DE" sz="2400" b="0" dirty="0">
                <a:solidFill>
                  <a:schemeClr val="tx1"/>
                </a:solidFill>
                <a:latin typeface="Times New Roman" panose="02020603050405020304" pitchFamily="18" charset="0"/>
                <a:cs typeface="Times New Roman" panose="02020603050405020304" pitchFamily="18" charset="0"/>
              </a:rPr>
              <a:t>Im Vorgarten gibt es einen kleinen Brunnen, der spielende Kinder an einem Teich darstellt.</a:t>
            </a:r>
            <a:r>
              <a:rPr lang="pl-PL" sz="2400" b="0" dirty="0">
                <a:solidFill>
                  <a:schemeClr val="tx1"/>
                </a:solidFill>
                <a:latin typeface="Times New Roman" panose="02020603050405020304" pitchFamily="18" charset="0"/>
                <a:cs typeface="Times New Roman" panose="02020603050405020304" pitchFamily="18" charset="0"/>
              </a:rPr>
              <a:t> </a:t>
            </a:r>
            <a:r>
              <a:rPr lang="de-DE" sz="2400" b="0" dirty="0">
                <a:solidFill>
                  <a:schemeClr val="tx1"/>
                </a:solidFill>
                <a:latin typeface="Times New Roman" panose="02020603050405020304" pitchFamily="18" charset="0"/>
                <a:cs typeface="Times New Roman" panose="02020603050405020304" pitchFamily="18" charset="0"/>
              </a:rPr>
              <a:t>Eine Attraktion ist hier auch </a:t>
            </a:r>
            <a:r>
              <a:rPr lang="de-DE" sz="2400" dirty="0">
                <a:latin typeface="Times New Roman" panose="02020603050405020304" pitchFamily="18" charset="0"/>
                <a:cs typeface="Times New Roman" panose="02020603050405020304" pitchFamily="18" charset="0"/>
              </a:rPr>
              <a:t>d</a:t>
            </a:r>
            <a:r>
              <a:rPr lang="pl-PL" sz="2400" dirty="0">
                <a:latin typeface="Times New Roman" panose="02020603050405020304" pitchFamily="18" charset="0"/>
                <a:cs typeface="Times New Roman" panose="02020603050405020304" pitchFamily="18" charset="0"/>
              </a:rPr>
              <a:t>i</a:t>
            </a:r>
            <a:r>
              <a:rPr lang="de-DE" sz="2400" dirty="0">
                <a:latin typeface="Times New Roman" panose="02020603050405020304" pitchFamily="18" charset="0"/>
                <a:cs typeface="Times New Roman" panose="02020603050405020304" pitchFamily="18" charset="0"/>
              </a:rPr>
              <a:t>e</a:t>
            </a:r>
            <a:r>
              <a:rPr lang="de-DE" sz="2400" b="0" dirty="0">
                <a:solidFill>
                  <a:schemeClr val="tx1"/>
                </a:solidFill>
                <a:latin typeface="Times New Roman" panose="02020603050405020304" pitchFamily="18" charset="0"/>
                <a:cs typeface="Times New Roman" panose="02020603050405020304" pitchFamily="18" charset="0"/>
              </a:rPr>
              <a:t> Sonnenuhr mit der Inschrift: „Du siehst die Uhr, du kennst die Uhr nicht“. </a:t>
            </a:r>
            <a:endParaRPr lang="pl-PL" sz="1800" b="0" dirty="0">
              <a:solidFill>
                <a:schemeClr val="tx1"/>
              </a:solidFill>
              <a:latin typeface="Times New Roman" panose="02020603050405020304" pitchFamily="18" charset="0"/>
              <a:cs typeface="Times New Roman" panose="02020603050405020304" pitchFamily="18" charset="0"/>
            </a:endParaRPr>
          </a:p>
        </p:txBody>
      </p:sp>
      <p:pic>
        <p:nvPicPr>
          <p:cNvPr id="4098" name="Picture 2" descr="C:\Users\Przemysław\Desktop\niemiecki\2818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348880"/>
            <a:ext cx="5472608" cy="422378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Przemysław\Desktop\niemiecki\d6cfe55cfe52b48fm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5842" y="2348880"/>
            <a:ext cx="3196877" cy="4258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6879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dtytuł 4"/>
          <p:cNvSpPr>
            <a:spLocks noGrp="1"/>
          </p:cNvSpPr>
          <p:nvPr>
            <p:ph type="subTitle" idx="1"/>
          </p:nvPr>
        </p:nvSpPr>
        <p:spPr>
          <a:xfrm>
            <a:off x="1753495" y="332656"/>
            <a:ext cx="5637010" cy="882119"/>
          </a:xfrm>
        </p:spPr>
        <p:txBody>
          <a:bodyPr>
            <a:normAutofit/>
          </a:bodyPr>
          <a:lstStyle/>
          <a:p>
            <a:r>
              <a:rPr lang="pl-PL" sz="4000" b="1" dirty="0">
                <a:solidFill>
                  <a:schemeClr val="tx1"/>
                </a:solidFill>
                <a:latin typeface="Times New Roman" panose="02020603050405020304" pitchFamily="18" charset="0"/>
                <a:cs typeface="Times New Roman" panose="02020603050405020304" pitchFamily="18" charset="0"/>
              </a:rPr>
              <a:t>Wortschatz: </a:t>
            </a:r>
          </a:p>
        </p:txBody>
      </p:sp>
      <p:sp>
        <p:nvSpPr>
          <p:cNvPr id="4" name="Tytuł 3"/>
          <p:cNvSpPr>
            <a:spLocks noGrp="1"/>
          </p:cNvSpPr>
          <p:nvPr>
            <p:ph type="ctrTitle"/>
          </p:nvPr>
        </p:nvSpPr>
        <p:spPr>
          <a:xfrm>
            <a:off x="107504" y="908720"/>
            <a:ext cx="8928992" cy="5832648"/>
          </a:xfrm>
        </p:spPr>
        <p:txBody>
          <a:bodyPr>
            <a:normAutofit/>
          </a:bodyPr>
          <a:lstStyle/>
          <a:p>
            <a:pPr marL="182880" indent="0" algn="l">
              <a:buClr>
                <a:schemeClr val="tx1"/>
              </a:buClr>
              <a:buSzPct val="120000"/>
              <a:buNone/>
              <a:tabLst>
                <a:tab pos="4845050" algn="l"/>
              </a:tabLst>
            </a:pPr>
            <a:r>
              <a:rPr lang="pl-PL" sz="2400" i="1" dirty="0">
                <a:solidFill>
                  <a:schemeClr val="tx1"/>
                </a:solidFill>
                <a:latin typeface="Times New Roman" panose="02020603050405020304" pitchFamily="18" charset="0"/>
                <a:cs typeface="Times New Roman" panose="02020603050405020304" pitchFamily="18" charset="0"/>
              </a:rPr>
              <a:t>Verb:                                      	</a:t>
            </a:r>
            <a:r>
              <a:rPr lang="pl-PL" sz="2000" b="0" dirty="0">
                <a:solidFill>
                  <a:schemeClr val="tx1"/>
                </a:solidFill>
                <a:latin typeface="Times New Roman" panose="02020603050405020304" pitchFamily="18" charset="0"/>
                <a:cs typeface="Times New Roman" panose="02020603050405020304" pitchFamily="18" charset="0"/>
              </a:rPr>
              <a:t>das Türmchen- wieżyczka</a:t>
            </a:r>
            <a:br>
              <a:rPr lang="pl-PL" sz="2400" i="1" dirty="0">
                <a:solidFill>
                  <a:schemeClr val="tx1"/>
                </a:solidFill>
                <a:latin typeface="Times New Roman" panose="02020603050405020304" pitchFamily="18" charset="0"/>
                <a:cs typeface="Times New Roman" panose="02020603050405020304" pitchFamily="18" charset="0"/>
              </a:rPr>
            </a:br>
            <a:r>
              <a:rPr lang="pl-PL" sz="2400" i="1" dirty="0">
                <a:solidFill>
                  <a:schemeClr val="tx1"/>
                </a:solidFill>
                <a:latin typeface="Times New Roman" panose="02020603050405020304" pitchFamily="18" charset="0"/>
                <a:cs typeface="Times New Roman" panose="02020603050405020304" pitchFamily="18" charset="0"/>
              </a:rPr>
              <a:t> sich </a:t>
            </a:r>
            <a:r>
              <a:rPr lang="pl-PL" sz="2000" b="0" dirty="0">
                <a:solidFill>
                  <a:schemeClr val="tx1"/>
                </a:solidFill>
                <a:latin typeface="Times New Roman" panose="02020603050405020304" pitchFamily="18" charset="0"/>
                <a:cs typeface="Times New Roman" panose="02020603050405020304" pitchFamily="18" charset="0"/>
              </a:rPr>
              <a:t>beziehen- </a:t>
            </a:r>
            <a:r>
              <a:rPr lang="pl-PL" sz="2000" dirty="0">
                <a:latin typeface="Times New Roman" panose="02020603050405020304" pitchFamily="18" charset="0"/>
                <a:cs typeface="Times New Roman" panose="02020603050405020304" pitchFamily="18" charset="0"/>
              </a:rPr>
              <a:t>odnosić się do</a:t>
            </a:r>
            <a:r>
              <a:rPr lang="pl-PL" sz="2000" b="0" dirty="0">
                <a:solidFill>
                  <a:schemeClr val="tx1"/>
                </a:solidFill>
                <a:latin typeface="Times New Roman" panose="02020603050405020304" pitchFamily="18" charset="0"/>
                <a:cs typeface="Times New Roman" panose="02020603050405020304" pitchFamily="18" charset="0"/>
              </a:rPr>
              <a:t>                   	der Brunnen- fontanna</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errichten- wznosić,zbudować                       	das Sommerpalais- pałac letni</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sich erinnern- przypominać sobie                             </a:t>
            </a:r>
            <a:r>
              <a:rPr lang="pl-PL" sz="2400" i="1" dirty="0">
                <a:solidFill>
                  <a:schemeClr val="tx1"/>
                </a:solidFill>
                <a:latin typeface="Times New Roman" panose="02020603050405020304" pitchFamily="18" charset="0"/>
                <a:cs typeface="Times New Roman" panose="02020603050405020304" pitchFamily="18" charset="0"/>
              </a:rPr>
              <a:t>Adjektiv:</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wachsen- rosnąć                               	wertvoll- wartościowy</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existieren- istnieć                            	aufgestellt- postawiony</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bauen- budować                              	gegenw</a:t>
            </a:r>
            <a:r>
              <a:rPr lang="de-DE" sz="2000" b="0" dirty="0">
                <a:solidFill>
                  <a:schemeClr val="tx1"/>
                </a:solidFill>
                <a:latin typeface="Times New Roman" panose="02020603050405020304" pitchFamily="18" charset="0"/>
                <a:cs typeface="Times New Roman" panose="02020603050405020304" pitchFamily="18" charset="0"/>
              </a:rPr>
              <a:t>ä</a:t>
            </a:r>
            <a:r>
              <a:rPr lang="pl-PL" sz="2000" b="0" dirty="0">
                <a:solidFill>
                  <a:schemeClr val="tx1"/>
                </a:solidFill>
                <a:latin typeface="Times New Roman" panose="02020603050405020304" pitchFamily="18" charset="0"/>
                <a:cs typeface="Times New Roman" panose="02020603050405020304" pitchFamily="18" charset="0"/>
              </a:rPr>
              <a:t>rtig- teraźniejszy,</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darstellen- przedstawiać                    	beliebt- lubiany, popularny</a:t>
            </a:r>
            <a:br>
              <a:rPr lang="pl-PL" sz="2000" b="0" dirty="0">
                <a:solidFill>
                  <a:schemeClr val="tx1"/>
                </a:solidFill>
                <a:latin typeface="Times New Roman" panose="02020603050405020304" pitchFamily="18" charset="0"/>
                <a:cs typeface="Times New Roman" panose="02020603050405020304" pitchFamily="18" charset="0"/>
              </a:rPr>
            </a:br>
            <a:r>
              <a:rPr lang="pl-PL" sz="2400" i="1" dirty="0">
                <a:solidFill>
                  <a:schemeClr val="tx1"/>
                </a:solidFill>
                <a:latin typeface="Times New Roman" panose="02020603050405020304" pitchFamily="18" charset="0"/>
                <a:cs typeface="Times New Roman" panose="02020603050405020304" pitchFamily="18" charset="0"/>
              </a:rPr>
              <a:t>Nomen:                                  	</a:t>
            </a:r>
            <a:r>
              <a:rPr lang="pl-PL" sz="2000" b="0" dirty="0">
                <a:solidFill>
                  <a:schemeClr val="tx1"/>
                </a:solidFill>
                <a:latin typeface="Times New Roman" panose="02020603050405020304" pitchFamily="18" charset="0"/>
                <a:cs typeface="Times New Roman" panose="02020603050405020304" pitchFamily="18" charset="0"/>
              </a:rPr>
              <a:t>einzigartig- jedyny w swoim rodzaju</a:t>
            </a:r>
            <a:br>
              <a:rPr lang="pl-PL" sz="2400" i="1"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der Anfang- początek</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die Grünanlage- teren zielony</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das Kreuz- krzyż</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das Bezirksgericht- sąd okręgowy</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der Teich- staw</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die Allee- aleja</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die Innenstadt- śródmieście</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die Bewohner- mieszkańcy</a:t>
            </a:r>
            <a:br>
              <a:rPr lang="pl-PL" sz="2000" b="0" dirty="0">
                <a:solidFill>
                  <a:schemeClr val="tx1"/>
                </a:solidFill>
                <a:latin typeface="Times New Roman" panose="02020603050405020304" pitchFamily="18" charset="0"/>
                <a:cs typeface="Times New Roman" panose="02020603050405020304" pitchFamily="18" charset="0"/>
              </a:rPr>
            </a:br>
            <a:r>
              <a:rPr lang="pl-PL" sz="2000" b="0" dirty="0">
                <a:solidFill>
                  <a:schemeClr val="tx1"/>
                </a:solidFill>
                <a:latin typeface="Times New Roman" panose="02020603050405020304" pitchFamily="18" charset="0"/>
                <a:cs typeface="Times New Roman" panose="02020603050405020304" pitchFamily="18" charset="0"/>
              </a:rPr>
              <a:t>das Gebäude- budynek</a:t>
            </a:r>
            <a:endParaRPr lang="pl-PL" sz="28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17978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p:txBody>
          <a:bodyPr>
            <a:noAutofit/>
          </a:bodyPr>
          <a:lstStyle/>
          <a:p>
            <a:br>
              <a:rPr lang="pl-PL" sz="6600" dirty="0">
                <a:latin typeface="Showcard Gothic" pitchFamily="82" charset="0"/>
              </a:rPr>
            </a:br>
            <a:r>
              <a:rPr lang="pl-PL" sz="7200" b="1" dirty="0">
                <a:latin typeface="Times New Roman" panose="02020603050405020304" pitchFamily="18" charset="0"/>
                <a:cs typeface="Times New Roman" panose="02020603050405020304" pitchFamily="18" charset="0"/>
              </a:rPr>
              <a:t>Das Regionalmuseum in Rzeszów</a:t>
            </a:r>
            <a:br>
              <a:rPr lang="pl-PL" sz="6600" dirty="0">
                <a:latin typeface="Showcard Gothic" pitchFamily="82" charset="0"/>
              </a:rPr>
            </a:br>
            <a:endParaRPr lang="pl-PL" sz="6600" dirty="0">
              <a:latin typeface="Showcard Gothic" pitchFamily="82" charset="0"/>
            </a:endParaRPr>
          </a:p>
        </p:txBody>
      </p:sp>
      <p:sp>
        <p:nvSpPr>
          <p:cNvPr id="5" name="Podtytuł 4"/>
          <p:cNvSpPr>
            <a:spLocks noGrp="1"/>
          </p:cNvSpPr>
          <p:nvPr>
            <p:ph type="subTitle" idx="1"/>
          </p:nvPr>
        </p:nvSpPr>
        <p:spPr>
          <a:xfrm>
            <a:off x="2483768" y="4725144"/>
            <a:ext cx="6400800" cy="1752600"/>
          </a:xfrm>
        </p:spPr>
        <p:txBody>
          <a:bodyPr>
            <a:normAutofit lnSpcReduction="10000"/>
          </a:bodyPr>
          <a:lstStyle/>
          <a:p>
            <a:pPr algn="r"/>
            <a:endParaRPr lang="pl-PL" dirty="0">
              <a:solidFill>
                <a:schemeClr val="tx1"/>
              </a:solidFill>
            </a:endParaRPr>
          </a:p>
          <a:p>
            <a:pPr algn="r"/>
            <a:endParaRPr lang="pl-PL" dirty="0">
              <a:solidFill>
                <a:schemeClr val="tx1"/>
              </a:solidFill>
            </a:endParaRPr>
          </a:p>
          <a:p>
            <a:pPr algn="r"/>
            <a:r>
              <a:rPr lang="pl-PL" sz="3600" dirty="0">
                <a:solidFill>
                  <a:schemeClr val="tx1"/>
                </a:solidFill>
                <a:latin typeface="Times New Roman" panose="02020603050405020304" pitchFamily="18" charset="0"/>
                <a:cs typeface="Times New Roman" panose="02020603050405020304" pitchFamily="18" charset="0"/>
              </a:rPr>
              <a:t>EWA FLORCZAK</a:t>
            </a:r>
          </a:p>
          <a:p>
            <a:pPr algn="r"/>
            <a:endParaRPr lang="pl-PL" dirty="0">
              <a:solidFill>
                <a:schemeClr val="tx1"/>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385473"/>
            <a:ext cx="8229600" cy="4525963"/>
          </a:xfrm>
        </p:spPr>
        <p:txBody>
          <a:bodyPr>
            <a:normAutofit fontScale="92500" lnSpcReduction="20000"/>
          </a:bodyPr>
          <a:lstStyle/>
          <a:p>
            <a:r>
              <a:rPr lang="en-US" b="1" dirty="0">
                <a:latin typeface="Times New Roman" panose="02020603050405020304" pitchFamily="18" charset="0"/>
                <a:cs typeface="Times New Roman" panose="02020603050405020304" pitchFamily="18" charset="0"/>
              </a:rPr>
              <a:t>Name: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Florczak</a:t>
            </a:r>
            <a:endParaRPr lang="pl-PL" dirty="0">
              <a:latin typeface="Times New Roman" panose="02020603050405020304" pitchFamily="18" charset="0"/>
              <a:cs typeface="Times New Roman" panose="02020603050405020304" pitchFamily="18" charset="0"/>
            </a:endParaRPr>
          </a:p>
          <a:p>
            <a:r>
              <a:rPr lang="en-US" b="1" dirty="0" err="1">
                <a:latin typeface="Times New Roman" panose="02020603050405020304" pitchFamily="18" charset="0"/>
                <a:cs typeface="Times New Roman" panose="02020603050405020304" pitchFamily="18" charset="0"/>
              </a:rPr>
              <a:t>Vorname</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Ewa</a:t>
            </a:r>
            <a:endParaRPr lang="pl-PL" dirty="0">
              <a:latin typeface="Times New Roman" panose="02020603050405020304" pitchFamily="18" charset="0"/>
              <a:cs typeface="Times New Roman" panose="02020603050405020304" pitchFamily="18" charset="0"/>
            </a:endParaRPr>
          </a:p>
          <a:p>
            <a:r>
              <a:rPr lang="en-US" b="1" dirty="0" err="1">
                <a:latin typeface="Times New Roman" panose="02020603050405020304" pitchFamily="18" charset="0"/>
                <a:cs typeface="Times New Roman" panose="02020603050405020304" pitchFamily="18" charset="0"/>
              </a:rPr>
              <a:t>Sternzeichen</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Steinbock</a:t>
            </a:r>
            <a:endParaRPr lang="pl-PL" dirty="0">
              <a:latin typeface="Times New Roman" panose="02020603050405020304" pitchFamily="18" charset="0"/>
              <a:cs typeface="Times New Roman" panose="02020603050405020304" pitchFamily="18" charset="0"/>
            </a:endParaRPr>
          </a:p>
          <a:p>
            <a:r>
              <a:rPr lang="en-US" b="1" dirty="0" err="1">
                <a:latin typeface="Times New Roman" panose="02020603050405020304" pitchFamily="18" charset="0"/>
                <a:cs typeface="Times New Roman" panose="02020603050405020304" pitchFamily="18" charset="0"/>
              </a:rPr>
              <a:t>Lieblingsbands</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Silverchair</a:t>
            </a:r>
            <a:r>
              <a:rPr lang="en-US" dirty="0">
                <a:latin typeface="Times New Roman" panose="02020603050405020304" pitchFamily="18" charset="0"/>
                <a:cs typeface="Times New Roman" panose="02020603050405020304" pitchFamily="18" charset="0"/>
              </a:rPr>
              <a:t>, Swim Deep, Haggard</a:t>
            </a:r>
            <a:endParaRPr lang="pl-PL" dirty="0">
              <a:latin typeface="Times New Roman" panose="02020603050405020304" pitchFamily="18" charset="0"/>
              <a:cs typeface="Times New Roman" panose="02020603050405020304" pitchFamily="18" charset="0"/>
            </a:endParaRPr>
          </a:p>
          <a:p>
            <a:r>
              <a:rPr lang="en-US" b="1" dirty="0" err="1">
                <a:latin typeface="Times New Roman" panose="02020603050405020304" pitchFamily="18" charset="0"/>
                <a:cs typeface="Times New Roman" panose="02020603050405020304" pitchFamily="18" charset="0"/>
              </a:rPr>
              <a:t>Hobbys</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Kunst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Musik</a:t>
            </a:r>
            <a:r>
              <a:rPr lang="en-US" dirty="0">
                <a:latin typeface="Times New Roman" panose="02020603050405020304" pitchFamily="18" charset="0"/>
                <a:cs typeface="Times New Roman" panose="02020603050405020304" pitchFamily="18" charset="0"/>
              </a:rPr>
              <a:t>, </a:t>
            </a:r>
            <a:endParaRPr lang="pl-PL" dirty="0">
              <a:latin typeface="Times New Roman" panose="02020603050405020304" pitchFamily="18" charset="0"/>
              <a:cs typeface="Times New Roman" panose="02020603050405020304" pitchFamily="18" charset="0"/>
            </a:endParaRPr>
          </a:p>
          <a:p>
            <a:r>
              <a:rPr lang="en-US" b="1" dirty="0" err="1">
                <a:latin typeface="Times New Roman" panose="02020603050405020304" pitchFamily="18" charset="0"/>
                <a:cs typeface="Times New Roman" panose="02020603050405020304" pitchFamily="18" charset="0"/>
              </a:rPr>
              <a:t>Meine</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Vorteile</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k</a:t>
            </a:r>
            <a:r>
              <a:rPr lang="en-US" dirty="0" err="1">
                <a:latin typeface="Times New Roman" panose="02020603050405020304" pitchFamily="18" charset="0"/>
                <a:cs typeface="Times New Roman" panose="02020603050405020304" pitchFamily="18" charset="0"/>
              </a:rPr>
              <a:t>ünstlerich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begabt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Charakterzüge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z.B</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geduldig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sympatisch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freundlich</a:t>
            </a:r>
            <a:endParaRPr lang="pl-PL" dirty="0">
              <a:latin typeface="Times New Roman" panose="02020603050405020304" pitchFamily="18" charset="0"/>
              <a:cs typeface="Times New Roman" panose="02020603050405020304" pitchFamily="18" charset="0"/>
            </a:endParaRPr>
          </a:p>
          <a:p>
            <a:pPr marL="0" indent="0">
              <a:buNone/>
            </a:pPr>
            <a:r>
              <a:rPr lang="pl-PL" sz="3000" dirty="0">
                <a:latin typeface="Times New Roman" panose="02020603050405020304" pitchFamily="18" charset="0"/>
                <a:cs typeface="Times New Roman" panose="02020603050405020304" pitchFamily="18" charset="0"/>
              </a:rPr>
              <a:t>Ich </a:t>
            </a:r>
            <a:r>
              <a:rPr lang="pl-PL" sz="3000" dirty="0" err="1">
                <a:latin typeface="Times New Roman" panose="02020603050405020304" pitchFamily="18" charset="0"/>
                <a:cs typeface="Times New Roman" panose="02020603050405020304" pitchFamily="18" charset="0"/>
              </a:rPr>
              <a:t>stelle</a:t>
            </a:r>
            <a:r>
              <a:rPr lang="pl-PL" sz="3000" dirty="0">
                <a:latin typeface="Times New Roman" panose="02020603050405020304" pitchFamily="18" charset="0"/>
                <a:cs typeface="Times New Roman" panose="02020603050405020304" pitchFamily="18" charset="0"/>
              </a:rPr>
              <a:t> </a:t>
            </a:r>
            <a:r>
              <a:rPr lang="pl-PL" sz="3000" dirty="0" err="1">
                <a:latin typeface="Times New Roman" panose="02020603050405020304" pitchFamily="18" charset="0"/>
                <a:cs typeface="Times New Roman" panose="02020603050405020304" pitchFamily="18" charset="0"/>
              </a:rPr>
              <a:t>Rzeszower</a:t>
            </a:r>
            <a:r>
              <a:rPr lang="pl-PL" sz="3000" dirty="0">
                <a:latin typeface="Times New Roman" panose="02020603050405020304" pitchFamily="18" charset="0"/>
                <a:cs typeface="Times New Roman" panose="02020603050405020304" pitchFamily="18" charset="0"/>
              </a:rPr>
              <a:t> </a:t>
            </a:r>
            <a:r>
              <a:rPr lang="pl-PL" sz="3000" dirty="0" err="1">
                <a:latin typeface="Times New Roman" panose="02020603050405020304" pitchFamily="18" charset="0"/>
                <a:cs typeface="Times New Roman" panose="02020603050405020304" pitchFamily="18" charset="0"/>
              </a:rPr>
              <a:t>Museen</a:t>
            </a:r>
            <a:r>
              <a:rPr lang="pl-PL" sz="3000" dirty="0">
                <a:latin typeface="Times New Roman" panose="02020603050405020304" pitchFamily="18" charset="0"/>
                <a:cs typeface="Times New Roman" panose="02020603050405020304" pitchFamily="18" charset="0"/>
              </a:rPr>
              <a:t> dar.</a:t>
            </a:r>
          </a:p>
          <a:p>
            <a:endParaRPr lang="pl-PL" dirty="0"/>
          </a:p>
        </p:txBody>
      </p:sp>
      <p:sp>
        <p:nvSpPr>
          <p:cNvPr id="4" name="Tytuł 3"/>
          <p:cNvSpPr>
            <a:spLocks noGrp="1"/>
          </p:cNvSpPr>
          <p:nvPr>
            <p:ph type="title"/>
          </p:nvPr>
        </p:nvSpPr>
        <p:spPr/>
        <p:txBody>
          <a:bodyPr>
            <a:normAutofit/>
          </a:bodyPr>
          <a:lstStyle/>
          <a:p>
            <a:r>
              <a:rPr lang="de-DE" sz="4000" b="1" dirty="0">
                <a:latin typeface="Times New Roman" panose="02020603050405020304" pitchFamily="18" charset="0"/>
                <a:cs typeface="Times New Roman" panose="02020603050405020304" pitchFamily="18" charset="0"/>
              </a:rPr>
              <a:t>Die Vorstellung</a:t>
            </a:r>
            <a:endParaRPr lang="pl-PL"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341784"/>
            <a:ext cx="8229600" cy="1143000"/>
          </a:xfrm>
        </p:spPr>
        <p:txBody>
          <a:bodyPr>
            <a:normAutofit fontScale="90000"/>
          </a:bodyPr>
          <a:lstStyle/>
          <a:p>
            <a:r>
              <a:rPr lang="en-US" b="1" dirty="0">
                <a:latin typeface="Times New Roman" panose="02020603050405020304" pitchFamily="18" charset="0"/>
                <a:cs typeface="Times New Roman" panose="02020603050405020304" pitchFamily="18" charset="0"/>
              </a:rPr>
              <a:t>Das </a:t>
            </a:r>
            <a:r>
              <a:rPr lang="en-US" b="1" dirty="0" err="1">
                <a:latin typeface="Times New Roman" panose="02020603050405020304" pitchFamily="18" charset="0"/>
                <a:cs typeface="Times New Roman" panose="02020603050405020304" pitchFamily="18" charset="0"/>
              </a:rPr>
              <a:t>Regionalmuseum</a:t>
            </a:r>
            <a:r>
              <a:rPr lang="en-US" b="1" dirty="0">
                <a:latin typeface="Times New Roman" panose="02020603050405020304" pitchFamily="18" charset="0"/>
                <a:cs typeface="Times New Roman" panose="02020603050405020304" pitchFamily="18" charset="0"/>
              </a:rPr>
              <a:t> in </a:t>
            </a:r>
            <a:r>
              <a:rPr lang="en-US" b="1" dirty="0" err="1">
                <a:latin typeface="Times New Roman" panose="02020603050405020304" pitchFamily="18" charset="0"/>
                <a:cs typeface="Times New Roman" panose="02020603050405020304" pitchFamily="18" charset="0"/>
              </a:rPr>
              <a:t>Rzeszów</a:t>
            </a:r>
            <a:br>
              <a:rPr lang="pl-PL" dirty="0"/>
            </a:br>
            <a:endParaRPr lang="pl-PL" dirty="0"/>
          </a:p>
        </p:txBody>
      </p:sp>
      <p:sp>
        <p:nvSpPr>
          <p:cNvPr id="3" name="Symbol zastępczy zawartości 2"/>
          <p:cNvSpPr>
            <a:spLocks noGrp="1"/>
          </p:cNvSpPr>
          <p:nvPr>
            <p:ph idx="1"/>
          </p:nvPr>
        </p:nvSpPr>
        <p:spPr>
          <a:xfrm>
            <a:off x="457200" y="1268760"/>
            <a:ext cx="8291264" cy="5472608"/>
          </a:xfrm>
        </p:spPr>
        <p:txBody>
          <a:bodyPr>
            <a:noAutofit/>
          </a:bodyPr>
          <a:lstStyle/>
          <a:p>
            <a:pPr marL="0" indent="0" algn="just">
              <a:lnSpc>
                <a:spcPct val="120000"/>
              </a:lnSpc>
              <a:spcBef>
                <a:spcPts val="0"/>
              </a:spcBef>
              <a:buNone/>
            </a:pPr>
            <a:r>
              <a:rPr lang="en-US" sz="2400" dirty="0">
                <a:latin typeface="Times New Roman" panose="02020603050405020304" pitchFamily="18" charset="0"/>
                <a:cs typeface="Times New Roman" panose="02020603050405020304" pitchFamily="18" charset="0"/>
              </a:rPr>
              <a:t>Das </a:t>
            </a:r>
            <a:r>
              <a:rPr lang="en-US" sz="2400" dirty="0" err="1">
                <a:latin typeface="Times New Roman" panose="02020603050405020304" pitchFamily="18" charset="0"/>
                <a:cs typeface="Times New Roman" panose="02020603050405020304" pitchFamily="18" charset="0"/>
              </a:rPr>
              <a:t>Regionalmuseum</a:t>
            </a:r>
            <a:r>
              <a:rPr lang="en-US" sz="2400" dirty="0">
                <a:latin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cs typeface="Times New Roman" panose="02020603050405020304" pitchFamily="18" charset="0"/>
              </a:rPr>
              <a:t>Rzeszów</a:t>
            </a:r>
            <a:r>
              <a:rPr lang="en-US" sz="2400" dirty="0">
                <a:latin typeface="Times New Roman" panose="02020603050405020304" pitchFamily="18" charset="0"/>
                <a:cs typeface="Times New Roman" panose="02020603050405020304" pitchFamily="18" charset="0"/>
              </a:rPr>
              <a:t> wurde 1935 </a:t>
            </a:r>
            <a:r>
              <a:rPr lang="en-US" sz="2400" dirty="0" err="1">
                <a:latin typeface="Times New Roman" panose="02020603050405020304" pitchFamily="18" charset="0"/>
                <a:cs typeface="Times New Roman" panose="02020603050405020304" pitchFamily="18" charset="0"/>
              </a:rPr>
              <a:t>gegründet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Anfang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der</a:t>
            </a:r>
            <a:r>
              <a:rPr lang="en-US" sz="2400" dirty="0">
                <a:latin typeface="Times New Roman" panose="02020603050405020304" pitchFamily="18" charset="0"/>
                <a:cs typeface="Times New Roman" panose="02020603050405020304" pitchFamily="18" charset="0"/>
              </a:rPr>
              <a:t> 50. </a:t>
            </a:r>
            <a:r>
              <a:rPr lang="en-US" sz="2400" dirty="0" err="1">
                <a:latin typeface="Times New Roman" panose="02020603050405020304" pitchFamily="18" charset="0"/>
                <a:cs typeface="Times New Roman" panose="02020603050405020304" pitchFamily="18" charset="0"/>
              </a:rPr>
              <a:t>Jahre</a:t>
            </a:r>
            <a:r>
              <a:rPr lang="en-US" sz="2400" dirty="0">
                <a:latin typeface="Times New Roman" panose="02020603050405020304" pitchFamily="18" charset="0"/>
                <a:cs typeface="Times New Roman" panose="02020603050405020304" pitchFamily="18" charset="0"/>
              </a:rPr>
              <a:t> des 20. </a:t>
            </a:r>
            <a:r>
              <a:rPr lang="en-US" sz="2400" dirty="0" err="1">
                <a:latin typeface="Times New Roman" panose="02020603050405020304" pitchFamily="18" charset="0"/>
                <a:cs typeface="Times New Roman" panose="02020603050405020304" pitchFamily="18" charset="0"/>
              </a:rPr>
              <a:t>Jahrhundert</a:t>
            </a:r>
            <a:r>
              <a:rPr lang="pl-PL" sz="2400" dirty="0">
                <a:latin typeface="Times New Roman" panose="02020603050405020304" pitchFamily="18" charset="0"/>
                <a:cs typeface="Times New Roman" panose="02020603050405020304" pitchFamily="18" charset="0"/>
              </a:rPr>
              <a:t>s</a:t>
            </a:r>
            <a:r>
              <a:rPr lang="en-US" sz="2400" dirty="0">
                <a:latin typeface="Times New Roman" panose="02020603050405020304" pitchFamily="18" charset="0"/>
                <a:cs typeface="Times New Roman" panose="02020603050405020304" pitchFamily="18" charset="0"/>
              </a:rPr>
              <a:t> war</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das</a:t>
            </a:r>
            <a:r>
              <a:rPr lang="en-US" sz="2400" dirty="0">
                <a:latin typeface="Times New Roman" panose="02020603050405020304" pitchFamily="18" charset="0"/>
                <a:cs typeface="Times New Roman" panose="02020603050405020304" pitchFamily="18" charset="0"/>
              </a:rPr>
              <a:t> 1644-1649 </a:t>
            </a:r>
            <a:r>
              <a:rPr lang="en-US" sz="2400" dirty="0" err="1">
                <a:latin typeface="Times New Roman" panose="02020603050405020304" pitchFamily="18" charset="0"/>
                <a:cs typeface="Times New Roman" panose="02020603050405020304" pitchFamily="18" charset="0"/>
              </a:rPr>
              <a:t>erbaute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Piaristenkloster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Sitz</a:t>
            </a:r>
            <a:r>
              <a:rPr lang="en-US" sz="2400" dirty="0">
                <a:latin typeface="Times New Roman" panose="02020603050405020304" pitchFamily="18" charset="0"/>
                <a:cs typeface="Times New Roman" panose="02020603050405020304" pitchFamily="18" charset="0"/>
              </a:rPr>
              <a:t> d</a:t>
            </a:r>
            <a:r>
              <a:rPr lang="pl-PL" sz="2400" dirty="0">
                <a:latin typeface="Times New Roman" panose="02020603050405020304" pitchFamily="18" charset="0"/>
                <a:cs typeface="Times New Roman" panose="02020603050405020304" pitchFamily="18" charset="0"/>
              </a:rPr>
              <a:t>es</a:t>
            </a:r>
            <a:r>
              <a:rPr lang="en-US" sz="2400" dirty="0">
                <a:latin typeface="Times New Roman" panose="02020603050405020304" pitchFamily="18" charset="0"/>
                <a:cs typeface="Times New Roman" panose="02020603050405020304" pitchFamily="18" charset="0"/>
              </a:rPr>
              <a:t> Museums. In den </a:t>
            </a:r>
            <a:r>
              <a:rPr lang="en-US" sz="2400" dirty="0" err="1">
                <a:latin typeface="Times New Roman" panose="02020603050405020304" pitchFamily="18" charset="0"/>
                <a:cs typeface="Times New Roman" panose="02020603050405020304" pitchFamily="18" charset="0"/>
              </a:rPr>
              <a:t>Innenräumen</a:t>
            </a:r>
            <a:r>
              <a:rPr lang="en-US" sz="2400" dirty="0">
                <a:latin typeface="Times New Roman" panose="02020603050405020304" pitchFamily="18" charset="0"/>
                <a:cs typeface="Times New Roman" panose="02020603050405020304" pitchFamily="18" charset="0"/>
              </a:rPr>
              <a:t> des </a:t>
            </a:r>
            <a:r>
              <a:rPr lang="en-US" sz="2400" dirty="0" err="1">
                <a:latin typeface="Times New Roman" panose="02020603050405020304" pitchFamily="18" charset="0"/>
                <a:cs typeface="Times New Roman" panose="02020603050405020304" pitchFamily="18" charset="0"/>
              </a:rPr>
              <a:t>Klosters</a:t>
            </a:r>
            <a:r>
              <a:rPr lang="en-US"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befindet</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sich</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eine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wertvolle</a:t>
            </a:r>
            <a:r>
              <a:rPr lang="pl-PL"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barocke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Polychromie</a:t>
            </a:r>
            <a:r>
              <a:rPr lang="pl-PL" sz="2400" dirty="0">
                <a:latin typeface="Times New Roman" panose="02020603050405020304" pitchFamily="18" charset="0"/>
                <a:cs typeface="Times New Roman" panose="02020603050405020304" pitchFamily="18" charset="0"/>
              </a:rPr>
              <a:t>,</a:t>
            </a:r>
            <a:r>
              <a:rPr lang="pl-PL" sz="2400" dirty="0" err="1">
                <a:latin typeface="Times New Roman" panose="02020603050405020304" pitchFamily="18" charset="0"/>
                <a:cs typeface="Times New Roman" panose="02020603050405020304" pitchFamily="18" charset="0"/>
              </a:rPr>
              <a:t>die</a:t>
            </a:r>
            <a:r>
              <a:rPr lang="en-US"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vom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Ende</a:t>
            </a:r>
            <a:r>
              <a:rPr lang="en-US" sz="2400" dirty="0">
                <a:latin typeface="Times New Roman" panose="02020603050405020304" pitchFamily="18" charset="0"/>
                <a:cs typeface="Times New Roman" panose="02020603050405020304" pitchFamily="18" charset="0"/>
              </a:rPr>
              <a:t> des 17. </a:t>
            </a:r>
            <a:r>
              <a:rPr lang="en-US" sz="2400" dirty="0" err="1">
                <a:latin typeface="Times New Roman" panose="02020603050405020304" pitchFamily="18" charset="0"/>
                <a:cs typeface="Times New Roman" panose="02020603050405020304" pitchFamily="18" charset="0"/>
              </a:rPr>
              <a:t>Jahrhunderts</a:t>
            </a:r>
            <a:r>
              <a:rPr lang="en-US" sz="2400" dirty="0">
                <a:latin typeface="Times New Roman" panose="02020603050405020304" pitchFamily="18" charset="0"/>
                <a:cs typeface="Times New Roman" panose="02020603050405020304" pitchFamily="18" charset="0"/>
              </a:rPr>
              <a:t> und </a:t>
            </a:r>
            <a:r>
              <a:rPr lang="en-US" sz="2400" dirty="0" err="1">
                <a:latin typeface="Times New Roman" panose="02020603050405020304" pitchFamily="18" charset="0"/>
                <a:cs typeface="Times New Roman" panose="02020603050405020304" pitchFamily="18" charset="0"/>
              </a:rPr>
              <a:t>aus</a:t>
            </a:r>
            <a:r>
              <a:rPr lang="pl-PL" sz="2400" dirty="0">
                <a:latin typeface="Times New Roman" panose="02020603050405020304" pitchFamily="18" charset="0"/>
                <a:cs typeface="Times New Roman" panose="02020603050405020304" pitchFamily="18" charset="0"/>
              </a:rPr>
              <a:t> der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ersten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Hälfte</a:t>
            </a:r>
            <a:r>
              <a:rPr lang="en-US" sz="2400" dirty="0">
                <a:latin typeface="Times New Roman" panose="02020603050405020304" pitchFamily="18" charset="0"/>
                <a:cs typeface="Times New Roman" panose="02020603050405020304" pitchFamily="18" charset="0"/>
              </a:rPr>
              <a:t> des 18. </a:t>
            </a:r>
            <a:r>
              <a:rPr lang="en-US" sz="2400" dirty="0" err="1">
                <a:latin typeface="Times New Roman" panose="02020603050405020304" pitchFamily="18" charset="0"/>
                <a:cs typeface="Times New Roman" panose="02020603050405020304" pitchFamily="18" charset="0"/>
              </a:rPr>
              <a:t>Jahrhunderts</a:t>
            </a:r>
            <a:r>
              <a:rPr lang="en-US"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stammt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Außer</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dieser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einzigartige</a:t>
            </a:r>
            <a:r>
              <a:rPr lang="pl-PL" sz="2400" dirty="0">
                <a:latin typeface="Times New Roman" panose="02020603050405020304" pitchFamily="18" charset="0"/>
                <a:cs typeface="Times New Roman" panose="02020603050405020304" pitchFamily="18" charset="0"/>
              </a:rPr>
              <a:t>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Polychromie</a:t>
            </a:r>
            <a:r>
              <a:rPr lang="en-US"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werden</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hier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Dauerausstellungen</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Galerie</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der</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polnischen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Malerei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Galerie</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der</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Familie</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Dąmbski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Kämpfe</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der</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polnischen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Soldaten</a:t>
            </a:r>
            <a:r>
              <a:rPr lang="en-US" sz="2400" i="1" dirty="0">
                <a:latin typeface="Times New Roman" panose="02020603050405020304" pitchFamily="18" charset="0"/>
                <a:cs typeface="Times New Roman" panose="02020603050405020304" pitchFamily="18" charset="0"/>
              </a:rPr>
              <a:t> 1914-1945 </a:t>
            </a:r>
            <a:r>
              <a:rPr lang="pl-PL"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präsentiert</a:t>
            </a:r>
            <a:r>
              <a:rPr lang="en-US" sz="2400" i="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Das Museum </a:t>
            </a:r>
            <a:r>
              <a:rPr lang="en-US" sz="2400" dirty="0" err="1">
                <a:latin typeface="Times New Roman" panose="02020603050405020304" pitchFamily="18" charset="0"/>
                <a:cs typeface="Times New Roman" panose="02020603050405020304" pitchFamily="18" charset="0"/>
              </a:rPr>
              <a:t>organisiert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außerdem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zahlreiche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Wechselausstellungen</a:t>
            </a:r>
            <a:r>
              <a:rPr lang="en-US" sz="2400" dirty="0">
                <a:latin typeface="Times New Roman" panose="02020603050405020304" pitchFamily="18" charset="0"/>
                <a:cs typeface="Times New Roman" panose="02020603050405020304" pitchFamily="18" charset="0"/>
              </a:rPr>
              <a:t> und </a:t>
            </a:r>
            <a:r>
              <a:rPr lang="en-US" sz="2400" dirty="0" err="1">
                <a:latin typeface="Times New Roman" panose="02020603050405020304" pitchFamily="18" charset="0"/>
                <a:cs typeface="Times New Roman" panose="02020603050405020304" pitchFamily="18" charset="0"/>
              </a:rPr>
              <a:t>wissenschaftliche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Konferenzen</a:t>
            </a:r>
            <a:r>
              <a:rPr lang="en-US" sz="2400" dirty="0">
                <a:latin typeface="Times New Roman" panose="02020603050405020304" pitchFamily="18" charset="0"/>
                <a:cs typeface="Times New Roman" panose="02020603050405020304" pitchFamily="18" charset="0"/>
              </a:rPr>
              <a:t>.</a:t>
            </a:r>
            <a:endParaRPr lang="pl-PL"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836712"/>
            <a:ext cx="7009214" cy="504056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764704"/>
            <a:ext cx="6785552" cy="452596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p:cNvSpPr txBox="1"/>
          <p:nvPr/>
        </p:nvSpPr>
        <p:spPr>
          <a:xfrm>
            <a:off x="611560" y="476672"/>
            <a:ext cx="7992888" cy="6309420"/>
          </a:xfrm>
          <a:prstGeom prst="rect">
            <a:avLst/>
          </a:prstGeom>
          <a:noFill/>
        </p:spPr>
        <p:txBody>
          <a:bodyPr wrap="square" rtlCol="0">
            <a:spAutoFit/>
          </a:bodyPr>
          <a:lstStyle/>
          <a:p>
            <a:pPr algn="ctr"/>
            <a:r>
              <a:rPr lang="pl-PL" sz="4400" b="1" dirty="0">
                <a:latin typeface="Times New Roman" panose="02020603050405020304" pitchFamily="18" charset="0"/>
                <a:cs typeface="Times New Roman" panose="02020603050405020304" pitchFamily="18" charset="0"/>
              </a:rPr>
              <a:t>INHALTSVERZEICHNIS</a:t>
            </a:r>
            <a:endParaRPr lang="pl-PL" sz="2400" dirty="0">
              <a:latin typeface="Times New Roman" panose="02020603050405020304" pitchFamily="18" charset="0"/>
              <a:cs typeface="Times New Roman" panose="02020603050405020304" pitchFamily="18" charset="0"/>
            </a:endParaRPr>
          </a:p>
          <a:p>
            <a:pPr marL="457200" indent="-457200"/>
            <a:r>
              <a:rPr lang="pl-PL" sz="2400" i="1" dirty="0">
                <a:latin typeface="Times New Roman" panose="02020603050405020304" pitchFamily="18" charset="0"/>
                <a:cs typeface="Times New Roman" panose="02020603050405020304" pitchFamily="18" charset="0"/>
              </a:rPr>
              <a:t>Rzeszów l</a:t>
            </a:r>
            <a:r>
              <a:rPr lang="az-Cyrl-AZ" sz="2400" i="1" dirty="0">
                <a:latin typeface="Times New Roman" pitchFamily="18" charset="0"/>
                <a:cs typeface="Times New Roman" pitchFamily="18" charset="0"/>
              </a:rPr>
              <a:t>ӓ</a:t>
            </a:r>
            <a:r>
              <a:rPr lang="pl-PL" sz="2400" i="1" dirty="0" err="1">
                <a:latin typeface="Times New Roman" pitchFamily="18" charset="0"/>
                <a:cs typeface="Times New Roman" pitchFamily="18" charset="0"/>
              </a:rPr>
              <a:t>dt</a:t>
            </a:r>
            <a:r>
              <a:rPr lang="pl-PL" sz="2400" i="1" dirty="0">
                <a:latin typeface="Times New Roman" pitchFamily="18" charset="0"/>
                <a:cs typeface="Times New Roman" pitchFamily="18" charset="0"/>
              </a:rPr>
              <a:t> </a:t>
            </a:r>
            <a:r>
              <a:rPr lang="pl-PL" sz="2400" i="1" dirty="0" err="1">
                <a:latin typeface="Times New Roman" pitchFamily="18" charset="0"/>
                <a:cs typeface="Times New Roman" pitchFamily="18" charset="0"/>
              </a:rPr>
              <a:t>herzlich</a:t>
            </a:r>
            <a:r>
              <a:rPr lang="pl-PL" sz="2400" i="1" dirty="0">
                <a:latin typeface="Times New Roman" pitchFamily="18" charset="0"/>
                <a:cs typeface="Times New Roman" pitchFamily="18" charset="0"/>
              </a:rPr>
              <a:t> </a:t>
            </a:r>
            <a:r>
              <a:rPr lang="pl-PL" sz="2400" i="1" dirty="0" err="1">
                <a:latin typeface="Times New Roman" pitchFamily="18" charset="0"/>
                <a:cs typeface="Times New Roman" pitchFamily="18" charset="0"/>
              </a:rPr>
              <a:t>ein</a:t>
            </a:r>
            <a:r>
              <a:rPr lang="de-DE" sz="2400" i="1" dirty="0">
                <a:latin typeface="Times New Roman" panose="02020603050405020304" pitchFamily="18" charset="0"/>
                <a:cs typeface="Times New Roman" panose="02020603050405020304" pitchFamily="18" charset="0"/>
              </a:rPr>
              <a:t>..</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Chefin</a:t>
            </a:r>
            <a:r>
              <a:rPr lang="pl-PL" sz="2400" dirty="0">
                <a:latin typeface="Times New Roman" panose="02020603050405020304" pitchFamily="18" charset="0"/>
                <a:cs typeface="Times New Roman" panose="02020603050405020304" pitchFamily="18" charset="0"/>
              </a:rPr>
              <a:t> des </a:t>
            </a:r>
            <a:r>
              <a:rPr lang="pl-PL" sz="2400" dirty="0" err="1">
                <a:latin typeface="Times New Roman" panose="02020603050405020304" pitchFamily="18" charset="0"/>
                <a:cs typeface="Times New Roman" panose="02020603050405020304" pitchFamily="18" charset="0"/>
              </a:rPr>
              <a:t>Projektes</a:t>
            </a:r>
            <a:r>
              <a:rPr lang="pl-PL" sz="2400" dirty="0">
                <a:latin typeface="Times New Roman" panose="02020603050405020304" pitchFamily="18" charset="0"/>
                <a:cs typeface="Times New Roman" panose="02020603050405020304" pitchFamily="18" charset="0"/>
              </a:rPr>
              <a:t> Patrycja</a:t>
            </a:r>
            <a:r>
              <a:rPr lang="de-DE" sz="2400" dirty="0">
                <a:latin typeface="Times New Roman" panose="02020603050405020304" pitchFamily="18" charset="0"/>
                <a:cs typeface="Times New Roman" panose="02020603050405020304" pitchFamily="18" charset="0"/>
              </a:rPr>
              <a:t> C</a:t>
            </a:r>
            <a:r>
              <a:rPr lang="pl-PL" sz="2400" dirty="0">
                <a:latin typeface="Times New Roman" panose="02020603050405020304" pitchFamily="18" charset="0"/>
                <a:cs typeface="Times New Roman" panose="02020603050405020304" pitchFamily="18" charset="0"/>
              </a:rPr>
              <a:t> </a:t>
            </a:r>
          </a:p>
          <a:p>
            <a:pPr marL="457200" indent="-457200">
              <a:buFont typeface="Wingdings" panose="05000000000000000000" pitchFamily="2" charset="2"/>
              <a:buChar char="Ø"/>
            </a:pPr>
            <a:r>
              <a:rPr lang="pl-PL" sz="2400" i="1" dirty="0" err="1">
                <a:latin typeface="Times New Roman" panose="02020603050405020304" pitchFamily="18" charset="0"/>
                <a:cs typeface="Times New Roman" panose="02020603050405020304" pitchFamily="18" charset="0"/>
              </a:rPr>
              <a:t>St</a:t>
            </a:r>
            <a:r>
              <a:rPr lang="de-DE" sz="2400" i="1" dirty="0">
                <a:latin typeface="Times New Roman" panose="02020603050405020304" pitchFamily="18" charset="0"/>
                <a:cs typeface="Times New Roman" panose="02020603050405020304" pitchFamily="18" charset="0"/>
              </a:rPr>
              <a:t>ä</a:t>
            </a:r>
            <a:r>
              <a:rPr lang="pl-PL" sz="2400" i="1" dirty="0" err="1">
                <a:latin typeface="Times New Roman" panose="02020603050405020304" pitchFamily="18" charset="0"/>
                <a:cs typeface="Times New Roman" panose="02020603050405020304" pitchFamily="18" charset="0"/>
              </a:rPr>
              <a:t>dtepartnerschaften</a:t>
            </a:r>
            <a:endParaRPr lang="pl-PL" sz="2400" i="1"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pl-PL" sz="2400" i="1" dirty="0" err="1">
                <a:latin typeface="Times New Roman" panose="02020603050405020304" pitchFamily="18" charset="0"/>
                <a:cs typeface="Times New Roman" panose="02020603050405020304" pitchFamily="18" charset="0"/>
              </a:rPr>
              <a:t>Aus</a:t>
            </a:r>
            <a:r>
              <a:rPr lang="pl-PL" sz="2400" i="1" dirty="0">
                <a:latin typeface="Times New Roman" panose="02020603050405020304" pitchFamily="18" charset="0"/>
                <a:cs typeface="Times New Roman" panose="02020603050405020304" pitchFamily="18" charset="0"/>
              </a:rPr>
              <a:t> der </a:t>
            </a:r>
            <a:r>
              <a:rPr lang="pl-PL" sz="2400" i="1" dirty="0" err="1">
                <a:latin typeface="Times New Roman" panose="02020603050405020304" pitchFamily="18" charset="0"/>
                <a:cs typeface="Times New Roman" panose="02020603050405020304" pitchFamily="18" charset="0"/>
              </a:rPr>
              <a:t>Geschichte</a:t>
            </a:r>
            <a:r>
              <a:rPr lang="pl-PL" sz="2400" i="1" dirty="0">
                <a:latin typeface="Times New Roman" panose="02020603050405020304" pitchFamily="18" charset="0"/>
                <a:cs typeface="Times New Roman" panose="02020603050405020304" pitchFamily="18" charset="0"/>
              </a:rPr>
              <a:t> von Rzeszów</a:t>
            </a:r>
            <a:r>
              <a:rPr lang="pl-PL" sz="2400" dirty="0">
                <a:latin typeface="Times New Roman" panose="02020603050405020304" pitchFamily="18" charset="0"/>
                <a:cs typeface="Times New Roman" panose="02020603050405020304" pitchFamily="18" charset="0"/>
              </a:rPr>
              <a:t>… Erwina </a:t>
            </a:r>
            <a:r>
              <a:rPr lang="pl-PL" sz="2400" dirty="0" err="1">
                <a:latin typeface="Times New Roman" panose="02020603050405020304" pitchFamily="18" charset="0"/>
                <a:cs typeface="Times New Roman" panose="02020603050405020304" pitchFamily="18" charset="0"/>
              </a:rPr>
              <a:t>Mitan</a:t>
            </a:r>
            <a:endParaRPr lang="pl-PL" sz="24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pl-PL" sz="2400" i="1" dirty="0" err="1">
                <a:latin typeface="Times New Roman" panose="02020603050405020304" pitchFamily="18" charset="0"/>
                <a:cs typeface="Times New Roman" panose="02020603050405020304" pitchFamily="18" charset="0"/>
              </a:rPr>
              <a:t>Neue</a:t>
            </a:r>
            <a:r>
              <a:rPr lang="pl-PL" sz="2400" i="1" dirty="0">
                <a:latin typeface="Times New Roman" panose="02020603050405020304" pitchFamily="18" charset="0"/>
                <a:cs typeface="Times New Roman" panose="02020603050405020304" pitchFamily="18" charset="0"/>
              </a:rPr>
              <a:t> </a:t>
            </a:r>
            <a:r>
              <a:rPr lang="pl-PL" sz="2400" i="1" dirty="0" err="1">
                <a:latin typeface="Times New Roman" panose="02020603050405020304" pitchFamily="18" charset="0"/>
                <a:cs typeface="Times New Roman" panose="02020603050405020304" pitchFamily="18" charset="0"/>
              </a:rPr>
              <a:t>Objekte</a:t>
            </a:r>
            <a:r>
              <a:rPr lang="pl-PL" sz="2400" i="1" dirty="0">
                <a:latin typeface="Times New Roman" panose="02020603050405020304" pitchFamily="18" charset="0"/>
                <a:cs typeface="Times New Roman" panose="02020603050405020304" pitchFamily="18" charset="0"/>
              </a:rPr>
              <a:t> </a:t>
            </a:r>
            <a:r>
              <a:rPr lang="pl-PL" sz="2400" dirty="0">
                <a:latin typeface="Times New Roman" panose="02020603050405020304" pitchFamily="18" charset="0"/>
                <a:cs typeface="Times New Roman" panose="02020603050405020304" pitchFamily="18" charset="0"/>
              </a:rPr>
              <a:t>…Beata Kusy </a:t>
            </a:r>
          </a:p>
          <a:p>
            <a:pPr marL="457200" indent="-457200">
              <a:buFont typeface="Wingdings" panose="05000000000000000000" pitchFamily="2" charset="2"/>
              <a:buChar char="Ø"/>
            </a:pPr>
            <a:r>
              <a:rPr lang="pl-PL" sz="2400" dirty="0">
                <a:latin typeface="Times New Roman" panose="02020603050405020304" pitchFamily="18" charset="0"/>
                <a:cs typeface="Times New Roman" panose="02020603050405020304" pitchFamily="18" charset="0"/>
              </a:rPr>
              <a:t> </a:t>
            </a:r>
            <a:r>
              <a:rPr lang="pl-PL" sz="2400" i="1" dirty="0" err="1">
                <a:latin typeface="Times New Roman" panose="02020603050405020304" pitchFamily="18" charset="0"/>
                <a:cs typeface="Times New Roman" panose="02020603050405020304" pitchFamily="18" charset="0"/>
              </a:rPr>
              <a:t>St</a:t>
            </a:r>
            <a:r>
              <a:rPr lang="az-Cyrl-AZ" sz="2400" i="1" dirty="0">
                <a:latin typeface="Times New Roman" panose="02020603050405020304" pitchFamily="18" charset="0"/>
                <a:cs typeface="Times New Roman" panose="02020603050405020304" pitchFamily="18" charset="0"/>
              </a:rPr>
              <a:t>ӓ</a:t>
            </a:r>
            <a:r>
              <a:rPr lang="pl-PL" sz="2400" i="1" dirty="0" err="1">
                <a:latin typeface="Times New Roman" panose="02020603050405020304" pitchFamily="18" charset="0"/>
                <a:cs typeface="Times New Roman" panose="02020603050405020304" pitchFamily="18" charset="0"/>
              </a:rPr>
              <a:t>dte</a:t>
            </a:r>
            <a:r>
              <a:rPr lang="pl-PL" sz="2400" i="1" dirty="0">
                <a:latin typeface="Times New Roman" panose="02020603050405020304" pitchFamily="18" charset="0"/>
                <a:cs typeface="Times New Roman" panose="02020603050405020304" pitchFamily="18" charset="0"/>
              </a:rPr>
              <a:t> mit </a:t>
            </a:r>
            <a:r>
              <a:rPr lang="pl-PL" sz="2400" i="1" dirty="0" err="1">
                <a:latin typeface="Times New Roman" panose="02020603050405020304" pitchFamily="18" charset="0"/>
                <a:cs typeface="Times New Roman" panose="02020603050405020304" pitchFamily="18" charset="0"/>
              </a:rPr>
              <a:t>Spitznamen</a:t>
            </a:r>
            <a:r>
              <a:rPr lang="pl-PL" sz="2400" dirty="0">
                <a:latin typeface="Times New Roman" panose="02020603050405020304" pitchFamily="18" charset="0"/>
                <a:cs typeface="Times New Roman" panose="02020603050405020304" pitchFamily="18" charset="0"/>
              </a:rPr>
              <a:t>… Justyna Antonik</a:t>
            </a:r>
          </a:p>
          <a:p>
            <a:pPr marL="457200" indent="-457200">
              <a:buFont typeface="Wingdings" panose="05000000000000000000" pitchFamily="2" charset="2"/>
              <a:buChar char="Ø"/>
            </a:pPr>
            <a:r>
              <a:rPr lang="pl-PL" sz="2400" dirty="0">
                <a:latin typeface="Times New Roman" panose="02020603050405020304" pitchFamily="18" charset="0"/>
                <a:cs typeface="Times New Roman" panose="02020603050405020304" pitchFamily="18" charset="0"/>
              </a:rPr>
              <a:t> </a:t>
            </a:r>
            <a:r>
              <a:rPr lang="de-DE" sz="2400" i="1" dirty="0">
                <a:latin typeface="Times New Roman" panose="02020603050405020304" pitchFamily="18" charset="0"/>
                <a:cs typeface="Times New Roman" panose="02020603050405020304" pitchFamily="18" charset="0"/>
              </a:rPr>
              <a:t>Romantische Orte</a:t>
            </a:r>
            <a:r>
              <a:rPr lang="pl-PL" sz="2400" dirty="0">
                <a:latin typeface="Times New Roman" panose="02020603050405020304" pitchFamily="18" charset="0"/>
                <a:cs typeface="Times New Roman" panose="02020603050405020304" pitchFamily="18" charset="0"/>
              </a:rPr>
              <a:t>…Paulina Gola</a:t>
            </a:r>
          </a:p>
          <a:p>
            <a:pPr marL="457200" indent="-457200">
              <a:buFont typeface="Wingdings" panose="05000000000000000000" pitchFamily="2" charset="2"/>
              <a:buChar char="Ø"/>
            </a:pPr>
            <a:r>
              <a:rPr lang="pl-PL" sz="2400" dirty="0">
                <a:latin typeface="Times New Roman" panose="02020603050405020304" pitchFamily="18" charset="0"/>
                <a:cs typeface="Times New Roman" panose="02020603050405020304" pitchFamily="18" charset="0"/>
              </a:rPr>
              <a:t> </a:t>
            </a:r>
            <a:r>
              <a:rPr lang="pl-PL" sz="2400" i="1" dirty="0">
                <a:latin typeface="Times New Roman" panose="02020603050405020304" pitchFamily="18" charset="0"/>
                <a:cs typeface="Times New Roman" panose="02020603050405020304" pitchFamily="18" charset="0"/>
              </a:rPr>
              <a:t>D</a:t>
            </a:r>
            <a:r>
              <a:rPr lang="de-DE" sz="2400" i="1" dirty="0" err="1">
                <a:latin typeface="Times New Roman" panose="02020603050405020304" pitchFamily="18" charset="0"/>
                <a:cs typeface="Times New Roman" panose="02020603050405020304" pitchFamily="18" charset="0"/>
              </a:rPr>
              <a:t>ie</a:t>
            </a:r>
            <a:r>
              <a:rPr lang="pl-PL" sz="2400" i="1" dirty="0">
                <a:latin typeface="Times New Roman" panose="02020603050405020304" pitchFamily="18" charset="0"/>
                <a:cs typeface="Times New Roman" panose="02020603050405020304" pitchFamily="18" charset="0"/>
              </a:rPr>
              <a:t> </a:t>
            </a:r>
            <a:r>
              <a:rPr lang="de-DE" sz="2400" i="1" dirty="0">
                <a:latin typeface="Times New Roman" panose="02020603050405020304" pitchFamily="18" charset="0"/>
                <a:cs typeface="Times New Roman" panose="02020603050405020304" pitchFamily="18" charset="0"/>
              </a:rPr>
              <a:t>M</a:t>
            </a:r>
            <a:r>
              <a:rPr lang="pl-PL" sz="2400" i="1" dirty="0" err="1">
                <a:latin typeface="Times New Roman" panose="02020603050405020304" pitchFamily="18" charset="0"/>
                <a:cs typeface="Times New Roman" panose="02020603050405020304" pitchFamily="18" charset="0"/>
              </a:rPr>
              <a:t>use</a:t>
            </a:r>
            <a:r>
              <a:rPr lang="de-DE" sz="2400" i="1" dirty="0">
                <a:latin typeface="Times New Roman" panose="02020603050405020304" pitchFamily="18" charset="0"/>
                <a:cs typeface="Times New Roman" panose="02020603050405020304" pitchFamily="18" charset="0"/>
              </a:rPr>
              <a:t>en</a:t>
            </a:r>
            <a:r>
              <a:rPr lang="pl-PL" sz="2400" i="1" dirty="0">
                <a:latin typeface="Times New Roman" panose="02020603050405020304" pitchFamily="18" charset="0"/>
                <a:cs typeface="Times New Roman" panose="02020603050405020304" pitchFamily="18" charset="0"/>
              </a:rPr>
              <a:t> </a:t>
            </a:r>
            <a:r>
              <a:rPr lang="pl-PL" sz="2400" dirty="0">
                <a:latin typeface="Times New Roman" panose="02020603050405020304" pitchFamily="18" charset="0"/>
                <a:cs typeface="Times New Roman" panose="02020603050405020304" pitchFamily="18" charset="0"/>
              </a:rPr>
              <a:t>in Rzeszów… Ewa Florczak</a:t>
            </a:r>
          </a:p>
          <a:p>
            <a:pPr marL="457200" indent="-457200">
              <a:buFont typeface="Wingdings" panose="05000000000000000000" pitchFamily="2" charset="2"/>
              <a:buChar char="Ø"/>
            </a:pPr>
            <a:r>
              <a:rPr lang="pl-PL" sz="2400" dirty="0">
                <a:latin typeface="Times New Roman" panose="02020603050405020304" pitchFamily="18" charset="0"/>
                <a:cs typeface="Times New Roman" panose="02020603050405020304" pitchFamily="18" charset="0"/>
              </a:rPr>
              <a:t> </a:t>
            </a:r>
            <a:r>
              <a:rPr lang="pl-PL" sz="2400" i="1" dirty="0">
                <a:latin typeface="Times New Roman" panose="02020603050405020304" pitchFamily="18" charset="0"/>
                <a:cs typeface="Times New Roman" panose="02020603050405020304" pitchFamily="18" charset="0"/>
              </a:rPr>
              <a:t>Die </a:t>
            </a:r>
            <a:r>
              <a:rPr lang="pl-PL" sz="2400" i="1" dirty="0" err="1">
                <a:latin typeface="Times New Roman" panose="02020603050405020304" pitchFamily="18" charset="0"/>
                <a:cs typeface="Times New Roman" panose="02020603050405020304" pitchFamily="18" charset="0"/>
              </a:rPr>
              <a:t>Sehenswürdigkeiten</a:t>
            </a:r>
            <a:r>
              <a:rPr lang="pl-PL" sz="2400" dirty="0">
                <a:latin typeface="Times New Roman" panose="02020603050405020304" pitchFamily="18" charset="0"/>
                <a:cs typeface="Times New Roman" panose="02020603050405020304" pitchFamily="18" charset="0"/>
              </a:rPr>
              <a:t>…Klaudia </a:t>
            </a:r>
            <a:r>
              <a:rPr lang="pl-PL" sz="2400" dirty="0" err="1">
                <a:latin typeface="Times New Roman" panose="02020603050405020304" pitchFamily="18" charset="0"/>
                <a:cs typeface="Times New Roman" panose="02020603050405020304" pitchFamily="18" charset="0"/>
              </a:rPr>
              <a:t>Zarzyczna</a:t>
            </a:r>
            <a:endParaRPr lang="pl-PL" sz="2400" dirty="0">
              <a:latin typeface="Times New Roman" panose="02020603050405020304" pitchFamily="18" charset="0"/>
              <a:cs typeface="Times New Roman" panose="02020603050405020304" pitchFamily="18" charset="0"/>
            </a:endParaRPr>
          </a:p>
          <a:p>
            <a:pPr marL="457200" indent="-457200">
              <a:buFont typeface="Wingdings" panose="05000000000000000000" pitchFamily="2" charset="2"/>
              <a:buChar char="Ø"/>
            </a:pPr>
            <a:r>
              <a:rPr lang="pl-PL" sz="2400" dirty="0">
                <a:latin typeface="Times New Roman" panose="02020603050405020304" pitchFamily="18" charset="0"/>
                <a:cs typeface="Times New Roman" panose="02020603050405020304" pitchFamily="18" charset="0"/>
              </a:rPr>
              <a:t> </a:t>
            </a:r>
            <a:r>
              <a:rPr lang="pl-PL" sz="2400" i="1" dirty="0">
                <a:latin typeface="Times New Roman" panose="02020603050405020304" pitchFamily="18" charset="0"/>
                <a:cs typeface="Times New Roman" panose="02020603050405020304" pitchFamily="18" charset="0"/>
              </a:rPr>
              <a:t>Die Kirchen</a:t>
            </a:r>
            <a:r>
              <a:rPr lang="pl-PL" sz="2400" dirty="0">
                <a:latin typeface="Times New Roman" panose="02020603050405020304" pitchFamily="18" charset="0"/>
                <a:cs typeface="Times New Roman" panose="02020603050405020304" pitchFamily="18" charset="0"/>
              </a:rPr>
              <a:t>… Monika Gronko</a:t>
            </a:r>
          </a:p>
          <a:p>
            <a:pPr marL="457200" indent="-457200">
              <a:buFont typeface="Wingdings" panose="05000000000000000000" pitchFamily="2" charset="2"/>
              <a:buChar char="Ø"/>
            </a:pPr>
            <a:r>
              <a:rPr lang="pl-PL" sz="2400" dirty="0">
                <a:latin typeface="Times New Roman" panose="02020603050405020304" pitchFamily="18" charset="0"/>
                <a:cs typeface="Times New Roman" panose="02020603050405020304" pitchFamily="18" charset="0"/>
              </a:rPr>
              <a:t> </a:t>
            </a:r>
            <a:r>
              <a:rPr lang="pl-PL" sz="2400" i="1" dirty="0" err="1">
                <a:latin typeface="Times New Roman" panose="02020603050405020304" pitchFamily="18" charset="0"/>
                <a:cs typeface="Times New Roman" panose="02020603050405020304" pitchFamily="18" charset="0"/>
              </a:rPr>
              <a:t>Studieren</a:t>
            </a:r>
            <a:r>
              <a:rPr lang="pl-PL" sz="2400" i="1" dirty="0">
                <a:latin typeface="Times New Roman" panose="02020603050405020304" pitchFamily="18" charset="0"/>
                <a:cs typeface="Times New Roman" panose="02020603050405020304" pitchFamily="18" charset="0"/>
              </a:rPr>
              <a:t> in Rzeszów</a:t>
            </a:r>
            <a:r>
              <a:rPr lang="pl-PL" sz="2400" dirty="0">
                <a:latin typeface="Times New Roman" panose="02020603050405020304" pitchFamily="18" charset="0"/>
                <a:cs typeface="Times New Roman" panose="02020603050405020304" pitchFamily="18" charset="0"/>
              </a:rPr>
              <a:t>… Magdalena Kiełb</a:t>
            </a:r>
          </a:p>
          <a:p>
            <a:pPr marL="457200" indent="-457200">
              <a:buFont typeface="Wingdings" panose="05000000000000000000" pitchFamily="2" charset="2"/>
              <a:buChar char="Ø"/>
            </a:pPr>
            <a:r>
              <a:rPr lang="pl-PL" sz="2400" dirty="0">
                <a:latin typeface="Times New Roman" panose="02020603050405020304" pitchFamily="18" charset="0"/>
                <a:cs typeface="Times New Roman" panose="02020603050405020304" pitchFamily="18" charset="0"/>
              </a:rPr>
              <a:t> </a:t>
            </a:r>
            <a:r>
              <a:rPr lang="pl-PL" sz="2400" i="1" dirty="0" err="1">
                <a:latin typeface="Times New Roman" panose="02020603050405020304" pitchFamily="18" charset="0"/>
                <a:cs typeface="Times New Roman" panose="02020603050405020304" pitchFamily="18" charset="0"/>
              </a:rPr>
              <a:t>Tourismus</a:t>
            </a:r>
            <a:r>
              <a:rPr lang="pl-PL" sz="2400" i="1" dirty="0">
                <a:latin typeface="Times New Roman" panose="02020603050405020304" pitchFamily="18" charset="0"/>
                <a:cs typeface="Times New Roman" panose="02020603050405020304" pitchFamily="18" charset="0"/>
              </a:rPr>
              <a:t> in Rzeszów</a:t>
            </a:r>
            <a:r>
              <a:rPr lang="pl-PL" sz="2400" dirty="0">
                <a:latin typeface="Times New Roman" panose="02020603050405020304" pitchFamily="18" charset="0"/>
                <a:cs typeface="Times New Roman" panose="02020603050405020304" pitchFamily="18" charset="0"/>
              </a:rPr>
              <a:t>… Katarzyna Gawrońska</a:t>
            </a:r>
          </a:p>
          <a:p>
            <a:pPr marL="457200" indent="-457200">
              <a:buFont typeface="Wingdings" panose="05000000000000000000" pitchFamily="2" charset="2"/>
              <a:buChar char="Ø"/>
            </a:pPr>
            <a:r>
              <a:rPr lang="pl-PL" sz="2400" dirty="0">
                <a:latin typeface="Times New Roman" panose="02020603050405020304" pitchFamily="18" charset="0"/>
                <a:cs typeface="Times New Roman" panose="02020603050405020304" pitchFamily="18" charset="0"/>
              </a:rPr>
              <a:t> </a:t>
            </a:r>
            <a:r>
              <a:rPr lang="pl-PL" sz="2400" i="1" dirty="0" err="1">
                <a:latin typeface="Times New Roman" panose="02020603050405020304" pitchFamily="18" charset="0"/>
                <a:cs typeface="Times New Roman" panose="02020603050405020304" pitchFamily="18" charset="0"/>
              </a:rPr>
              <a:t>Stundentenleben</a:t>
            </a:r>
            <a:r>
              <a:rPr lang="pl-PL" sz="2400" dirty="0">
                <a:latin typeface="Times New Roman" panose="02020603050405020304" pitchFamily="18" charset="0"/>
                <a:cs typeface="Times New Roman" panose="02020603050405020304" pitchFamily="18" charset="0"/>
              </a:rPr>
              <a:t>… Ilona Pielach</a:t>
            </a:r>
          </a:p>
          <a:p>
            <a:pPr marL="457200" indent="-457200">
              <a:buFont typeface="Wingdings" panose="05000000000000000000" pitchFamily="2" charset="2"/>
              <a:buChar char="Ø"/>
            </a:pPr>
            <a:r>
              <a:rPr lang="pl-PL" sz="2400" dirty="0">
                <a:latin typeface="Times New Roman" panose="02020603050405020304" pitchFamily="18" charset="0"/>
                <a:cs typeface="Times New Roman" panose="02020603050405020304" pitchFamily="18" charset="0"/>
              </a:rPr>
              <a:t>Zusammenfassung der Pr</a:t>
            </a:r>
            <a:r>
              <a:rPr lang="az-Cyrl-AZ" sz="2400" dirty="0">
                <a:latin typeface="Times New Roman" panose="02020603050405020304" pitchFamily="18" charset="0"/>
                <a:cs typeface="Times New Roman" panose="02020603050405020304" pitchFamily="18" charset="0"/>
              </a:rPr>
              <a:t>ӓ</a:t>
            </a:r>
            <a:r>
              <a:rPr lang="pl-PL" sz="2400" dirty="0" err="1">
                <a:latin typeface="Times New Roman" panose="02020603050405020304" pitchFamily="18" charset="0"/>
                <a:cs typeface="Times New Roman" panose="02020603050405020304" pitchFamily="18" charset="0"/>
              </a:rPr>
              <a:t>sentation</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Chefin</a:t>
            </a:r>
            <a:r>
              <a:rPr lang="pl-PL" sz="2400" dirty="0">
                <a:latin typeface="Times New Roman" panose="02020603050405020304" pitchFamily="18" charset="0"/>
                <a:cs typeface="Times New Roman" panose="02020603050405020304" pitchFamily="18" charset="0"/>
              </a:rPr>
              <a:t> des </a:t>
            </a:r>
            <a:r>
              <a:rPr lang="pl-PL" sz="2400" dirty="0" err="1">
                <a:latin typeface="Times New Roman" panose="02020603050405020304" pitchFamily="18" charset="0"/>
                <a:cs typeface="Times New Roman" panose="02020603050405020304" pitchFamily="18" charset="0"/>
              </a:rPr>
              <a:t>Projektes</a:t>
            </a:r>
            <a:r>
              <a:rPr lang="pl-PL" sz="2400" dirty="0">
                <a:latin typeface="Times New Roman" panose="02020603050405020304" pitchFamily="18" charset="0"/>
                <a:cs typeface="Times New Roman" panose="02020603050405020304" pitchFamily="18" charset="0"/>
              </a:rPr>
              <a:t> Patrycja Cioch</a:t>
            </a:r>
          </a:p>
          <a:p>
            <a:pPr marL="342900" indent="-342900">
              <a:buFont typeface="Wingdings" panose="05000000000000000000" pitchFamily="2" charset="2"/>
              <a:buChar char="Ø"/>
            </a:pPr>
            <a:r>
              <a:rPr lang="pl-PL" sz="2400" i="1" dirty="0">
                <a:latin typeface="Times New Roman" panose="02020603050405020304" pitchFamily="18" charset="0"/>
                <a:cs typeface="Times New Roman" panose="02020603050405020304" pitchFamily="18" charset="0"/>
              </a:rPr>
              <a:t>Grafik </a:t>
            </a:r>
            <a:r>
              <a:rPr lang="pl-PL" sz="2400" i="1" dirty="0" err="1">
                <a:latin typeface="Times New Roman" panose="02020603050405020304" pitchFamily="18" charset="0"/>
                <a:cs typeface="Times New Roman" panose="02020603050405020304" pitchFamily="18" charset="0"/>
              </a:rPr>
              <a:t>in</a:t>
            </a:r>
            <a:r>
              <a:rPr lang="pl-PL" sz="2400" i="1" dirty="0">
                <a:latin typeface="Times New Roman" panose="02020603050405020304" pitchFamily="18" charset="0"/>
                <a:cs typeface="Times New Roman" panose="02020603050405020304" pitchFamily="18" charset="0"/>
              </a:rPr>
              <a:t> der Pr</a:t>
            </a:r>
            <a:r>
              <a:rPr lang="az-Cyrl-AZ" sz="2400" i="1" dirty="0">
                <a:latin typeface="Times New Roman" panose="02020603050405020304" pitchFamily="18" charset="0"/>
                <a:cs typeface="Times New Roman" panose="02020603050405020304" pitchFamily="18" charset="0"/>
              </a:rPr>
              <a:t>ӓ</a:t>
            </a:r>
            <a:r>
              <a:rPr lang="pl-PL" sz="2400" i="1" dirty="0" err="1">
                <a:latin typeface="Times New Roman" panose="02020603050405020304" pitchFamily="18" charset="0"/>
                <a:cs typeface="Times New Roman" panose="02020603050405020304" pitchFamily="18" charset="0"/>
              </a:rPr>
              <a:t>sentation</a:t>
            </a:r>
            <a:r>
              <a:rPr lang="pl-PL" sz="2400" i="1" dirty="0">
                <a:latin typeface="Times New Roman" panose="02020603050405020304" pitchFamily="18" charset="0"/>
                <a:cs typeface="Times New Roman" panose="02020603050405020304" pitchFamily="18" charset="0"/>
              </a:rPr>
              <a:t> </a:t>
            </a:r>
            <a:r>
              <a:rPr lang="pl-PL" sz="2400" i="1" dirty="0" err="1">
                <a:latin typeface="Times New Roman" panose="02020603050405020304" pitchFamily="18" charset="0"/>
                <a:cs typeface="Times New Roman" panose="02020603050405020304" pitchFamily="18" charset="0"/>
              </a:rPr>
              <a:t>und</a:t>
            </a:r>
            <a:r>
              <a:rPr lang="pl-PL" sz="2400" i="1" dirty="0">
                <a:latin typeface="Times New Roman" panose="02020603050405020304" pitchFamily="18" charset="0"/>
                <a:cs typeface="Times New Roman" panose="02020603050405020304" pitchFamily="18" charset="0"/>
              </a:rPr>
              <a:t> </a:t>
            </a:r>
            <a:r>
              <a:rPr lang="pl-PL" sz="2400" i="1" dirty="0" err="1">
                <a:latin typeface="Times New Roman" panose="02020603050405020304" pitchFamily="18" charset="0"/>
                <a:cs typeface="Times New Roman" panose="02020603050405020304" pitchFamily="18" charset="0"/>
              </a:rPr>
              <a:t>Korrektur</a:t>
            </a:r>
            <a:r>
              <a:rPr lang="pl-PL" sz="2400" i="1" dirty="0">
                <a:latin typeface="Times New Roman" panose="02020603050405020304" pitchFamily="18" charset="0"/>
                <a:cs typeface="Times New Roman" panose="02020603050405020304" pitchFamily="18" charset="0"/>
              </a:rPr>
              <a:t>…Dominika </a:t>
            </a:r>
            <a:r>
              <a:rPr lang="pl-PL" sz="2400" dirty="0">
                <a:latin typeface="Times New Roman" panose="02020603050405020304" pitchFamily="18" charset="0"/>
                <a:cs typeface="Times New Roman" panose="02020603050405020304" pitchFamily="18" charset="0"/>
              </a:rPr>
              <a:t>Szewc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1412776"/>
            <a:ext cx="8229600" cy="4525963"/>
          </a:xfrm>
        </p:spPr>
        <p:txBody>
          <a:bodyPr/>
          <a:lstStyle/>
          <a:p>
            <a:pPr>
              <a:buNone/>
            </a:pPr>
            <a:endParaRPr lang="pl-PL" dirty="0"/>
          </a:p>
          <a:p>
            <a:pPr marL="0" indent="0">
              <a:lnSpc>
                <a:spcPct val="150000"/>
              </a:lnSpc>
              <a:buNone/>
            </a:pPr>
            <a:r>
              <a:rPr lang="pl-PL" sz="2800" dirty="0" err="1">
                <a:latin typeface="Times New Roman" panose="02020603050405020304" pitchFamily="18" charset="0"/>
                <a:cs typeface="Times New Roman" panose="02020603050405020304" pitchFamily="18" charset="0"/>
              </a:rPr>
              <a:t>Das</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nach</a:t>
            </a:r>
            <a:r>
              <a:rPr lang="pl-PL" sz="2800" dirty="0">
                <a:latin typeface="Times New Roman" panose="02020603050405020304" pitchFamily="18" charset="0"/>
                <a:cs typeface="Times New Roman" panose="02020603050405020304" pitchFamily="18" charset="0"/>
              </a:rPr>
              <a:t> Franciszek Kotula </a:t>
            </a:r>
            <a:r>
              <a:rPr lang="pl-PL" sz="2800" dirty="0" err="1">
                <a:latin typeface="Times New Roman" panose="02020603050405020304" pitchFamily="18" charset="0"/>
                <a:cs typeface="Times New Roman" panose="02020603050405020304" pitchFamily="18" charset="0"/>
              </a:rPr>
              <a:t>benannte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Ethnografische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Museum</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hat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seinen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Sitz</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am</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Marktplatz</a:t>
            </a:r>
            <a:r>
              <a:rPr lang="pl-PL" sz="2800" dirty="0">
                <a:latin typeface="Times New Roman" panose="02020603050405020304" pitchFamily="18" charset="0"/>
                <a:cs typeface="Times New Roman" panose="02020603050405020304" pitchFamily="18" charset="0"/>
              </a:rPr>
              <a:t> in Rzeszów. Es </a:t>
            </a:r>
            <a:r>
              <a:rPr lang="pl-PL" sz="2800" dirty="0" err="1">
                <a:latin typeface="Times New Roman" panose="02020603050405020304" pitchFamily="18" charset="0"/>
                <a:cs typeface="Times New Roman" panose="02020603050405020304" pitchFamily="18" charset="0"/>
              </a:rPr>
              <a:t>stellt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die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Gegenstände</a:t>
            </a:r>
            <a:r>
              <a:rPr lang="pl-PL" sz="2800" dirty="0">
                <a:latin typeface="Times New Roman" panose="02020603050405020304" pitchFamily="18" charset="0"/>
                <a:cs typeface="Times New Roman" panose="02020603050405020304" pitchFamily="18" charset="0"/>
              </a:rPr>
              <a:t> der </a:t>
            </a:r>
            <a:r>
              <a:rPr lang="pl-PL" sz="2800" dirty="0" err="1">
                <a:latin typeface="Times New Roman" panose="02020603050405020304" pitchFamily="18" charset="0"/>
                <a:cs typeface="Times New Roman" panose="02020603050405020304" pitchFamily="18" charset="0"/>
              </a:rPr>
              <a:t>alten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Volksskulptur</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und</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interessante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Wechselausstellungen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zur</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Schau</a:t>
            </a:r>
            <a:r>
              <a:rPr lang="pl-PL" sz="2800" dirty="0">
                <a:latin typeface="Times New Roman" panose="02020603050405020304" pitchFamily="18" charset="0"/>
                <a:cs typeface="Times New Roman" panose="02020603050405020304" pitchFamily="18" charset="0"/>
              </a:rPr>
              <a:t>.</a:t>
            </a:r>
          </a:p>
          <a:p>
            <a:endParaRPr lang="pl-PL" dirty="0"/>
          </a:p>
        </p:txBody>
      </p:sp>
      <p:sp>
        <p:nvSpPr>
          <p:cNvPr id="4" name="Tytuł 3"/>
          <p:cNvSpPr>
            <a:spLocks noGrp="1"/>
          </p:cNvSpPr>
          <p:nvPr>
            <p:ph type="title"/>
          </p:nvPr>
        </p:nvSpPr>
        <p:spPr/>
        <p:txBody>
          <a:bodyPr>
            <a:normAutofit fontScale="90000"/>
          </a:bodyPr>
          <a:lstStyle/>
          <a:p>
            <a:r>
              <a:rPr lang="pl-PL" b="1" dirty="0" err="1">
                <a:latin typeface="Times New Roman" panose="02020603050405020304" pitchFamily="18" charset="0"/>
                <a:cs typeface="Times New Roman" panose="02020603050405020304" pitchFamily="18" charset="0"/>
              </a:rPr>
              <a:t>Das</a:t>
            </a:r>
            <a:r>
              <a:rPr lang="pl-PL" b="1" dirty="0">
                <a:latin typeface="Times New Roman" panose="02020603050405020304" pitchFamily="18" charset="0"/>
                <a:cs typeface="Times New Roman" panose="02020603050405020304" pitchFamily="18" charset="0"/>
              </a:rPr>
              <a:t> </a:t>
            </a:r>
            <a:r>
              <a:rPr lang="pl-PL" b="1" dirty="0" err="1">
                <a:latin typeface="Times New Roman" panose="02020603050405020304" pitchFamily="18" charset="0"/>
                <a:cs typeface="Times New Roman" panose="02020603050405020304" pitchFamily="18" charset="0"/>
              </a:rPr>
              <a:t>nach</a:t>
            </a:r>
            <a:r>
              <a:rPr lang="pl-PL" b="1" dirty="0">
                <a:latin typeface="Times New Roman" panose="02020603050405020304" pitchFamily="18" charset="0"/>
                <a:cs typeface="Times New Roman" panose="02020603050405020304" pitchFamily="18" charset="0"/>
              </a:rPr>
              <a:t> Franciszek Kotula </a:t>
            </a:r>
            <a:r>
              <a:rPr lang="pl-PL" b="1" dirty="0" err="1">
                <a:latin typeface="Times New Roman" panose="02020603050405020304" pitchFamily="18" charset="0"/>
                <a:cs typeface="Times New Roman" panose="02020603050405020304" pitchFamily="18" charset="0"/>
              </a:rPr>
              <a:t>bennante</a:t>
            </a:r>
            <a:r>
              <a:rPr lang="pl-PL" b="1" dirty="0">
                <a:latin typeface="Times New Roman" panose="02020603050405020304" pitchFamily="18" charset="0"/>
                <a:cs typeface="Times New Roman" panose="02020603050405020304" pitchFamily="18" charset="0"/>
              </a:rPr>
              <a:t> </a:t>
            </a:r>
            <a:r>
              <a:rPr lang="pl-PL" b="1" dirty="0" err="1">
                <a:latin typeface="Times New Roman" panose="02020603050405020304" pitchFamily="18" charset="0"/>
                <a:cs typeface="Times New Roman" panose="02020603050405020304" pitchFamily="18" charset="0"/>
              </a:rPr>
              <a:t>Museum</a:t>
            </a:r>
            <a:endParaRPr lang="pl-PL"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87624" y="836712"/>
            <a:ext cx="6452825" cy="5289451"/>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755576" y="620688"/>
            <a:ext cx="7398560" cy="5289451"/>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413792"/>
            <a:ext cx="8229600" cy="1143000"/>
          </a:xfrm>
        </p:spPr>
        <p:txBody>
          <a:bodyPr>
            <a:normAutofit fontScale="90000"/>
          </a:bodyPr>
          <a:lstStyle/>
          <a:p>
            <a:r>
              <a:rPr lang="en-US" b="1" dirty="0">
                <a:latin typeface="Times New Roman" panose="02020603050405020304" pitchFamily="18" charset="0"/>
                <a:cs typeface="Times New Roman" panose="02020603050405020304" pitchFamily="18" charset="0"/>
              </a:rPr>
              <a:t>Das Museum </a:t>
            </a:r>
            <a:r>
              <a:rPr lang="en-US" b="1" dirty="0" err="1">
                <a:latin typeface="Times New Roman" panose="02020603050405020304" pitchFamily="18" charset="0"/>
                <a:cs typeface="Times New Roman" panose="02020603050405020304" pitchFamily="18" charset="0"/>
              </a:rPr>
              <a:t>der</a:t>
            </a:r>
            <a:r>
              <a:rPr lang="en-US" b="1" dirty="0">
                <a:latin typeface="Times New Roman" panose="02020603050405020304" pitchFamily="18" charset="0"/>
                <a:cs typeface="Times New Roman" panose="02020603050405020304" pitchFamily="18" charset="0"/>
              </a:rPr>
              <a:t> Geschichte </a:t>
            </a:r>
            <a:r>
              <a:rPr lang="en-US" b="1" dirty="0" err="1">
                <a:latin typeface="Times New Roman" panose="02020603050405020304" pitchFamily="18" charset="0"/>
                <a:cs typeface="Times New Roman" panose="02020603050405020304" pitchFamily="18" charset="0"/>
              </a:rPr>
              <a:t>der</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Stadt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Rzeszów</a:t>
            </a:r>
            <a:br>
              <a:rPr lang="pl-PL" dirty="0"/>
            </a:br>
            <a:endParaRPr lang="pl-PL" dirty="0"/>
          </a:p>
        </p:txBody>
      </p:sp>
      <p:sp>
        <p:nvSpPr>
          <p:cNvPr id="3" name="Symbol zastępczy zawartości 2"/>
          <p:cNvSpPr>
            <a:spLocks noGrp="1"/>
          </p:cNvSpPr>
          <p:nvPr>
            <p:ph idx="1"/>
          </p:nvPr>
        </p:nvSpPr>
        <p:spPr>
          <a:xfrm>
            <a:off x="457200" y="1556792"/>
            <a:ext cx="8229600" cy="4896544"/>
          </a:xfrm>
        </p:spPr>
        <p:txBody>
          <a:bodyPr>
            <a:normAutofit fontScale="85000" lnSpcReduction="20000"/>
          </a:bodyPr>
          <a:lstStyle/>
          <a:p>
            <a:pPr marL="0" indent="0">
              <a:lnSpc>
                <a:spcPct val="160000"/>
              </a:lnSpc>
              <a:buNone/>
            </a:pPr>
            <a:r>
              <a:rPr lang="en-US" dirty="0">
                <a:latin typeface="Times New Roman" panose="02020603050405020304" pitchFamily="18" charset="0"/>
                <a:cs typeface="Times New Roman" panose="02020603050405020304" pitchFamily="18" charset="0"/>
              </a:rPr>
              <a:t>Das Museum </a:t>
            </a:r>
            <a:r>
              <a:rPr lang="en-US" dirty="0" err="1">
                <a:latin typeface="Times New Roman" panose="02020603050405020304" pitchFamily="18" charset="0"/>
                <a:cs typeface="Times New Roman" panose="02020603050405020304" pitchFamily="18" charset="0"/>
              </a:rPr>
              <a:t>der</a:t>
            </a:r>
            <a:r>
              <a:rPr lang="en-US" dirty="0">
                <a:latin typeface="Times New Roman" panose="02020603050405020304" pitchFamily="18" charset="0"/>
                <a:cs typeface="Times New Roman" panose="02020603050405020304" pitchFamily="18" charset="0"/>
              </a:rPr>
              <a:t> Geschichte </a:t>
            </a:r>
            <a:r>
              <a:rPr lang="en-US" dirty="0" err="1">
                <a:latin typeface="Times New Roman" panose="02020603050405020304" pitchFamily="18" charset="0"/>
                <a:cs typeface="Times New Roman" panose="02020603050405020304" pitchFamily="18" charset="0"/>
              </a:rPr>
              <a:t>der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Stadt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Rzeszów</a:t>
            </a:r>
            <a:r>
              <a:rPr lang="en-US" dirty="0">
                <a:latin typeface="Times New Roman" panose="02020603050405020304" pitchFamily="18" charset="0"/>
                <a:cs typeface="Times New Roman" panose="02020603050405020304" pitchFamily="18" charset="0"/>
              </a:rPr>
              <a:t>. Das Museum </a:t>
            </a:r>
            <a:r>
              <a:rPr lang="en-US" dirty="0" err="1">
                <a:latin typeface="Times New Roman" panose="02020603050405020304" pitchFamily="18" charset="0"/>
                <a:cs typeface="Times New Roman" panose="02020603050405020304" pitchFamily="18" charset="0"/>
              </a:rPr>
              <a:t>befindet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sich</a:t>
            </a:r>
            <a:r>
              <a:rPr lang="en-US" dirty="0">
                <a:latin typeface="Times New Roman" panose="02020603050405020304" pitchFamily="18" charset="0"/>
                <a:cs typeface="Times New Roman" panose="02020603050405020304" pitchFamily="18" charset="0"/>
              </a:rPr>
              <a:t> am </a:t>
            </a:r>
            <a:r>
              <a:rPr lang="en-US" dirty="0" err="1">
                <a:latin typeface="Times New Roman" panose="02020603050405020304" pitchFamily="18" charset="0"/>
                <a:cs typeface="Times New Roman" panose="02020603050405020304" pitchFamily="18" charset="0"/>
              </a:rPr>
              <a:t>Marktplatz</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Bürgerhaus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aus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dem</a:t>
            </a:r>
            <a:r>
              <a:rPr lang="en-US" dirty="0">
                <a:latin typeface="Times New Roman" panose="02020603050405020304" pitchFamily="18" charset="0"/>
                <a:cs typeface="Times New Roman" panose="02020603050405020304" pitchFamily="18" charset="0"/>
              </a:rPr>
              <a:t> 17. </a:t>
            </a:r>
            <a:r>
              <a:rPr lang="en-US" dirty="0" err="1">
                <a:latin typeface="Times New Roman" panose="02020603050405020304" pitchFamily="18" charset="0"/>
                <a:cs typeface="Times New Roman" panose="02020603050405020304" pitchFamily="18" charset="0"/>
              </a:rPr>
              <a:t>Jahrhundert</a:t>
            </a:r>
            <a:r>
              <a:rPr lang="en-US" dirty="0">
                <a:latin typeface="Times New Roman" panose="02020603050405020304" pitchFamily="18" charset="0"/>
                <a:cs typeface="Times New Roman" panose="02020603050405020304" pitchFamily="18" charset="0"/>
              </a:rPr>
              <a:t>. Die </a:t>
            </a:r>
            <a:r>
              <a:rPr lang="en-US" dirty="0" err="1">
                <a:latin typeface="Times New Roman" panose="02020603050405020304" pitchFamily="18" charset="0"/>
                <a:cs typeface="Times New Roman" panose="02020603050405020304" pitchFamily="18" charset="0"/>
              </a:rPr>
              <a:t>Ausstellung</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Sechs</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Jahrhunderte</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der</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Stadt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Rzeszów</a:t>
            </a:r>
            <a:r>
              <a:rPr lang="en-US" i="1" dirty="0">
                <a:latin typeface="Times New Roman" panose="02020603050405020304" pitchFamily="18" charset="0"/>
                <a:cs typeface="Times New Roman" panose="02020603050405020304" pitchFamily="18" charset="0"/>
              </a:rPr>
              <a:t> (1354-1944)"</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zeigt</a:t>
            </a:r>
            <a:r>
              <a:rPr lang="en-US" dirty="0">
                <a:latin typeface="Times New Roman" panose="02020603050405020304" pitchFamily="18" charset="0"/>
                <a:cs typeface="Times New Roman" panose="02020603050405020304" pitchFamily="18" charset="0"/>
              </a:rPr>
              <a:t> die Geschichte </a:t>
            </a:r>
            <a:r>
              <a:rPr lang="en-US" dirty="0" err="1">
                <a:latin typeface="Times New Roman" panose="02020603050405020304" pitchFamily="18" charset="0"/>
                <a:cs typeface="Times New Roman" panose="02020603050405020304" pitchFamily="18" charset="0"/>
              </a:rPr>
              <a:t>der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Stadt</a:t>
            </a:r>
            <a:r>
              <a:rPr lang="en-US" dirty="0">
                <a:latin typeface="Times New Roman" panose="02020603050405020304" pitchFamily="18" charset="0"/>
                <a:cs typeface="Times New Roman" panose="02020603050405020304" pitchFamily="18" charset="0"/>
              </a:rPr>
              <a:t>. In </a:t>
            </a:r>
            <a:r>
              <a:rPr lang="en-US" dirty="0" err="1">
                <a:latin typeface="Times New Roman" panose="02020603050405020304" pitchFamily="18" charset="0"/>
                <a:cs typeface="Times New Roman" panose="02020603050405020304" pitchFamily="18" charset="0"/>
              </a:rPr>
              <a:t>vier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Ausstellungsräumen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werden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Ausstellungsstücke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präsentiert</a:t>
            </a:r>
            <a:r>
              <a:rPr lang="en-US" dirty="0">
                <a:latin typeface="Times New Roman" panose="02020603050405020304" pitchFamily="18" charset="0"/>
                <a:cs typeface="Times New Roman" panose="02020603050405020304" pitchFamily="18" charset="0"/>
              </a:rPr>
              <a:t>, die </a:t>
            </a:r>
            <a:r>
              <a:rPr lang="en-US" dirty="0" err="1">
                <a:latin typeface="Times New Roman" panose="02020603050405020304" pitchFamily="18" charset="0"/>
                <a:cs typeface="Times New Roman" panose="02020603050405020304" pitchFamily="18" charset="0"/>
              </a:rPr>
              <a:t>mit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Kultur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der</a:t>
            </a:r>
            <a:r>
              <a:rPr lang="en-US" dirty="0">
                <a:latin typeface="Times New Roman" panose="02020603050405020304" pitchFamily="18" charset="0"/>
                <a:cs typeface="Times New Roman" panose="02020603050405020304" pitchFamily="18" charset="0"/>
              </a:rPr>
              <a:t> Tradition, </a:t>
            </a:r>
            <a:r>
              <a:rPr lang="en-US" dirty="0" err="1">
                <a:latin typeface="Times New Roman" panose="02020603050405020304" pitchFamily="18" charset="0"/>
                <a:cs typeface="Times New Roman" panose="02020603050405020304" pitchFamily="18" charset="0"/>
              </a:rPr>
              <a:t>der</a:t>
            </a:r>
            <a:r>
              <a:rPr lang="en-US" dirty="0">
                <a:latin typeface="Times New Roman" panose="02020603050405020304" pitchFamily="18" charset="0"/>
                <a:cs typeface="Times New Roman" panose="02020603050405020304" pitchFamily="18" charset="0"/>
              </a:rPr>
              <a:t> Religion, </a:t>
            </a:r>
            <a:r>
              <a:rPr lang="en-US" dirty="0" err="1">
                <a:latin typeface="Times New Roman" panose="02020603050405020304" pitchFamily="18" charset="0"/>
                <a:cs typeface="Times New Roman" panose="02020603050405020304" pitchFamily="18" charset="0"/>
              </a:rPr>
              <a:t>dem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Alltag</a:t>
            </a:r>
            <a:r>
              <a:rPr lang="en-US" dirty="0">
                <a:latin typeface="Times New Roman" panose="02020603050405020304" pitchFamily="18" charset="0"/>
                <a:cs typeface="Times New Roman" panose="02020603050405020304" pitchFamily="18" charset="0"/>
              </a:rPr>
              <a:t> und </a:t>
            </a:r>
            <a:r>
              <a:rPr lang="en-US" dirty="0" err="1">
                <a:latin typeface="Times New Roman" panose="02020603050405020304" pitchFamily="18" charset="0"/>
                <a:cs typeface="Times New Roman" panose="02020603050405020304" pitchFamily="18" charset="0"/>
              </a:rPr>
              <a:t>dem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politischen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Leben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der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Stadt</a:t>
            </a:r>
            <a:r>
              <a:rPr lang="en-US" dirty="0">
                <a:latin typeface="Times New Roman" panose="02020603050405020304" pitchFamily="18" charset="0"/>
                <a:cs typeface="Times New Roman" panose="02020603050405020304" pitchFamily="18" charset="0"/>
              </a:rPr>
              <a:t> und </a:t>
            </a:r>
            <a:r>
              <a:rPr lang="pl-PL" dirty="0" err="1">
                <a:latin typeface="Times New Roman" panose="02020603050405020304" pitchFamily="18" charset="0"/>
                <a:cs typeface="Times New Roman" panose="02020603050405020304" pitchFamily="18" charset="0"/>
              </a:rPr>
              <a:t>ihrer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Einwohner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zusammenhängen</a:t>
            </a:r>
            <a:r>
              <a:rPr lang="en-US" dirty="0">
                <a:latin typeface="Times New Roman" panose="02020603050405020304" pitchFamily="18" charset="0"/>
                <a:cs typeface="Times New Roman" panose="02020603050405020304" pitchFamily="18" charset="0"/>
              </a:rPr>
              <a:t>.</a:t>
            </a:r>
            <a:endParaRPr lang="pl-PL" dirty="0">
              <a:latin typeface="Times New Roman" panose="02020603050405020304" pitchFamily="18" charset="0"/>
              <a:cs typeface="Times New Roman" panose="02020603050405020304" pitchFamily="18" charset="0"/>
            </a:endParaRPr>
          </a:p>
          <a:p>
            <a:endParaRPr lang="pl-PL"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43608" y="1052736"/>
            <a:ext cx="7056784" cy="5040559"/>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en-US" b="1" dirty="0">
                <a:latin typeface="Times New Roman" panose="02020603050405020304" pitchFamily="18" charset="0"/>
                <a:cs typeface="Times New Roman" panose="02020603050405020304" pitchFamily="18" charset="0"/>
              </a:rPr>
              <a:t>Das </a:t>
            </a:r>
            <a:r>
              <a:rPr lang="en-US" b="1" dirty="0" err="1">
                <a:latin typeface="Times New Roman" panose="02020603050405020304" pitchFamily="18" charset="0"/>
                <a:cs typeface="Times New Roman" panose="02020603050405020304" pitchFamily="18" charset="0"/>
              </a:rPr>
              <a:t>Büro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für</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Kunstausstellungen</a:t>
            </a:r>
            <a:r>
              <a:rPr lang="en-US" b="1" dirty="0">
                <a:latin typeface="Times New Roman" panose="02020603050405020304" pitchFamily="18" charset="0"/>
                <a:cs typeface="Times New Roman" panose="02020603050405020304" pitchFamily="18" charset="0"/>
              </a:rPr>
              <a:t> BWA</a:t>
            </a:r>
            <a:endParaRPr lang="pl-PL"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395536" y="1340768"/>
            <a:ext cx="8291264" cy="5112568"/>
          </a:xfrm>
        </p:spPr>
        <p:txBody>
          <a:bodyPr>
            <a:normAutofit fontScale="62500" lnSpcReduction="20000"/>
          </a:bodyPr>
          <a:lstStyle/>
          <a:p>
            <a:pPr>
              <a:buNone/>
            </a:pPr>
            <a:endParaRPr lang="pl-PL" dirty="0"/>
          </a:p>
          <a:p>
            <a:pPr marL="0" indent="0">
              <a:lnSpc>
                <a:spcPct val="170000"/>
              </a:lnSpc>
              <a:buNone/>
            </a:pPr>
            <a:r>
              <a:rPr lang="en-US" sz="3800" dirty="0">
                <a:latin typeface="Times New Roman" panose="02020603050405020304" pitchFamily="18" charset="0"/>
                <a:cs typeface="Times New Roman" panose="02020603050405020304" pitchFamily="18" charset="0"/>
              </a:rPr>
              <a:t>Das </a:t>
            </a:r>
            <a:r>
              <a:rPr lang="en-US" sz="3800" dirty="0" err="1">
                <a:latin typeface="Times New Roman" panose="02020603050405020304" pitchFamily="18" charset="0"/>
                <a:cs typeface="Times New Roman" panose="02020603050405020304" pitchFamily="18" charset="0"/>
              </a:rPr>
              <a:t>Büro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für</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Kunstausstellungen</a:t>
            </a:r>
            <a:r>
              <a:rPr lang="en-US" sz="3800" dirty="0">
                <a:latin typeface="Times New Roman" panose="02020603050405020304" pitchFamily="18" charset="0"/>
                <a:cs typeface="Times New Roman" panose="02020603050405020304" pitchFamily="18" charset="0"/>
              </a:rPr>
              <a:t> BWA in </a:t>
            </a:r>
            <a:r>
              <a:rPr lang="en-US" sz="3800" dirty="0" err="1">
                <a:latin typeface="Times New Roman" panose="02020603050405020304" pitchFamily="18" charset="0"/>
                <a:cs typeface="Times New Roman" panose="02020603050405020304" pitchFamily="18" charset="0"/>
              </a:rPr>
              <a:t>Rzeszów</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ist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für</a:t>
            </a:r>
            <a:r>
              <a:rPr lang="en-US" sz="3800" dirty="0">
                <a:latin typeface="Times New Roman" panose="02020603050405020304" pitchFamily="18" charset="0"/>
                <a:cs typeface="Times New Roman" panose="02020603050405020304" pitchFamily="18" charset="0"/>
              </a:rPr>
              <a:t> die </a:t>
            </a:r>
            <a:r>
              <a:rPr lang="en-US" sz="3800" dirty="0" err="1">
                <a:latin typeface="Times New Roman" panose="02020603050405020304" pitchFamily="18" charset="0"/>
                <a:cs typeface="Times New Roman" panose="02020603050405020304" pitchFamily="18" charset="0"/>
              </a:rPr>
              <a:t>Kunstliebhaber</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ein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besonders</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interessanter</a:t>
            </a:r>
            <a:r>
              <a:rPr lang="en-US" sz="3800" dirty="0">
                <a:latin typeface="Times New Roman" panose="02020603050405020304" pitchFamily="18" charset="0"/>
                <a:cs typeface="Times New Roman" panose="02020603050405020304" pitchFamily="18" charset="0"/>
              </a:rPr>
              <a:t> Ort. </a:t>
            </a:r>
            <a:r>
              <a:rPr lang="en-US" sz="3800" dirty="0" err="1">
                <a:latin typeface="Times New Roman" panose="02020603050405020304" pitchFamily="18" charset="0"/>
                <a:cs typeface="Times New Roman" panose="02020603050405020304" pitchFamily="18" charset="0"/>
              </a:rPr>
              <a:t>Im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Büro</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für</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Kunstausstellungen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kann</a:t>
            </a:r>
            <a:r>
              <a:rPr lang="en-US" sz="3800" dirty="0">
                <a:latin typeface="Times New Roman" panose="02020603050405020304" pitchFamily="18" charset="0"/>
                <a:cs typeface="Times New Roman" panose="02020603050405020304" pitchFamily="18" charset="0"/>
              </a:rPr>
              <a:t> man </a:t>
            </a:r>
            <a:r>
              <a:rPr lang="en-US" sz="3800" dirty="0" err="1">
                <a:latin typeface="Times New Roman" panose="02020603050405020304" pitchFamily="18" charset="0"/>
                <a:cs typeface="Times New Roman" panose="02020603050405020304" pitchFamily="18" charset="0"/>
              </a:rPr>
              <a:t>unterschiedliche</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Vernissagen</a:t>
            </a:r>
            <a:r>
              <a:rPr lang="en-US" sz="3800" dirty="0">
                <a:latin typeface="Times New Roman" panose="02020603050405020304" pitchFamily="18" charset="0"/>
                <a:cs typeface="Times New Roman" panose="02020603050405020304" pitchFamily="18" charset="0"/>
              </a:rPr>
              <a:t> und </a:t>
            </a:r>
            <a:r>
              <a:rPr lang="en-US" sz="3800" dirty="0" err="1">
                <a:latin typeface="Times New Roman" panose="02020603050405020304" pitchFamily="18" charset="0"/>
                <a:cs typeface="Times New Roman" panose="02020603050405020304" pitchFamily="18" charset="0"/>
              </a:rPr>
              <a:t>Ausstellungen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sich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ansehen</a:t>
            </a:r>
            <a:r>
              <a:rPr lang="en-US" sz="3800" dirty="0">
                <a:latin typeface="Times New Roman" panose="02020603050405020304" pitchFamily="18" charset="0"/>
                <a:cs typeface="Times New Roman" panose="02020603050405020304" pitchFamily="18" charset="0"/>
              </a:rPr>
              <a:t>. Es </a:t>
            </a:r>
            <a:r>
              <a:rPr lang="en-US" sz="3800" dirty="0" err="1">
                <a:latin typeface="Times New Roman" panose="02020603050405020304" pitchFamily="18" charset="0"/>
                <a:cs typeface="Times New Roman" panose="02020603050405020304" pitchFamily="18" charset="0"/>
              </a:rPr>
              <a:t>werden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auch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Gesellschaftstreffen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mit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Künstlern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veranstaltet</a:t>
            </a:r>
            <a:r>
              <a:rPr lang="en-US" sz="3800" dirty="0">
                <a:latin typeface="Times New Roman" panose="02020603050405020304" pitchFamily="18" charset="0"/>
                <a:cs typeface="Times New Roman" panose="02020603050405020304" pitchFamily="18" charset="0"/>
              </a:rPr>
              <a:t>. Das BWA </a:t>
            </a:r>
            <a:r>
              <a:rPr lang="en-US" sz="3800" dirty="0" err="1">
                <a:latin typeface="Times New Roman" panose="02020603050405020304" pitchFamily="18" charset="0"/>
                <a:cs typeface="Times New Roman" panose="02020603050405020304" pitchFamily="18" charset="0"/>
              </a:rPr>
              <a:t>bietet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auch</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Dienstleistungen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i</a:t>
            </a:r>
            <a:r>
              <a:rPr lang="pl-PL" sz="3800" dirty="0">
                <a:latin typeface="Times New Roman" panose="02020603050405020304" pitchFamily="18" charset="0"/>
                <a:cs typeface="Times New Roman" panose="02020603050405020304" pitchFamily="18" charset="0"/>
              </a:rPr>
              <a:t>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Hin</a:t>
            </a:r>
            <a:r>
              <a:rPr lang="pl-PL" sz="3800" dirty="0" err="1">
                <a:latin typeface="Times New Roman" panose="02020603050405020304" pitchFamily="18" charset="0"/>
                <a:cs typeface="Times New Roman" panose="02020603050405020304" pitchFamily="18" charset="0"/>
              </a:rPr>
              <a:t>blick</a:t>
            </a:r>
            <a:r>
              <a:rPr lang="pl-PL" sz="3800" dirty="0">
                <a:latin typeface="Times New Roman" panose="02020603050405020304" pitchFamily="18" charset="0"/>
                <a:cs typeface="Times New Roman" panose="02020603050405020304" pitchFamily="18" charset="0"/>
              </a:rPr>
              <a:t> </a:t>
            </a:r>
            <a:r>
              <a:rPr lang="en-US" sz="3800" dirty="0">
                <a:latin typeface="Times New Roman" panose="02020603050405020304" pitchFamily="18" charset="0"/>
                <a:cs typeface="Times New Roman" panose="02020603050405020304" pitchFamily="18" charset="0"/>
              </a:rPr>
              <a:t>auf </a:t>
            </a:r>
            <a:r>
              <a:rPr lang="pl-PL" sz="3800" dirty="0">
                <a:latin typeface="Times New Roman" panose="02020603050405020304" pitchFamily="18" charset="0"/>
                <a:cs typeface="Times New Roman" panose="02020603050405020304" pitchFamily="18" charset="0"/>
              </a:rPr>
              <a:t>den </a:t>
            </a:r>
            <a:r>
              <a:rPr lang="en-US" sz="3800" dirty="0" err="1">
                <a:latin typeface="Times New Roman" panose="02020603050405020304" pitchFamily="18" charset="0"/>
                <a:cs typeface="Times New Roman" panose="02020603050405020304" pitchFamily="18" charset="0"/>
              </a:rPr>
              <a:t>plastischen</a:t>
            </a:r>
            <a:r>
              <a:rPr lang="en-US" sz="3800" dirty="0">
                <a:latin typeface="Times New Roman" panose="02020603050405020304" pitchFamily="18" charset="0"/>
                <a:cs typeface="Times New Roman" panose="02020603050405020304" pitchFamily="18" charset="0"/>
              </a:rPr>
              <a:t> und </a:t>
            </a:r>
            <a:r>
              <a:rPr lang="en-US" sz="3800" dirty="0" err="1">
                <a:latin typeface="Times New Roman" panose="02020603050405020304" pitchFamily="18" charset="0"/>
                <a:cs typeface="Times New Roman" panose="02020603050405020304" pitchFamily="18" charset="0"/>
              </a:rPr>
              <a:t>dekorativen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Unterricht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für</a:t>
            </a:r>
            <a:r>
              <a:rPr lang="en-US" sz="3800" dirty="0">
                <a:latin typeface="Times New Roman" panose="02020603050405020304" pitchFamily="18" charset="0"/>
                <a:cs typeface="Times New Roman" panose="02020603050405020304" pitchFamily="18" charset="0"/>
              </a:rPr>
              <a:t> Kinder an. Der </a:t>
            </a:r>
            <a:r>
              <a:rPr lang="en-US" sz="3800" dirty="0" err="1">
                <a:latin typeface="Times New Roman" panose="02020603050405020304" pitchFamily="18" charset="0"/>
                <a:cs typeface="Times New Roman" panose="02020603050405020304" pitchFamily="18" charset="0"/>
              </a:rPr>
              <a:t>Sitz</a:t>
            </a:r>
            <a:r>
              <a:rPr lang="en-US" sz="3800" dirty="0">
                <a:latin typeface="Times New Roman" panose="02020603050405020304" pitchFamily="18" charset="0"/>
                <a:cs typeface="Times New Roman" panose="02020603050405020304" pitchFamily="18" charset="0"/>
              </a:rPr>
              <a:t> des BWAs </a:t>
            </a:r>
            <a:r>
              <a:rPr lang="en-US" sz="3800" dirty="0" err="1">
                <a:latin typeface="Times New Roman" panose="02020603050405020304" pitchFamily="18" charset="0"/>
                <a:cs typeface="Times New Roman" panose="02020603050405020304" pitchFamily="18" charset="0"/>
              </a:rPr>
              <a:t>befindet</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sich</a:t>
            </a:r>
            <a:r>
              <a:rPr lang="en-US" sz="3800" dirty="0">
                <a:latin typeface="Times New Roman" panose="02020603050405020304" pitchFamily="18" charset="0"/>
                <a:cs typeface="Times New Roman" panose="02020603050405020304" pitchFamily="18" charset="0"/>
              </a:rPr>
              <a:t> in der </a:t>
            </a:r>
            <a:r>
              <a:rPr lang="en-US" sz="3800" dirty="0" err="1">
                <a:latin typeface="Times New Roman" panose="02020603050405020304" pitchFamily="18" charset="0"/>
                <a:cs typeface="Times New Roman" panose="02020603050405020304" pitchFamily="18" charset="0"/>
              </a:rPr>
              <a:t>alten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Synagoge</a:t>
            </a:r>
            <a:r>
              <a:rPr lang="en-US" sz="3800" dirty="0">
                <a:latin typeface="Times New Roman" panose="02020603050405020304" pitchFamily="18" charset="0"/>
                <a:cs typeface="Times New Roman" panose="02020603050405020304" pitchFamily="18" charset="0"/>
              </a:rPr>
              <a:t>.</a:t>
            </a:r>
            <a:endParaRPr lang="pl-PL" sz="3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836712"/>
            <a:ext cx="7161518" cy="5289451"/>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836712"/>
            <a:ext cx="6984776" cy="5289451"/>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en-US" b="1" dirty="0" err="1">
                <a:latin typeface="Times New Roman" panose="02020603050405020304" pitchFamily="18" charset="0"/>
                <a:cs typeface="Times New Roman" panose="02020603050405020304" pitchFamily="18" charset="0"/>
              </a:rPr>
              <a:t>Maskentheater</a:t>
            </a:r>
            <a:r>
              <a:rPr lang="en-US" b="1" dirty="0">
                <a:latin typeface="Times New Roman" panose="02020603050405020304" pitchFamily="18" charset="0"/>
                <a:cs typeface="Times New Roman" panose="02020603050405020304" pitchFamily="18" charset="0"/>
              </a:rPr>
              <a:t> und das </a:t>
            </a:r>
            <a:r>
              <a:rPr lang="en-US" b="1" dirty="0" err="1">
                <a:latin typeface="Times New Roman" panose="02020603050405020304" pitchFamily="18" charset="0"/>
                <a:cs typeface="Times New Roman" panose="02020603050405020304" pitchFamily="18" charset="0"/>
              </a:rPr>
              <a:t>Gute</a:t>
            </a:r>
            <a:r>
              <a:rPr lang="pl-PL" b="1" dirty="0">
                <a:latin typeface="Times New Roman" panose="02020603050405020304" pitchFamily="18" charset="0"/>
                <a:cs typeface="Times New Roman" panose="02020603050405020304" pitchFamily="18" charset="0"/>
              </a:rPr>
              <a:t>n</a:t>
            </a:r>
            <a:r>
              <a:rPr lang="en-US" b="1" dirty="0" err="1">
                <a:latin typeface="Times New Roman" panose="02020603050405020304" pitchFamily="18" charset="0"/>
                <a:cs typeface="Times New Roman" panose="02020603050405020304" pitchFamily="18" charset="0"/>
              </a:rPr>
              <a:t>acht</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Museu</a:t>
            </a:r>
            <a:r>
              <a:rPr lang="pl-PL" b="1" dirty="0">
                <a:latin typeface="Times New Roman" panose="02020603050405020304" pitchFamily="18" charset="0"/>
                <a:cs typeface="Times New Roman" panose="02020603050405020304" pitchFamily="18" charset="0"/>
              </a:rPr>
              <a:t>m</a:t>
            </a:r>
            <a:endParaRPr lang="pl-PL"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457200" y="1600200"/>
            <a:ext cx="8229600" cy="5141168"/>
          </a:xfrm>
        </p:spPr>
        <p:txBody>
          <a:bodyPr>
            <a:normAutofit fontScale="92500" lnSpcReduction="10000"/>
          </a:bodyPr>
          <a:lstStyle/>
          <a:p>
            <a:pPr marL="0" indent="0">
              <a:lnSpc>
                <a:spcPct val="170000"/>
              </a:lnSpc>
              <a:buNone/>
            </a:pPr>
            <a:r>
              <a:rPr lang="en-US" sz="2400" b="1" dirty="0" err="1">
                <a:latin typeface="Times New Roman" panose="02020603050405020304" pitchFamily="18" charset="0"/>
                <a:cs typeface="Times New Roman" panose="02020603050405020304" pitchFamily="18" charset="0"/>
              </a:rPr>
              <a:t>Maskentheater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ist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professionelles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Puppentheater</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Sein</a:t>
            </a:r>
            <a:r>
              <a:rPr lang="en-US" sz="2400" dirty="0">
                <a:latin typeface="Times New Roman" panose="02020603050405020304" pitchFamily="18" charset="0"/>
                <a:cs typeface="Times New Roman" panose="02020603050405020304" pitchFamily="18" charset="0"/>
              </a:rPr>
              <a:t> Repertoire </a:t>
            </a:r>
            <a:r>
              <a:rPr lang="en-US" sz="2400" dirty="0" err="1">
                <a:latin typeface="Times New Roman" panose="02020603050405020304" pitchFamily="18" charset="0"/>
                <a:cs typeface="Times New Roman" panose="02020603050405020304" pitchFamily="18" charset="0"/>
              </a:rPr>
              <a:t>umfasst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Stücke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für</a:t>
            </a:r>
            <a:r>
              <a:rPr lang="en-US" sz="2400" dirty="0">
                <a:latin typeface="Times New Roman" panose="02020603050405020304" pitchFamily="18" charset="0"/>
                <a:cs typeface="Times New Roman" panose="02020603050405020304" pitchFamily="18" charset="0"/>
              </a:rPr>
              <a:t> Kinder, </a:t>
            </a:r>
            <a:r>
              <a:rPr lang="en-US" sz="2400" dirty="0" err="1">
                <a:latin typeface="Times New Roman" panose="02020603050405020304" pitchFamily="18" charset="0"/>
                <a:cs typeface="Times New Roman" panose="02020603050405020304" pitchFamily="18" charset="0"/>
              </a:rPr>
              <a:t>Jugendliche</a:t>
            </a:r>
            <a:r>
              <a:rPr lang="en-US" sz="2400" dirty="0">
                <a:latin typeface="Times New Roman" panose="02020603050405020304" pitchFamily="18" charset="0"/>
                <a:cs typeface="Times New Roman" panose="02020603050405020304" pitchFamily="18" charset="0"/>
              </a:rPr>
              <a:t> und </a:t>
            </a:r>
            <a:r>
              <a:rPr lang="en-US" sz="2400" dirty="0" err="1">
                <a:latin typeface="Times New Roman" panose="02020603050405020304" pitchFamily="18" charset="0"/>
                <a:cs typeface="Times New Roman" panose="02020603050405020304" pitchFamily="18" charset="0"/>
              </a:rPr>
              <a:t>Erwachsene</a:t>
            </a:r>
            <a:r>
              <a:rPr lang="en-US" sz="2400" dirty="0">
                <a:latin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cs typeface="Times New Roman" panose="02020603050405020304" pitchFamily="18" charset="0"/>
              </a:rPr>
              <a:t>separaten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Räumen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befindet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sich</a:t>
            </a:r>
            <a:r>
              <a:rPr lang="en-US" sz="2400" dirty="0">
                <a:latin typeface="Times New Roman" panose="02020603050405020304" pitchFamily="18" charset="0"/>
                <a:cs typeface="Times New Roman" panose="02020603050405020304" pitchFamily="18" charset="0"/>
              </a:rPr>
              <a:t> das </a:t>
            </a:r>
            <a:r>
              <a:rPr lang="en-US" sz="2400" dirty="0" err="1">
                <a:latin typeface="Times New Roman" panose="02020603050405020304" pitchFamily="18" charset="0"/>
                <a:cs typeface="Times New Roman" panose="02020603050405020304" pitchFamily="18" charset="0"/>
              </a:rPr>
              <a:t>Puppentheater</a:t>
            </a:r>
            <a:r>
              <a:rPr lang="en-US" sz="2400" dirty="0">
                <a:latin typeface="Times New Roman" panose="02020603050405020304" pitchFamily="18" charset="0"/>
                <a:cs typeface="Times New Roman" panose="02020603050405020304" pitchFamily="18" charset="0"/>
              </a:rPr>
              <a:t>- Museum.</a:t>
            </a:r>
            <a:endParaRPr lang="pl-PL" sz="2400" dirty="0">
              <a:latin typeface="Times New Roman" panose="02020603050405020304" pitchFamily="18" charset="0"/>
              <a:cs typeface="Times New Roman" panose="02020603050405020304" pitchFamily="18" charset="0"/>
            </a:endParaRPr>
          </a:p>
          <a:p>
            <a:pPr marL="0" indent="0">
              <a:lnSpc>
                <a:spcPct val="170000"/>
              </a:lnSpc>
              <a:buNone/>
            </a:pPr>
            <a:r>
              <a:rPr lang="en-US" sz="2400" dirty="0">
                <a:latin typeface="Times New Roman" panose="02020603050405020304" pitchFamily="18" charset="0"/>
                <a:cs typeface="Times New Roman" panose="02020603050405020304" pitchFamily="18" charset="0"/>
              </a:rPr>
              <a:t>Das </a:t>
            </a:r>
            <a:r>
              <a:rPr lang="en-US" sz="2400" dirty="0" err="1">
                <a:latin typeface="Times New Roman" panose="02020603050405020304" pitchFamily="18" charset="0"/>
                <a:cs typeface="Times New Roman" panose="02020603050405020304" pitchFamily="18" charset="0"/>
              </a:rPr>
              <a:t>Theatergebäude</a:t>
            </a:r>
            <a:r>
              <a:rPr lang="en-US"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enth</a:t>
            </a:r>
            <a:r>
              <a:rPr lang="de-DE" sz="2400" dirty="0">
                <a:latin typeface="Times New Roman" panose="02020603050405020304" pitchFamily="18" charset="0"/>
                <a:cs typeface="Times New Roman" panose="02020603050405020304" pitchFamily="18" charset="0"/>
              </a:rPr>
              <a:t>ä</a:t>
            </a:r>
            <a:r>
              <a:rPr lang="pl-PL" sz="2400" dirty="0" err="1">
                <a:latin typeface="Times New Roman" panose="02020603050405020304" pitchFamily="18" charset="0"/>
                <a:cs typeface="Times New Roman" panose="02020603050405020304" pitchFamily="18" charset="0"/>
              </a:rPr>
              <a:t>lt</a:t>
            </a:r>
            <a:r>
              <a:rPr lang="en-US" sz="2400" dirty="0">
                <a:latin typeface="Times New Roman" panose="02020603050405020304" pitchFamily="18" charset="0"/>
                <a:cs typeface="Times New Roman" panose="02020603050405020304" pitchFamily="18" charset="0"/>
              </a:rPr>
              <a:t> das  in </a:t>
            </a:r>
            <a:r>
              <a:rPr lang="en-US" sz="2400" dirty="0" err="1">
                <a:latin typeface="Times New Roman" panose="02020603050405020304" pitchFamily="18" charset="0"/>
                <a:cs typeface="Times New Roman" panose="02020603050405020304" pitchFamily="18" charset="0"/>
              </a:rPr>
              <a:t>Polen</a:t>
            </a:r>
            <a:r>
              <a:rPr lang="pl-PL" sz="2400" dirty="0">
                <a:latin typeface="Times New Roman" panose="02020603050405020304" pitchFamily="18" charset="0"/>
                <a:cs typeface="Times New Roman" panose="02020603050405020304" pitchFamily="18" charset="0"/>
              </a:rPr>
              <a:t> </a:t>
            </a:r>
            <a:r>
              <a:rPr lang="pl-PL" sz="2400" dirty="0" err="1">
                <a:latin typeface="Times New Roman" panose="02020603050405020304" pitchFamily="18" charset="0"/>
                <a:cs typeface="Times New Roman" panose="02020603050405020304" pitchFamily="18" charset="0"/>
              </a:rPr>
              <a:t>einzige</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Gute</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Nacht</a:t>
            </a:r>
            <a:r>
              <a:rPr lang="en-US" sz="2400" b="1" dirty="0">
                <a:latin typeface="Times New Roman" panose="02020603050405020304" pitchFamily="18" charset="0"/>
                <a:cs typeface="Times New Roman" panose="02020603050405020304" pitchFamily="18" charset="0"/>
              </a:rPr>
              <a:t> – Museum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einer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einzigartigen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Sammlung</a:t>
            </a:r>
            <a:r>
              <a:rPr lang="en-US" sz="2400" dirty="0">
                <a:latin typeface="Times New Roman" panose="02020603050405020304" pitchFamily="18" charset="0"/>
                <a:cs typeface="Times New Roman" panose="02020603050405020304" pitchFamily="18" charset="0"/>
              </a:rPr>
              <a:t> von </a:t>
            </a:r>
            <a:r>
              <a:rPr lang="en-US" sz="2400" dirty="0" err="1">
                <a:latin typeface="Times New Roman" panose="02020603050405020304" pitchFamily="18" charset="0"/>
                <a:cs typeface="Times New Roman" panose="02020603050405020304" pitchFamily="18" charset="0"/>
              </a:rPr>
              <a:t>Erinnerungsstücken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aus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beliebten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Animationsprogrammen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für</a:t>
            </a:r>
            <a:r>
              <a:rPr lang="en-US" sz="2400" dirty="0">
                <a:latin typeface="Times New Roman" panose="02020603050405020304" pitchFamily="18" charset="0"/>
                <a:cs typeface="Times New Roman" panose="02020603050405020304" pitchFamily="18" charset="0"/>
              </a:rPr>
              <a:t> Kinder . Es </a:t>
            </a:r>
            <a:r>
              <a:rPr lang="en-US" sz="2400" dirty="0" err="1">
                <a:latin typeface="Times New Roman" panose="02020603050405020304" pitchFamily="18" charset="0"/>
                <a:cs typeface="Times New Roman" panose="02020603050405020304" pitchFamily="18" charset="0"/>
              </a:rPr>
              <a:t>ist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ein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magischer</a:t>
            </a:r>
            <a:r>
              <a:rPr lang="en-US" sz="2400" dirty="0">
                <a:latin typeface="Times New Roman" panose="02020603050405020304" pitchFamily="18" charset="0"/>
                <a:cs typeface="Times New Roman" panose="02020603050405020304" pitchFamily="18" charset="0"/>
              </a:rPr>
              <a:t> Ort –</a:t>
            </a:r>
            <a:r>
              <a:rPr lang="en-US" sz="2400" dirty="0" err="1">
                <a:latin typeface="Times New Roman" panose="02020603050405020304" pitchFamily="18" charset="0"/>
                <a:cs typeface="Times New Roman" panose="02020603050405020304" pitchFamily="18" charset="0"/>
              </a:rPr>
              <a:t>eine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Zeitmaschine,die</a:t>
            </a:r>
            <a:r>
              <a:rPr lang="en-US" sz="2400" dirty="0">
                <a:latin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cs typeface="Times New Roman" panose="02020603050405020304" pitchFamily="18" charset="0"/>
              </a:rPr>
              <a:t>eine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andere</a:t>
            </a:r>
            <a:r>
              <a:rPr lang="en-US" sz="2400" dirty="0">
                <a:latin typeface="Times New Roman" panose="02020603050405020304" pitchFamily="18" charset="0"/>
                <a:cs typeface="Times New Roman" panose="02020603050405020304" pitchFamily="18" charset="0"/>
              </a:rPr>
              <a:t> Dimension verse</a:t>
            </a:r>
            <a:r>
              <a:rPr lang="pl-PL" sz="2400" dirty="0" err="1">
                <a:latin typeface="Times New Roman" panose="02020603050405020304" pitchFamily="18" charset="0"/>
                <a:cs typeface="Times New Roman" panose="02020603050405020304" pitchFamily="18" charset="0"/>
              </a:rPr>
              <a:t>tz</a:t>
            </a:r>
            <a:r>
              <a:rPr lang="en-US" sz="2400" dirty="0">
                <a:latin typeface="Times New Roman" panose="02020603050405020304" pitchFamily="18" charset="0"/>
                <a:cs typeface="Times New Roman" panose="02020603050405020304" pitchFamily="18" charset="0"/>
              </a:rPr>
              <a:t>t, </a:t>
            </a:r>
            <a:r>
              <a:rPr lang="en-US" sz="2400" dirty="0" err="1">
                <a:latin typeface="Times New Roman" panose="02020603050405020304" pitchFamily="18" charset="0"/>
                <a:cs typeface="Times New Roman" panose="02020603050405020304" pitchFamily="18" charset="0"/>
              </a:rPr>
              <a:t>ein</a:t>
            </a:r>
            <a:r>
              <a:rPr lang="en-US" sz="2400" dirty="0">
                <a:latin typeface="Times New Roman" panose="02020603050405020304" pitchFamily="18" charset="0"/>
                <a:cs typeface="Times New Roman" panose="02020603050405020304" pitchFamily="18" charset="0"/>
              </a:rPr>
              <a:t> Land </a:t>
            </a:r>
            <a:r>
              <a:rPr lang="en-US" sz="2400" dirty="0" err="1">
                <a:latin typeface="Times New Roman" panose="02020603050405020304" pitchFamily="18" charset="0"/>
                <a:cs typeface="Times New Roman" panose="02020603050405020304" pitchFamily="18" charset="0"/>
              </a:rPr>
              <a:t>der</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Erinnerungen</a:t>
            </a:r>
            <a:r>
              <a:rPr lang="en-US" sz="2400" dirty="0">
                <a:latin typeface="Times New Roman" panose="02020603050405020304" pitchFamily="18" charset="0"/>
                <a:cs typeface="Times New Roman" panose="02020603050405020304" pitchFamily="18" charset="0"/>
              </a:rPr>
              <a:t>,</a:t>
            </a:r>
            <a:r>
              <a:rPr lang="pl-PL" sz="2400" dirty="0" err="1">
                <a:latin typeface="Times New Roman" panose="02020603050405020304" pitchFamily="18" charset="0"/>
                <a:cs typeface="Times New Roman" panose="02020603050405020304" pitchFamily="18" charset="0"/>
              </a:rPr>
              <a:t>und</a:t>
            </a:r>
            <a:r>
              <a:rPr lang="pl-PL" sz="2400" dirty="0">
                <a:latin typeface="Times New Roman" panose="02020603050405020304" pitchFamily="18" charset="0"/>
                <a:cs typeface="Times New Roman" panose="02020603050405020304" pitchFamily="18" charset="0"/>
              </a:rPr>
              <a:t> der</a:t>
            </a:r>
            <a:r>
              <a:rPr lang="en-US" sz="2400" dirty="0">
                <a:latin typeface="Times New Roman" panose="02020603050405020304" pitchFamily="18" charset="0"/>
                <a:cs typeface="Times New Roman" panose="02020603050405020304" pitchFamily="18" charset="0"/>
              </a:rPr>
              <a:t> positive</a:t>
            </a:r>
            <a:r>
              <a:rPr lang="pl-PL" sz="2400" dirty="0">
                <a:latin typeface="Times New Roman" panose="02020603050405020304" pitchFamily="18" charset="0"/>
                <a:cs typeface="Times New Roman" panose="02020603050405020304" pitchFamily="18" charset="0"/>
              </a:rPr>
              <a:t>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Emotionen</a:t>
            </a:r>
            <a:r>
              <a:rPr lang="en-US" sz="2400" dirty="0">
                <a:latin typeface="Times New Roman" panose="02020603050405020304" pitchFamily="18" charset="0"/>
                <a:cs typeface="Times New Roman" panose="02020603050405020304" pitchFamily="18" charset="0"/>
              </a:rPr>
              <a:t> – die Welt der </a:t>
            </a:r>
            <a:r>
              <a:rPr lang="en-US" sz="2400" dirty="0" err="1">
                <a:latin typeface="Times New Roman" panose="02020603050405020304" pitchFamily="18" charset="0"/>
                <a:cs typeface="Times New Roman" panose="02020603050405020304" pitchFamily="18" charset="0"/>
              </a:rPr>
              <a:t>Märchen</a:t>
            </a:r>
            <a:r>
              <a:rPr lang="en-US" sz="2400" dirty="0">
                <a:latin typeface="Times New Roman" panose="02020603050405020304" pitchFamily="18" charset="0"/>
                <a:cs typeface="Times New Roman" panose="02020603050405020304" pitchFamily="18" charset="0"/>
              </a:rPr>
              <a:t>.</a:t>
            </a:r>
            <a:endParaRPr lang="pl-PL"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052736"/>
            <a:ext cx="7272808" cy="460851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72914" y="1412776"/>
            <a:ext cx="7848872" cy="3312368"/>
          </a:xfrm>
        </p:spPr>
        <p:txBody>
          <a:bodyPr>
            <a:normAutofit fontScale="90000"/>
          </a:bodyPr>
          <a:lstStyle/>
          <a:p>
            <a:r>
              <a:rPr lang="pl-PL" dirty="0">
                <a:latin typeface="Times New Roman" panose="02020603050405020304" pitchFamily="18" charset="0"/>
                <a:cs typeface="Times New Roman" panose="02020603050405020304" pitchFamily="18" charset="0"/>
              </a:rPr>
              <a:t> </a:t>
            </a:r>
            <a:r>
              <a:rPr lang="pl-PL" sz="8000" b="1" dirty="0" err="1">
                <a:latin typeface="Times New Roman" panose="02020603050405020304" pitchFamily="18" charset="0"/>
                <a:cs typeface="Times New Roman" panose="02020603050405020304" pitchFamily="18" charset="0"/>
              </a:rPr>
              <a:t>Aus</a:t>
            </a:r>
            <a:r>
              <a:rPr lang="pl-PL" sz="8000" b="1" dirty="0">
                <a:latin typeface="Times New Roman" panose="02020603050405020304" pitchFamily="18" charset="0"/>
                <a:cs typeface="Times New Roman" panose="02020603050405020304" pitchFamily="18" charset="0"/>
              </a:rPr>
              <a:t> der </a:t>
            </a:r>
            <a:r>
              <a:rPr lang="pl-PL" sz="8000" b="1" dirty="0" err="1">
                <a:latin typeface="Times New Roman" panose="02020603050405020304" pitchFamily="18" charset="0"/>
                <a:cs typeface="Times New Roman" panose="02020603050405020304" pitchFamily="18" charset="0"/>
              </a:rPr>
              <a:t>Geschichte</a:t>
            </a:r>
            <a:r>
              <a:rPr lang="pl-PL" sz="8000" b="1" dirty="0">
                <a:latin typeface="Times New Roman" panose="02020603050405020304" pitchFamily="18" charset="0"/>
                <a:cs typeface="Times New Roman" panose="02020603050405020304" pitchFamily="18" charset="0"/>
              </a:rPr>
              <a:t> von Rzeszów</a:t>
            </a:r>
            <a:br>
              <a:rPr lang="pl-PL" dirty="0"/>
            </a:br>
            <a:endParaRPr lang="pl-PL" dirty="0"/>
          </a:p>
        </p:txBody>
      </p:sp>
      <p:sp>
        <p:nvSpPr>
          <p:cNvPr id="3" name="Podtytuł 2"/>
          <p:cNvSpPr>
            <a:spLocks noGrp="1"/>
          </p:cNvSpPr>
          <p:nvPr>
            <p:ph type="subTitle" idx="1"/>
          </p:nvPr>
        </p:nvSpPr>
        <p:spPr>
          <a:xfrm>
            <a:off x="3131840" y="4437112"/>
            <a:ext cx="5320680" cy="1800200"/>
          </a:xfrm>
        </p:spPr>
        <p:txBody>
          <a:bodyPr>
            <a:normAutofit lnSpcReduction="10000"/>
          </a:bodyPr>
          <a:lstStyle/>
          <a:p>
            <a:pPr algn="r"/>
            <a:endParaRPr lang="pl-PL" dirty="0">
              <a:solidFill>
                <a:schemeClr val="tx1"/>
              </a:solidFill>
            </a:endParaRPr>
          </a:p>
          <a:p>
            <a:pPr algn="r"/>
            <a:endParaRPr lang="pl-PL" dirty="0">
              <a:solidFill>
                <a:schemeClr val="tx1"/>
              </a:solidFill>
            </a:endParaRPr>
          </a:p>
          <a:p>
            <a:pPr algn="r"/>
            <a:r>
              <a:rPr lang="pl-PL" sz="3600" dirty="0">
                <a:solidFill>
                  <a:schemeClr val="tx1"/>
                </a:solidFill>
                <a:latin typeface="Times New Roman" panose="02020603050405020304" pitchFamily="18" charset="0"/>
                <a:cs typeface="Times New Roman" panose="02020603050405020304" pitchFamily="18" charset="0"/>
              </a:rPr>
              <a:t>ERWINA MITAN</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692696"/>
            <a:ext cx="4968552" cy="3744416"/>
          </a:xfrm>
          <a:prstGeom prst="rect">
            <a:avLst/>
          </a:prstGeom>
        </p:spPr>
      </p:pic>
      <p:pic>
        <p:nvPicPr>
          <p:cNvPr id="6" name="Obraz 5"/>
          <p:cNvPicPr/>
          <p:nvPr/>
        </p:nvPicPr>
        <p:blipFill>
          <a:blip r:embed="rId3" cstate="print">
            <a:extLst>
              <a:ext uri="{28A0092B-C50C-407E-A947-70E740481C1C}">
                <a14:useLocalDpi xmlns:a14="http://schemas.microsoft.com/office/drawing/2010/main" val="0"/>
              </a:ext>
            </a:extLst>
          </a:blip>
          <a:stretch>
            <a:fillRect/>
          </a:stretch>
        </p:blipFill>
        <p:spPr>
          <a:xfrm>
            <a:off x="4427984" y="3573016"/>
            <a:ext cx="4320520" cy="2931209"/>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z="4000" b="1" dirty="0">
                <a:latin typeface="Times New Roman" panose="02020603050405020304" pitchFamily="18" charset="0"/>
                <a:cs typeface="Times New Roman" panose="02020603050405020304" pitchFamily="18" charset="0"/>
              </a:rPr>
              <a:t>Wortschatz:</a:t>
            </a:r>
            <a:endParaRPr lang="pl-PL" sz="4000"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p:txBody>
          <a:bodyPr numCol="2">
            <a:normAutofit fontScale="47500" lnSpcReduction="20000"/>
          </a:bodyPr>
          <a:lstStyle/>
          <a:p>
            <a:r>
              <a:rPr lang="en-US" b="1" dirty="0" err="1">
                <a:latin typeface="Times New Roman" panose="02020603050405020304" pitchFamily="18" charset="0"/>
                <a:cs typeface="Times New Roman" panose="02020603050405020304" pitchFamily="18" charset="0"/>
              </a:rPr>
              <a:t>Nomen</a:t>
            </a:r>
            <a:endParaRPr lang="pl-PL"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der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Innenraum</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wnętrze</a:t>
            </a:r>
            <a:endParaRPr lang="pl-PL"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die </a:t>
            </a:r>
            <a:r>
              <a:rPr lang="en-US" dirty="0" err="1">
                <a:latin typeface="Times New Roman" panose="02020603050405020304" pitchFamily="18" charset="0"/>
                <a:cs typeface="Times New Roman" panose="02020603050405020304" pitchFamily="18" charset="0"/>
              </a:rPr>
              <a:t>Dauerausstellung</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ekspozycja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stała</a:t>
            </a:r>
            <a:endParaRPr lang="pl-PL" dirty="0">
              <a:latin typeface="Times New Roman" panose="02020603050405020304" pitchFamily="18" charset="0"/>
              <a:cs typeface="Times New Roman" panose="02020603050405020304" pitchFamily="18" charset="0"/>
            </a:endParaRPr>
          </a:p>
          <a:p>
            <a:r>
              <a:rPr lang="pl-PL" dirty="0" err="1">
                <a:latin typeface="Times New Roman" panose="02020603050405020304" pitchFamily="18" charset="0"/>
                <a:cs typeface="Times New Roman" panose="02020603050405020304" pitchFamily="18" charset="0"/>
              </a:rPr>
              <a:t>die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Ausstellung</a:t>
            </a:r>
            <a:r>
              <a:rPr lang="pl-PL" dirty="0">
                <a:latin typeface="Times New Roman" panose="02020603050405020304" pitchFamily="18" charset="0"/>
                <a:cs typeface="Times New Roman" panose="02020603050405020304" pitchFamily="18" charset="0"/>
              </a:rPr>
              <a:t> -wystawa </a:t>
            </a:r>
          </a:p>
          <a:p>
            <a:r>
              <a:rPr lang="pl-PL" dirty="0" err="1">
                <a:latin typeface="Times New Roman" panose="02020603050405020304" pitchFamily="18" charset="0"/>
                <a:cs typeface="Times New Roman" panose="02020603050405020304" pitchFamily="18" charset="0"/>
              </a:rPr>
              <a:t>das</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Ausstellungsstück</a:t>
            </a:r>
            <a:r>
              <a:rPr lang="pl-PL" dirty="0">
                <a:latin typeface="Times New Roman" panose="02020603050405020304" pitchFamily="18" charset="0"/>
                <a:cs typeface="Times New Roman" panose="02020603050405020304" pitchFamily="18" charset="0"/>
              </a:rPr>
              <a:t> - eksponat</a:t>
            </a:r>
          </a:p>
          <a:p>
            <a:r>
              <a:rPr lang="en-US" dirty="0" err="1">
                <a:latin typeface="Times New Roman" panose="02020603050405020304" pitchFamily="18" charset="0"/>
                <a:cs typeface="Times New Roman" panose="02020603050405020304" pitchFamily="18" charset="0"/>
              </a:rPr>
              <a:t>der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Gegenstand</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przedmiot</a:t>
            </a:r>
            <a:endParaRPr lang="pl-PL"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die </a:t>
            </a:r>
            <a:r>
              <a:rPr lang="en-US" dirty="0" err="1">
                <a:latin typeface="Times New Roman" panose="02020603050405020304" pitchFamily="18" charset="0"/>
                <a:cs typeface="Times New Roman" panose="02020603050405020304" pitchFamily="18" charset="0"/>
              </a:rPr>
              <a:t>Volksskulptur</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rzeźba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ludowa</a:t>
            </a:r>
            <a:endParaRPr lang="pl-PL"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die </a:t>
            </a:r>
            <a:r>
              <a:rPr lang="en-US" dirty="0" err="1">
                <a:latin typeface="Times New Roman" panose="02020603050405020304" pitchFamily="18" charset="0"/>
                <a:cs typeface="Times New Roman" panose="02020603050405020304" pitchFamily="18" charset="0"/>
              </a:rPr>
              <a:t>Vernissage</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wernisaż</a:t>
            </a:r>
            <a:endParaRPr lang="pl-PL" dirty="0">
              <a:latin typeface="Times New Roman" panose="02020603050405020304" pitchFamily="18" charset="0"/>
              <a:cs typeface="Times New Roman" panose="02020603050405020304" pitchFamily="18" charset="0"/>
            </a:endParaRPr>
          </a:p>
          <a:p>
            <a:r>
              <a:rPr lang="pl-PL" dirty="0">
                <a:latin typeface="Times New Roman" panose="02020603050405020304" pitchFamily="18" charset="0"/>
                <a:cs typeface="Times New Roman" panose="02020603050405020304" pitchFamily="18" charset="0"/>
              </a:rPr>
              <a:t>d</a:t>
            </a:r>
            <a:r>
              <a:rPr lang="de-DE" dirty="0" err="1">
                <a:latin typeface="Times New Roman" panose="02020603050405020304" pitchFamily="18" charset="0"/>
                <a:cs typeface="Times New Roman" panose="02020603050405020304" pitchFamily="18" charset="0"/>
              </a:rPr>
              <a:t>as</a:t>
            </a:r>
            <a:r>
              <a:rPr lang="de-DE"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Gesellschaftstreffen</a:t>
            </a:r>
            <a:r>
              <a:rPr lang="pl-PL" dirty="0">
                <a:latin typeface="Times New Roman" panose="02020603050405020304" pitchFamily="18" charset="0"/>
                <a:cs typeface="Times New Roman" panose="02020603050405020304" pitchFamily="18" charset="0"/>
              </a:rPr>
              <a:t> – spotkanie towarzyskie</a:t>
            </a:r>
          </a:p>
          <a:p>
            <a:r>
              <a:rPr lang="pl-PL" dirty="0" err="1">
                <a:latin typeface="Times New Roman" panose="02020603050405020304" pitchFamily="18" charset="0"/>
                <a:cs typeface="Times New Roman" panose="02020603050405020304" pitchFamily="18" charset="0"/>
              </a:rPr>
              <a:t>die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Dienstleistung</a:t>
            </a:r>
            <a:r>
              <a:rPr lang="pl-PL" dirty="0">
                <a:latin typeface="Times New Roman" panose="02020603050405020304" pitchFamily="18" charset="0"/>
                <a:cs typeface="Times New Roman" panose="02020603050405020304" pitchFamily="18" charset="0"/>
              </a:rPr>
              <a:t> – usługa</a:t>
            </a:r>
          </a:p>
          <a:p>
            <a:r>
              <a:rPr lang="pl-PL" dirty="0">
                <a:latin typeface="Times New Roman" panose="02020603050405020304" pitchFamily="18" charset="0"/>
                <a:cs typeface="Times New Roman" panose="02020603050405020304" pitchFamily="18" charset="0"/>
              </a:rPr>
              <a:t>der </a:t>
            </a:r>
            <a:r>
              <a:rPr lang="pl-PL" dirty="0" err="1">
                <a:latin typeface="Times New Roman" panose="02020603050405020304" pitchFamily="18" charset="0"/>
                <a:cs typeface="Times New Roman" panose="02020603050405020304" pitchFamily="18" charset="0"/>
              </a:rPr>
              <a:t>Alltag</a:t>
            </a:r>
            <a:r>
              <a:rPr lang="pl-PL" dirty="0">
                <a:latin typeface="Times New Roman" panose="02020603050405020304" pitchFamily="18" charset="0"/>
                <a:cs typeface="Times New Roman" panose="02020603050405020304" pitchFamily="18" charset="0"/>
              </a:rPr>
              <a:t> – dzień powszedni</a:t>
            </a:r>
          </a:p>
          <a:p>
            <a:r>
              <a:rPr lang="pl-PL" dirty="0" err="1">
                <a:latin typeface="Times New Roman" panose="02020603050405020304" pitchFamily="18" charset="0"/>
                <a:cs typeface="Times New Roman" panose="02020603050405020304" pitchFamily="18" charset="0"/>
              </a:rPr>
              <a:t>die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Versetzung</a:t>
            </a:r>
            <a:r>
              <a:rPr lang="pl-PL" dirty="0">
                <a:latin typeface="Times New Roman" panose="02020603050405020304" pitchFamily="18" charset="0"/>
                <a:cs typeface="Times New Roman" panose="02020603050405020304" pitchFamily="18" charset="0"/>
              </a:rPr>
              <a:t> - przeniesienie</a:t>
            </a:r>
          </a:p>
          <a:p>
            <a:r>
              <a:rPr lang="pl-PL" dirty="0" err="1">
                <a:latin typeface="Times New Roman" panose="02020603050405020304" pitchFamily="18" charset="0"/>
                <a:cs typeface="Times New Roman" panose="02020603050405020304" pitchFamily="18" charset="0"/>
              </a:rPr>
              <a:t>die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Dimension</a:t>
            </a:r>
            <a:r>
              <a:rPr lang="pl-PL" dirty="0">
                <a:latin typeface="Times New Roman" panose="02020603050405020304" pitchFamily="18" charset="0"/>
                <a:cs typeface="Times New Roman" panose="02020603050405020304" pitchFamily="18" charset="0"/>
              </a:rPr>
              <a:t> - wymiar</a:t>
            </a:r>
          </a:p>
          <a:p>
            <a:pPr>
              <a:buNone/>
            </a:pPr>
            <a:r>
              <a:rPr lang="pl-PL" dirty="0">
                <a:latin typeface="Times New Roman" panose="02020603050405020304" pitchFamily="18" charset="0"/>
                <a:cs typeface="Times New Roman" panose="02020603050405020304" pitchFamily="18" charset="0"/>
              </a:rPr>
              <a:t> </a:t>
            </a:r>
          </a:p>
          <a:p>
            <a:r>
              <a:rPr lang="pl-PL" b="1" dirty="0" err="1">
                <a:latin typeface="Times New Roman" panose="02020603050405020304" pitchFamily="18" charset="0"/>
                <a:cs typeface="Times New Roman" panose="02020603050405020304" pitchFamily="18" charset="0"/>
              </a:rPr>
              <a:t>Verb</a:t>
            </a:r>
            <a:endParaRPr lang="pl-PL" dirty="0">
              <a:latin typeface="Times New Roman" panose="02020603050405020304" pitchFamily="18" charset="0"/>
              <a:cs typeface="Times New Roman" panose="02020603050405020304" pitchFamily="18" charset="0"/>
            </a:endParaRPr>
          </a:p>
          <a:p>
            <a:r>
              <a:rPr lang="pl-PL" dirty="0" err="1">
                <a:latin typeface="Times New Roman" panose="02020603050405020304" pitchFamily="18" charset="0"/>
                <a:cs typeface="Times New Roman" panose="02020603050405020304" pitchFamily="18" charset="0"/>
              </a:rPr>
              <a:t>erbauen</a:t>
            </a:r>
            <a:r>
              <a:rPr lang="pl-PL" dirty="0">
                <a:latin typeface="Times New Roman" panose="02020603050405020304" pitchFamily="18" charset="0"/>
                <a:cs typeface="Times New Roman" panose="02020603050405020304" pitchFamily="18" charset="0"/>
              </a:rPr>
              <a:t> - wybudować</a:t>
            </a:r>
          </a:p>
          <a:p>
            <a:r>
              <a:rPr lang="pl-PL" dirty="0" err="1">
                <a:latin typeface="Times New Roman" panose="02020603050405020304" pitchFamily="18" charset="0"/>
                <a:cs typeface="Times New Roman" panose="02020603050405020304" pitchFamily="18" charset="0"/>
              </a:rPr>
              <a:t>veranstalten</a:t>
            </a:r>
            <a:r>
              <a:rPr lang="pl-PL" dirty="0">
                <a:latin typeface="Times New Roman" panose="02020603050405020304" pitchFamily="18" charset="0"/>
                <a:cs typeface="Times New Roman" panose="02020603050405020304" pitchFamily="18" charset="0"/>
              </a:rPr>
              <a:t> – organizować</a:t>
            </a:r>
          </a:p>
          <a:p>
            <a:r>
              <a:rPr lang="pl-PL" dirty="0" err="1">
                <a:latin typeface="Times New Roman" panose="02020603050405020304" pitchFamily="18" charset="0"/>
                <a:cs typeface="Times New Roman" panose="02020603050405020304" pitchFamily="18" charset="0"/>
              </a:rPr>
              <a:t>umfassen</a:t>
            </a:r>
            <a:r>
              <a:rPr lang="pl-PL" dirty="0">
                <a:latin typeface="Times New Roman" panose="02020603050405020304" pitchFamily="18" charset="0"/>
                <a:cs typeface="Times New Roman" panose="02020603050405020304" pitchFamily="18" charset="0"/>
              </a:rPr>
              <a:t> – obejmować</a:t>
            </a:r>
          </a:p>
          <a:p>
            <a:pPr>
              <a:buNone/>
            </a:pPr>
            <a:r>
              <a:rPr lang="pl-PL" dirty="0">
                <a:latin typeface="Times New Roman" panose="02020603050405020304" pitchFamily="18" charset="0"/>
                <a:cs typeface="Times New Roman" panose="02020603050405020304" pitchFamily="18" charset="0"/>
              </a:rPr>
              <a:t> </a:t>
            </a:r>
          </a:p>
          <a:p>
            <a:r>
              <a:rPr lang="pl-PL" b="1" dirty="0" err="1">
                <a:latin typeface="Times New Roman" panose="02020603050405020304" pitchFamily="18" charset="0"/>
                <a:cs typeface="Times New Roman" panose="02020603050405020304" pitchFamily="18" charset="0"/>
              </a:rPr>
              <a:t>Adjektiv</a:t>
            </a:r>
            <a:endParaRPr lang="pl-PL" dirty="0">
              <a:latin typeface="Times New Roman" panose="02020603050405020304" pitchFamily="18" charset="0"/>
              <a:cs typeface="Times New Roman" panose="02020603050405020304" pitchFamily="18" charset="0"/>
            </a:endParaRPr>
          </a:p>
          <a:p>
            <a:r>
              <a:rPr lang="pl-PL" dirty="0" err="1">
                <a:latin typeface="Times New Roman" panose="02020603050405020304" pitchFamily="18" charset="0"/>
                <a:cs typeface="Times New Roman" panose="02020603050405020304" pitchFamily="18" charset="0"/>
              </a:rPr>
              <a:t>wertvoll</a:t>
            </a:r>
            <a:r>
              <a:rPr lang="pl-PL" dirty="0">
                <a:latin typeface="Times New Roman" panose="02020603050405020304" pitchFamily="18" charset="0"/>
                <a:cs typeface="Times New Roman" panose="02020603050405020304" pitchFamily="18" charset="0"/>
              </a:rPr>
              <a:t> – cenny</a:t>
            </a:r>
          </a:p>
          <a:p>
            <a:r>
              <a:rPr lang="pl-PL" dirty="0" err="1">
                <a:latin typeface="Times New Roman" panose="02020603050405020304" pitchFamily="18" charset="0"/>
                <a:cs typeface="Times New Roman" panose="02020603050405020304" pitchFamily="18" charset="0"/>
              </a:rPr>
              <a:t>barock</a:t>
            </a:r>
            <a:r>
              <a:rPr lang="pl-PL" dirty="0">
                <a:latin typeface="Times New Roman" panose="02020603050405020304" pitchFamily="18" charset="0"/>
                <a:cs typeface="Times New Roman" panose="02020603050405020304" pitchFamily="18" charset="0"/>
              </a:rPr>
              <a:t> - barokowy</a:t>
            </a:r>
          </a:p>
          <a:p>
            <a:r>
              <a:rPr lang="pl-PL" dirty="0" err="1">
                <a:latin typeface="Times New Roman" panose="02020603050405020304" pitchFamily="18" charset="0"/>
                <a:cs typeface="Times New Roman" panose="02020603050405020304" pitchFamily="18" charset="0"/>
              </a:rPr>
              <a:t>einzigartig</a:t>
            </a:r>
            <a:r>
              <a:rPr lang="pl-PL" dirty="0">
                <a:latin typeface="Times New Roman" panose="02020603050405020304" pitchFamily="18" charset="0"/>
                <a:cs typeface="Times New Roman" panose="02020603050405020304" pitchFamily="18" charset="0"/>
              </a:rPr>
              <a:t> – wyjątkowy</a:t>
            </a:r>
          </a:p>
          <a:p>
            <a:r>
              <a:rPr lang="pl-PL" dirty="0" err="1">
                <a:latin typeface="Times New Roman" panose="02020603050405020304" pitchFamily="18" charset="0"/>
                <a:cs typeface="Times New Roman" panose="02020603050405020304" pitchFamily="18" charset="0"/>
              </a:rPr>
              <a:t>unterschiedlich</a:t>
            </a:r>
            <a:r>
              <a:rPr lang="pl-PL" dirty="0">
                <a:latin typeface="Times New Roman" panose="02020603050405020304" pitchFamily="18" charset="0"/>
                <a:cs typeface="Times New Roman" panose="02020603050405020304" pitchFamily="18" charset="0"/>
              </a:rPr>
              <a:t> – różny</a:t>
            </a:r>
          </a:p>
          <a:p>
            <a:r>
              <a:rPr lang="pl-PL" dirty="0" err="1">
                <a:latin typeface="Times New Roman" panose="02020603050405020304" pitchFamily="18" charset="0"/>
                <a:cs typeface="Times New Roman" panose="02020603050405020304" pitchFamily="18" charset="0"/>
              </a:rPr>
              <a:t>zahlreich</a:t>
            </a:r>
            <a:r>
              <a:rPr lang="pl-PL" dirty="0">
                <a:latin typeface="Times New Roman" panose="02020603050405020304" pitchFamily="18" charset="0"/>
                <a:cs typeface="Times New Roman" panose="02020603050405020304" pitchFamily="18" charset="0"/>
              </a:rPr>
              <a:t> – liczny</a:t>
            </a:r>
          </a:p>
          <a:p>
            <a:r>
              <a:rPr lang="pl-PL" dirty="0" err="1">
                <a:latin typeface="Times New Roman" panose="02020603050405020304" pitchFamily="18" charset="0"/>
                <a:cs typeface="Times New Roman" panose="02020603050405020304" pitchFamily="18" charset="0"/>
              </a:rPr>
              <a:t>wissenschaftlich</a:t>
            </a:r>
            <a:r>
              <a:rPr lang="pl-PL" dirty="0">
                <a:latin typeface="Times New Roman" panose="02020603050405020304" pitchFamily="18" charset="0"/>
                <a:cs typeface="Times New Roman" panose="02020603050405020304" pitchFamily="18" charset="0"/>
              </a:rPr>
              <a:t> - naukowy</a:t>
            </a:r>
          </a:p>
          <a:p>
            <a:endParaRPr lang="pl-PL" dirty="0">
              <a:latin typeface="Times New Roman" panose="02020603050405020304" pitchFamily="18" charset="0"/>
              <a:cs typeface="Times New Roman" panose="02020603050405020304" pitchFamily="18" charset="0"/>
            </a:endParaRPr>
          </a:p>
          <a:p>
            <a:r>
              <a:rPr lang="pl-PL" b="1" dirty="0" err="1">
                <a:latin typeface="Times New Roman" panose="02020603050405020304" pitchFamily="18" charset="0"/>
                <a:cs typeface="Times New Roman" panose="02020603050405020304" pitchFamily="18" charset="0"/>
              </a:rPr>
              <a:t>Wendungen</a:t>
            </a:r>
            <a:endParaRPr lang="pl-PL" dirty="0">
              <a:latin typeface="Times New Roman" panose="02020603050405020304" pitchFamily="18" charset="0"/>
              <a:cs typeface="Times New Roman" panose="02020603050405020304" pitchFamily="18" charset="0"/>
            </a:endParaRPr>
          </a:p>
          <a:p>
            <a:r>
              <a:rPr lang="pl-PL" dirty="0" err="1">
                <a:latin typeface="Times New Roman" panose="02020603050405020304" pitchFamily="18" charset="0"/>
                <a:cs typeface="Times New Roman" panose="02020603050405020304" pitchFamily="18" charset="0"/>
              </a:rPr>
              <a:t>Aus</a:t>
            </a:r>
            <a:r>
              <a:rPr lang="pl-PL" dirty="0">
                <a:latin typeface="Times New Roman" panose="02020603050405020304" pitchFamily="18" charset="0"/>
                <a:cs typeface="Times New Roman" panose="02020603050405020304" pitchFamily="18" charset="0"/>
              </a:rPr>
              <a:t> der </a:t>
            </a:r>
            <a:r>
              <a:rPr lang="pl-PL" dirty="0" err="1">
                <a:latin typeface="Times New Roman" panose="02020603050405020304" pitchFamily="18" charset="0"/>
                <a:cs typeface="Times New Roman" panose="02020603050405020304" pitchFamily="18" charset="0"/>
              </a:rPr>
              <a:t>ersten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Hälfte</a:t>
            </a:r>
            <a:r>
              <a:rPr lang="pl-PL" dirty="0">
                <a:latin typeface="Times New Roman" panose="02020603050405020304" pitchFamily="18" charset="0"/>
                <a:cs typeface="Times New Roman" panose="02020603050405020304" pitchFamily="18" charset="0"/>
              </a:rPr>
              <a:t> des </a:t>
            </a:r>
            <a:r>
              <a:rPr lang="pl-PL" dirty="0" err="1">
                <a:latin typeface="Times New Roman" panose="02020603050405020304" pitchFamily="18" charset="0"/>
                <a:cs typeface="Times New Roman" panose="02020603050405020304" pitchFamily="18" charset="0"/>
              </a:rPr>
              <a:t>Jahrhunderts</a:t>
            </a:r>
            <a:r>
              <a:rPr lang="pl-PL" dirty="0">
                <a:latin typeface="Times New Roman" panose="02020603050405020304" pitchFamily="18" charset="0"/>
                <a:cs typeface="Times New Roman" panose="02020603050405020304" pitchFamily="18" charset="0"/>
              </a:rPr>
              <a:t> – z pierwszej połowy wieku</a:t>
            </a:r>
          </a:p>
          <a:p>
            <a:r>
              <a:rPr lang="pl-PL" dirty="0" err="1">
                <a:latin typeface="Times New Roman" panose="02020603050405020304" pitchFamily="18" charset="0"/>
                <a:cs typeface="Times New Roman" panose="02020603050405020304" pitchFamily="18" charset="0"/>
              </a:rPr>
              <a:t>zur</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Schau</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stellen</a:t>
            </a:r>
            <a:r>
              <a:rPr lang="pl-PL" dirty="0">
                <a:latin typeface="Times New Roman" panose="02020603050405020304" pitchFamily="18" charset="0"/>
                <a:cs typeface="Times New Roman" panose="02020603050405020304" pitchFamily="18" charset="0"/>
              </a:rPr>
              <a:t> – wystawić na pokaz</a:t>
            </a:r>
          </a:p>
          <a:p>
            <a:endParaRPr lang="pl-PL"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a:xfrm>
            <a:off x="16942" y="620688"/>
            <a:ext cx="8892480" cy="4320480"/>
          </a:xfrm>
        </p:spPr>
        <p:txBody>
          <a:bodyPr>
            <a:noAutofit/>
          </a:bodyPr>
          <a:lstStyle/>
          <a:p>
            <a:r>
              <a:rPr lang="pl-PL" sz="7200" b="1" dirty="0">
                <a:latin typeface="Times New Roman" panose="02020603050405020304" pitchFamily="18" charset="0"/>
                <a:cs typeface="Times New Roman" panose="02020603050405020304" pitchFamily="18" charset="0"/>
              </a:rPr>
              <a:t>Die Sehenswürdigkeiten</a:t>
            </a:r>
            <a:endParaRPr lang="pl-PL" sz="7200" dirty="0">
              <a:latin typeface="Times New Roman" panose="02020603050405020304" pitchFamily="18" charset="0"/>
              <a:cs typeface="Times New Roman" panose="02020603050405020304" pitchFamily="18" charset="0"/>
            </a:endParaRPr>
          </a:p>
        </p:txBody>
      </p:sp>
      <p:sp>
        <p:nvSpPr>
          <p:cNvPr id="5" name="Podtytuł 4"/>
          <p:cNvSpPr>
            <a:spLocks noGrp="1"/>
          </p:cNvSpPr>
          <p:nvPr>
            <p:ph type="subTitle" idx="1"/>
          </p:nvPr>
        </p:nvSpPr>
        <p:spPr>
          <a:xfrm>
            <a:off x="2477888" y="4484712"/>
            <a:ext cx="6400800" cy="1752600"/>
          </a:xfrm>
        </p:spPr>
        <p:txBody>
          <a:bodyPr>
            <a:normAutofit lnSpcReduction="10000"/>
          </a:bodyPr>
          <a:lstStyle/>
          <a:p>
            <a:pPr algn="r"/>
            <a:endParaRPr lang="pl-PL" dirty="0">
              <a:solidFill>
                <a:schemeClr val="tx1"/>
              </a:solidFill>
            </a:endParaRPr>
          </a:p>
          <a:p>
            <a:pPr algn="r"/>
            <a:endParaRPr lang="pl-PL" dirty="0">
              <a:solidFill>
                <a:schemeClr val="tx1"/>
              </a:solidFill>
            </a:endParaRPr>
          </a:p>
          <a:p>
            <a:pPr algn="r"/>
            <a:r>
              <a:rPr lang="pl-PL" sz="3600" dirty="0">
                <a:solidFill>
                  <a:schemeClr val="tx1"/>
                </a:solidFill>
                <a:latin typeface="Times New Roman" panose="02020603050405020304" pitchFamily="18" charset="0"/>
                <a:cs typeface="Times New Roman" panose="02020603050405020304" pitchFamily="18" charset="0"/>
              </a:rPr>
              <a:t>KLAUDIA ZARZYCZNA</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536" y="1340768"/>
            <a:ext cx="8496944" cy="5256584"/>
          </a:xfrm>
        </p:spPr>
        <p:txBody>
          <a:bodyPr>
            <a:normAutofit fontScale="62500" lnSpcReduction="20000"/>
          </a:bodyPr>
          <a:lstStyle/>
          <a:p>
            <a:r>
              <a:rPr lang="pl-PL" sz="3400" b="1" dirty="0">
                <a:latin typeface="Times New Roman" panose="02020603050405020304" pitchFamily="18" charset="0"/>
                <a:cs typeface="Times New Roman" panose="02020603050405020304" pitchFamily="18" charset="0"/>
              </a:rPr>
              <a:t>Name: </a:t>
            </a:r>
            <a:r>
              <a:rPr lang="pl-PL" sz="3400" dirty="0">
                <a:latin typeface="Times New Roman" panose="02020603050405020304" pitchFamily="18" charset="0"/>
                <a:cs typeface="Times New Roman" panose="02020603050405020304" pitchFamily="18" charset="0"/>
              </a:rPr>
              <a:t>Zarzyczna</a:t>
            </a:r>
          </a:p>
          <a:p>
            <a:r>
              <a:rPr lang="pl-PL" sz="3400" b="1" dirty="0" err="1">
                <a:latin typeface="Times New Roman" panose="02020603050405020304" pitchFamily="18" charset="0"/>
                <a:cs typeface="Times New Roman" panose="02020603050405020304" pitchFamily="18" charset="0"/>
              </a:rPr>
              <a:t>Vorname</a:t>
            </a:r>
            <a:r>
              <a:rPr lang="pl-PL" sz="3400" b="1" dirty="0">
                <a:latin typeface="Times New Roman" panose="02020603050405020304" pitchFamily="18" charset="0"/>
                <a:cs typeface="Times New Roman" panose="02020603050405020304" pitchFamily="18" charset="0"/>
              </a:rPr>
              <a:t>: </a:t>
            </a:r>
            <a:r>
              <a:rPr lang="pl-PL" sz="3400" dirty="0">
                <a:latin typeface="Times New Roman" panose="02020603050405020304" pitchFamily="18" charset="0"/>
                <a:cs typeface="Times New Roman" panose="02020603050405020304" pitchFamily="18" charset="0"/>
              </a:rPr>
              <a:t>Klaudia </a:t>
            </a:r>
          </a:p>
          <a:p>
            <a:r>
              <a:rPr lang="en-US" sz="3400" b="1" dirty="0" err="1">
                <a:latin typeface="Times New Roman" panose="02020603050405020304" pitchFamily="18" charset="0"/>
                <a:cs typeface="Times New Roman" panose="02020603050405020304" pitchFamily="18" charset="0"/>
              </a:rPr>
              <a:t>Geburtsdatum</a:t>
            </a:r>
            <a:r>
              <a:rPr lang="en-US" sz="3400" b="1" dirty="0">
                <a:latin typeface="Times New Roman" panose="02020603050405020304" pitchFamily="18" charset="0"/>
                <a:cs typeface="Times New Roman" panose="02020603050405020304" pitchFamily="18" charset="0"/>
              </a:rPr>
              <a:t>: der</a:t>
            </a:r>
            <a:r>
              <a:rPr lang="en-US" sz="3400" dirty="0">
                <a:latin typeface="Times New Roman" panose="02020603050405020304" pitchFamily="18" charset="0"/>
                <a:cs typeface="Times New Roman" panose="02020603050405020304" pitchFamily="18" charset="0"/>
              </a:rPr>
              <a:t>21 November 1996</a:t>
            </a:r>
            <a:endParaRPr lang="pl-PL" sz="3400" dirty="0">
              <a:latin typeface="Times New Roman" panose="02020603050405020304" pitchFamily="18" charset="0"/>
              <a:cs typeface="Times New Roman" panose="02020603050405020304" pitchFamily="18" charset="0"/>
            </a:endParaRPr>
          </a:p>
          <a:p>
            <a:r>
              <a:rPr lang="en-US" sz="3400" b="1" dirty="0" err="1">
                <a:latin typeface="Times New Roman" panose="02020603050405020304" pitchFamily="18" charset="0"/>
                <a:cs typeface="Times New Roman" panose="02020603050405020304" pitchFamily="18" charset="0"/>
              </a:rPr>
              <a:t>Geburtsort</a:t>
            </a:r>
            <a:r>
              <a:rPr lang="en-US" sz="3400" b="1"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Brzozów</a:t>
            </a:r>
            <a:endParaRPr lang="pl-PL" sz="3400" dirty="0">
              <a:latin typeface="Times New Roman" panose="02020603050405020304" pitchFamily="18" charset="0"/>
              <a:cs typeface="Times New Roman" panose="02020603050405020304" pitchFamily="18" charset="0"/>
            </a:endParaRPr>
          </a:p>
          <a:p>
            <a:r>
              <a:rPr lang="en-US" sz="3400" b="1" dirty="0" err="1">
                <a:latin typeface="Times New Roman" panose="02020603050405020304" pitchFamily="18" charset="0"/>
                <a:cs typeface="Times New Roman" panose="02020603050405020304" pitchFamily="18" charset="0"/>
              </a:rPr>
              <a:t>Sternzeichen</a:t>
            </a:r>
            <a:r>
              <a:rPr lang="en-US" sz="3400" b="1"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Skorpion</a:t>
            </a:r>
            <a:endParaRPr lang="pl-PL" sz="3400" dirty="0">
              <a:latin typeface="Times New Roman" panose="02020603050405020304" pitchFamily="18" charset="0"/>
              <a:cs typeface="Times New Roman" panose="02020603050405020304" pitchFamily="18" charset="0"/>
            </a:endParaRPr>
          </a:p>
          <a:p>
            <a:r>
              <a:rPr lang="de-DE" sz="3400" b="1" dirty="0">
                <a:latin typeface="Times New Roman" panose="02020603050405020304" pitchFamily="18" charset="0"/>
                <a:cs typeface="Times New Roman" panose="02020603050405020304" pitchFamily="18" charset="0"/>
              </a:rPr>
              <a:t>Lieblingsmusik: </a:t>
            </a:r>
            <a:r>
              <a:rPr lang="de-DE" sz="3400" dirty="0">
                <a:latin typeface="Times New Roman" panose="02020603050405020304" pitchFamily="18" charset="0"/>
                <a:cs typeface="Times New Roman" panose="02020603050405020304" pitchFamily="18" charset="0"/>
              </a:rPr>
              <a:t>Rock </a:t>
            </a:r>
            <a:endParaRPr lang="pl-PL" sz="3400" dirty="0">
              <a:latin typeface="Times New Roman" panose="02020603050405020304" pitchFamily="18" charset="0"/>
              <a:cs typeface="Times New Roman" panose="02020603050405020304" pitchFamily="18" charset="0"/>
            </a:endParaRPr>
          </a:p>
          <a:p>
            <a:r>
              <a:rPr lang="de-DE" sz="3400" b="1" dirty="0">
                <a:latin typeface="Times New Roman" panose="02020603050405020304" pitchFamily="18" charset="0"/>
                <a:cs typeface="Times New Roman" panose="02020603050405020304" pitchFamily="18" charset="0"/>
              </a:rPr>
              <a:t>Mein Hobby: </a:t>
            </a:r>
            <a:r>
              <a:rPr lang="de-DE" sz="3400" dirty="0">
                <a:latin typeface="Times New Roman" panose="02020603050405020304" pitchFamily="18" charset="0"/>
                <a:cs typeface="Times New Roman" panose="02020603050405020304" pitchFamily="18" charset="0"/>
              </a:rPr>
              <a:t>Ich spiele gern Gitarre</a:t>
            </a:r>
            <a:endParaRPr lang="pl-PL" sz="3400" dirty="0">
              <a:latin typeface="Times New Roman" panose="02020603050405020304" pitchFamily="18" charset="0"/>
              <a:cs typeface="Times New Roman" panose="02020603050405020304" pitchFamily="18" charset="0"/>
            </a:endParaRPr>
          </a:p>
          <a:p>
            <a:r>
              <a:rPr lang="de-DE" sz="3400" b="1" dirty="0">
                <a:latin typeface="Times New Roman" panose="02020603050405020304" pitchFamily="18" charset="0"/>
                <a:cs typeface="Times New Roman" panose="02020603050405020304" pitchFamily="18" charset="0"/>
              </a:rPr>
              <a:t>Charakterzüge: </a:t>
            </a:r>
            <a:r>
              <a:rPr lang="en-US" sz="3400" dirty="0" err="1">
                <a:latin typeface="Times New Roman" panose="02020603050405020304" pitchFamily="18" charset="0"/>
                <a:cs typeface="Times New Roman" panose="02020603050405020304" pitchFamily="18" charset="0"/>
              </a:rPr>
              <a:t>Ich</a:t>
            </a:r>
            <a:r>
              <a:rPr lang="en-US" sz="3400" dirty="0">
                <a:latin typeface="Times New Roman" panose="02020603050405020304" pitchFamily="18" charset="0"/>
                <a:cs typeface="Times New Roman" panose="02020603050405020304" pitchFamily="18" charset="0"/>
              </a:rPr>
              <a:t> bin </a:t>
            </a:r>
            <a:r>
              <a:rPr lang="en-US" sz="3400" dirty="0" err="1">
                <a:latin typeface="Times New Roman" panose="02020603050405020304" pitchFamily="18" charset="0"/>
                <a:cs typeface="Times New Roman" panose="02020603050405020304" pitchFamily="18" charset="0"/>
              </a:rPr>
              <a:t>nett</a:t>
            </a:r>
            <a:r>
              <a:rPr lang="en-US" sz="3400" dirty="0">
                <a:latin typeface="Times New Roman" panose="02020603050405020304" pitchFamily="18" charset="0"/>
                <a:cs typeface="Times New Roman" panose="02020603050405020304" pitchFamily="18" charset="0"/>
              </a:rPr>
              <a:t>, </a:t>
            </a:r>
            <a:r>
              <a:rPr lang="en-US" sz="3400" dirty="0" err="1">
                <a:latin typeface="Times New Roman" panose="02020603050405020304" pitchFamily="18" charset="0"/>
                <a:cs typeface="Times New Roman" panose="02020603050405020304" pitchFamily="18" charset="0"/>
              </a:rPr>
              <a:t>sympat</a:t>
            </a:r>
            <a:r>
              <a:rPr lang="pl-PL" sz="3400" dirty="0">
                <a:latin typeface="Times New Roman" panose="02020603050405020304" pitchFamily="18" charset="0"/>
                <a:cs typeface="Times New Roman" panose="02020603050405020304" pitchFamily="18" charset="0"/>
              </a:rPr>
              <a:t>h</a:t>
            </a:r>
            <a:r>
              <a:rPr lang="en-US" sz="3400" dirty="0" err="1">
                <a:latin typeface="Times New Roman" panose="02020603050405020304" pitchFamily="18" charset="0"/>
                <a:cs typeface="Times New Roman" panose="02020603050405020304" pitchFamily="18" charset="0"/>
              </a:rPr>
              <a:t>isch</a:t>
            </a:r>
            <a:r>
              <a:rPr lang="en-US" sz="3400" dirty="0">
                <a:latin typeface="Times New Roman" panose="02020603050405020304" pitchFamily="18" charset="0"/>
                <a:cs typeface="Times New Roman" panose="02020603050405020304" pitchFamily="18" charset="0"/>
              </a:rPr>
              <a:t>, </a:t>
            </a:r>
            <a:r>
              <a:rPr lang="de-DE" sz="3400" dirty="0">
                <a:latin typeface="Times New Roman" panose="02020603050405020304" pitchFamily="18" charset="0"/>
                <a:cs typeface="Times New Roman" panose="02020603050405020304" pitchFamily="18" charset="0"/>
              </a:rPr>
              <a:t>fröhlich, offen, menschenfreundlich, hilfsbereit </a:t>
            </a:r>
            <a:endParaRPr lang="pl-PL" sz="3400" dirty="0">
              <a:latin typeface="Times New Roman" panose="02020603050405020304" pitchFamily="18" charset="0"/>
              <a:cs typeface="Times New Roman" panose="02020603050405020304" pitchFamily="18" charset="0"/>
            </a:endParaRPr>
          </a:p>
          <a:p>
            <a:pPr marL="0" indent="0">
              <a:buNone/>
            </a:pPr>
            <a:endParaRPr lang="pl-PL" sz="3400" dirty="0">
              <a:latin typeface="Times New Roman" panose="02020603050405020304" pitchFamily="18" charset="0"/>
              <a:cs typeface="Times New Roman" panose="02020603050405020304" pitchFamily="18" charset="0"/>
            </a:endParaRPr>
          </a:p>
          <a:p>
            <a:pPr marL="0" indent="0">
              <a:buNone/>
            </a:pPr>
            <a:r>
              <a:rPr lang="de-DE" sz="3400" dirty="0">
                <a:latin typeface="Times New Roman" panose="02020603050405020304" pitchFamily="18" charset="0"/>
                <a:cs typeface="Times New Roman" panose="02020603050405020304" pitchFamily="18" charset="0"/>
              </a:rPr>
              <a:t>Rzeszów ist mein Studienort. Hier  fühle ich mich gut und ich möchte hier arbeiten. </a:t>
            </a:r>
            <a:endParaRPr lang="pl-PL" sz="3400" dirty="0">
              <a:latin typeface="Times New Roman" panose="02020603050405020304" pitchFamily="18" charset="0"/>
              <a:cs typeface="Times New Roman" panose="02020603050405020304" pitchFamily="18" charset="0"/>
            </a:endParaRPr>
          </a:p>
          <a:p>
            <a:pPr marL="0" indent="0">
              <a:buNone/>
            </a:pPr>
            <a:r>
              <a:rPr lang="de-DE" sz="3400" dirty="0">
                <a:latin typeface="Times New Roman" panose="02020603050405020304" pitchFamily="18" charset="0"/>
                <a:cs typeface="Times New Roman" panose="02020603050405020304" pitchFamily="18" charset="0"/>
              </a:rPr>
              <a:t>Hier traf ich neue Leute. Rzeszów ist</a:t>
            </a:r>
            <a:r>
              <a:rPr lang="pl-PL" sz="3400" dirty="0">
                <a:latin typeface="Times New Roman" panose="02020603050405020304" pitchFamily="18" charset="0"/>
                <a:cs typeface="Times New Roman" panose="02020603050405020304" pitchFamily="18" charset="0"/>
              </a:rPr>
              <a:t> f</a:t>
            </a:r>
            <a:r>
              <a:rPr lang="de-DE" sz="3400" dirty="0">
                <a:latin typeface="Times New Roman" panose="02020603050405020304" pitchFamily="18" charset="0"/>
                <a:cs typeface="Times New Roman" panose="02020603050405020304" pitchFamily="18" charset="0"/>
              </a:rPr>
              <a:t>ü</a:t>
            </a:r>
            <a:r>
              <a:rPr lang="pl-PL" sz="3400" dirty="0">
                <a:latin typeface="Times New Roman" panose="02020603050405020304" pitchFamily="18" charset="0"/>
                <a:cs typeface="Times New Roman" panose="02020603050405020304" pitchFamily="18" charset="0"/>
              </a:rPr>
              <a:t>r mich</a:t>
            </a:r>
            <a:r>
              <a:rPr lang="de-DE" sz="3400" dirty="0">
                <a:latin typeface="Times New Roman" panose="02020603050405020304" pitchFamily="18" charset="0"/>
                <a:cs typeface="Times New Roman" panose="02020603050405020304" pitchFamily="18" charset="0"/>
              </a:rPr>
              <a:t> wie ein  Traum und</a:t>
            </a:r>
            <a:r>
              <a:rPr lang="pl-PL" sz="3400" dirty="0">
                <a:latin typeface="Times New Roman" panose="02020603050405020304" pitchFamily="18" charset="0"/>
                <a:cs typeface="Times New Roman" panose="02020603050405020304" pitchFamily="18" charset="0"/>
              </a:rPr>
              <a:t> </a:t>
            </a:r>
            <a:r>
              <a:rPr lang="pl-PL" sz="3400" dirty="0" err="1">
                <a:latin typeface="Times New Roman" panose="02020603050405020304" pitchFamily="18" charset="0"/>
                <a:cs typeface="Times New Roman" panose="02020603050405020304" pitchFamily="18" charset="0"/>
              </a:rPr>
              <a:t>nat</a:t>
            </a:r>
            <a:r>
              <a:rPr lang="de-DE" sz="3400" dirty="0">
                <a:latin typeface="Times New Roman" panose="02020603050405020304" pitchFamily="18" charset="0"/>
                <a:cs typeface="Times New Roman" panose="02020603050405020304" pitchFamily="18" charset="0"/>
              </a:rPr>
              <a:t>ü</a:t>
            </a:r>
            <a:r>
              <a:rPr lang="pl-PL" sz="3400" dirty="0" err="1">
                <a:latin typeface="Times New Roman" panose="02020603050405020304" pitchFamily="18" charset="0"/>
                <a:cs typeface="Times New Roman" panose="02020603050405020304" pitchFamily="18" charset="0"/>
              </a:rPr>
              <a:t>rlich</a:t>
            </a:r>
            <a:r>
              <a:rPr lang="de-DE" sz="3400" dirty="0">
                <a:latin typeface="Times New Roman" panose="02020603050405020304" pitchFamily="18" charset="0"/>
                <a:cs typeface="Times New Roman" panose="02020603050405020304" pitchFamily="18" charset="0"/>
              </a:rPr>
              <a:t> </a:t>
            </a:r>
            <a:r>
              <a:rPr lang="pl-PL" sz="3400" dirty="0">
                <a:latin typeface="Times New Roman" panose="02020603050405020304" pitchFamily="18" charset="0"/>
                <a:cs typeface="Times New Roman" panose="02020603050405020304" pitchFamily="18" charset="0"/>
              </a:rPr>
              <a:t> </a:t>
            </a:r>
            <a:r>
              <a:rPr lang="pl-PL" sz="3400" dirty="0" err="1">
                <a:latin typeface="Times New Roman" panose="02020603050405020304" pitchFamily="18" charset="0"/>
                <a:cs typeface="Times New Roman" panose="02020603050405020304" pitchFamily="18" charset="0"/>
              </a:rPr>
              <a:t>ein</a:t>
            </a:r>
            <a:r>
              <a:rPr lang="pl-PL" sz="3400" dirty="0">
                <a:latin typeface="Times New Roman" panose="02020603050405020304" pitchFamily="18" charset="0"/>
                <a:cs typeface="Times New Roman" panose="02020603050405020304" pitchFamily="18" charset="0"/>
              </a:rPr>
              <a:t> </a:t>
            </a:r>
            <a:r>
              <a:rPr lang="de-DE" sz="3400" dirty="0">
                <a:latin typeface="Times New Roman" panose="02020603050405020304" pitchFamily="18" charset="0"/>
                <a:cs typeface="Times New Roman" panose="02020603050405020304" pitchFamily="18" charset="0"/>
              </a:rPr>
              <a:t>schöner Ort</a:t>
            </a:r>
            <a:r>
              <a:rPr lang="pl-PL" sz="3400" dirty="0">
                <a:latin typeface="Times New Roman" panose="02020603050405020304" pitchFamily="18" charset="0"/>
                <a:cs typeface="Times New Roman" panose="02020603050405020304" pitchFamily="18" charset="0"/>
              </a:rPr>
              <a:t> </a:t>
            </a:r>
            <a:r>
              <a:rPr lang="pl-PL" sz="3400" dirty="0" err="1">
                <a:latin typeface="Times New Roman" panose="02020603050405020304" pitchFamily="18" charset="0"/>
                <a:cs typeface="Times New Roman" panose="02020603050405020304" pitchFamily="18" charset="0"/>
              </a:rPr>
              <a:t>zum</a:t>
            </a:r>
            <a:r>
              <a:rPr lang="pl-PL" sz="3400" dirty="0">
                <a:latin typeface="Times New Roman" panose="02020603050405020304" pitchFamily="18" charset="0"/>
                <a:cs typeface="Times New Roman" panose="02020603050405020304" pitchFamily="18" charset="0"/>
              </a:rPr>
              <a:t> </a:t>
            </a:r>
            <a:r>
              <a:rPr lang="pl-PL" sz="3400" dirty="0" err="1">
                <a:latin typeface="Times New Roman" panose="02020603050405020304" pitchFamily="18" charset="0"/>
                <a:cs typeface="Times New Roman" panose="02020603050405020304" pitchFamily="18" charset="0"/>
              </a:rPr>
              <a:t>Leben</a:t>
            </a:r>
            <a:r>
              <a:rPr lang="pl-PL" sz="3400" dirty="0">
                <a:latin typeface="Times New Roman" panose="02020603050405020304" pitchFamily="18" charset="0"/>
                <a:cs typeface="Times New Roman" panose="02020603050405020304" pitchFamily="18" charset="0"/>
              </a:rPr>
              <a:t> .</a:t>
            </a:r>
            <a:r>
              <a:rPr lang="de-DE" sz="3400" dirty="0">
                <a:latin typeface="Times New Roman" panose="02020603050405020304" pitchFamily="18" charset="0"/>
                <a:cs typeface="Times New Roman" panose="02020603050405020304" pitchFamily="18" charset="0"/>
              </a:rPr>
              <a:t>  </a:t>
            </a:r>
            <a:endParaRPr lang="pl-PL" sz="3400" dirty="0">
              <a:latin typeface="Times New Roman" panose="02020603050405020304" pitchFamily="18" charset="0"/>
              <a:cs typeface="Times New Roman" panose="02020603050405020304" pitchFamily="18" charset="0"/>
            </a:endParaRPr>
          </a:p>
          <a:p>
            <a:pPr marL="0" indent="0">
              <a:buNone/>
            </a:pPr>
            <a:r>
              <a:rPr lang="de-DE" sz="3400" dirty="0">
                <a:latin typeface="Times New Roman" panose="02020603050405020304" pitchFamily="18" charset="0"/>
                <a:cs typeface="Times New Roman" panose="02020603050405020304" pitchFamily="18" charset="0"/>
              </a:rPr>
              <a:t>In meiner Arbeit präsentiere ich </a:t>
            </a:r>
            <a:r>
              <a:rPr lang="pl-PL" sz="3400" dirty="0">
                <a:latin typeface="Times New Roman" panose="02020603050405020304" pitchFamily="18" charset="0"/>
                <a:cs typeface="Times New Roman" panose="02020603050405020304" pitchFamily="18" charset="0"/>
              </a:rPr>
              <a:t>s</a:t>
            </a:r>
            <a:r>
              <a:rPr lang="de-DE" sz="3400" dirty="0" err="1">
                <a:latin typeface="Times New Roman" panose="02020603050405020304" pitchFamily="18" charset="0"/>
                <a:cs typeface="Times New Roman" panose="02020603050405020304" pitchFamily="18" charset="0"/>
              </a:rPr>
              <a:t>ehenswerte</a:t>
            </a:r>
            <a:r>
              <a:rPr lang="de-DE" sz="3400" dirty="0">
                <a:latin typeface="Times New Roman" panose="02020603050405020304" pitchFamily="18" charset="0"/>
                <a:cs typeface="Times New Roman" panose="02020603050405020304" pitchFamily="18" charset="0"/>
              </a:rPr>
              <a:t> Orte in Rzeszów (Markt, Rathaus und </a:t>
            </a:r>
            <a:r>
              <a:rPr lang="pl-PL" sz="3400" dirty="0" err="1">
                <a:latin typeface="Times New Roman" panose="02020603050405020304" pitchFamily="18" charset="0"/>
                <a:cs typeface="Times New Roman" panose="02020603050405020304" pitchFamily="18" charset="0"/>
              </a:rPr>
              <a:t>unterirdische</a:t>
            </a:r>
            <a:r>
              <a:rPr lang="de-DE" sz="3400" dirty="0">
                <a:latin typeface="Times New Roman" panose="02020603050405020304" pitchFamily="18" charset="0"/>
                <a:cs typeface="Times New Roman" panose="02020603050405020304" pitchFamily="18" charset="0"/>
              </a:rPr>
              <a:t>Touristenroute).</a:t>
            </a:r>
            <a:endParaRPr lang="pl-PL" sz="3400" dirty="0">
              <a:latin typeface="Times New Roman" panose="02020603050405020304" pitchFamily="18" charset="0"/>
              <a:cs typeface="Times New Roman" panose="02020603050405020304" pitchFamily="18" charset="0"/>
            </a:endParaRPr>
          </a:p>
          <a:p>
            <a:pPr marL="0" indent="0" algn="ctr">
              <a:buNone/>
            </a:pPr>
            <a:endParaRPr lang="pl-PL" dirty="0"/>
          </a:p>
          <a:p>
            <a:endParaRPr lang="pl-PL" dirty="0"/>
          </a:p>
        </p:txBody>
      </p:sp>
      <p:sp>
        <p:nvSpPr>
          <p:cNvPr id="4" name="Tytuł 3"/>
          <p:cNvSpPr>
            <a:spLocks noGrp="1"/>
          </p:cNvSpPr>
          <p:nvPr>
            <p:ph type="title"/>
          </p:nvPr>
        </p:nvSpPr>
        <p:spPr/>
        <p:txBody>
          <a:bodyPr/>
          <a:lstStyle/>
          <a:p>
            <a:r>
              <a:rPr lang="de-DE" sz="4000" b="1" dirty="0">
                <a:latin typeface="Times New Roman" panose="02020603050405020304" pitchFamily="18" charset="0"/>
                <a:cs typeface="Times New Roman" panose="02020603050405020304" pitchFamily="18" charset="0"/>
              </a:rPr>
              <a:t>Vorstellung</a:t>
            </a:r>
            <a:endParaRPr lang="pl-PL"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b="1" dirty="0">
                <a:latin typeface="Times New Roman" panose="02020603050405020304" pitchFamily="18" charset="0"/>
                <a:cs typeface="Times New Roman" panose="02020603050405020304" pitchFamily="18" charset="0"/>
              </a:rPr>
              <a:t>Die </a:t>
            </a:r>
            <a:r>
              <a:rPr lang="pl-PL" sz="4000" b="1" dirty="0" err="1">
                <a:latin typeface="Times New Roman" panose="02020603050405020304" pitchFamily="18" charset="0"/>
                <a:cs typeface="Times New Roman" panose="02020603050405020304" pitchFamily="18" charset="0"/>
              </a:rPr>
              <a:t>Sehenswürdigkeit</a:t>
            </a:r>
            <a:r>
              <a:rPr lang="de-DE" sz="4000" b="1" dirty="0">
                <a:latin typeface="Times New Roman" panose="02020603050405020304" pitchFamily="18" charset="0"/>
                <a:cs typeface="Times New Roman" panose="02020603050405020304" pitchFamily="18" charset="0"/>
              </a:rPr>
              <a:t>en</a:t>
            </a:r>
            <a:endParaRPr lang="pl-PL" sz="40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p:txBody>
          <a:bodyPr>
            <a:normAutofit/>
          </a:bodyPr>
          <a:lstStyle/>
          <a:p>
            <a:r>
              <a:rPr lang="en-US" sz="2800" b="1" dirty="0" err="1">
                <a:latin typeface="Times New Roman" panose="02020603050405020304" pitchFamily="18" charset="0"/>
                <a:cs typeface="Times New Roman" panose="02020603050405020304" pitchFamily="18" charset="0"/>
              </a:rPr>
              <a:t>Der</a:t>
            </a:r>
            <a:r>
              <a:rPr lang="en-US" sz="2800" b="1" dirty="0">
                <a:latin typeface="Times New Roman" panose="02020603050405020304" pitchFamily="18" charset="0"/>
                <a:cs typeface="Times New Roman" panose="02020603050405020304" pitchFamily="18" charset="0"/>
              </a:rPr>
              <a:t> MARKT</a:t>
            </a:r>
            <a:br>
              <a:rPr lang="en-US" sz="2800" b="1" u="sng" dirty="0">
                <a:latin typeface="Times New Roman" panose="02020603050405020304" pitchFamily="18" charset="0"/>
                <a:cs typeface="Times New Roman" panose="02020603050405020304" pitchFamily="18" charset="0"/>
              </a:rPr>
            </a:br>
            <a:r>
              <a:rPr lang="en-US" sz="2800" dirty="0" err="1">
                <a:latin typeface="Times New Roman" panose="02020603050405020304" pitchFamily="18" charset="0"/>
                <a:cs typeface="Times New Roman" panose="02020603050405020304" pitchFamily="18" charset="0"/>
              </a:rPr>
              <a:t>Der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zentrale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Platz</a:t>
            </a:r>
            <a:r>
              <a:rPr lang="en-US" sz="2800" dirty="0">
                <a:latin typeface="Times New Roman" panose="02020603050405020304" pitchFamily="18" charset="0"/>
                <a:cs typeface="Times New Roman" panose="02020603050405020304" pitchFamily="18" charset="0"/>
              </a:rPr>
              <a:t> d</a:t>
            </a:r>
            <a:r>
              <a:rPr lang="pl-PL" sz="2800" dirty="0">
                <a:latin typeface="Times New Roman" panose="02020603050405020304" pitchFamily="18" charset="0"/>
                <a:cs typeface="Times New Roman" panose="02020603050405020304" pitchFamily="18" charset="0"/>
              </a:rPr>
              <a:t>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Altst</a:t>
            </a:r>
            <a:r>
              <a:rPr lang="pl-PL" sz="2800" dirty="0">
                <a:latin typeface="Times New Roman" panose="02020603050405020304" pitchFamily="18" charset="0"/>
                <a:cs typeface="Times New Roman" panose="02020603050405020304" pitchFamily="18" charset="0"/>
              </a:rPr>
              <a:t>a</a:t>
            </a:r>
            <a:r>
              <a:rPr lang="en-US" sz="2800" dirty="0" err="1">
                <a:latin typeface="Times New Roman" panose="02020603050405020304" pitchFamily="18" charset="0"/>
                <a:cs typeface="Times New Roman" panose="02020603050405020304" pitchFamily="18" charset="0"/>
              </a:rPr>
              <a:t>dt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ist</a:t>
            </a:r>
            <a:r>
              <a:rPr lang="en-US" sz="2800" dirty="0">
                <a:latin typeface="Times New Roman" panose="02020603050405020304" pitchFamily="18" charset="0"/>
                <a:cs typeface="Times New Roman" panose="02020603050405020304" pitchFamily="18" charset="0"/>
              </a:rPr>
              <a:t> das </a:t>
            </a:r>
            <a:r>
              <a:rPr lang="en-US" sz="2800" dirty="0" err="1">
                <a:latin typeface="Times New Roman" panose="02020603050405020304" pitchFamily="18" charset="0"/>
                <a:cs typeface="Times New Roman" panose="02020603050405020304" pitchFamily="18" charset="0"/>
              </a:rPr>
              <a:t>Rathaus</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aus</a:t>
            </a:r>
            <a:r>
              <a:rPr lang="pl-PL" sz="2800" dirty="0">
                <a:latin typeface="Times New Roman" panose="02020603050405020304" pitchFamily="18" charset="0"/>
                <a:cs typeface="Times New Roman" panose="02020603050405020304" pitchFamily="18" charset="0"/>
              </a:rPr>
              <a:t> dem f</a:t>
            </a:r>
            <a:r>
              <a:rPr lang="de-DE" sz="2800" dirty="0">
                <a:latin typeface="Times New Roman" panose="02020603050405020304" pitchFamily="18" charset="0"/>
                <a:cs typeface="Times New Roman" panose="02020603050405020304" pitchFamily="18" charset="0"/>
              </a:rPr>
              <a:t>ü</a:t>
            </a:r>
            <a:r>
              <a:rPr lang="pl-PL" sz="2800" dirty="0" err="1">
                <a:latin typeface="Times New Roman" panose="02020603050405020304" pitchFamily="18" charset="0"/>
                <a:cs typeface="Times New Roman" panose="02020603050405020304" pitchFamily="18" charset="0"/>
              </a:rPr>
              <a:t>nfzehnten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Jahrhundert</a:t>
            </a:r>
            <a:r>
              <a:rPr lang="en-US" sz="2800" dirty="0">
                <a:latin typeface="Times New Roman" panose="02020603050405020304" pitchFamily="18" charset="0"/>
                <a:cs typeface="Times New Roman" panose="02020603050405020304" pitchFamily="18" charset="0"/>
              </a:rPr>
              <a:t> und </a:t>
            </a:r>
            <a:r>
              <a:rPr lang="en-US" sz="2800" dirty="0" err="1">
                <a:latin typeface="Times New Roman" panose="02020603050405020304" pitchFamily="18" charset="0"/>
                <a:cs typeface="Times New Roman" panose="02020603050405020304" pitchFamily="18" charset="0"/>
              </a:rPr>
              <a:t>der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Brunnen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aus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siebzehnten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Jahrhundert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derzeitige</a:t>
            </a:r>
            <a:r>
              <a:rPr lang="en-US" sz="2800" dirty="0">
                <a:latin typeface="Times New Roman" panose="02020603050405020304" pitchFamily="18" charset="0"/>
                <a:cs typeface="Times New Roman" panose="02020603050405020304" pitchFamily="18" charset="0"/>
              </a:rPr>
              <a:t> Mark</a:t>
            </a:r>
            <a:r>
              <a:rPr lang="pl-PL" sz="2800" dirty="0">
                <a:latin typeface="Times New Roman" panose="02020603050405020304" pitchFamily="18" charset="0"/>
                <a:cs typeface="Times New Roman" panose="02020603050405020304" pitchFamily="18" charset="0"/>
              </a:rPr>
              <a:t>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verfüg</a:t>
            </a:r>
            <a:r>
              <a:rPr lang="pl-PL" sz="2800" dirty="0">
                <a:latin typeface="Times New Roman" panose="02020603050405020304" pitchFamily="18" charset="0"/>
                <a:cs typeface="Times New Roman" panose="02020603050405020304" pitchFamily="18" charset="0"/>
              </a:rPr>
              <a:t>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über</a:t>
            </a:r>
            <a:r>
              <a:rPr lang="en-US" sz="2800" dirty="0">
                <a:latin typeface="Times New Roman" panose="02020603050405020304" pitchFamily="18" charset="0"/>
                <a:cs typeface="Times New Roman" panose="02020603050405020304" pitchFamily="18" charset="0"/>
              </a:rPr>
              <a:t> Hotels, Restaurants, Clubs, Pubs, </a:t>
            </a:r>
            <a:r>
              <a:rPr lang="en-US" sz="2800" dirty="0" err="1">
                <a:latin typeface="Times New Roman" panose="02020603050405020304" pitchFamily="18" charset="0"/>
                <a:cs typeface="Times New Roman" panose="02020603050405020304" pitchFamily="18" charset="0"/>
              </a:rPr>
              <a:t>Museen</a:t>
            </a:r>
            <a:r>
              <a:rPr lang="en-US" sz="2800" dirty="0">
                <a:latin typeface="Times New Roman" panose="02020603050405020304" pitchFamily="18" charset="0"/>
                <a:cs typeface="Times New Roman" panose="02020603050405020304" pitchFamily="18" charset="0"/>
              </a:rPr>
              <a:t>, und </a:t>
            </a:r>
            <a:r>
              <a:rPr lang="en-US" sz="2800" dirty="0" err="1">
                <a:latin typeface="Times New Roman" panose="02020603050405020304" pitchFamily="18" charset="0"/>
                <a:cs typeface="Times New Roman" panose="02020603050405020304" pitchFamily="18" charset="0"/>
              </a:rPr>
              <a:t>verschiedene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Institutionen</a:t>
            </a:r>
            <a:r>
              <a:rPr lang="en-US" sz="2800" dirty="0">
                <a:latin typeface="Times New Roman" panose="02020603050405020304" pitchFamily="18" charset="0"/>
                <a:cs typeface="Times New Roman" panose="02020603050405020304" pitchFamily="18" charset="0"/>
              </a:rPr>
              <a:t>. </a:t>
            </a:r>
            <a:endParaRPr lang="pl-PL" sz="2800" dirty="0">
              <a:latin typeface="Times New Roman" panose="02020603050405020304" pitchFamily="18" charset="0"/>
              <a:cs typeface="Times New Roman" panose="02020603050405020304" pitchFamily="18" charset="0"/>
            </a:endParaRPr>
          </a:p>
          <a:p>
            <a:endParaRPr lang="pl-PL"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de-DE" dirty="0"/>
              <a:t>der</a:t>
            </a:r>
            <a:endParaRPr lang="pl-PL" dirty="0"/>
          </a:p>
        </p:txBody>
      </p:sp>
      <p:pic>
        <p:nvPicPr>
          <p:cNvPr id="4" name="Symbol zastępczy zawartości 3" descr="http://www.biznesistyl.pl/_foty_blog/2237_Rynek.jpg"/>
          <p:cNvPicPr>
            <a:picLocks noGrp="1"/>
          </p:cNvPicPr>
          <p:nvPr>
            <p:ph idx="1"/>
          </p:nvPr>
        </p:nvPicPr>
        <p:blipFill>
          <a:blip r:embed="rId2" cstate="print"/>
          <a:srcRect/>
          <a:stretch>
            <a:fillRect/>
          </a:stretch>
        </p:blipFill>
        <p:spPr bwMode="auto">
          <a:xfrm>
            <a:off x="395536" y="332656"/>
            <a:ext cx="4679083" cy="3312851"/>
          </a:xfrm>
          <a:prstGeom prst="rect">
            <a:avLst/>
          </a:prstGeom>
          <a:noFill/>
          <a:ln w="9525" cmpd="sng">
            <a:solidFill>
              <a:schemeClr val="tx1"/>
            </a:solidFill>
            <a:miter lim="800000"/>
            <a:headEnd/>
            <a:tailEnd/>
          </a:ln>
        </p:spPr>
      </p:pic>
      <p:pic>
        <p:nvPicPr>
          <p:cNvPr id="5" name="Obraz 4" descr="http://2.bp.blogspot.com/-Tti_-ZHnPy4/Uqy72Fx31wI/AAAAAAAAFXc/tnumONptiW8/s1600/rynek_rzesz%C3%B3w_3.jpg"/>
          <p:cNvPicPr/>
          <p:nvPr/>
        </p:nvPicPr>
        <p:blipFill>
          <a:blip r:embed="rId3" cstate="print"/>
          <a:srcRect/>
          <a:stretch>
            <a:fillRect/>
          </a:stretch>
        </p:blipFill>
        <p:spPr bwMode="auto">
          <a:xfrm>
            <a:off x="4139952" y="3140968"/>
            <a:ext cx="4032448" cy="3242468"/>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b="1" dirty="0" err="1">
                <a:latin typeface="Times New Roman" panose="02020603050405020304" pitchFamily="18" charset="0"/>
                <a:cs typeface="Times New Roman" panose="02020603050405020304" pitchFamily="18" charset="0"/>
              </a:rPr>
              <a:t>Auf</a:t>
            </a:r>
            <a:r>
              <a:rPr lang="pl-PL" sz="4000" b="1" dirty="0">
                <a:latin typeface="Times New Roman" panose="02020603050405020304" pitchFamily="18" charset="0"/>
                <a:cs typeface="Times New Roman" panose="02020603050405020304" pitchFamily="18" charset="0"/>
              </a:rPr>
              <a:t> dem </a:t>
            </a:r>
            <a:r>
              <a:rPr lang="pl-PL" sz="4000" b="1" dirty="0" err="1">
                <a:latin typeface="Times New Roman" panose="02020603050405020304" pitchFamily="18" charset="0"/>
                <a:cs typeface="Times New Roman" panose="02020603050405020304" pitchFamily="18" charset="0"/>
              </a:rPr>
              <a:t>Marktplatz</a:t>
            </a:r>
            <a:endParaRPr lang="pl-PL" sz="40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467544" y="1495325"/>
            <a:ext cx="8229600" cy="4525963"/>
          </a:xfrm>
        </p:spPr>
        <p:txBody>
          <a:bodyPr>
            <a:normAutofit/>
          </a:bodyPr>
          <a:lstStyle/>
          <a:p>
            <a:r>
              <a:rPr lang="en-US" sz="2800" b="1" dirty="0"/>
              <a:t>Das RATHAUS </a:t>
            </a:r>
            <a:endParaRPr lang="pl-PL" sz="2800" dirty="0"/>
          </a:p>
          <a:p>
            <a:r>
              <a:rPr lang="en-US" sz="2800" dirty="0"/>
              <a:t>Das </a:t>
            </a:r>
            <a:r>
              <a:rPr lang="en-US" sz="2800" dirty="0" err="1"/>
              <a:t>eindrucksvollste</a:t>
            </a:r>
            <a:r>
              <a:rPr lang="en-US" sz="2800" dirty="0"/>
              <a:t> </a:t>
            </a:r>
            <a:r>
              <a:rPr lang="en-US" sz="2800" dirty="0" err="1"/>
              <a:t>Gebäude</a:t>
            </a:r>
            <a:r>
              <a:rPr lang="pl-PL" sz="2800" dirty="0"/>
              <a:t>,</a:t>
            </a:r>
            <a:r>
              <a:rPr lang="pl-PL" sz="2800" dirty="0" err="1"/>
              <a:t>das</a:t>
            </a:r>
            <a:r>
              <a:rPr lang="en-US" sz="2800" dirty="0"/>
              <a:t> </a:t>
            </a:r>
            <a:r>
              <a:rPr lang="pl-PL" sz="2800" dirty="0" err="1"/>
              <a:t>am</a:t>
            </a:r>
            <a:r>
              <a:rPr lang="en-US" sz="2800" dirty="0"/>
              <a:t> Mark</a:t>
            </a:r>
            <a:r>
              <a:rPr lang="pl-PL" sz="2800" dirty="0" err="1"/>
              <a:t>tplatz</a:t>
            </a:r>
            <a:r>
              <a:rPr lang="en-US" sz="2800" dirty="0"/>
              <a:t> </a:t>
            </a:r>
            <a:r>
              <a:rPr lang="en-US" sz="2800" dirty="0" err="1"/>
              <a:t>steht</a:t>
            </a:r>
            <a:r>
              <a:rPr lang="pl-PL" sz="2800" dirty="0"/>
              <a:t> </a:t>
            </a:r>
            <a:r>
              <a:rPr lang="pl-PL" sz="2800" dirty="0" err="1"/>
              <a:t>ist</a:t>
            </a:r>
            <a:r>
              <a:rPr lang="pl-PL" sz="2800" dirty="0"/>
              <a:t> </a:t>
            </a:r>
            <a:r>
              <a:rPr lang="pl-PL" sz="2800" dirty="0" err="1"/>
              <a:t>das</a:t>
            </a:r>
            <a:r>
              <a:rPr lang="pl-PL" sz="2800" dirty="0"/>
              <a:t> </a:t>
            </a:r>
            <a:r>
              <a:rPr lang="pl-PL" sz="2800" dirty="0" err="1"/>
              <a:t>Alte</a:t>
            </a:r>
            <a:r>
              <a:rPr lang="pl-PL" sz="2800" dirty="0"/>
              <a:t> </a:t>
            </a:r>
            <a:r>
              <a:rPr lang="pl-PL" sz="2800" dirty="0" err="1"/>
              <a:t>Rathaus</a:t>
            </a:r>
            <a:r>
              <a:rPr lang="pl-PL" sz="2800" dirty="0"/>
              <a:t>.</a:t>
            </a:r>
          </a:p>
          <a:p>
            <a:r>
              <a:rPr lang="en-US" sz="2800" dirty="0"/>
              <a:t>Die </a:t>
            </a:r>
            <a:r>
              <a:rPr lang="en-US" sz="2800" dirty="0" err="1"/>
              <a:t>Ursprünge</a:t>
            </a:r>
            <a:r>
              <a:rPr lang="en-US" sz="2800" dirty="0"/>
              <a:t> seiner </a:t>
            </a:r>
            <a:r>
              <a:rPr lang="en-US" sz="2800" dirty="0" err="1"/>
              <a:t>Entstehung</a:t>
            </a:r>
            <a:r>
              <a:rPr lang="en-US" sz="2800" dirty="0"/>
              <a:t> </a:t>
            </a:r>
            <a:r>
              <a:rPr lang="en-US" sz="2800" dirty="0" err="1"/>
              <a:t>gehen</a:t>
            </a:r>
            <a:r>
              <a:rPr lang="en-US" sz="2800" dirty="0"/>
              <a:t> auf das </a:t>
            </a:r>
            <a:r>
              <a:rPr lang="en-US" sz="2800" dirty="0" err="1"/>
              <a:t>Ende</a:t>
            </a:r>
            <a:r>
              <a:rPr lang="en-US" sz="2800" dirty="0"/>
              <a:t> des s</a:t>
            </a:r>
            <a:r>
              <a:rPr lang="pl-PL" sz="2800" dirty="0"/>
              <a:t>e</a:t>
            </a:r>
            <a:r>
              <a:rPr lang="en-US" sz="2800" dirty="0" err="1"/>
              <a:t>chzehnten</a:t>
            </a:r>
            <a:r>
              <a:rPr lang="en-US" sz="2800" dirty="0"/>
              <a:t> </a:t>
            </a:r>
            <a:r>
              <a:rPr lang="en-US" sz="2800" dirty="0" err="1"/>
              <a:t>Jahrhunderts</a:t>
            </a:r>
            <a:r>
              <a:rPr lang="en-US" sz="2800" dirty="0"/>
              <a:t> </a:t>
            </a:r>
            <a:r>
              <a:rPr lang="en-US" sz="2800" dirty="0" err="1"/>
              <a:t>zurück</a:t>
            </a:r>
            <a:r>
              <a:rPr lang="en-US" sz="2800" dirty="0"/>
              <a:t>. Es w</a:t>
            </a:r>
            <a:r>
              <a:rPr lang="pl-PL" sz="2800" dirty="0" err="1"/>
              <a:t>urde</a:t>
            </a:r>
            <a:r>
              <a:rPr lang="pl-PL" sz="2800" dirty="0"/>
              <a:t> </a:t>
            </a:r>
            <a:r>
              <a:rPr lang="pl-PL" sz="2800" dirty="0" err="1"/>
              <a:t>wahrschanlich</a:t>
            </a:r>
            <a:r>
              <a:rPr lang="en-US" sz="2800" dirty="0"/>
              <a:t> von Nicholas </a:t>
            </a:r>
            <a:r>
              <a:rPr lang="en-US" sz="2800" dirty="0" err="1"/>
              <a:t>Spyt</a:t>
            </a:r>
            <a:r>
              <a:rPr lang="pl-PL" sz="2800" dirty="0"/>
              <a:t>e</a:t>
            </a:r>
            <a:r>
              <a:rPr lang="en-US" sz="2800" dirty="0"/>
              <a:t>k </a:t>
            </a:r>
            <a:r>
              <a:rPr lang="en-US" sz="2800" dirty="0" err="1"/>
              <a:t>Ligęza</a:t>
            </a:r>
            <a:r>
              <a:rPr lang="en-US" sz="2800" dirty="0"/>
              <a:t> </a:t>
            </a:r>
            <a:r>
              <a:rPr lang="en-US" sz="2800" dirty="0" err="1"/>
              <a:t>gebaut</a:t>
            </a:r>
            <a:r>
              <a:rPr lang="en-US" sz="2800" dirty="0"/>
              <a:t>. </a:t>
            </a:r>
            <a:r>
              <a:rPr lang="en-US" sz="2800" dirty="0" err="1"/>
              <a:t>Im</a:t>
            </a:r>
            <a:r>
              <a:rPr lang="en-US" sz="2800" dirty="0"/>
              <a:t> Keller des </a:t>
            </a:r>
            <a:r>
              <a:rPr lang="en-US" sz="2800" dirty="0" err="1"/>
              <a:t>Rathauses</a:t>
            </a:r>
            <a:r>
              <a:rPr lang="en-US" sz="2800" dirty="0"/>
              <a:t> </a:t>
            </a:r>
            <a:r>
              <a:rPr lang="en-US" sz="2800" dirty="0" err="1"/>
              <a:t>gibt</a:t>
            </a:r>
            <a:r>
              <a:rPr lang="en-US" sz="2800" dirty="0"/>
              <a:t> </a:t>
            </a:r>
            <a:r>
              <a:rPr lang="en-US" sz="2800" dirty="0" err="1"/>
              <a:t>es</a:t>
            </a:r>
            <a:r>
              <a:rPr lang="en-US" sz="2800" dirty="0"/>
              <a:t> </a:t>
            </a:r>
            <a:r>
              <a:rPr lang="en-US" sz="2800" dirty="0" err="1"/>
              <a:t>Fragmente</a:t>
            </a:r>
            <a:r>
              <a:rPr lang="en-US" sz="2800" dirty="0"/>
              <a:t> </a:t>
            </a:r>
            <a:r>
              <a:rPr lang="en-US" sz="2800" dirty="0" err="1"/>
              <a:t>der</a:t>
            </a:r>
            <a:r>
              <a:rPr lang="en-US" sz="2800" dirty="0"/>
              <a:t> </a:t>
            </a:r>
            <a:r>
              <a:rPr lang="en-US" sz="2800" dirty="0" err="1"/>
              <a:t>alten</a:t>
            </a:r>
            <a:r>
              <a:rPr lang="en-US" sz="2800" dirty="0"/>
              <a:t> </a:t>
            </a:r>
            <a:r>
              <a:rPr lang="en-US" sz="2800" dirty="0" err="1"/>
              <a:t>Mauern</a:t>
            </a:r>
            <a:r>
              <a:rPr lang="en-US" sz="2800" dirty="0"/>
              <a:t> und </a:t>
            </a:r>
            <a:r>
              <a:rPr lang="en-US" sz="2800" dirty="0" err="1"/>
              <a:t>Gewölbe</a:t>
            </a:r>
            <a:r>
              <a:rPr lang="en-US" sz="2800" dirty="0"/>
              <a:t>. </a:t>
            </a:r>
            <a:endParaRPr lang="pl-PL" sz="28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http://img.interia.pl/turystyka/nimg/q/j/Nieznane_opowiesci_5790463.jpg"/>
          <p:cNvPicPr>
            <a:picLocks noGrp="1"/>
          </p:cNvPicPr>
          <p:nvPr>
            <p:ph idx="1"/>
          </p:nvPr>
        </p:nvPicPr>
        <p:blipFill>
          <a:blip r:embed="rId2" cstate="print"/>
          <a:srcRect/>
          <a:stretch>
            <a:fillRect/>
          </a:stretch>
        </p:blipFill>
        <p:spPr bwMode="auto">
          <a:xfrm>
            <a:off x="755576" y="692696"/>
            <a:ext cx="7272808" cy="5400600"/>
          </a:xfrm>
          <a:prstGeom prst="rect">
            <a:avLst/>
          </a:prstGeom>
          <a:noFill/>
          <a:ln w="9525">
            <a:noFill/>
            <a:miter lim="800000"/>
            <a:headEnd/>
            <a:tailEnd/>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a:p>
        </p:txBody>
      </p:sp>
      <p:pic>
        <p:nvPicPr>
          <p:cNvPr id="4" name="Symbol zastępczy zawartości 3" descr="http://static.panoramio.com/photos/original/21030932.jpg"/>
          <p:cNvPicPr>
            <a:picLocks noGrp="1"/>
          </p:cNvPicPr>
          <p:nvPr>
            <p:ph idx="1"/>
          </p:nvPr>
        </p:nvPicPr>
        <p:blipFill>
          <a:blip r:embed="rId2" cstate="print"/>
          <a:srcRect/>
          <a:stretch>
            <a:fillRect/>
          </a:stretch>
        </p:blipFill>
        <p:spPr bwMode="auto">
          <a:xfrm>
            <a:off x="611560" y="620688"/>
            <a:ext cx="7632847" cy="5400600"/>
          </a:xfrm>
          <a:prstGeom prst="rect">
            <a:avLst/>
          </a:prstGeom>
          <a:noFill/>
          <a:ln w="9525">
            <a:noFill/>
            <a:miter lim="800000"/>
            <a:headEnd/>
            <a:tailEnd/>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62372" y="332656"/>
            <a:ext cx="8219256" cy="6192688"/>
          </a:xfrm>
        </p:spPr>
        <p:txBody>
          <a:bodyPr>
            <a:normAutofit fontScale="92500" lnSpcReduction="10000"/>
          </a:bodyPr>
          <a:lstStyle/>
          <a:p>
            <a:pPr marL="0" indent="0" algn="ctr">
              <a:buNone/>
            </a:pPr>
            <a:r>
              <a:rPr lang="en-US" sz="4300" b="1" dirty="0">
                <a:latin typeface="Times New Roman" panose="02020603050405020304" pitchFamily="18" charset="0"/>
                <a:cs typeface="Times New Roman" panose="02020603050405020304" pitchFamily="18" charset="0"/>
              </a:rPr>
              <a:t>U</a:t>
            </a:r>
            <a:r>
              <a:rPr lang="pl-PL" sz="4300" b="1" dirty="0" err="1">
                <a:latin typeface="Times New Roman" panose="02020603050405020304" pitchFamily="18" charset="0"/>
                <a:cs typeface="Times New Roman" panose="02020603050405020304" pitchFamily="18" charset="0"/>
              </a:rPr>
              <a:t>nterirdische</a:t>
            </a:r>
            <a:r>
              <a:rPr lang="en-US" sz="4300" b="1" dirty="0">
                <a:latin typeface="Times New Roman" panose="02020603050405020304" pitchFamily="18" charset="0"/>
                <a:cs typeface="Times New Roman" panose="02020603050405020304" pitchFamily="18" charset="0"/>
              </a:rPr>
              <a:t> TOURISTENROUTE ,,RZESZOWSKIE CELLARS</a:t>
            </a:r>
            <a:r>
              <a:rPr lang="en-US" sz="4700" b="1" dirty="0">
                <a:latin typeface="Times New Roman" panose="02020603050405020304" pitchFamily="18" charset="0"/>
                <a:cs typeface="Times New Roman" panose="02020603050405020304" pitchFamily="18" charset="0"/>
              </a:rPr>
              <a:t>'</a:t>
            </a:r>
            <a:endParaRPr lang="pl-PL" sz="4700" b="1" dirty="0">
              <a:latin typeface="Times New Roman" panose="02020603050405020304" pitchFamily="18" charset="0"/>
              <a:cs typeface="Times New Roman" panose="02020603050405020304" pitchFamily="18" charset="0"/>
            </a:endParaRPr>
          </a:p>
          <a:p>
            <a:pPr marL="0" indent="0" algn="ctr">
              <a:buNone/>
            </a:pPr>
            <a:endParaRPr lang="pl-PL" sz="4700" b="1" dirty="0">
              <a:latin typeface="Times New Roman" panose="02020603050405020304" pitchFamily="18" charset="0"/>
              <a:cs typeface="Times New Roman" panose="02020603050405020304" pitchFamily="18" charset="0"/>
            </a:endParaRPr>
          </a:p>
          <a:p>
            <a:pPr>
              <a:buNone/>
            </a:pPr>
            <a:r>
              <a:rPr lang="en-US" b="1" dirty="0"/>
              <a:t> </a:t>
            </a:r>
            <a:r>
              <a:rPr lang="en-US" sz="2800" b="1" dirty="0">
                <a:latin typeface="Times New Roman" panose="02020603050405020304" pitchFamily="18" charset="0"/>
                <a:cs typeface="Times New Roman" panose="02020603050405020304" pitchFamily="18" charset="0"/>
              </a:rPr>
              <a:t>Tourist</a:t>
            </a:r>
            <a:r>
              <a:rPr lang="pl-PL" sz="2800" b="1" dirty="0" err="1">
                <a:latin typeface="Times New Roman" panose="02020603050405020304" pitchFamily="18" charset="0"/>
                <a:cs typeface="Times New Roman" panose="02020603050405020304" pitchFamily="18" charset="0"/>
              </a:rPr>
              <a:t>enr</a:t>
            </a:r>
            <a:r>
              <a:rPr lang="en-US" sz="2800" b="1" dirty="0" err="1">
                <a:latin typeface="Times New Roman" panose="02020603050405020304" pitchFamily="18" charset="0"/>
                <a:cs typeface="Times New Roman" panose="02020603050405020304" pitchFamily="18" charset="0"/>
              </a:rPr>
              <a:t>oute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einer</a:t>
            </a:r>
            <a:r>
              <a:rPr lang="en-US" sz="2800" b="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Länge</a:t>
            </a:r>
            <a:r>
              <a:rPr lang="en-US" sz="2800" dirty="0">
                <a:latin typeface="Times New Roman" panose="02020603050405020304" pitchFamily="18" charset="0"/>
                <a:cs typeface="Times New Roman" panose="02020603050405020304" pitchFamily="18" charset="0"/>
              </a:rPr>
              <a:t> von 369 m,</a:t>
            </a:r>
            <a:r>
              <a:rPr lang="pl-PL" sz="2800" dirty="0" err="1">
                <a:latin typeface="Times New Roman" panose="02020603050405020304" pitchFamily="18" charset="0"/>
                <a:cs typeface="Times New Roman" panose="02020603050405020304" pitchFamily="18" charset="0"/>
              </a:rPr>
              <a:t>ver</a:t>
            </a:r>
            <a:r>
              <a:rPr lang="en-US" sz="2800" dirty="0" err="1">
                <a:latin typeface="Times New Roman" panose="02020603050405020304" pitchFamily="18" charset="0"/>
                <a:cs typeface="Times New Roman" panose="02020603050405020304" pitchFamily="18" charset="0"/>
              </a:rPr>
              <a:t>läuft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unter</a:t>
            </a:r>
            <a:r>
              <a:rPr lang="en-US" sz="2800" dirty="0">
                <a:latin typeface="Times New Roman" panose="02020603050405020304" pitchFamily="18" charset="0"/>
                <a:cs typeface="Times New Roman" panose="02020603050405020304" pitchFamily="18" charset="0"/>
              </a:rPr>
              <a:t> den </a:t>
            </a:r>
            <a:r>
              <a:rPr lang="en-US" sz="2800" dirty="0" err="1">
                <a:latin typeface="Times New Roman" panose="02020603050405020304" pitchFamily="18" charset="0"/>
                <a:cs typeface="Times New Roman" panose="02020603050405020304" pitchFamily="18" charset="0"/>
              </a:rPr>
              <a:t>Mietshäusern</a:t>
            </a:r>
            <a:r>
              <a:rPr lang="en-US" sz="2800" dirty="0">
                <a:latin typeface="Times New Roman" panose="02020603050405020304" pitchFamily="18" charset="0"/>
                <a:cs typeface="Times New Roman" panose="02020603050405020304" pitchFamily="18" charset="0"/>
              </a:rPr>
              <a:t> und </a:t>
            </a:r>
            <a:r>
              <a:rPr lang="en-US" sz="2800" dirty="0" err="1">
                <a:latin typeface="Times New Roman" panose="02020603050405020304" pitchFamily="18" charset="0"/>
                <a:cs typeface="Times New Roman" panose="02020603050405020304" pitchFamily="18" charset="0"/>
              </a:rPr>
              <a:t>dem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Marktplatz</a:t>
            </a:r>
            <a:r>
              <a:rPr lang="en-US" sz="2800" dirty="0">
                <a:latin typeface="Times New Roman" panose="02020603050405020304" pitchFamily="18" charset="0"/>
                <a:cs typeface="Times New Roman" panose="02020603050405020304" pitchFamily="18" charset="0"/>
              </a:rPr>
              <a:t>. Es </a:t>
            </a:r>
            <a:r>
              <a:rPr lang="en-US" sz="2800" dirty="0" err="1">
                <a:latin typeface="Times New Roman" panose="02020603050405020304" pitchFamily="18" charset="0"/>
                <a:cs typeface="Times New Roman" panose="02020603050405020304" pitchFamily="18" charset="0"/>
              </a:rPr>
              <a:t>umfasst</a:t>
            </a:r>
            <a:r>
              <a:rPr lang="en-US" sz="2800" dirty="0">
                <a:latin typeface="Times New Roman" panose="02020603050405020304" pitchFamily="18" charset="0"/>
                <a:cs typeface="Times New Roman" panose="02020603050405020304" pitchFamily="18" charset="0"/>
              </a:rPr>
              <a:t> 25 Keller und 15 </a:t>
            </a:r>
            <a:r>
              <a:rPr lang="en-US" sz="2800" dirty="0" err="1">
                <a:latin typeface="Times New Roman" panose="02020603050405020304" pitchFamily="18" charset="0"/>
                <a:cs typeface="Times New Roman" panose="02020603050405020304" pitchFamily="18" charset="0"/>
              </a:rPr>
              <a:t>Gänge</a:t>
            </a:r>
            <a:r>
              <a:rPr lang="en-US" sz="2800" dirty="0">
                <a:latin typeface="Times New Roman" panose="02020603050405020304" pitchFamily="18" charset="0"/>
                <a:cs typeface="Times New Roman" panose="02020603050405020304" pitchFamily="18" charset="0"/>
              </a:rPr>
              <a:t> und </a:t>
            </a:r>
            <a:r>
              <a:rPr lang="en-US" sz="2800" dirty="0" err="1">
                <a:latin typeface="Times New Roman" panose="02020603050405020304" pitchFamily="18" charset="0"/>
                <a:cs typeface="Times New Roman" panose="02020603050405020304" pitchFamily="18" charset="0"/>
              </a:rPr>
              <a:t>ist</a:t>
            </a:r>
            <a:r>
              <a:rPr lang="en-US" sz="2800" dirty="0">
                <a:latin typeface="Times New Roman" panose="02020603050405020304" pitchFamily="18" charset="0"/>
                <a:cs typeface="Times New Roman" panose="02020603050405020304" pitchFamily="18" charset="0"/>
              </a:rPr>
              <a:t> 10 Meter </a:t>
            </a:r>
            <a:r>
              <a:rPr lang="en-US" sz="2800" dirty="0" err="1">
                <a:latin typeface="Times New Roman" panose="02020603050405020304" pitchFamily="18" charset="0"/>
                <a:cs typeface="Times New Roman" panose="02020603050405020304" pitchFamily="18" charset="0"/>
              </a:rPr>
              <a:t>tief</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unter</a:t>
            </a:r>
            <a:r>
              <a:rPr lang="en-US" sz="2800" dirty="0">
                <a:latin typeface="Times New Roman" panose="02020603050405020304" pitchFamily="18" charset="0"/>
                <a:cs typeface="Times New Roman" panose="02020603050405020304" pitchFamily="18" charset="0"/>
              </a:rPr>
              <a:t>  de</a:t>
            </a:r>
            <a:r>
              <a:rPr lang="pl-PL" sz="2800" dirty="0">
                <a:latin typeface="Times New Roman" panose="02020603050405020304" pitchFamily="18" charset="0"/>
                <a:cs typeface="Times New Roman" panose="02020603050405020304" pitchFamily="18" charset="0"/>
              </a:rPr>
              <a:t>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Boden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erricht</a:t>
            </a:r>
            <a:r>
              <a:rPr lang="pl-PL" sz="2800" dirty="0">
                <a:latin typeface="Times New Roman" panose="02020603050405020304" pitchFamily="18" charset="0"/>
                <a:cs typeface="Times New Roman" panose="02020603050405020304" pitchFamily="18" charset="0"/>
              </a:rPr>
              <a:t>et .</a:t>
            </a:r>
            <a:r>
              <a:rPr lang="en-US" sz="2800" dirty="0">
                <a:latin typeface="Times New Roman" panose="02020603050405020304" pitchFamily="18" charset="0"/>
                <a:cs typeface="Times New Roman" panose="02020603050405020304" pitchFamily="18" charset="0"/>
              </a:rPr>
              <a:t> Man </a:t>
            </a:r>
            <a:r>
              <a:rPr lang="en-US" sz="2800" dirty="0" err="1">
                <a:latin typeface="Times New Roman" panose="02020603050405020304" pitchFamily="18" charset="0"/>
                <a:cs typeface="Times New Roman" panose="02020603050405020304" pitchFamily="18" charset="0"/>
              </a:rPr>
              <a:t>kann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Reste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mittelalterlichen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Mauern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Spuren</a:t>
            </a:r>
            <a:r>
              <a:rPr lang="en-US" sz="2800" dirty="0">
                <a:latin typeface="Times New Roman" panose="02020603050405020304" pitchFamily="18" charset="0"/>
                <a:cs typeface="Times New Roman" panose="02020603050405020304" pitchFamily="18" charset="0"/>
              </a:rPr>
              <a:t> von </a:t>
            </a:r>
            <a:r>
              <a:rPr lang="en-US" sz="2800" dirty="0" err="1">
                <a:latin typeface="Times New Roman" panose="02020603050405020304" pitchFamily="18" charset="0"/>
                <a:cs typeface="Times New Roman" panose="02020603050405020304" pitchFamily="18" charset="0"/>
              </a:rPr>
              <a:t>Feuer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Reste</a:t>
            </a:r>
            <a:r>
              <a:rPr lang="en-US" sz="2800" dirty="0">
                <a:latin typeface="Times New Roman" panose="02020603050405020304" pitchFamily="18" charset="0"/>
                <a:cs typeface="Times New Roman" panose="02020603050405020304" pitchFamily="18" charset="0"/>
              </a:rPr>
              <a:t> von </a:t>
            </a:r>
            <a:r>
              <a:rPr lang="en-US" sz="2800" dirty="0" err="1">
                <a:latin typeface="Times New Roman" panose="02020603050405020304" pitchFamily="18" charset="0"/>
                <a:cs typeface="Times New Roman" panose="02020603050405020304" pitchFamily="18" charset="0"/>
              </a:rPr>
              <a:t>Eisenstangen</a:t>
            </a:r>
            <a:r>
              <a:rPr lang="en-US" sz="2800" dirty="0">
                <a:latin typeface="Times New Roman" panose="02020603050405020304" pitchFamily="18" charset="0"/>
                <a:cs typeface="Times New Roman" panose="02020603050405020304" pitchFamily="18" charset="0"/>
              </a:rPr>
              <a:t> und </a:t>
            </a:r>
            <a:r>
              <a:rPr lang="en-US" sz="2800" dirty="0" err="1">
                <a:latin typeface="Times New Roman" panose="02020603050405020304" pitchFamily="18" charset="0"/>
                <a:cs typeface="Times New Roman" panose="02020603050405020304" pitchFamily="18" charset="0"/>
              </a:rPr>
              <a:t>Scharniere</a:t>
            </a:r>
            <a:r>
              <a:rPr lang="pl-PL" sz="2800" dirty="0">
                <a:latin typeface="Times New Roman" panose="02020603050405020304" pitchFamily="18" charset="0"/>
                <a:cs typeface="Times New Roman" panose="02020603050405020304" pitchFamily="18" charset="0"/>
              </a:rPr>
              <a:t>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Geheimgänge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sehen</a:t>
            </a:r>
            <a:r>
              <a:rPr lang="en-US" sz="2800" dirty="0">
                <a:latin typeface="Times New Roman" panose="02020603050405020304" pitchFamily="18" charset="0"/>
                <a:cs typeface="Times New Roman" panose="02020603050405020304" pitchFamily="18" charset="0"/>
              </a:rPr>
              <a:t>. </a:t>
            </a:r>
            <a:br>
              <a:rPr lang="en-US" sz="2800" dirty="0">
                <a:latin typeface="Times New Roman" panose="02020603050405020304" pitchFamily="18" charset="0"/>
                <a:cs typeface="Times New Roman" panose="02020603050405020304" pitchFamily="18" charset="0"/>
              </a:rPr>
            </a:br>
            <a:r>
              <a:rPr lang="en-US" sz="2800" dirty="0">
                <a:latin typeface="Times New Roman" panose="02020603050405020304" pitchFamily="18" charset="0"/>
                <a:cs typeface="Times New Roman" panose="02020603050405020304" pitchFamily="18" charset="0"/>
              </a:rPr>
              <a:t>In den </a:t>
            </a:r>
            <a:r>
              <a:rPr lang="pl-PL" sz="2800" dirty="0">
                <a:latin typeface="Times New Roman" panose="02020603050405020304" pitchFamily="18" charset="0"/>
                <a:cs typeface="Times New Roman" panose="02020603050405020304" pitchFamily="18" charset="0"/>
              </a:rPr>
              <a:t>U</a:t>
            </a:r>
            <a:r>
              <a:rPr lang="en-US" sz="2800" dirty="0" err="1">
                <a:latin typeface="Times New Roman" panose="02020603050405020304" pitchFamily="18" charset="0"/>
                <a:cs typeface="Times New Roman" panose="02020603050405020304" pitchFamily="18" charset="0"/>
              </a:rPr>
              <a:t>nter</a:t>
            </a:r>
            <a:r>
              <a:rPr lang="pl-PL" sz="2800" dirty="0" err="1">
                <a:latin typeface="Times New Roman" panose="02020603050405020304" pitchFamily="18" charset="0"/>
                <a:cs typeface="Times New Roman" panose="02020603050405020304" pitchFamily="18" charset="0"/>
              </a:rPr>
              <a:t>etagen</a:t>
            </a:r>
            <a:r>
              <a:rPr lang="pl-PL" sz="2800" dirty="0">
                <a:latin typeface="Times New Roman" panose="02020603050405020304" pitchFamily="18" charset="0"/>
                <a:cs typeface="Times New Roman" panose="02020603050405020304" pitchFamily="18" charset="0"/>
              </a:rPr>
              <a:t> der Keller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wurden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Waren</a:t>
            </a:r>
            <a:r>
              <a:rPr lang="en-US" sz="2800" dirty="0">
                <a:latin typeface="Times New Roman" panose="02020603050405020304" pitchFamily="18" charset="0"/>
                <a:cs typeface="Times New Roman" panose="02020603050405020304" pitchFamily="18" charset="0"/>
              </a:rPr>
              <a:t>, die </a:t>
            </a:r>
            <a:r>
              <a:rPr lang="en-US" sz="2800" dirty="0" err="1">
                <a:latin typeface="Times New Roman" panose="02020603050405020304" pitchFamily="18" charset="0"/>
                <a:cs typeface="Times New Roman" panose="02020603050405020304" pitchFamily="18" charset="0"/>
              </a:rPr>
              <a:t>niedrige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Temperaturen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brauchen</a:t>
            </a:r>
            <a:r>
              <a:rPr lang="pl-PL"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gelagert</a:t>
            </a:r>
            <a:r>
              <a:rPr lang="pl-PL" sz="2800" dirty="0">
                <a:latin typeface="Times New Roman" panose="02020603050405020304" pitchFamily="18" charset="0"/>
                <a:cs typeface="Times New Roman" panose="02020603050405020304" pitchFamily="18" charset="0"/>
              </a:rPr>
              <a:t>. W</a:t>
            </a:r>
            <a:r>
              <a:rPr lang="en-US" sz="2800" dirty="0">
                <a:latin typeface="Times New Roman" panose="02020603050405020304" pitchFamily="18" charset="0"/>
                <a:cs typeface="Times New Roman" panose="02020603050405020304" pitchFamily="18" charset="0"/>
              </a:rPr>
              <a:t>ä</a:t>
            </a:r>
            <a:r>
              <a:rPr lang="pl-PL" sz="2800" dirty="0" err="1">
                <a:latin typeface="Times New Roman" panose="02020603050405020304" pitchFamily="18" charset="0"/>
                <a:cs typeface="Times New Roman" panose="02020603050405020304" pitchFamily="18" charset="0"/>
              </a:rPr>
              <a:t>hrend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tatarischen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Invasionen</a:t>
            </a:r>
            <a:r>
              <a:rPr lang="en-US" sz="2800" dirty="0">
                <a:latin typeface="Times New Roman" panose="02020603050405020304" pitchFamily="18" charset="0"/>
                <a:cs typeface="Times New Roman" panose="02020603050405020304" pitchFamily="18" charset="0"/>
              </a:rPr>
              <a:t> und </a:t>
            </a:r>
            <a:r>
              <a:rPr lang="en-US" sz="2800" dirty="0" err="1">
                <a:latin typeface="Times New Roman" panose="02020603050405020304" pitchFamily="18" charset="0"/>
                <a:cs typeface="Times New Roman" panose="02020603050405020304" pitchFamily="18" charset="0"/>
              </a:rPr>
              <a:t>Kriege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haben</a:t>
            </a:r>
            <a:r>
              <a:rPr lang="pl-PL" sz="2800" dirty="0">
                <a:latin typeface="Times New Roman" panose="02020603050405020304" pitchFamily="18" charset="0"/>
                <a:cs typeface="Times New Roman" panose="02020603050405020304" pitchFamily="18" charset="0"/>
              </a:rPr>
              <a:t> </a:t>
            </a:r>
            <a:r>
              <a:rPr lang="de-DE" sz="2800" dirty="0">
                <a:latin typeface="Times New Roman" panose="02020603050405020304" pitchFamily="18" charset="0"/>
                <a:cs typeface="Times New Roman" panose="02020603050405020304" pitchFamily="18" charset="0"/>
              </a:rPr>
              <a:t>die Keller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eine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Zuflucht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für</a:t>
            </a:r>
            <a:r>
              <a:rPr lang="en-US" sz="2800" dirty="0">
                <a:latin typeface="Times New Roman" panose="02020603050405020304" pitchFamily="18" charset="0"/>
                <a:cs typeface="Times New Roman" panose="02020603050405020304" pitchFamily="18" charset="0"/>
              </a:rPr>
              <a:t> die </a:t>
            </a:r>
            <a:r>
              <a:rPr lang="en-US" sz="2800" dirty="0" err="1">
                <a:latin typeface="Times New Roman" panose="02020603050405020304" pitchFamily="18" charset="0"/>
                <a:cs typeface="Times New Roman" panose="02020603050405020304" pitchFamily="18" charset="0"/>
              </a:rPr>
              <a:t>Bowohner</a:t>
            </a:r>
            <a:r>
              <a:rPr lang="en-US" sz="2800" dirty="0">
                <a:latin typeface="Times New Roman" panose="02020603050405020304" pitchFamily="18" charset="0"/>
                <a:cs typeface="Times New Roman" panose="02020603050405020304" pitchFamily="18" charset="0"/>
              </a:rPr>
              <a:t> des </a:t>
            </a:r>
            <a:r>
              <a:rPr lang="en-US" sz="2800" dirty="0" err="1">
                <a:latin typeface="Times New Roman" panose="02020603050405020304" pitchFamily="18" charset="0"/>
                <a:cs typeface="Times New Roman" panose="02020603050405020304" pitchFamily="18" charset="0"/>
              </a:rPr>
              <a:t>Schlosses</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geboten</a:t>
            </a:r>
            <a:r>
              <a:rPr lang="pl-PL" sz="28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043608" y="980728"/>
            <a:ext cx="7020232" cy="5294313"/>
          </a:xfrm>
        </p:spPr>
        <p:txBody>
          <a:bodyPr>
            <a:normAutofit/>
          </a:bodyPr>
          <a:lstStyle/>
          <a:p>
            <a:pPr marL="0" indent="0" algn="ctr">
              <a:buNone/>
            </a:pPr>
            <a:r>
              <a:rPr lang="pl-PL" sz="2800" dirty="0">
                <a:latin typeface="Times New Roman" panose="02020603050405020304" pitchFamily="18" charset="0"/>
                <a:cs typeface="Times New Roman" panose="02020603050405020304" pitchFamily="18" charset="0"/>
              </a:rPr>
              <a:t>Mein </a:t>
            </a:r>
            <a:r>
              <a:rPr lang="pl-PL" sz="2800" dirty="0" err="1">
                <a:latin typeface="Times New Roman" panose="02020603050405020304" pitchFamily="18" charset="0"/>
                <a:cs typeface="Times New Roman" panose="02020603050405020304" pitchFamily="18" charset="0"/>
              </a:rPr>
              <a:t>Name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ist</a:t>
            </a:r>
            <a:r>
              <a:rPr lang="pl-PL" sz="2800" dirty="0">
                <a:latin typeface="Times New Roman" panose="02020603050405020304" pitchFamily="18" charset="0"/>
                <a:cs typeface="Times New Roman" panose="02020603050405020304" pitchFamily="18" charset="0"/>
              </a:rPr>
              <a:t> </a:t>
            </a:r>
            <a:r>
              <a:rPr lang="pl-PL" sz="2800" b="1" i="1" dirty="0">
                <a:latin typeface="Times New Roman" panose="02020603050405020304" pitchFamily="18" charset="0"/>
                <a:cs typeface="Times New Roman" panose="02020603050405020304" pitchFamily="18" charset="0"/>
              </a:rPr>
              <a:t>Erwina </a:t>
            </a:r>
            <a:r>
              <a:rPr lang="pl-PL" sz="2800" b="1" i="1" dirty="0" err="1">
                <a:latin typeface="Times New Roman" panose="02020603050405020304" pitchFamily="18" charset="0"/>
                <a:cs typeface="Times New Roman" panose="02020603050405020304" pitchFamily="18" charset="0"/>
              </a:rPr>
              <a:t>Mitan</a:t>
            </a:r>
            <a:r>
              <a:rPr lang="pl-PL" sz="2800" dirty="0">
                <a:latin typeface="Times New Roman" panose="02020603050405020304" pitchFamily="18" charset="0"/>
                <a:cs typeface="Times New Roman" panose="02020603050405020304" pitchFamily="18" charset="0"/>
              </a:rPr>
              <a:t>. Ich bin 22.   </a:t>
            </a:r>
            <a:r>
              <a:rPr lang="pl-PL" sz="2800" dirty="0" err="1">
                <a:latin typeface="Times New Roman" panose="02020603050405020304" pitchFamily="18" charset="0"/>
                <a:cs typeface="Times New Roman" panose="02020603050405020304" pitchFamily="18" charset="0"/>
              </a:rPr>
              <a:t>Jetzt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studiere</a:t>
            </a:r>
            <a:r>
              <a:rPr lang="pl-PL" sz="2800" dirty="0">
                <a:latin typeface="Times New Roman" panose="02020603050405020304" pitchFamily="18" charset="0"/>
                <a:cs typeface="Times New Roman" panose="02020603050405020304" pitchFamily="18" charset="0"/>
              </a:rPr>
              <a:t> ich </a:t>
            </a:r>
            <a:r>
              <a:rPr lang="pl-PL" sz="2800" dirty="0" err="1">
                <a:latin typeface="Times New Roman" panose="02020603050405020304" pitchFamily="18" charset="0"/>
                <a:cs typeface="Times New Roman" panose="02020603050405020304" pitchFamily="18" charset="0"/>
              </a:rPr>
              <a:t>Pädagogik</a:t>
            </a:r>
            <a:r>
              <a:rPr lang="pl-PL" sz="2800" dirty="0">
                <a:latin typeface="Times New Roman" panose="02020603050405020304" pitchFamily="18" charset="0"/>
                <a:cs typeface="Times New Roman" panose="02020603050405020304" pitchFamily="18" charset="0"/>
              </a:rPr>
              <a:t> im </a:t>
            </a:r>
            <a:r>
              <a:rPr lang="pl-PL" sz="2800" dirty="0" err="1">
                <a:latin typeface="Times New Roman" panose="02020603050405020304" pitchFamily="18" charset="0"/>
                <a:cs typeface="Times New Roman" panose="02020603050405020304" pitchFamily="18" charset="0"/>
              </a:rPr>
              <a:t>ersten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Studienjahr</a:t>
            </a:r>
            <a:r>
              <a:rPr lang="pl-PL" sz="2800" dirty="0">
                <a:latin typeface="Times New Roman" panose="02020603050405020304" pitchFamily="18" charset="0"/>
                <a:cs typeface="Times New Roman" panose="02020603050405020304" pitchFamily="18" charset="0"/>
              </a:rPr>
              <a:t> des </a:t>
            </a:r>
            <a:r>
              <a:rPr lang="pl-PL" sz="2800" dirty="0" err="1">
                <a:latin typeface="Times New Roman" panose="02020603050405020304" pitchFamily="18" charset="0"/>
                <a:cs typeface="Times New Roman" panose="02020603050405020304" pitchFamily="18" charset="0"/>
              </a:rPr>
              <a:t>Bachelorsstudiums</a:t>
            </a:r>
            <a:r>
              <a:rPr lang="pl-PL" sz="2800" dirty="0">
                <a:latin typeface="Times New Roman" panose="02020603050405020304" pitchFamily="18" charset="0"/>
                <a:cs typeface="Times New Roman" panose="02020603050405020304" pitchFamily="18" charset="0"/>
              </a:rPr>
              <a:t> an der  </a:t>
            </a:r>
            <a:r>
              <a:rPr lang="pl-PL" sz="2800" dirty="0" err="1">
                <a:latin typeface="Times New Roman" panose="02020603050405020304" pitchFamily="18" charset="0"/>
                <a:cs typeface="Times New Roman" panose="02020603050405020304" pitchFamily="18" charset="0"/>
              </a:rPr>
              <a:t>Universität</a:t>
            </a:r>
            <a:r>
              <a:rPr lang="pl-PL" sz="2800" dirty="0">
                <a:latin typeface="Times New Roman" panose="02020603050405020304" pitchFamily="18" charset="0"/>
                <a:cs typeface="Times New Roman" panose="02020603050405020304" pitchFamily="18" charset="0"/>
              </a:rPr>
              <a:t> in Rzeszów. </a:t>
            </a:r>
            <a:r>
              <a:rPr lang="pl-PL" sz="2800" dirty="0" err="1">
                <a:latin typeface="Times New Roman" panose="02020603050405020304" pitchFamily="18" charset="0"/>
                <a:cs typeface="Times New Roman" panose="02020603050405020304" pitchFamily="18" charset="0"/>
              </a:rPr>
              <a:t>Meine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Hobbys</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sind</a:t>
            </a:r>
            <a:r>
              <a:rPr lang="pl-PL" sz="2800" dirty="0">
                <a:latin typeface="Times New Roman" panose="02020603050405020304" pitchFamily="18" charset="0"/>
                <a:cs typeface="Times New Roman" panose="02020603050405020304" pitchFamily="18" charset="0"/>
              </a:rPr>
              <a:t> Musik, </a:t>
            </a:r>
            <a:r>
              <a:rPr lang="pl-PL" sz="2800" dirty="0" err="1">
                <a:latin typeface="Times New Roman" panose="02020603050405020304" pitchFamily="18" charset="0"/>
                <a:cs typeface="Times New Roman" panose="02020603050405020304" pitchFamily="18" charset="0"/>
              </a:rPr>
              <a:t>Tanzen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und</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Volleyball</a:t>
            </a:r>
            <a:r>
              <a:rPr lang="pl-PL" sz="2800" dirty="0">
                <a:latin typeface="Times New Roman" panose="02020603050405020304" pitchFamily="18" charset="0"/>
                <a:cs typeface="Times New Roman" panose="02020603050405020304" pitchFamily="18" charset="0"/>
              </a:rPr>
              <a:t>. In </a:t>
            </a:r>
            <a:r>
              <a:rPr lang="pl-PL" sz="2800" dirty="0" err="1">
                <a:latin typeface="Times New Roman" panose="02020603050405020304" pitchFamily="18" charset="0"/>
                <a:cs typeface="Times New Roman" panose="02020603050405020304" pitchFamily="18" charset="0"/>
              </a:rPr>
              <a:t>meiner</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Freizeit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lese</a:t>
            </a:r>
            <a:r>
              <a:rPr lang="pl-PL" sz="2800" dirty="0">
                <a:latin typeface="Times New Roman" panose="02020603050405020304" pitchFamily="18" charset="0"/>
                <a:cs typeface="Times New Roman" panose="02020603050405020304" pitchFamily="18" charset="0"/>
              </a:rPr>
              <a:t> ich </a:t>
            </a:r>
            <a:r>
              <a:rPr lang="pl-PL" sz="2800" dirty="0" err="1">
                <a:latin typeface="Times New Roman" panose="02020603050405020304" pitchFamily="18" charset="0"/>
                <a:cs typeface="Times New Roman" panose="02020603050405020304" pitchFamily="18" charset="0"/>
              </a:rPr>
              <a:t>Bücher</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und</a:t>
            </a:r>
            <a:r>
              <a:rPr lang="pl-PL" sz="2800" dirty="0">
                <a:latin typeface="Times New Roman" panose="02020603050405020304" pitchFamily="18" charset="0"/>
                <a:cs typeface="Times New Roman" panose="02020603050405020304" pitchFamily="18" charset="0"/>
              </a:rPr>
              <a:t> ich </a:t>
            </a:r>
            <a:r>
              <a:rPr lang="pl-PL" sz="2800" dirty="0" err="1">
                <a:latin typeface="Times New Roman" panose="02020603050405020304" pitchFamily="18" charset="0"/>
                <a:cs typeface="Times New Roman" panose="02020603050405020304" pitchFamily="18" charset="0"/>
              </a:rPr>
              <a:t>treffe</a:t>
            </a:r>
            <a:r>
              <a:rPr lang="pl-PL" sz="2800" dirty="0">
                <a:latin typeface="Times New Roman" panose="02020603050405020304" pitchFamily="18" charset="0"/>
                <a:cs typeface="Times New Roman" panose="02020603050405020304" pitchFamily="18" charset="0"/>
              </a:rPr>
              <a:t> mich mit </a:t>
            </a:r>
            <a:r>
              <a:rPr lang="pl-PL" sz="2800" dirty="0" err="1">
                <a:latin typeface="Times New Roman" panose="02020603050405020304" pitchFamily="18" charset="0"/>
                <a:cs typeface="Times New Roman" panose="02020603050405020304" pitchFamily="18" charset="0"/>
              </a:rPr>
              <a:t>meinen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Freunden</a:t>
            </a:r>
            <a:r>
              <a:rPr lang="pl-PL" sz="2800" dirty="0">
                <a:latin typeface="Times New Roman" panose="02020603050405020304" pitchFamily="18" charset="0"/>
                <a:cs typeface="Times New Roman" panose="02020603050405020304" pitchFamily="18" charset="0"/>
              </a:rPr>
              <a:t>. In  </a:t>
            </a:r>
            <a:r>
              <a:rPr lang="pl-PL" sz="2800" dirty="0" err="1">
                <a:latin typeface="Times New Roman" panose="02020603050405020304" pitchFamily="18" charset="0"/>
                <a:cs typeface="Times New Roman" panose="02020603050405020304" pitchFamily="18" charset="0"/>
              </a:rPr>
              <a:t>Zukunft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möchte</a:t>
            </a:r>
            <a:r>
              <a:rPr lang="pl-PL" sz="2800" dirty="0">
                <a:latin typeface="Times New Roman" panose="02020603050405020304" pitchFamily="18" charset="0"/>
                <a:cs typeface="Times New Roman" panose="02020603050405020304" pitchFamily="18" charset="0"/>
              </a:rPr>
              <a:t> ich </a:t>
            </a:r>
            <a:r>
              <a:rPr lang="pl-PL" sz="2800" dirty="0" err="1">
                <a:latin typeface="Times New Roman" panose="02020603050405020304" pitchFamily="18" charset="0"/>
                <a:cs typeface="Times New Roman" panose="02020603050405020304" pitchFamily="18" charset="0"/>
              </a:rPr>
              <a:t>Grundschullehrerin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werden</a:t>
            </a:r>
            <a:r>
              <a:rPr lang="pl-PL" sz="2800" dirty="0">
                <a:latin typeface="Arial" pitchFamily="34" charset="0"/>
                <a:cs typeface="Arial" pitchFamily="34" charset="0"/>
              </a:rPr>
              <a:t>.</a:t>
            </a:r>
          </a:p>
          <a:p>
            <a:pPr marL="0" indent="0" algn="ctr">
              <a:buNone/>
            </a:pPr>
            <a:r>
              <a:rPr lang="pl-PL" dirty="0"/>
              <a:t>  </a:t>
            </a:r>
            <a:r>
              <a:rPr lang="de-DE" sz="2800" dirty="0">
                <a:latin typeface="Times New Roman" panose="02020603050405020304" pitchFamily="18" charset="0"/>
                <a:cs typeface="Times New Roman" panose="02020603050405020304" pitchFamily="18" charset="0"/>
              </a:rPr>
              <a:t>Das Projekt präsentiert die Geschichte von </a:t>
            </a:r>
            <a:r>
              <a:rPr lang="de-DE" sz="2800" dirty="0" err="1">
                <a:latin typeface="Times New Roman" panose="02020603050405020304" pitchFamily="18" charset="0"/>
                <a:cs typeface="Times New Roman" panose="02020603050405020304" pitchFamily="18" charset="0"/>
              </a:rPr>
              <a:t>Rzesz</a:t>
            </a:r>
            <a:r>
              <a:rPr lang="pl-PL" sz="2800" dirty="0">
                <a:latin typeface="Times New Roman" panose="02020603050405020304" pitchFamily="18" charset="0"/>
                <a:cs typeface="Times New Roman" panose="02020603050405020304" pitchFamily="18" charset="0"/>
              </a:rPr>
              <a:t>ó</a:t>
            </a:r>
            <a:r>
              <a:rPr lang="de-DE" sz="2800" dirty="0">
                <a:latin typeface="Times New Roman" panose="02020603050405020304" pitchFamily="18" charset="0"/>
                <a:cs typeface="Times New Roman" panose="02020603050405020304" pitchFamily="18" charset="0"/>
              </a:rPr>
              <a:t>w</a:t>
            </a:r>
            <a:r>
              <a:rPr lang="pl-PL" sz="2800" dirty="0">
                <a:latin typeface="Times New Roman" panose="02020603050405020304" pitchFamily="18" charset="0"/>
                <a:cs typeface="Times New Roman" panose="02020603050405020304" pitchFamily="18" charset="0"/>
              </a:rPr>
              <a:t>.</a:t>
            </a:r>
            <a:endParaRPr lang="de-DE" sz="2800" dirty="0">
              <a:latin typeface="Times New Roman" panose="02020603050405020304" pitchFamily="18" charset="0"/>
              <a:cs typeface="Times New Roman" panose="02020603050405020304" pitchFamily="18" charset="0"/>
            </a:endParaRPr>
          </a:p>
          <a:p>
            <a:pPr marL="0" indent="0" algn="ctr">
              <a:buNone/>
            </a:pPr>
            <a:endParaRPr lang="pl-PL" sz="2800" dirty="0">
              <a:latin typeface="Arial" pitchFamily="34" charset="0"/>
              <a:cs typeface="Arial" pitchFamily="34" charset="0"/>
            </a:endParaRPr>
          </a:p>
          <a:p>
            <a:pPr marL="0" indent="0">
              <a:buNone/>
            </a:pPr>
            <a:endParaRPr lang="pl-PL"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14290"/>
            <a:ext cx="8229600" cy="1143000"/>
          </a:xfrm>
        </p:spPr>
        <p:txBody>
          <a:bodyPr>
            <a:normAutofit/>
          </a:bodyPr>
          <a:lstStyle/>
          <a:p>
            <a:r>
              <a:rPr lang="pl-PL" sz="4000" b="1" dirty="0">
                <a:latin typeface="Times New Roman" panose="02020603050405020304" pitchFamily="18" charset="0"/>
                <a:cs typeface="Times New Roman" panose="02020603050405020304" pitchFamily="18" charset="0"/>
              </a:rPr>
              <a:t>Die Keller</a:t>
            </a:r>
          </a:p>
        </p:txBody>
      </p:sp>
      <p:pic>
        <p:nvPicPr>
          <p:cNvPr id="4" name="Symbol zastępczy zawartości 3" descr="http://www.carpatiabiznes.pl/photos/news/4641/foto.jpg"/>
          <p:cNvPicPr>
            <a:picLocks noGrp="1"/>
          </p:cNvPicPr>
          <p:nvPr>
            <p:ph idx="1"/>
          </p:nvPr>
        </p:nvPicPr>
        <p:blipFill>
          <a:blip r:embed="rId2" cstate="print"/>
          <a:srcRect/>
          <a:stretch>
            <a:fillRect/>
          </a:stretch>
        </p:blipFill>
        <p:spPr bwMode="auto">
          <a:xfrm flipH="1">
            <a:off x="1857356" y="1214422"/>
            <a:ext cx="4740700" cy="5370638"/>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b="1" dirty="0">
                <a:latin typeface="Times New Roman" panose="02020603050405020304" pitchFamily="18" charset="0"/>
                <a:cs typeface="Times New Roman" panose="02020603050405020304" pitchFamily="18" charset="0"/>
              </a:rPr>
              <a:t>Wortschatz:</a:t>
            </a:r>
            <a:endParaRPr lang="pl-PL" sz="4000"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p:txBody>
          <a:bodyPr numCol="2">
            <a:normAutofit fontScale="77500" lnSpcReduction="20000"/>
          </a:bodyPr>
          <a:lstStyle/>
          <a:p>
            <a:pPr marL="0" indent="0">
              <a:buNone/>
            </a:pPr>
            <a:r>
              <a:rPr lang="pl-PL" sz="2600" b="1" dirty="0">
                <a:latin typeface="Times New Roman" panose="02020603050405020304" pitchFamily="18" charset="0"/>
                <a:cs typeface="Times New Roman" panose="02020603050405020304" pitchFamily="18" charset="0"/>
              </a:rPr>
              <a:t>Nomen</a:t>
            </a:r>
            <a:endParaRPr lang="pl-PL" sz="2600" dirty="0">
              <a:latin typeface="Times New Roman" panose="02020603050405020304" pitchFamily="18" charset="0"/>
              <a:cs typeface="Times New Roman" panose="02020603050405020304" pitchFamily="18" charset="0"/>
            </a:endParaRPr>
          </a:p>
          <a:p>
            <a:pPr lvl="0"/>
            <a:r>
              <a:rPr lang="en-US" sz="2600" dirty="0" err="1">
                <a:latin typeface="Times New Roman" panose="02020603050405020304" pitchFamily="18" charset="0"/>
                <a:cs typeface="Times New Roman" panose="02020603050405020304" pitchFamily="18" charset="0"/>
              </a:rPr>
              <a:t>der</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Altstädter</a:t>
            </a:r>
            <a:r>
              <a:rPr lang="en-US" sz="2600" dirty="0">
                <a:latin typeface="Times New Roman" panose="02020603050405020304" pitchFamily="18" charset="0"/>
                <a:cs typeface="Times New Roman" panose="02020603050405020304" pitchFamily="18" charset="0"/>
              </a:rPr>
              <a:t> Ring - stare </a:t>
            </a:r>
            <a:r>
              <a:rPr lang="en-US" sz="2600" dirty="0" err="1">
                <a:latin typeface="Times New Roman" panose="02020603050405020304" pitchFamily="18" charset="0"/>
                <a:cs typeface="Times New Roman" panose="02020603050405020304" pitchFamily="18" charset="0"/>
              </a:rPr>
              <a:t>miasto</a:t>
            </a:r>
            <a:endParaRPr lang="pl-PL" sz="2600" dirty="0">
              <a:latin typeface="Times New Roman" panose="02020603050405020304" pitchFamily="18" charset="0"/>
              <a:cs typeface="Times New Roman" panose="02020603050405020304" pitchFamily="18" charset="0"/>
            </a:endParaRPr>
          </a:p>
          <a:p>
            <a:pPr lvl="0"/>
            <a:r>
              <a:rPr lang="en-US" sz="2600" dirty="0" err="1">
                <a:latin typeface="Times New Roman" panose="02020603050405020304" pitchFamily="18" charset="0"/>
                <a:cs typeface="Times New Roman" panose="02020603050405020304" pitchFamily="18" charset="0"/>
              </a:rPr>
              <a:t>der</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Brunnen</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studnia</a:t>
            </a:r>
            <a:endParaRPr lang="pl-PL" sz="2600" dirty="0">
              <a:latin typeface="Times New Roman" panose="02020603050405020304" pitchFamily="18" charset="0"/>
              <a:cs typeface="Times New Roman" panose="02020603050405020304" pitchFamily="18" charset="0"/>
            </a:endParaRPr>
          </a:p>
          <a:p>
            <a:pPr lvl="0"/>
            <a:r>
              <a:rPr lang="pl-PL" sz="2600" dirty="0">
                <a:latin typeface="Times New Roman" panose="02020603050405020304" pitchFamily="18" charset="0"/>
                <a:cs typeface="Times New Roman" panose="02020603050405020304" pitchFamily="18" charset="0"/>
              </a:rPr>
              <a:t>der</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Urspr</a:t>
            </a:r>
            <a:r>
              <a:rPr lang="pl-PL" sz="2600" dirty="0">
                <a:latin typeface="Times New Roman" panose="02020603050405020304" pitchFamily="18" charset="0"/>
                <a:cs typeface="Times New Roman" panose="02020603050405020304" pitchFamily="18" charset="0"/>
              </a:rPr>
              <a:t>u</a:t>
            </a:r>
            <a:r>
              <a:rPr lang="en-US" sz="2600" dirty="0" err="1">
                <a:latin typeface="Times New Roman" panose="02020603050405020304" pitchFamily="18" charset="0"/>
                <a:cs typeface="Times New Roman" panose="02020603050405020304" pitchFamily="18" charset="0"/>
              </a:rPr>
              <a:t>ng</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począt</a:t>
            </a:r>
            <a:r>
              <a:rPr lang="pl-PL" sz="2600" dirty="0" err="1">
                <a:latin typeface="Times New Roman" panose="02020603050405020304" pitchFamily="18" charset="0"/>
                <a:cs typeface="Times New Roman" panose="02020603050405020304" pitchFamily="18" charset="0"/>
              </a:rPr>
              <a:t>ek</a:t>
            </a:r>
            <a:endParaRPr lang="pl-PL" sz="2600" dirty="0">
              <a:latin typeface="Times New Roman" panose="02020603050405020304" pitchFamily="18" charset="0"/>
              <a:cs typeface="Times New Roman" panose="02020603050405020304" pitchFamily="18" charset="0"/>
            </a:endParaRPr>
          </a:p>
          <a:p>
            <a:pPr lvl="0"/>
            <a:r>
              <a:rPr lang="en-US" sz="2600" dirty="0">
                <a:latin typeface="Times New Roman" panose="02020603050405020304" pitchFamily="18" charset="0"/>
                <a:cs typeface="Times New Roman" panose="02020603050405020304" pitchFamily="18" charset="0"/>
              </a:rPr>
              <a:t>d</a:t>
            </a:r>
            <a:r>
              <a:rPr lang="pl-PL" sz="2600" dirty="0" err="1">
                <a:latin typeface="Times New Roman" panose="02020603050405020304" pitchFamily="18" charset="0"/>
                <a:cs typeface="Times New Roman" panose="02020603050405020304" pitchFamily="18" charset="0"/>
              </a:rPr>
              <a:t>ie</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Miets</a:t>
            </a:r>
            <a:r>
              <a:rPr lang="pl-PL" sz="2600" dirty="0">
                <a:latin typeface="Times New Roman" panose="02020603050405020304" pitchFamily="18" charset="0"/>
                <a:cs typeface="Times New Roman" panose="02020603050405020304" pitchFamily="18" charset="0"/>
              </a:rPr>
              <a:t>h</a:t>
            </a:r>
            <a:r>
              <a:rPr lang="de-DE" sz="2600" dirty="0">
                <a:latin typeface="Times New Roman" panose="02020603050405020304" pitchFamily="18" charset="0"/>
                <a:cs typeface="Times New Roman" panose="02020603050405020304" pitchFamily="18" charset="0"/>
              </a:rPr>
              <a:t>ä</a:t>
            </a:r>
            <a:r>
              <a:rPr lang="pl-PL" sz="2600" dirty="0" err="1">
                <a:latin typeface="Times New Roman" panose="02020603050405020304" pitchFamily="18" charset="0"/>
                <a:cs typeface="Times New Roman" panose="02020603050405020304" pitchFamily="18" charset="0"/>
              </a:rPr>
              <a:t>user</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kamienice</a:t>
            </a:r>
            <a:endParaRPr lang="pl-PL" sz="2600" dirty="0">
              <a:latin typeface="Times New Roman" panose="02020603050405020304" pitchFamily="18" charset="0"/>
              <a:cs typeface="Times New Roman" panose="02020603050405020304" pitchFamily="18" charset="0"/>
            </a:endParaRPr>
          </a:p>
          <a:p>
            <a:pPr lvl="0"/>
            <a:r>
              <a:rPr lang="pl-PL" sz="2600" dirty="0">
                <a:latin typeface="Times New Roman" panose="02020603050405020304" pitchFamily="18" charset="0"/>
                <a:cs typeface="Times New Roman" panose="02020603050405020304" pitchFamily="18" charset="0"/>
              </a:rPr>
              <a:t>der </a:t>
            </a:r>
            <a:r>
              <a:rPr lang="en-US" sz="2600" dirty="0" err="1">
                <a:latin typeface="Times New Roman" panose="02020603050405020304" pitchFamily="18" charset="0"/>
                <a:cs typeface="Times New Roman" panose="02020603050405020304" pitchFamily="18" charset="0"/>
              </a:rPr>
              <a:t>Bezug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odniesieni</a:t>
            </a:r>
            <a:r>
              <a:rPr lang="pl-PL" sz="2600" dirty="0">
                <a:latin typeface="Times New Roman" panose="02020603050405020304" pitchFamily="18" charset="0"/>
                <a:cs typeface="Times New Roman" panose="02020603050405020304" pitchFamily="18" charset="0"/>
              </a:rPr>
              <a:t>e</a:t>
            </a:r>
          </a:p>
          <a:p>
            <a:pPr lvl="0"/>
            <a:r>
              <a:rPr lang="en-US" sz="2600" dirty="0">
                <a:latin typeface="Times New Roman" panose="02020603050405020304" pitchFamily="18" charset="0"/>
                <a:cs typeface="Times New Roman" panose="02020603050405020304" pitchFamily="18" charset="0"/>
              </a:rPr>
              <a:t>die </a:t>
            </a:r>
            <a:r>
              <a:rPr lang="en-US" sz="2600" dirty="0" err="1">
                <a:latin typeface="Times New Roman" panose="02020603050405020304" pitchFamily="18" charset="0"/>
                <a:cs typeface="Times New Roman" panose="02020603050405020304" pitchFamily="18" charset="0"/>
              </a:rPr>
              <a:t>Reste</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szczątki</a:t>
            </a:r>
            <a:endParaRPr lang="pl-PL" sz="2600" dirty="0">
              <a:latin typeface="Times New Roman" panose="02020603050405020304" pitchFamily="18" charset="0"/>
              <a:cs typeface="Times New Roman" panose="02020603050405020304" pitchFamily="18" charset="0"/>
            </a:endParaRPr>
          </a:p>
          <a:p>
            <a:pPr lvl="0"/>
            <a:r>
              <a:rPr lang="de-DE" sz="2600" dirty="0" err="1">
                <a:latin typeface="Times New Roman" panose="02020603050405020304" pitchFamily="18" charset="0"/>
                <a:cs typeface="Times New Roman" panose="02020603050405020304" pitchFamily="18" charset="0"/>
              </a:rPr>
              <a:t>d</a:t>
            </a:r>
            <a:r>
              <a:rPr lang="pl-PL" sz="2600" dirty="0" err="1">
                <a:latin typeface="Times New Roman" panose="02020603050405020304" pitchFamily="18" charset="0"/>
                <a:cs typeface="Times New Roman" panose="02020603050405020304" pitchFamily="18" charset="0"/>
              </a:rPr>
              <a:t>ie</a:t>
            </a:r>
            <a:r>
              <a:rPr lang="pl-PL" sz="2600" dirty="0">
                <a:latin typeface="Times New Roman" panose="02020603050405020304" pitchFamily="18" charset="0"/>
                <a:cs typeface="Times New Roman" panose="02020603050405020304" pitchFamily="18" charset="0"/>
              </a:rPr>
              <a:t> </a:t>
            </a:r>
            <a:r>
              <a:rPr lang="pl-PL" sz="2600" dirty="0" err="1">
                <a:latin typeface="Times New Roman" panose="02020603050405020304" pitchFamily="18" charset="0"/>
                <a:cs typeface="Times New Roman" panose="02020603050405020304" pitchFamily="18" charset="0"/>
              </a:rPr>
              <a:t>Entstehung-powstanie</a:t>
            </a:r>
            <a:endParaRPr lang="pl-PL" sz="2600" dirty="0">
              <a:latin typeface="Times New Roman" panose="02020603050405020304" pitchFamily="18" charset="0"/>
              <a:cs typeface="Times New Roman" panose="02020603050405020304" pitchFamily="18" charset="0"/>
            </a:endParaRPr>
          </a:p>
          <a:p>
            <a:pPr marL="0" indent="0">
              <a:buNone/>
            </a:pPr>
            <a:r>
              <a:rPr lang="pl-PL" sz="2600" b="1" dirty="0" err="1">
                <a:latin typeface="Times New Roman" panose="02020603050405020304" pitchFamily="18" charset="0"/>
                <a:cs typeface="Times New Roman" panose="02020603050405020304" pitchFamily="18" charset="0"/>
              </a:rPr>
              <a:t>Verb</a:t>
            </a:r>
            <a:endParaRPr lang="pl-PL" sz="2600" dirty="0">
              <a:latin typeface="Times New Roman" panose="02020603050405020304" pitchFamily="18" charset="0"/>
              <a:cs typeface="Times New Roman" panose="02020603050405020304" pitchFamily="18" charset="0"/>
            </a:endParaRPr>
          </a:p>
          <a:p>
            <a:pPr lvl="0"/>
            <a:r>
              <a:rPr lang="en-US" sz="2600" dirty="0" err="1">
                <a:latin typeface="Times New Roman" panose="02020603050405020304" pitchFamily="18" charset="0"/>
                <a:cs typeface="Times New Roman" panose="02020603050405020304" pitchFamily="18" charset="0"/>
              </a:rPr>
              <a:t>verfügen</a:t>
            </a:r>
            <a:r>
              <a:rPr lang="en-US" sz="2600" dirty="0">
                <a:latin typeface="Times New Roman" panose="02020603050405020304" pitchFamily="18" charset="0"/>
                <a:cs typeface="Times New Roman" panose="02020603050405020304" pitchFamily="18" charset="0"/>
              </a:rPr>
              <a:t> - </a:t>
            </a:r>
            <a:r>
              <a:rPr lang="pl-PL" sz="2600" dirty="0">
                <a:latin typeface="Times New Roman" panose="02020603050405020304" pitchFamily="18" charset="0"/>
                <a:cs typeface="Times New Roman" panose="02020603050405020304" pitchFamily="18" charset="0"/>
              </a:rPr>
              <a:t>dysponować</a:t>
            </a:r>
          </a:p>
          <a:p>
            <a:pPr lvl="0"/>
            <a:endParaRPr lang="pl-PL" sz="2600" dirty="0">
              <a:latin typeface="Times New Roman" panose="02020603050405020304" pitchFamily="18" charset="0"/>
              <a:cs typeface="Times New Roman" panose="02020603050405020304" pitchFamily="18" charset="0"/>
            </a:endParaRPr>
          </a:p>
          <a:p>
            <a:endParaRPr lang="pl-PL" sz="2600" b="1" dirty="0">
              <a:latin typeface="Times New Roman" panose="02020603050405020304" pitchFamily="18" charset="0"/>
              <a:cs typeface="Times New Roman" panose="02020603050405020304" pitchFamily="18" charset="0"/>
            </a:endParaRPr>
          </a:p>
          <a:p>
            <a:endParaRPr lang="pl-PL" sz="2600" b="1" dirty="0">
              <a:latin typeface="Times New Roman" panose="02020603050405020304" pitchFamily="18" charset="0"/>
              <a:cs typeface="Times New Roman" panose="02020603050405020304" pitchFamily="18" charset="0"/>
            </a:endParaRPr>
          </a:p>
          <a:p>
            <a:endParaRPr lang="pl-PL" sz="2600" b="1" dirty="0">
              <a:latin typeface="Times New Roman" panose="02020603050405020304" pitchFamily="18" charset="0"/>
              <a:cs typeface="Times New Roman" panose="02020603050405020304" pitchFamily="18" charset="0"/>
            </a:endParaRPr>
          </a:p>
          <a:p>
            <a:pPr marL="0" indent="0">
              <a:buNone/>
            </a:pPr>
            <a:r>
              <a:rPr lang="pl-PL" sz="2600" b="1" dirty="0" err="1">
                <a:latin typeface="Times New Roman" panose="02020603050405020304" pitchFamily="18" charset="0"/>
                <a:cs typeface="Times New Roman" panose="02020603050405020304" pitchFamily="18" charset="0"/>
              </a:rPr>
              <a:t>Adjektiv</a:t>
            </a:r>
            <a:endParaRPr lang="pl-PL" sz="2600" dirty="0">
              <a:latin typeface="Times New Roman" panose="02020603050405020304" pitchFamily="18" charset="0"/>
              <a:cs typeface="Times New Roman" panose="02020603050405020304" pitchFamily="18" charset="0"/>
            </a:endParaRPr>
          </a:p>
          <a:p>
            <a:pPr lvl="0"/>
            <a:r>
              <a:rPr lang="en-US" sz="2600" dirty="0" err="1">
                <a:latin typeface="Times New Roman" panose="02020603050405020304" pitchFamily="18" charset="0"/>
                <a:cs typeface="Times New Roman" panose="02020603050405020304" pitchFamily="18" charset="0"/>
              </a:rPr>
              <a:t>wahrscheinlich</a:t>
            </a:r>
            <a:r>
              <a:rPr lang="en-US" sz="2600" dirty="0">
                <a:latin typeface="Times New Roman" panose="02020603050405020304" pitchFamily="18" charset="0"/>
                <a:cs typeface="Times New Roman" panose="02020603050405020304" pitchFamily="18" charset="0"/>
              </a:rPr>
              <a:t> – </a:t>
            </a:r>
            <a:r>
              <a:rPr lang="en-US" sz="2600" dirty="0" err="1">
                <a:latin typeface="Times New Roman" panose="02020603050405020304" pitchFamily="18" charset="0"/>
                <a:cs typeface="Times New Roman" panose="02020603050405020304" pitchFamily="18" charset="0"/>
              </a:rPr>
              <a:t>prawdopodobnie</a:t>
            </a:r>
            <a:endParaRPr lang="pl-PL" sz="2600" dirty="0">
              <a:latin typeface="Times New Roman" panose="02020603050405020304" pitchFamily="18" charset="0"/>
              <a:cs typeface="Times New Roman" panose="02020603050405020304" pitchFamily="18" charset="0"/>
            </a:endParaRPr>
          </a:p>
          <a:p>
            <a:pPr lvl="0"/>
            <a:endParaRPr lang="pl-PL" sz="2600" dirty="0">
              <a:latin typeface="Times New Roman" panose="02020603050405020304" pitchFamily="18" charset="0"/>
              <a:cs typeface="Times New Roman" panose="02020603050405020304" pitchFamily="18" charset="0"/>
            </a:endParaRPr>
          </a:p>
          <a:p>
            <a:pPr marL="0" indent="0">
              <a:buNone/>
            </a:pPr>
            <a:r>
              <a:rPr lang="pl-PL" sz="2600" b="1" dirty="0" err="1">
                <a:latin typeface="Times New Roman" panose="02020603050405020304" pitchFamily="18" charset="0"/>
                <a:cs typeface="Times New Roman" panose="02020603050405020304" pitchFamily="18" charset="0"/>
              </a:rPr>
              <a:t>Wendungen</a:t>
            </a:r>
            <a:endParaRPr lang="pl-PL" sz="2600" dirty="0">
              <a:latin typeface="Times New Roman" panose="02020603050405020304" pitchFamily="18" charset="0"/>
              <a:cs typeface="Times New Roman" panose="02020603050405020304" pitchFamily="18" charset="0"/>
            </a:endParaRPr>
          </a:p>
          <a:p>
            <a:pPr lvl="0"/>
            <a:r>
              <a:rPr lang="pl-PL" sz="2600" dirty="0" err="1">
                <a:latin typeface="Times New Roman" panose="02020603050405020304" pitchFamily="18" charset="0"/>
                <a:cs typeface="Times New Roman" panose="02020603050405020304" pitchFamily="18" charset="0"/>
              </a:rPr>
              <a:t>Das</a:t>
            </a:r>
            <a:r>
              <a:rPr lang="pl-PL" sz="2600" dirty="0">
                <a:latin typeface="Times New Roman" panose="02020603050405020304" pitchFamily="18" charset="0"/>
                <a:cs typeface="Times New Roman" panose="02020603050405020304" pitchFamily="18" charset="0"/>
              </a:rPr>
              <a:t> </a:t>
            </a:r>
            <a:r>
              <a:rPr lang="pl-PL" sz="2600" dirty="0" err="1">
                <a:latin typeface="Times New Roman" panose="02020603050405020304" pitchFamily="18" charset="0"/>
                <a:cs typeface="Times New Roman" panose="02020603050405020304" pitchFamily="18" charset="0"/>
              </a:rPr>
              <a:t>eindrucksvollste</a:t>
            </a:r>
            <a:r>
              <a:rPr lang="pl-PL" sz="2600" dirty="0">
                <a:latin typeface="Times New Roman" panose="02020603050405020304" pitchFamily="18" charset="0"/>
                <a:cs typeface="Times New Roman" panose="02020603050405020304" pitchFamily="18" charset="0"/>
              </a:rPr>
              <a:t> </a:t>
            </a:r>
            <a:r>
              <a:rPr lang="pl-PL" sz="2600" dirty="0" err="1">
                <a:latin typeface="Times New Roman" panose="02020603050405020304" pitchFamily="18" charset="0"/>
                <a:cs typeface="Times New Roman" panose="02020603050405020304" pitchFamily="18" charset="0"/>
              </a:rPr>
              <a:t>Gebäude</a:t>
            </a:r>
            <a:r>
              <a:rPr lang="pl-PL" sz="2600" dirty="0">
                <a:latin typeface="Times New Roman" panose="02020603050405020304" pitchFamily="18" charset="0"/>
                <a:cs typeface="Times New Roman" panose="02020603050405020304" pitchFamily="18" charset="0"/>
              </a:rPr>
              <a:t> -  budynek czyniący największe wrażenie</a:t>
            </a:r>
          </a:p>
          <a:p>
            <a:pPr lvl="0"/>
            <a:r>
              <a:rPr lang="en-US" sz="2600" dirty="0">
                <a:latin typeface="Times New Roman" panose="02020603050405020304" pitchFamily="18" charset="0"/>
                <a:cs typeface="Times New Roman" panose="02020603050405020304" pitchFamily="18" charset="0"/>
              </a:rPr>
              <a:t>In de</a:t>
            </a:r>
            <a:r>
              <a:rPr lang="pl-PL" sz="2600" dirty="0">
                <a:latin typeface="Times New Roman" panose="02020603050405020304" pitchFamily="18" charset="0"/>
                <a:cs typeface="Times New Roman" panose="02020603050405020304" pitchFamily="18" charset="0"/>
              </a:rPr>
              <a:t>n</a:t>
            </a:r>
            <a:r>
              <a:rPr lang="en-US" sz="2600" dirty="0">
                <a:latin typeface="Times New Roman" panose="02020603050405020304" pitchFamily="18" charset="0"/>
                <a:cs typeface="Times New Roman" panose="02020603050405020304" pitchFamily="18" charset="0"/>
              </a:rPr>
              <a:t> </a:t>
            </a:r>
            <a:r>
              <a:rPr lang="pl-PL" sz="2600" dirty="0">
                <a:latin typeface="Times New Roman" panose="02020603050405020304" pitchFamily="18" charset="0"/>
                <a:cs typeface="Times New Roman" panose="02020603050405020304" pitchFamily="18" charset="0"/>
              </a:rPr>
              <a:t>U</a:t>
            </a:r>
            <a:r>
              <a:rPr lang="en-US" sz="2600" dirty="0" err="1">
                <a:latin typeface="Times New Roman" panose="02020603050405020304" pitchFamily="18" charset="0"/>
                <a:cs typeface="Times New Roman" panose="02020603050405020304" pitchFamily="18" charset="0"/>
              </a:rPr>
              <a:t>nter</a:t>
            </a:r>
            <a:r>
              <a:rPr lang="pl-PL" sz="2600" dirty="0" err="1">
                <a:latin typeface="Times New Roman" panose="02020603050405020304" pitchFamily="18" charset="0"/>
                <a:cs typeface="Times New Roman" panose="02020603050405020304" pitchFamily="18" charset="0"/>
              </a:rPr>
              <a:t>etag</a:t>
            </a:r>
            <a:r>
              <a:rPr lang="en-US" sz="2600" dirty="0">
                <a:latin typeface="Times New Roman" panose="02020603050405020304" pitchFamily="18" charset="0"/>
                <a:cs typeface="Times New Roman" panose="02020603050405020304" pitchFamily="18" charset="0"/>
              </a:rPr>
              <a:t>en </a:t>
            </a:r>
            <a:r>
              <a:rPr lang="en-US" sz="2600" dirty="0" err="1">
                <a:latin typeface="Times New Roman" panose="02020603050405020304" pitchFamily="18" charset="0"/>
                <a:cs typeface="Times New Roman" panose="02020603050405020304" pitchFamily="18" charset="0"/>
              </a:rPr>
              <a:t>wurden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Waren</a:t>
            </a:r>
            <a:r>
              <a:rPr lang="en-US" sz="2600" dirty="0">
                <a:latin typeface="Times New Roman" panose="02020603050405020304" pitchFamily="18" charset="0"/>
                <a:cs typeface="Times New Roman" panose="02020603050405020304" pitchFamily="18" charset="0"/>
              </a:rPr>
              <a:t> </a:t>
            </a:r>
            <a:r>
              <a:rPr lang="pl-PL" sz="2600" dirty="0" err="1">
                <a:latin typeface="Times New Roman" panose="02020603050405020304" pitchFamily="18" charset="0"/>
                <a:cs typeface="Times New Roman" panose="02020603050405020304" pitchFamily="18" charset="0"/>
              </a:rPr>
              <a:t>gelagert-w</a:t>
            </a:r>
            <a:r>
              <a:rPr lang="pl-PL" sz="2600" dirty="0">
                <a:latin typeface="Times New Roman" panose="02020603050405020304" pitchFamily="18" charset="0"/>
                <a:cs typeface="Times New Roman" panose="02020603050405020304" pitchFamily="18" charset="0"/>
              </a:rPr>
              <a:t> dolnych częściach były magazynowane towary</a:t>
            </a:r>
            <a:r>
              <a:rPr lang="en-US" sz="2600" dirty="0">
                <a:latin typeface="Times New Roman" panose="02020603050405020304" pitchFamily="18" charset="0"/>
                <a:cs typeface="Times New Roman" panose="02020603050405020304" pitchFamily="18" charset="0"/>
              </a:rPr>
              <a:t> </a:t>
            </a:r>
            <a:endParaRPr lang="pl-PL" sz="2600" dirty="0">
              <a:latin typeface="Times New Roman" panose="02020603050405020304" pitchFamily="18" charset="0"/>
              <a:cs typeface="Times New Roman" panose="02020603050405020304" pitchFamily="18" charset="0"/>
            </a:endParaRPr>
          </a:p>
          <a:p>
            <a:endParaRPr lang="pl-PL" dirty="0">
              <a:latin typeface="Times New Roman" panose="02020603050405020304" pitchFamily="18" charset="0"/>
              <a:cs typeface="Times New Roman" panose="02020603050405020304" pitchFamily="18" charset="0"/>
            </a:endParaRPr>
          </a:p>
          <a:p>
            <a:endParaRPr lang="pl-PL" dirty="0">
              <a:latin typeface="Times New Roman" panose="02020603050405020304" pitchFamily="18" charset="0"/>
              <a:cs typeface="Times New Roman" panose="02020603050405020304" pitchFamily="18" charset="0"/>
            </a:endParaRPr>
          </a:p>
          <a:p>
            <a:pPr>
              <a:buNone/>
            </a:pPr>
            <a:endParaRPr lang="pl-PL"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ctrTitle"/>
          </p:nvPr>
        </p:nvSpPr>
        <p:spPr>
          <a:xfrm>
            <a:off x="539552" y="1844824"/>
            <a:ext cx="8201000" cy="1470025"/>
          </a:xfrm>
        </p:spPr>
        <p:txBody>
          <a:bodyPr>
            <a:noAutofit/>
          </a:bodyPr>
          <a:lstStyle/>
          <a:p>
            <a:r>
              <a:rPr lang="pl-PL" sz="9600" dirty="0">
                <a:latin typeface="Times New Roman" panose="02020603050405020304" pitchFamily="18" charset="0"/>
                <a:cs typeface="Times New Roman" panose="02020603050405020304" pitchFamily="18" charset="0"/>
              </a:rPr>
              <a:t> </a:t>
            </a:r>
            <a:r>
              <a:rPr lang="pl-PL" sz="11500" b="1" dirty="0">
                <a:latin typeface="Times New Roman" panose="02020603050405020304" pitchFamily="18" charset="0"/>
                <a:cs typeface="Times New Roman" panose="02020603050405020304" pitchFamily="18" charset="0"/>
              </a:rPr>
              <a:t>Die Kirchen</a:t>
            </a:r>
            <a:endParaRPr lang="pl-PL" sz="9600" b="1" dirty="0">
              <a:latin typeface="Times New Roman" panose="02020603050405020304" pitchFamily="18" charset="0"/>
              <a:cs typeface="Times New Roman" panose="02020603050405020304" pitchFamily="18" charset="0"/>
            </a:endParaRPr>
          </a:p>
        </p:txBody>
      </p:sp>
      <p:sp>
        <p:nvSpPr>
          <p:cNvPr id="5" name="Podtytuł 4"/>
          <p:cNvSpPr>
            <a:spLocks noGrp="1"/>
          </p:cNvSpPr>
          <p:nvPr>
            <p:ph type="subTitle" idx="1"/>
          </p:nvPr>
        </p:nvSpPr>
        <p:spPr>
          <a:xfrm>
            <a:off x="2339752" y="4509120"/>
            <a:ext cx="6400800" cy="1752600"/>
          </a:xfrm>
        </p:spPr>
        <p:txBody>
          <a:bodyPr>
            <a:normAutofit lnSpcReduction="10000"/>
          </a:bodyPr>
          <a:lstStyle/>
          <a:p>
            <a:pPr algn="r"/>
            <a:endParaRPr lang="pl-PL" dirty="0">
              <a:solidFill>
                <a:schemeClr val="tx1"/>
              </a:solidFill>
            </a:endParaRPr>
          </a:p>
          <a:p>
            <a:pPr algn="r"/>
            <a:endParaRPr lang="pl-PL" dirty="0">
              <a:solidFill>
                <a:schemeClr val="tx1"/>
              </a:solidFill>
            </a:endParaRPr>
          </a:p>
          <a:p>
            <a:pPr algn="r"/>
            <a:r>
              <a:rPr lang="pl-PL" sz="3600" dirty="0">
                <a:solidFill>
                  <a:schemeClr val="tx1"/>
                </a:solidFill>
                <a:latin typeface="Times New Roman" panose="02020603050405020304" pitchFamily="18" charset="0"/>
                <a:cs typeface="Times New Roman" panose="02020603050405020304" pitchFamily="18" charset="0"/>
              </a:rPr>
              <a:t>MONIKA GRONKO</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fontScale="77500" lnSpcReduction="20000"/>
          </a:bodyPr>
          <a:lstStyle/>
          <a:p>
            <a:r>
              <a:rPr lang="en-US" dirty="0">
                <a:latin typeface="Times New Roman" panose="02020603050405020304" pitchFamily="18" charset="0"/>
                <a:cs typeface="Times New Roman" panose="02020603050405020304" pitchFamily="18" charset="0"/>
              </a:rPr>
              <a:t>M</a:t>
            </a:r>
            <a:r>
              <a:rPr lang="pl-PL" dirty="0" err="1">
                <a:latin typeface="Times New Roman" panose="02020603050405020304" pitchFamily="18" charset="0"/>
                <a:cs typeface="Times New Roman" panose="02020603050405020304" pitchFamily="18" charset="0"/>
              </a:rPr>
              <a:t>ein</a:t>
            </a:r>
            <a:r>
              <a:rPr lang="en-US" dirty="0">
                <a:latin typeface="Times New Roman" panose="02020603050405020304" pitchFamily="18" charset="0"/>
                <a:cs typeface="Times New Roman" panose="02020603050405020304" pitchFamily="18" charset="0"/>
              </a:rPr>
              <a:t> </a:t>
            </a:r>
            <a:r>
              <a:rPr lang="pl-PL" dirty="0">
                <a:latin typeface="Times New Roman" panose="02020603050405020304" pitchFamily="18" charset="0"/>
                <a:cs typeface="Times New Roman" panose="02020603050405020304" pitchFamily="18" charset="0"/>
              </a:rPr>
              <a:t>N</a:t>
            </a:r>
            <a:r>
              <a:rPr lang="en-US" dirty="0" err="1">
                <a:latin typeface="Times New Roman" panose="02020603050405020304" pitchFamily="18" charset="0"/>
                <a:cs typeface="Times New Roman" panose="02020603050405020304" pitchFamily="18" charset="0"/>
              </a:rPr>
              <a:t>ame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ist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Gronko</a:t>
            </a:r>
            <a:r>
              <a:rPr lang="pl-PL" dirty="0">
                <a:latin typeface="Times New Roman" panose="02020603050405020304" pitchFamily="18" charset="0"/>
                <a:cs typeface="Times New Roman" panose="02020603050405020304" pitchFamily="18" charset="0"/>
              </a:rPr>
              <a:t>,</a:t>
            </a:r>
            <a:r>
              <a:rPr lang="pl-PL" dirty="0" err="1">
                <a:latin typeface="Times New Roman" panose="02020603050405020304" pitchFamily="18" charset="0"/>
                <a:cs typeface="Times New Roman" panose="02020603050405020304" pitchFamily="18" charset="0"/>
              </a:rPr>
              <a:t>Vorname</a:t>
            </a:r>
            <a:r>
              <a:rPr lang="pl-PL" dirty="0">
                <a:latin typeface="Times New Roman" panose="02020603050405020304" pitchFamily="18" charset="0"/>
                <a:cs typeface="Times New Roman" panose="02020603050405020304" pitchFamily="18" charset="0"/>
              </a:rPr>
              <a:t> Monika</a:t>
            </a:r>
          </a:p>
          <a:p>
            <a:r>
              <a:rPr lang="en-US" dirty="0" err="1">
                <a:latin typeface="Times New Roman" panose="02020603050405020304" pitchFamily="18" charset="0"/>
                <a:cs typeface="Times New Roman" panose="02020603050405020304" pitchFamily="18" charset="0"/>
              </a:rPr>
              <a:t>Ich</a:t>
            </a:r>
            <a:r>
              <a:rPr lang="en-US" dirty="0">
                <a:latin typeface="Times New Roman" panose="02020603050405020304" pitchFamily="18" charset="0"/>
                <a:cs typeface="Times New Roman" panose="02020603050405020304" pitchFamily="18" charset="0"/>
              </a:rPr>
              <a:t> bin  am 17. Mai 1995</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geboren</a:t>
            </a:r>
            <a:endParaRPr lang="pl-PL"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Ich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wohne</a:t>
            </a:r>
            <a:r>
              <a:rPr lang="en-US" dirty="0">
                <a:latin typeface="Times New Roman" panose="02020603050405020304" pitchFamily="18" charset="0"/>
                <a:cs typeface="Times New Roman" panose="02020603050405020304" pitchFamily="18" charset="0"/>
              </a:rPr>
              <a:t> in </a:t>
            </a:r>
            <a:r>
              <a:rPr lang="en-US" dirty="0" err="1">
                <a:latin typeface="Times New Roman" panose="02020603050405020304" pitchFamily="18" charset="0"/>
                <a:cs typeface="Times New Roman" panose="02020603050405020304" pitchFamily="18" charset="0"/>
              </a:rPr>
              <a:t>Rzeszów</a:t>
            </a:r>
            <a:endParaRPr lang="pl-PL"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Mein </a:t>
            </a:r>
            <a:r>
              <a:rPr lang="en-US" dirty="0" err="1">
                <a:latin typeface="Times New Roman" panose="02020603050405020304" pitchFamily="18" charset="0"/>
                <a:cs typeface="Times New Roman" panose="02020603050405020304" pitchFamily="18" charset="0"/>
              </a:rPr>
              <a:t>Sternzeichen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ist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Stier</a:t>
            </a:r>
            <a:r>
              <a:rPr lang="en-US" dirty="0">
                <a:latin typeface="Times New Roman" panose="02020603050405020304" pitchFamily="18" charset="0"/>
                <a:cs typeface="Times New Roman" panose="02020603050405020304" pitchFamily="18" charset="0"/>
              </a:rPr>
              <a:t>.</a:t>
            </a:r>
            <a:endParaRPr lang="pl-PL"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Ich</a:t>
            </a:r>
            <a:r>
              <a:rPr lang="en-US" dirty="0">
                <a:latin typeface="Times New Roman" panose="02020603050405020304" pitchFamily="18" charset="0"/>
                <a:cs typeface="Times New Roman" panose="02020603050405020304" pitchFamily="18" charset="0"/>
              </a:rPr>
              <a:t> bin  </a:t>
            </a:r>
            <a:r>
              <a:rPr lang="en-US" dirty="0" err="1">
                <a:latin typeface="Times New Roman" panose="02020603050405020304" pitchFamily="18" charset="0"/>
                <a:cs typeface="Times New Roman" panose="02020603050405020304" pitchFamily="18" charset="0"/>
              </a:rPr>
              <a:t>lustig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freundlich</a:t>
            </a:r>
            <a:r>
              <a:rPr lang="en-US" dirty="0">
                <a:latin typeface="Times New Roman" panose="02020603050405020304" pitchFamily="18" charset="0"/>
                <a:cs typeface="Times New Roman" panose="02020603050405020304" pitchFamily="18" charset="0"/>
              </a:rPr>
              <a:t> und </a:t>
            </a:r>
            <a:r>
              <a:rPr lang="en-US" dirty="0" err="1">
                <a:latin typeface="Times New Roman" panose="02020603050405020304" pitchFamily="18" charset="0"/>
                <a:cs typeface="Times New Roman" panose="02020603050405020304" pitchFamily="18" charset="0"/>
              </a:rPr>
              <a:t>offen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für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neue</a:t>
            </a:r>
            <a:r>
              <a:rPr lang="en-US"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Kontakte</a:t>
            </a:r>
            <a:r>
              <a:rPr lang="en-US" dirty="0">
                <a:latin typeface="Times New Roman" panose="02020603050405020304" pitchFamily="18" charset="0"/>
                <a:cs typeface="Times New Roman" panose="02020603050405020304" pitchFamily="18" charset="0"/>
              </a:rPr>
              <a:t>.</a:t>
            </a:r>
            <a:endParaRPr lang="pl-PL"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Mein </a:t>
            </a:r>
            <a:r>
              <a:rPr lang="pl-PL" dirty="0">
                <a:latin typeface="Times New Roman" panose="02020603050405020304" pitchFamily="18" charset="0"/>
                <a:cs typeface="Times New Roman" panose="02020603050405020304" pitchFamily="18" charset="0"/>
              </a:rPr>
              <a:t>H</a:t>
            </a:r>
            <a:r>
              <a:rPr lang="en-US" dirty="0" err="1">
                <a:latin typeface="Times New Roman" panose="02020603050405020304" pitchFamily="18" charset="0"/>
                <a:cs typeface="Times New Roman" panose="02020603050405020304" pitchFamily="18" charset="0"/>
              </a:rPr>
              <a:t>obby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ist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Musik</a:t>
            </a:r>
            <a:r>
              <a:rPr lang="en-US" dirty="0">
                <a:latin typeface="Times New Roman" panose="02020603050405020304" pitchFamily="18" charset="0"/>
                <a:cs typeface="Times New Roman" panose="02020603050405020304" pitchFamily="18" charset="0"/>
              </a:rPr>
              <a:t> und Sport.</a:t>
            </a:r>
            <a:endParaRPr lang="pl-PL" dirty="0">
              <a:latin typeface="Times New Roman" panose="02020603050405020304" pitchFamily="18" charset="0"/>
              <a:cs typeface="Times New Roman" panose="02020603050405020304" pitchFamily="18" charset="0"/>
            </a:endParaRPr>
          </a:p>
          <a:p>
            <a:pPr marL="0" indent="0">
              <a:buNone/>
            </a:pPr>
            <a:r>
              <a:rPr lang="pl-PL" dirty="0">
                <a:latin typeface="Times New Roman" panose="02020603050405020304" pitchFamily="18" charset="0"/>
                <a:cs typeface="Times New Roman" panose="02020603050405020304" pitchFamily="18" charset="0"/>
              </a:rPr>
              <a:t> Im Projekt </a:t>
            </a:r>
            <a:r>
              <a:rPr lang="pl-PL" dirty="0" err="1">
                <a:latin typeface="Times New Roman" panose="02020603050405020304" pitchFamily="18" charset="0"/>
                <a:cs typeface="Times New Roman" panose="02020603050405020304" pitchFamily="18" charset="0"/>
              </a:rPr>
              <a:t>stelle</a:t>
            </a:r>
            <a:r>
              <a:rPr lang="pl-PL" dirty="0">
                <a:latin typeface="Times New Roman" panose="02020603050405020304" pitchFamily="18" charset="0"/>
                <a:cs typeface="Times New Roman" panose="02020603050405020304" pitchFamily="18" charset="0"/>
              </a:rPr>
              <a:t> ich </a:t>
            </a:r>
            <a:r>
              <a:rPr lang="pl-PL" dirty="0" err="1">
                <a:latin typeface="Times New Roman" panose="02020603050405020304" pitchFamily="18" charset="0"/>
                <a:cs typeface="Times New Roman" panose="02020603050405020304" pitchFamily="18" charset="0"/>
              </a:rPr>
              <a:t>Rzeszower</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Kirchen</a:t>
            </a:r>
            <a:r>
              <a:rPr lang="pl-PL" dirty="0">
                <a:latin typeface="Times New Roman" panose="02020603050405020304" pitchFamily="18" charset="0"/>
                <a:cs typeface="Times New Roman" panose="02020603050405020304" pitchFamily="18" charset="0"/>
              </a:rPr>
              <a:t> dar.</a:t>
            </a:r>
          </a:p>
          <a:p>
            <a:pPr marL="0" indent="0">
              <a:buNone/>
            </a:pPr>
            <a:endParaRPr lang="de-DE" dirty="0">
              <a:latin typeface="Times New Roman" panose="02020603050405020304" pitchFamily="18" charset="0"/>
              <a:cs typeface="Times New Roman" panose="02020603050405020304" pitchFamily="18" charset="0"/>
            </a:endParaRPr>
          </a:p>
          <a:p>
            <a:pPr marL="0" indent="0">
              <a:buNone/>
            </a:pPr>
            <a:r>
              <a:rPr lang="de-DE" dirty="0">
                <a:latin typeface="Times New Roman" panose="02020603050405020304" pitchFamily="18" charset="0"/>
                <a:cs typeface="Times New Roman" panose="02020603050405020304" pitchFamily="18" charset="0"/>
              </a:rPr>
              <a:t>Die römisch</a:t>
            </a:r>
            <a:r>
              <a:rPr lang="pl-PL" dirty="0">
                <a:latin typeface="Times New Roman" panose="02020603050405020304" pitchFamily="18" charset="0"/>
                <a:cs typeface="Times New Roman" panose="02020603050405020304" pitchFamily="18" charset="0"/>
              </a:rPr>
              <a:t>-</a:t>
            </a:r>
            <a:r>
              <a:rPr lang="de-DE" dirty="0" err="1">
                <a:latin typeface="Times New Roman" panose="02020603050405020304" pitchFamily="18" charset="0"/>
                <a:cs typeface="Times New Roman" panose="02020603050405020304" pitchFamily="18" charset="0"/>
              </a:rPr>
              <a:t>katholisc</a:t>
            </a:r>
            <a:r>
              <a:rPr lang="pl-PL" dirty="0">
                <a:latin typeface="Times New Roman" panose="02020603050405020304" pitchFamily="18" charset="0"/>
                <a:cs typeface="Times New Roman" panose="02020603050405020304" pitchFamily="18" charset="0"/>
              </a:rPr>
              <a:t>h</a:t>
            </a:r>
            <a:r>
              <a:rPr lang="de-DE" dirty="0">
                <a:latin typeface="Times New Roman" panose="02020603050405020304" pitchFamily="18" charset="0"/>
                <a:cs typeface="Times New Roman" panose="02020603050405020304" pitchFamily="18" charset="0"/>
              </a:rPr>
              <a:t>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Kirche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in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Polen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ist</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die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gr</a:t>
            </a:r>
            <a:r>
              <a:rPr lang="de-DE" dirty="0" err="1">
                <a:latin typeface="Times New Roman" panose="02020603050405020304" pitchFamily="18" charset="0"/>
                <a:cs typeface="Times New Roman" panose="02020603050405020304" pitchFamily="18" charset="0"/>
              </a:rPr>
              <a:t>öss</a:t>
            </a:r>
            <a:r>
              <a:rPr lang="pl-PL" dirty="0">
                <a:latin typeface="Times New Roman" panose="02020603050405020304" pitchFamily="18" charset="0"/>
                <a:cs typeface="Times New Roman" panose="02020603050405020304" pitchFamily="18" charset="0"/>
              </a:rPr>
              <a:t>te </a:t>
            </a:r>
            <a:r>
              <a:rPr lang="pl-PL" dirty="0" err="1">
                <a:latin typeface="Times New Roman" panose="02020603050405020304" pitchFamily="18" charset="0"/>
                <a:cs typeface="Times New Roman" panose="02020603050405020304" pitchFamily="18" charset="0"/>
              </a:rPr>
              <a:t>und</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einflussreichste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christliche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Gemeinschaft</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in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Polen</a:t>
            </a:r>
            <a:r>
              <a:rPr lang="pl-PL" dirty="0">
                <a:latin typeface="Times New Roman" panose="02020603050405020304" pitchFamily="18" charset="0"/>
                <a:cs typeface="Times New Roman" panose="02020603050405020304" pitchFamily="18" charset="0"/>
              </a:rPr>
              <a:t>.</a:t>
            </a:r>
          </a:p>
          <a:p>
            <a:pPr marL="0" indent="0">
              <a:buNone/>
            </a:pPr>
            <a:r>
              <a:rPr lang="pl-PL" dirty="0">
                <a:latin typeface="Times New Roman" panose="02020603050405020304" pitchFamily="18" charset="0"/>
                <a:cs typeface="Times New Roman" panose="02020603050405020304" pitchFamily="18" charset="0"/>
              </a:rPr>
              <a:t>In Rzeszów </a:t>
            </a:r>
            <a:r>
              <a:rPr lang="pl-PL" dirty="0" err="1">
                <a:latin typeface="Times New Roman" panose="02020603050405020304" pitchFamily="18" charset="0"/>
                <a:cs typeface="Times New Roman" panose="02020603050405020304" pitchFamily="18" charset="0"/>
              </a:rPr>
              <a:t>ist</a:t>
            </a:r>
            <a:r>
              <a:rPr lang="pl-PL" dirty="0">
                <a:latin typeface="Times New Roman" panose="02020603050405020304" pitchFamily="18" charset="0"/>
                <a:cs typeface="Times New Roman" panose="02020603050405020304" pitchFamily="18" charset="0"/>
              </a:rPr>
              <a:t> es </a:t>
            </a:r>
            <a:r>
              <a:rPr lang="pl-PL" dirty="0" err="1">
                <a:latin typeface="Times New Roman" panose="02020603050405020304" pitchFamily="18" charset="0"/>
                <a:cs typeface="Times New Roman" panose="02020603050405020304" pitchFamily="18" charset="0"/>
              </a:rPr>
              <a:t>nicht</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anders.In</a:t>
            </a:r>
            <a:r>
              <a:rPr lang="pl-PL" dirty="0">
                <a:latin typeface="Times New Roman" panose="02020603050405020304" pitchFamily="18" charset="0"/>
                <a:cs typeface="Times New Roman" panose="02020603050405020304" pitchFamily="18" charset="0"/>
              </a:rPr>
              <a:t> der Stadt </a:t>
            </a:r>
            <a:r>
              <a:rPr lang="pl-PL" dirty="0" err="1">
                <a:latin typeface="Times New Roman" panose="02020603050405020304" pitchFamily="18" charset="0"/>
                <a:cs typeface="Times New Roman" panose="02020603050405020304" pitchFamily="18" charset="0"/>
              </a:rPr>
              <a:t>gibt</a:t>
            </a:r>
            <a:r>
              <a:rPr lang="pl-PL" dirty="0">
                <a:latin typeface="Times New Roman" panose="02020603050405020304" pitchFamily="18" charset="0"/>
                <a:cs typeface="Times New Roman" panose="02020603050405020304" pitchFamily="18" charset="0"/>
              </a:rPr>
              <a:t> es 24 </a:t>
            </a:r>
            <a:r>
              <a:rPr lang="pl-PL" dirty="0" err="1">
                <a:latin typeface="Times New Roman" panose="02020603050405020304" pitchFamily="18" charset="0"/>
                <a:cs typeface="Times New Roman" panose="02020603050405020304" pitchFamily="18" charset="0"/>
              </a:rPr>
              <a:t>Kirchen,darunter</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viele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alte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und</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sehenswerte</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Objekte</a:t>
            </a:r>
            <a:r>
              <a:rPr lang="pl-PL" dirty="0">
                <a:latin typeface="Times New Roman" panose="02020603050405020304" pitchFamily="18" charset="0"/>
                <a:cs typeface="Times New Roman" panose="02020603050405020304" pitchFamily="18" charset="0"/>
              </a:rPr>
              <a:t> .</a:t>
            </a:r>
          </a:p>
        </p:txBody>
      </p:sp>
      <p:sp>
        <p:nvSpPr>
          <p:cNvPr id="4" name="Tytuł 3"/>
          <p:cNvSpPr>
            <a:spLocks noGrp="1"/>
          </p:cNvSpPr>
          <p:nvPr>
            <p:ph type="title"/>
          </p:nvPr>
        </p:nvSpPr>
        <p:spPr/>
        <p:txBody>
          <a:bodyPr/>
          <a:lstStyle/>
          <a:p>
            <a:r>
              <a:rPr lang="pl-PL" sz="4000" b="1" dirty="0" err="1">
                <a:latin typeface="Times New Roman" panose="02020603050405020304" pitchFamily="18" charset="0"/>
                <a:cs typeface="Times New Roman" panose="02020603050405020304" pitchFamily="18" charset="0"/>
              </a:rPr>
              <a:t>Vorstellung</a:t>
            </a:r>
            <a:endParaRPr lang="pl-PL" sz="40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229600" cy="2002234"/>
          </a:xfrm>
        </p:spPr>
        <p:txBody>
          <a:bodyPr>
            <a:normAutofit fontScale="90000"/>
          </a:bodyPr>
          <a:lstStyle/>
          <a:p>
            <a:r>
              <a:rPr lang="en-US" b="1" dirty="0">
                <a:latin typeface="Times New Roman" panose="02020603050405020304" pitchFamily="18" charset="0"/>
                <a:cs typeface="Times New Roman" panose="02020603050405020304" pitchFamily="18" charset="0"/>
              </a:rPr>
              <a:t>Die </a:t>
            </a:r>
            <a:r>
              <a:rPr lang="en-US" b="1" dirty="0" err="1">
                <a:latin typeface="Times New Roman" panose="02020603050405020304" pitchFamily="18" charset="0"/>
                <a:cs typeface="Times New Roman" panose="02020603050405020304" pitchFamily="18" charset="0"/>
              </a:rPr>
              <a:t>kleinere</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Basilika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Mariä</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Himmelfahrt</a:t>
            </a:r>
            <a:r>
              <a:rPr lang="en-US" b="1" dirty="0">
                <a:latin typeface="Times New Roman" panose="02020603050405020304" pitchFamily="18" charset="0"/>
                <a:cs typeface="Times New Roman" panose="02020603050405020304" pitchFamily="18" charset="0"/>
              </a:rPr>
              <a:t> und das</a:t>
            </a:r>
            <a:r>
              <a:rPr lang="pl-PL" b="1" dirty="0">
                <a:latin typeface="Times New Roman" panose="02020603050405020304" pitchFamily="18" charset="0"/>
                <a:cs typeface="Times New Roman" panose="02020603050405020304" pitchFamily="18" charset="0"/>
              </a:rPr>
              <a:t> Bernhardiner</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Kloster</a:t>
            </a:r>
            <a:r>
              <a:rPr lang="en-US" b="1" dirty="0">
                <a:latin typeface="Times New Roman" panose="02020603050405020304" pitchFamily="18" charset="0"/>
                <a:cs typeface="Times New Roman" panose="02020603050405020304" pitchFamily="18" charset="0"/>
              </a:rPr>
              <a:t> </a:t>
            </a:r>
            <a:endParaRPr lang="pl-PL" dirty="0"/>
          </a:p>
        </p:txBody>
      </p:sp>
      <p:sp>
        <p:nvSpPr>
          <p:cNvPr id="3" name="Symbol zastępczy zawartości 2"/>
          <p:cNvSpPr>
            <a:spLocks noGrp="1"/>
          </p:cNvSpPr>
          <p:nvPr>
            <p:ph idx="1"/>
          </p:nvPr>
        </p:nvSpPr>
        <p:spPr>
          <a:xfrm>
            <a:off x="457200" y="2752328"/>
            <a:ext cx="8229600" cy="3268960"/>
          </a:xfrm>
        </p:spPr>
        <p:txBody>
          <a:bodyPr>
            <a:normAutofit/>
          </a:bodyPr>
          <a:lstStyle/>
          <a:p>
            <a:r>
              <a:rPr lang="en-US" sz="2800" dirty="0"/>
              <a:t>Die </a:t>
            </a:r>
            <a:r>
              <a:rPr lang="en-US" sz="2800" dirty="0" err="1"/>
              <a:t>kleinere</a:t>
            </a:r>
            <a:r>
              <a:rPr lang="en-US" sz="2800" dirty="0"/>
              <a:t> </a:t>
            </a:r>
            <a:r>
              <a:rPr lang="en-US" sz="2800" dirty="0" err="1"/>
              <a:t>Basilika</a:t>
            </a:r>
            <a:r>
              <a:rPr lang="en-US" sz="2800" dirty="0"/>
              <a:t> </a:t>
            </a:r>
            <a:r>
              <a:rPr lang="en-US" sz="2800" dirty="0" err="1"/>
              <a:t>Mariä</a:t>
            </a:r>
            <a:r>
              <a:rPr lang="pl-PL" sz="2800" dirty="0"/>
              <a:t>s</a:t>
            </a:r>
            <a:r>
              <a:rPr lang="en-US" sz="2800" dirty="0"/>
              <a:t> </a:t>
            </a:r>
            <a:r>
              <a:rPr lang="en-US" sz="2800" dirty="0" err="1"/>
              <a:t>Himmelfahrt</a:t>
            </a:r>
            <a:r>
              <a:rPr lang="en-US" sz="2800" dirty="0"/>
              <a:t> und das  Bern</a:t>
            </a:r>
            <a:r>
              <a:rPr lang="pl-PL" sz="2800" dirty="0"/>
              <a:t>h</a:t>
            </a:r>
            <a:r>
              <a:rPr lang="en-US" sz="2800" dirty="0" err="1"/>
              <a:t>ardine</a:t>
            </a:r>
            <a:r>
              <a:rPr lang="pl-PL" sz="2800" dirty="0" err="1"/>
              <a:t>r</a:t>
            </a:r>
            <a:r>
              <a:rPr lang="pl-PL" sz="2800" dirty="0"/>
              <a:t> </a:t>
            </a:r>
            <a:r>
              <a:rPr lang="pl-PL" sz="2800" dirty="0" err="1"/>
              <a:t>Kloster</a:t>
            </a:r>
            <a:r>
              <a:rPr lang="en-US" sz="2800" dirty="0"/>
              <a:t> </a:t>
            </a:r>
            <a:r>
              <a:rPr lang="en-US" sz="2800" dirty="0" err="1"/>
              <a:t>befinde</a:t>
            </a:r>
            <a:r>
              <a:rPr lang="pl-PL" sz="2800" dirty="0"/>
              <a:t>n</a:t>
            </a:r>
            <a:r>
              <a:rPr lang="en-US" sz="2800" dirty="0"/>
              <a:t> </a:t>
            </a:r>
            <a:r>
              <a:rPr lang="en-US" sz="2800" dirty="0" err="1"/>
              <a:t>sich</a:t>
            </a:r>
            <a:r>
              <a:rPr lang="en-US" sz="2800" dirty="0"/>
              <a:t> </a:t>
            </a:r>
            <a:r>
              <a:rPr lang="en-US" sz="2800" dirty="0" err="1"/>
              <a:t>im</a:t>
            </a:r>
            <a:r>
              <a:rPr lang="en-US" sz="2800" dirty="0"/>
              <a:t> </a:t>
            </a:r>
            <a:r>
              <a:rPr lang="en-US" sz="2800" dirty="0" err="1"/>
              <a:t>Zentrum</a:t>
            </a:r>
            <a:r>
              <a:rPr lang="en-US" sz="2800" dirty="0"/>
              <a:t> </a:t>
            </a:r>
            <a:r>
              <a:rPr lang="en-US" sz="2800" dirty="0" err="1"/>
              <a:t>der</a:t>
            </a:r>
            <a:r>
              <a:rPr lang="en-US" sz="2800" dirty="0"/>
              <a:t> </a:t>
            </a:r>
            <a:r>
              <a:rPr lang="en-US" sz="2800" dirty="0" err="1"/>
              <a:t>Stadt</a:t>
            </a:r>
            <a:r>
              <a:rPr lang="en-US" sz="2800" dirty="0"/>
              <a:t>. </a:t>
            </a:r>
            <a:r>
              <a:rPr lang="en-US" sz="2800" dirty="0" err="1"/>
              <a:t>Der</a:t>
            </a:r>
            <a:r>
              <a:rPr lang="en-US" sz="2800" dirty="0"/>
              <a:t> </a:t>
            </a:r>
            <a:r>
              <a:rPr lang="en-US" sz="2800" dirty="0" err="1"/>
              <a:t>Tempel</a:t>
            </a:r>
            <a:r>
              <a:rPr lang="en-US" sz="2800" dirty="0"/>
              <a:t> </a:t>
            </a:r>
            <a:r>
              <a:rPr lang="en-US" sz="2800" dirty="0" err="1"/>
              <a:t>wurde</a:t>
            </a:r>
            <a:r>
              <a:rPr lang="en-US" sz="2800" dirty="0"/>
              <a:t>  in den </a:t>
            </a:r>
            <a:r>
              <a:rPr lang="en-US" sz="2800" dirty="0" err="1"/>
              <a:t>Jahren</a:t>
            </a:r>
            <a:r>
              <a:rPr lang="en-US" sz="2800" dirty="0"/>
              <a:t> 1625-29 auf Initiative des </a:t>
            </a:r>
            <a:r>
              <a:rPr lang="en-US" sz="2800" dirty="0" err="1"/>
              <a:t>damaligen</a:t>
            </a:r>
            <a:r>
              <a:rPr lang="en-US" sz="2800" dirty="0"/>
              <a:t> </a:t>
            </a:r>
            <a:r>
              <a:rPr lang="en-US" sz="2800" dirty="0" err="1"/>
              <a:t>Besitzers</a:t>
            </a:r>
            <a:r>
              <a:rPr lang="en-US" sz="2800" dirty="0"/>
              <a:t> </a:t>
            </a:r>
            <a:r>
              <a:rPr lang="en-US" sz="2800" dirty="0" err="1"/>
              <a:t>der</a:t>
            </a:r>
            <a:r>
              <a:rPr lang="en-US" sz="2800" dirty="0"/>
              <a:t> </a:t>
            </a:r>
            <a:r>
              <a:rPr lang="en-US" sz="2800" dirty="0" err="1"/>
              <a:t>Stadt</a:t>
            </a:r>
            <a:r>
              <a:rPr lang="en-US" sz="2800" dirty="0"/>
              <a:t> Nicholas </a:t>
            </a:r>
            <a:r>
              <a:rPr lang="en-US" sz="2800" dirty="0" err="1"/>
              <a:t>Spytk</a:t>
            </a:r>
            <a:r>
              <a:rPr lang="en-US" sz="2800" dirty="0"/>
              <a:t> </a:t>
            </a:r>
            <a:r>
              <a:rPr lang="en-US" sz="2800" dirty="0" err="1"/>
              <a:t>Ligęz</a:t>
            </a:r>
            <a:r>
              <a:rPr lang="pl-PL" sz="2800" dirty="0"/>
              <a:t>a </a:t>
            </a:r>
            <a:r>
              <a:rPr lang="pl-PL" sz="2800" dirty="0" err="1"/>
              <a:t>erbaut</a:t>
            </a:r>
            <a:r>
              <a:rPr lang="en-US" sz="2800" dirty="0"/>
              <a:t>.</a:t>
            </a:r>
            <a:r>
              <a:rPr lang="pl-PL" sz="2800" dirty="0"/>
              <a:t>Er</a:t>
            </a:r>
            <a:r>
              <a:rPr lang="en-US" sz="2800" dirty="0"/>
              <a:t> </a:t>
            </a:r>
            <a:r>
              <a:rPr lang="en-US" sz="2800" dirty="0" err="1"/>
              <a:t>wurde</a:t>
            </a:r>
            <a:r>
              <a:rPr lang="en-US" sz="2800" dirty="0"/>
              <a:t>  auf </a:t>
            </a:r>
            <a:r>
              <a:rPr lang="pl-PL" sz="2800" dirty="0"/>
              <a:t>dem</a:t>
            </a:r>
            <a:r>
              <a:rPr lang="en-US" sz="2800" dirty="0"/>
              <a:t> Plan des </a:t>
            </a:r>
            <a:r>
              <a:rPr lang="en-US" sz="2800" dirty="0" err="1"/>
              <a:t>lateinischen</a:t>
            </a:r>
            <a:r>
              <a:rPr lang="en-US" sz="2800" dirty="0"/>
              <a:t> </a:t>
            </a:r>
            <a:r>
              <a:rPr lang="en-US" sz="2800" dirty="0" err="1"/>
              <a:t>Kreuzes</a:t>
            </a:r>
            <a:r>
              <a:rPr lang="pl-PL" sz="2800" dirty="0"/>
              <a:t> </a:t>
            </a:r>
            <a:r>
              <a:rPr lang="pl-PL" sz="2800" dirty="0" err="1"/>
              <a:t>errichtet</a:t>
            </a:r>
            <a:r>
              <a:rPr lang="pl-PL" sz="2800" dirty="0"/>
              <a: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971600" y="908720"/>
            <a:ext cx="6912768" cy="5217443"/>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b="1" dirty="0">
                <a:latin typeface="Times New Roman" panose="02020603050405020304" pitchFamily="18" charset="0"/>
                <a:cs typeface="Times New Roman" panose="02020603050405020304" pitchFamily="18" charset="0"/>
              </a:rPr>
              <a:t>In der </a:t>
            </a:r>
            <a:r>
              <a:rPr lang="pl-PL" sz="4000" b="1" dirty="0" err="1">
                <a:latin typeface="Times New Roman" panose="02020603050405020304" pitchFamily="18" charset="0"/>
                <a:cs typeface="Times New Roman" panose="02020603050405020304" pitchFamily="18" charset="0"/>
              </a:rPr>
              <a:t>Dritte</a:t>
            </a:r>
            <a:r>
              <a:rPr lang="pl-PL" sz="4000" b="1" dirty="0">
                <a:latin typeface="Times New Roman" panose="02020603050405020304" pitchFamily="18" charset="0"/>
                <a:cs typeface="Times New Roman" panose="02020603050405020304" pitchFamily="18" charset="0"/>
              </a:rPr>
              <a:t> </a:t>
            </a:r>
            <a:r>
              <a:rPr lang="pl-PL" sz="4000" b="1" dirty="0" err="1">
                <a:latin typeface="Times New Roman" panose="02020603050405020304" pitchFamily="18" charset="0"/>
                <a:cs typeface="Times New Roman" panose="02020603050405020304" pitchFamily="18" charset="0"/>
              </a:rPr>
              <a:t>Mai-Strasse</a:t>
            </a:r>
            <a:endParaRPr lang="pl-PL" sz="40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p:txBody>
          <a:bodyPr>
            <a:normAutofit/>
          </a:bodyPr>
          <a:lstStyle/>
          <a:p>
            <a:pPr marL="0" indent="0">
              <a:buNone/>
            </a:pPr>
            <a:r>
              <a:rPr lang="en-US" dirty="0">
                <a:latin typeface="Times New Roman" panose="02020603050405020304" pitchFamily="18" charset="0"/>
                <a:cs typeface="Times New Roman" panose="02020603050405020304" pitchFamily="18" charset="0"/>
              </a:rPr>
              <a:t>Die </a:t>
            </a:r>
            <a:r>
              <a:rPr lang="en-US" dirty="0" err="1">
                <a:latin typeface="Times New Roman" panose="02020603050405020304" pitchFamily="18" charset="0"/>
                <a:cs typeface="Times New Roman" panose="02020603050405020304" pitchFamily="18" charset="0"/>
              </a:rPr>
              <a:t>Kirche</a:t>
            </a:r>
            <a:r>
              <a:rPr lang="en-US" dirty="0">
                <a:latin typeface="Times New Roman" panose="02020603050405020304" pitchFamily="18" charset="0"/>
                <a:cs typeface="Times New Roman" panose="02020603050405020304" pitchFamily="18" charset="0"/>
              </a:rPr>
              <a:t> und das </a:t>
            </a:r>
            <a:r>
              <a:rPr lang="en-US" dirty="0" err="1">
                <a:latin typeface="Times New Roman" panose="02020603050405020304" pitchFamily="18" charset="0"/>
                <a:cs typeface="Times New Roman" panose="02020603050405020304" pitchFamily="18" charset="0"/>
              </a:rPr>
              <a:t>Kloster</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wurde</a:t>
            </a:r>
            <a:r>
              <a:rPr lang="pl-PL"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Jahr</a:t>
            </a:r>
            <a:r>
              <a:rPr lang="en-US" dirty="0">
                <a:latin typeface="Times New Roman" panose="02020603050405020304" pitchFamily="18" charset="0"/>
                <a:cs typeface="Times New Roman" panose="02020603050405020304" pitchFamily="18" charset="0"/>
              </a:rPr>
              <a:t> 1645 von </a:t>
            </a:r>
            <a:r>
              <a:rPr lang="en-US" dirty="0" err="1">
                <a:latin typeface="Times New Roman" panose="02020603050405020304" pitchFamily="18" charset="0"/>
                <a:cs typeface="Times New Roman" panose="02020603050405020304" pitchFamily="18" charset="0"/>
              </a:rPr>
              <a:t>Zofi</a:t>
            </a:r>
            <a:r>
              <a:rPr lang="pl-PL"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Ostrogsk</a:t>
            </a:r>
            <a:r>
              <a:rPr lang="pl-PL"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gebaut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Ursprünglich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mussten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Kloster</a:t>
            </a:r>
            <a:r>
              <a:rPr lang="en-US"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die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Klariss</a:t>
            </a:r>
            <a:r>
              <a:rPr lang="pl-PL" dirty="0" err="1">
                <a:latin typeface="Times New Roman" panose="02020603050405020304" pitchFamily="18" charset="0"/>
                <a:cs typeface="Times New Roman" panose="02020603050405020304" pitchFamily="18" charset="0"/>
              </a:rPr>
              <a:t>inn</a:t>
            </a:r>
            <a:r>
              <a:rPr lang="en-US" dirty="0">
                <a:latin typeface="Times New Roman" panose="02020603050405020304" pitchFamily="18" charset="0"/>
                <a:cs typeface="Times New Roman" panose="02020603050405020304" pitchFamily="18" charset="0"/>
              </a:rPr>
              <a:t>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und</a:t>
            </a:r>
            <a:r>
              <a:rPr lang="pl-PL"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Kapuzinerinnen</a:t>
            </a:r>
            <a:r>
              <a:rPr lang="en-US" dirty="0">
                <a:latin typeface="Times New Roman" panose="02020603050405020304" pitchFamily="18" charset="0"/>
                <a:cs typeface="Times New Roman" panose="02020603050405020304" pitchFamily="18" charset="0"/>
              </a:rPr>
              <a:t> </a:t>
            </a:r>
            <a:r>
              <a:rPr lang="pl-PL" dirty="0">
                <a:latin typeface="Times New Roman" panose="02020603050405020304" pitchFamily="18" charset="0"/>
                <a:cs typeface="Times New Roman" panose="02020603050405020304" pitchFamily="18" charset="0"/>
              </a:rPr>
              <a:t>l</a:t>
            </a:r>
            <a:r>
              <a:rPr lang="en-US" dirty="0" err="1">
                <a:latin typeface="Times New Roman" panose="02020603050405020304" pitchFamily="18" charset="0"/>
                <a:cs typeface="Times New Roman" panose="02020603050405020304" pitchFamily="18" charset="0"/>
              </a:rPr>
              <a:t>eben</a:t>
            </a:r>
            <a:r>
              <a:rPr lang="pl-PL" dirty="0">
                <a:latin typeface="Times New Roman" panose="02020603050405020304" pitchFamily="18" charset="0"/>
                <a:cs typeface="Times New Roman" panose="02020603050405020304" pitchFamily="18" charset="0"/>
              </a:rPr>
              <a:t>.Im </a:t>
            </a:r>
            <a:r>
              <a:rPr lang="pl-PL" dirty="0" err="1">
                <a:latin typeface="Times New Roman" panose="02020603050405020304" pitchFamily="18" charset="0"/>
                <a:cs typeface="Times New Roman" panose="02020603050405020304" pitchFamily="18" charset="0"/>
              </a:rPr>
              <a:t>Geb</a:t>
            </a:r>
            <a:r>
              <a:rPr lang="de-DE" dirty="0">
                <a:latin typeface="Times New Roman" panose="02020603050405020304" pitchFamily="18" charset="0"/>
                <a:cs typeface="Times New Roman" panose="02020603050405020304" pitchFamily="18" charset="0"/>
              </a:rPr>
              <a:t>ä</a:t>
            </a:r>
            <a:r>
              <a:rPr lang="pl-PL" dirty="0" err="1">
                <a:latin typeface="Times New Roman" panose="02020603050405020304" pitchFamily="18" charset="0"/>
                <a:cs typeface="Times New Roman" panose="02020603050405020304" pitchFamily="18" charset="0"/>
              </a:rPr>
              <a:t>ude</a:t>
            </a:r>
            <a:r>
              <a:rPr lang="pl-PL" dirty="0">
                <a:latin typeface="Times New Roman" panose="02020603050405020304" pitchFamily="18" charset="0"/>
                <a:cs typeface="Times New Roman" panose="02020603050405020304" pitchFamily="18" charset="0"/>
              </a:rPr>
              <a:t> des </a:t>
            </a:r>
            <a:r>
              <a:rPr lang="pl-PL" dirty="0" err="1">
                <a:latin typeface="Times New Roman" panose="02020603050405020304" pitchFamily="18" charset="0"/>
                <a:cs typeface="Times New Roman" panose="02020603050405020304" pitchFamily="18" charset="0"/>
              </a:rPr>
              <a:t>ehemaligen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Klosters</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befinde</a:t>
            </a:r>
            <a:r>
              <a:rPr lang="de-DE" dirty="0">
                <a:latin typeface="Times New Roman" panose="02020603050405020304" pitchFamily="18" charset="0"/>
                <a:cs typeface="Times New Roman" panose="02020603050405020304" pitchFamily="18" charset="0"/>
              </a:rPr>
              <a:t>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sich</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jetzt</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eine</a:t>
            </a:r>
            <a:r>
              <a:rPr lang="pl-PL" dirty="0">
                <a:latin typeface="Times New Roman" panose="02020603050405020304" pitchFamily="18" charset="0"/>
                <a:cs typeface="Times New Roman" panose="02020603050405020304" pitchFamily="18" charset="0"/>
              </a:rPr>
              <a:t> der </a:t>
            </a:r>
            <a:r>
              <a:rPr lang="de-DE" dirty="0" err="1">
                <a:latin typeface="Times New Roman" panose="02020603050405020304" pitchFamily="18" charset="0"/>
                <a:cs typeface="Times New Roman" panose="02020603050405020304" pitchFamily="18" charset="0"/>
              </a:rPr>
              <a:t>ä</a:t>
            </a:r>
            <a:r>
              <a:rPr lang="pl-PL" dirty="0">
                <a:latin typeface="Times New Roman" panose="02020603050405020304" pitchFamily="18" charset="0"/>
                <a:cs typeface="Times New Roman" panose="02020603050405020304" pitchFamily="18" charset="0"/>
              </a:rPr>
              <a:t>ltesten Oberschulen in Polen das Stanisław Konarski- Lyzeum und die Heilige Kreuz-Kirche</a:t>
            </a:r>
            <a:r>
              <a:rPr lang="de-DE" dirty="0">
                <a:latin typeface="Times New Roman" panose="02020603050405020304" pitchFamily="18" charset="0"/>
                <a:cs typeface="Times New Roman" panose="02020603050405020304" pitchFamily="18" charset="0"/>
              </a:rPr>
              <a:t>.</a:t>
            </a:r>
            <a:r>
              <a:rPr lang="pl-PL"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endParaRPr lang="pl-PL"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332656"/>
            <a:ext cx="5832648" cy="6059245"/>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4000" b="1" dirty="0">
                <a:latin typeface="Times New Roman" panose="02020603050405020304" pitchFamily="18" charset="0"/>
                <a:cs typeface="Times New Roman" panose="02020603050405020304" pitchFamily="18" charset="0"/>
              </a:rPr>
              <a:t>In der </a:t>
            </a:r>
            <a:r>
              <a:rPr lang="pl-PL" sz="4000" b="1" dirty="0" err="1">
                <a:latin typeface="Times New Roman" panose="02020603050405020304" pitchFamily="18" charset="0"/>
                <a:cs typeface="Times New Roman" panose="02020603050405020304" pitchFamily="18" charset="0"/>
              </a:rPr>
              <a:t>Szopenstrasse</a:t>
            </a:r>
            <a:endParaRPr lang="pl-PL" sz="4000" b="1" dirty="0">
              <a:latin typeface="Times New Roman" panose="02020603050405020304" pitchFamily="18" charset="0"/>
              <a:cs typeface="Times New Roman" panose="02020603050405020304" pitchFamily="18" charset="0"/>
            </a:endParaRPr>
          </a:p>
        </p:txBody>
      </p:sp>
      <p:sp>
        <p:nvSpPr>
          <p:cNvPr id="3" name="Symbol zastępczy zawartości 2"/>
          <p:cNvSpPr>
            <a:spLocks noGrp="1"/>
          </p:cNvSpPr>
          <p:nvPr>
            <p:ph idx="1"/>
          </p:nvPr>
        </p:nvSpPr>
        <p:spPr>
          <a:xfrm>
            <a:off x="457200" y="2143397"/>
            <a:ext cx="8229600" cy="4525963"/>
          </a:xfrm>
        </p:spPr>
        <p:txBody>
          <a:bodyPr>
            <a:normAutofit/>
          </a:bodyPr>
          <a:lstStyle/>
          <a:p>
            <a:r>
              <a:rPr lang="pl-PL" sz="2800" b="1" dirty="0" err="1">
                <a:latin typeface="Times New Roman" panose="02020603050405020304" pitchFamily="18" charset="0"/>
                <a:cs typeface="Times New Roman" panose="02020603050405020304" pitchFamily="18" charset="0"/>
              </a:rPr>
              <a:t>Die</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Heiligen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Dreifaltigkeit</a:t>
            </a:r>
            <a:r>
              <a:rPr lang="pl-PL" sz="2800" b="1" dirty="0">
                <a:latin typeface="Times New Roman" panose="02020603050405020304" pitchFamily="18" charset="0"/>
                <a:cs typeface="Times New Roman" panose="02020603050405020304" pitchFamily="18" charset="0"/>
              </a:rPr>
              <a:t>-</a:t>
            </a:r>
            <a:r>
              <a:rPr lang="pl-PL" sz="2800" b="1" dirty="0" err="1">
                <a:latin typeface="Times New Roman" panose="02020603050405020304" pitchFamily="18" charset="0"/>
                <a:cs typeface="Times New Roman" panose="02020603050405020304" pitchFamily="18" charset="0"/>
              </a:rPr>
              <a:t>Kirche</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wurde </a:t>
            </a:r>
            <a:r>
              <a:rPr lang="en-US" sz="2800" dirty="0" err="1">
                <a:latin typeface="Times New Roman" panose="02020603050405020304" pitchFamily="18" charset="0"/>
                <a:cs typeface="Times New Roman" panose="02020603050405020304" pitchFamily="18" charset="0"/>
              </a:rPr>
              <a:t>als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ein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kirchliche</a:t>
            </a:r>
            <a:r>
              <a:rPr lang="pl-PL" sz="2800" dirty="0">
                <a:latin typeface="Times New Roman" panose="02020603050405020304" pitchFamily="18" charset="0"/>
                <a:cs typeface="Times New Roman" panose="02020603050405020304" pitchFamily="18" charset="0"/>
              </a:rPr>
              <a:t>s</a:t>
            </a:r>
            <a:r>
              <a:rPr lang="en-US" sz="2800" dirty="0">
                <a:latin typeface="Times New Roman" panose="02020603050405020304" pitchFamily="18" charset="0"/>
                <a:cs typeface="Times New Roman" panose="02020603050405020304" pitchFamily="18" charset="0"/>
              </a:rPr>
              <a:t> Hospital </a:t>
            </a:r>
            <a:r>
              <a:rPr lang="en-US" sz="2800" dirty="0" err="1">
                <a:latin typeface="Times New Roman" panose="02020603050405020304" pitchFamily="18" charset="0"/>
                <a:cs typeface="Times New Roman" panose="02020603050405020304" pitchFamily="18" charset="0"/>
              </a:rPr>
              <a:t>vor</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Jahr</a:t>
            </a:r>
            <a:r>
              <a:rPr lang="en-US" sz="2800" dirty="0">
                <a:latin typeface="Times New Roman" panose="02020603050405020304" pitchFamily="18" charset="0"/>
                <a:cs typeface="Times New Roman" panose="02020603050405020304" pitchFamily="18" charset="0"/>
              </a:rPr>
              <a:t> 1745 auf Initiative de</a:t>
            </a:r>
            <a:r>
              <a:rPr lang="pl-PL" sz="2800" dirty="0">
                <a:latin typeface="Times New Roman" panose="02020603050405020304" pitchFamily="18" charset="0"/>
                <a:cs typeface="Times New Roman" panose="02020603050405020304" pitchFamily="18" charset="0"/>
              </a:rPr>
              <a:t>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Fürst</a:t>
            </a:r>
            <a:r>
              <a:rPr lang="pl-PL" sz="2800" dirty="0">
                <a:latin typeface="Times New Roman" panose="02020603050405020304" pitchFamily="18" charset="0"/>
                <a:cs typeface="Times New Roman" panose="02020603050405020304" pitchFamily="18" charset="0"/>
              </a:rPr>
              <a:t>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Jerzy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Ignacy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Lubomirski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errichte</a:t>
            </a:r>
            <a:r>
              <a:rPr lang="pl-PL" sz="2800" dirty="0">
                <a:latin typeface="Times New Roman" panose="02020603050405020304" pitchFamily="18" charset="0"/>
                <a:cs typeface="Times New Roman" panose="02020603050405020304" pitchFamily="18" charset="0"/>
              </a:rPr>
              <a:t>t. An der Kirche befindet sich ein alter Friedhof, wo viele bekannte Personen begraben wurden.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5656" y="692696"/>
            <a:ext cx="5904656" cy="597666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13456" y="548680"/>
            <a:ext cx="8280920" cy="1359024"/>
          </a:xfrm>
        </p:spPr>
        <p:txBody>
          <a:bodyPr>
            <a:normAutofit fontScale="90000"/>
          </a:bodyPr>
          <a:lstStyle/>
          <a:p>
            <a:r>
              <a:rPr lang="pl-PL" b="1" dirty="0" err="1">
                <a:latin typeface="Times New Roman" panose="02020603050405020304" pitchFamily="18" charset="0"/>
                <a:cs typeface="Times New Roman" panose="02020603050405020304" pitchFamily="18" charset="0"/>
              </a:rPr>
              <a:t>Aus</a:t>
            </a:r>
            <a:r>
              <a:rPr lang="pl-PL" b="1" dirty="0">
                <a:latin typeface="Times New Roman" panose="02020603050405020304" pitchFamily="18" charset="0"/>
                <a:cs typeface="Times New Roman" panose="02020603050405020304" pitchFamily="18" charset="0"/>
              </a:rPr>
              <a:t> der </a:t>
            </a:r>
            <a:r>
              <a:rPr lang="pl-PL" b="1" dirty="0" err="1">
                <a:latin typeface="Times New Roman" panose="02020603050405020304" pitchFamily="18" charset="0"/>
                <a:cs typeface="Times New Roman" panose="02020603050405020304" pitchFamily="18" charset="0"/>
              </a:rPr>
              <a:t>Geschichte</a:t>
            </a:r>
            <a:r>
              <a:rPr lang="pl-PL" b="1" dirty="0">
                <a:latin typeface="Times New Roman" panose="02020603050405020304" pitchFamily="18" charset="0"/>
                <a:cs typeface="Times New Roman" panose="02020603050405020304" pitchFamily="18" charset="0"/>
              </a:rPr>
              <a:t> von Rzeszów!!-</a:t>
            </a:r>
            <a:br>
              <a:rPr lang="pl-PL" b="1" dirty="0">
                <a:latin typeface="Times New Roman" panose="02020603050405020304" pitchFamily="18" charset="0"/>
                <a:cs typeface="Times New Roman" panose="02020603050405020304" pitchFamily="18" charset="0"/>
              </a:rPr>
            </a:br>
            <a:r>
              <a:rPr lang="pl-PL" b="1" dirty="0">
                <a:latin typeface="Times New Roman" panose="02020603050405020304" pitchFamily="18" charset="0"/>
                <a:cs typeface="Times New Roman" panose="02020603050405020304" pitchFamily="18" charset="0"/>
              </a:rPr>
              <a:t> Z dziejów Rzeszowa!!</a:t>
            </a:r>
            <a:br>
              <a:rPr lang="pl-PL" dirty="0"/>
            </a:br>
            <a:endParaRPr lang="pl-PL" dirty="0"/>
          </a:p>
        </p:txBody>
      </p:sp>
      <p:sp>
        <p:nvSpPr>
          <p:cNvPr id="3" name="Symbol zastępczy zawartości 2"/>
          <p:cNvSpPr>
            <a:spLocks noGrp="1"/>
          </p:cNvSpPr>
          <p:nvPr>
            <p:ph idx="1"/>
          </p:nvPr>
        </p:nvSpPr>
        <p:spPr>
          <a:xfrm>
            <a:off x="339182" y="1556792"/>
            <a:ext cx="8686800" cy="5256584"/>
          </a:xfrm>
        </p:spPr>
        <p:txBody>
          <a:bodyPr>
            <a:normAutofit/>
          </a:bodyPr>
          <a:lstStyle/>
          <a:p>
            <a:pPr>
              <a:buFont typeface="Wingdings" panose="05000000000000000000" pitchFamily="2" charset="2"/>
              <a:buChar char="Ø"/>
            </a:pPr>
            <a:r>
              <a:rPr lang="pl-PL" sz="2800" b="1" dirty="0">
                <a:latin typeface="Arial" pitchFamily="34" charset="0"/>
                <a:cs typeface="Arial" pitchFamily="34" charset="0"/>
              </a:rPr>
              <a:t>1354</a:t>
            </a:r>
            <a:endParaRPr lang="pl-PL" sz="2800" dirty="0">
              <a:latin typeface="Arial" pitchFamily="34" charset="0"/>
              <a:cs typeface="Arial" pitchFamily="34" charset="0"/>
            </a:endParaRPr>
          </a:p>
          <a:p>
            <a:pPr>
              <a:buNone/>
            </a:pPr>
            <a:r>
              <a:rPr lang="pl-PL" sz="2600" dirty="0">
                <a:latin typeface="Times New Roman" panose="02020603050405020304" pitchFamily="18" charset="0"/>
                <a:cs typeface="Times New Roman" panose="02020603050405020304" pitchFamily="18" charset="0"/>
              </a:rPr>
              <a:t>König Kasimir der </a:t>
            </a:r>
            <a:r>
              <a:rPr lang="pl-PL" sz="2600" dirty="0" err="1">
                <a:latin typeface="Times New Roman" panose="02020603050405020304" pitchFamily="18" charset="0"/>
                <a:cs typeface="Times New Roman" panose="02020603050405020304" pitchFamily="18" charset="0"/>
              </a:rPr>
              <a:t>Große</a:t>
            </a:r>
            <a:r>
              <a:rPr lang="pl-PL" sz="2600" dirty="0">
                <a:latin typeface="Times New Roman" panose="02020603050405020304" pitchFamily="18" charset="0"/>
                <a:cs typeface="Times New Roman" panose="02020603050405020304" pitchFamily="18" charset="0"/>
              </a:rPr>
              <a:t> </a:t>
            </a:r>
            <a:r>
              <a:rPr lang="pl-PL" sz="2600" dirty="0" err="1">
                <a:latin typeface="Times New Roman" panose="02020603050405020304" pitchFamily="18" charset="0"/>
                <a:cs typeface="Times New Roman" panose="02020603050405020304" pitchFamily="18" charset="0"/>
              </a:rPr>
              <a:t>verleiht</a:t>
            </a:r>
            <a:r>
              <a:rPr lang="pl-PL" sz="2600" dirty="0">
                <a:latin typeface="Times New Roman" panose="02020603050405020304" pitchFamily="18" charset="0"/>
                <a:cs typeface="Times New Roman" panose="02020603050405020304" pitchFamily="18" charset="0"/>
              </a:rPr>
              <a:t> der Stadt </a:t>
            </a:r>
            <a:r>
              <a:rPr lang="pl-PL" sz="2600" dirty="0" err="1">
                <a:latin typeface="Times New Roman" panose="02020603050405020304" pitchFamily="18" charset="0"/>
                <a:cs typeface="Times New Roman" panose="02020603050405020304" pitchFamily="18" charset="0"/>
              </a:rPr>
              <a:t>das</a:t>
            </a:r>
            <a:r>
              <a:rPr lang="pl-PL" sz="2600" dirty="0">
                <a:latin typeface="Times New Roman" panose="02020603050405020304" pitchFamily="18" charset="0"/>
                <a:cs typeface="Times New Roman" panose="02020603050405020304" pitchFamily="18" charset="0"/>
              </a:rPr>
              <a:t> </a:t>
            </a:r>
            <a:r>
              <a:rPr lang="pl-PL" sz="2600" dirty="0" err="1">
                <a:latin typeface="Times New Roman" panose="02020603050405020304" pitchFamily="18" charset="0"/>
                <a:cs typeface="Times New Roman" panose="02020603050405020304" pitchFamily="18" charset="0"/>
              </a:rPr>
              <a:t>Stadtrecht</a:t>
            </a:r>
            <a:r>
              <a:rPr lang="pl-PL" sz="2600" dirty="0">
                <a:latin typeface="Times New Roman" panose="02020603050405020304" pitchFamily="18" charset="0"/>
                <a:cs typeface="Times New Roman" panose="02020603050405020304" pitchFamily="18" charset="0"/>
              </a:rPr>
              <a:t>. Jan Pakosławic </a:t>
            </a:r>
            <a:r>
              <a:rPr lang="pl-PL" sz="2600" dirty="0" err="1">
                <a:latin typeface="Times New Roman" panose="02020603050405020304" pitchFamily="18" charset="0"/>
                <a:cs typeface="Times New Roman" panose="02020603050405020304" pitchFamily="18" charset="0"/>
              </a:rPr>
              <a:t>ist</a:t>
            </a:r>
            <a:r>
              <a:rPr lang="pl-PL" sz="2600" dirty="0">
                <a:latin typeface="Times New Roman" panose="02020603050405020304" pitchFamily="18" charset="0"/>
                <a:cs typeface="Times New Roman" panose="02020603050405020304" pitchFamily="18" charset="0"/>
              </a:rPr>
              <a:t> der </a:t>
            </a:r>
            <a:r>
              <a:rPr lang="pl-PL" sz="2600" dirty="0" err="1">
                <a:latin typeface="Times New Roman" panose="02020603050405020304" pitchFamily="18" charset="0"/>
                <a:cs typeface="Times New Roman" panose="02020603050405020304" pitchFamily="18" charset="0"/>
              </a:rPr>
              <a:t>erste</a:t>
            </a:r>
            <a:r>
              <a:rPr lang="pl-PL" sz="2600" dirty="0">
                <a:latin typeface="Times New Roman" panose="02020603050405020304" pitchFamily="18" charset="0"/>
                <a:cs typeface="Times New Roman" panose="02020603050405020304" pitchFamily="18" charset="0"/>
              </a:rPr>
              <a:t> </a:t>
            </a:r>
            <a:r>
              <a:rPr lang="pl-PL" sz="2600" dirty="0" err="1">
                <a:latin typeface="Times New Roman" panose="02020603050405020304" pitchFamily="18" charset="0"/>
                <a:cs typeface="Times New Roman" panose="02020603050405020304" pitchFamily="18" charset="0"/>
              </a:rPr>
              <a:t>Besitzer</a:t>
            </a:r>
            <a:r>
              <a:rPr lang="pl-PL" sz="2600" dirty="0">
                <a:latin typeface="Times New Roman" panose="02020603050405020304" pitchFamily="18" charset="0"/>
                <a:cs typeface="Times New Roman" panose="02020603050405020304" pitchFamily="18" charset="0"/>
              </a:rPr>
              <a:t>.</a:t>
            </a:r>
            <a:r>
              <a:rPr lang="pl-PL" sz="2600" b="1" dirty="0">
                <a:latin typeface="Times New Roman" panose="02020603050405020304" pitchFamily="18" charset="0"/>
                <a:cs typeface="Times New Roman" panose="02020603050405020304" pitchFamily="18" charset="0"/>
              </a:rPr>
              <a:t>-</a:t>
            </a:r>
            <a:r>
              <a:rPr lang="pl-PL" sz="2600" b="1" i="1" dirty="0">
                <a:latin typeface="Times New Roman" panose="02020603050405020304" pitchFamily="18" charset="0"/>
                <a:cs typeface="Times New Roman" panose="02020603050405020304" pitchFamily="18" charset="0"/>
              </a:rPr>
              <a:t>Kazimierz Wielki nadaje miastu prawa lokacyjne. Jan Pakosławic pierwszym właścicielem.</a:t>
            </a:r>
            <a:endParaRPr lang="pl-PL" sz="2600" i="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2800" b="1" dirty="0">
                <a:latin typeface="Arial" pitchFamily="34" charset="0"/>
                <a:cs typeface="Arial" pitchFamily="34" charset="0"/>
              </a:rPr>
              <a:t>1589</a:t>
            </a:r>
            <a:endParaRPr lang="pl-PL" sz="2800" dirty="0">
              <a:latin typeface="Arial" pitchFamily="34" charset="0"/>
              <a:cs typeface="Arial" pitchFamily="34" charset="0"/>
            </a:endParaRPr>
          </a:p>
          <a:p>
            <a:pPr>
              <a:buNone/>
            </a:pPr>
            <a:r>
              <a:rPr lang="pl-PL" sz="2600" dirty="0">
                <a:latin typeface="Times New Roman" panose="02020603050405020304" pitchFamily="18" charset="0"/>
                <a:cs typeface="Times New Roman" panose="02020603050405020304" pitchFamily="18" charset="0"/>
              </a:rPr>
              <a:t>Mikołaj Spytek-Ligęza </a:t>
            </a:r>
            <a:r>
              <a:rPr lang="pl-PL" sz="2600" dirty="0" err="1">
                <a:latin typeface="Times New Roman" panose="02020603050405020304" pitchFamily="18" charset="0"/>
                <a:cs typeface="Times New Roman" panose="02020603050405020304" pitchFamily="18" charset="0"/>
              </a:rPr>
              <a:t>wird</a:t>
            </a:r>
            <a:r>
              <a:rPr lang="pl-PL" sz="2600" dirty="0">
                <a:latin typeface="Times New Roman" panose="02020603050405020304" pitchFamily="18" charset="0"/>
                <a:cs typeface="Times New Roman" panose="02020603050405020304" pitchFamily="18" charset="0"/>
              </a:rPr>
              <a:t> </a:t>
            </a:r>
            <a:r>
              <a:rPr lang="pl-PL" sz="2600" dirty="0" err="1">
                <a:latin typeface="Times New Roman" panose="02020603050405020304" pitchFamily="18" charset="0"/>
                <a:cs typeface="Times New Roman" panose="02020603050405020304" pitchFamily="18" charset="0"/>
              </a:rPr>
              <a:t>Besitzer</a:t>
            </a:r>
            <a:r>
              <a:rPr lang="pl-PL" sz="2600" dirty="0">
                <a:latin typeface="Times New Roman" panose="02020603050405020304" pitchFamily="18" charset="0"/>
                <a:cs typeface="Times New Roman" panose="02020603050405020304" pitchFamily="18" charset="0"/>
              </a:rPr>
              <a:t> von Rzeszów.</a:t>
            </a:r>
            <a:r>
              <a:rPr lang="pl-PL" sz="2600" b="1" dirty="0">
                <a:latin typeface="Times New Roman" panose="02020603050405020304" pitchFamily="18" charset="0"/>
                <a:cs typeface="Times New Roman" panose="02020603050405020304" pitchFamily="18" charset="0"/>
              </a:rPr>
              <a:t>-</a:t>
            </a:r>
          </a:p>
          <a:p>
            <a:pPr>
              <a:buNone/>
            </a:pPr>
            <a:r>
              <a:rPr lang="pl-PL" sz="2600" dirty="0">
                <a:latin typeface="Times New Roman" panose="02020603050405020304" pitchFamily="18" charset="0"/>
                <a:cs typeface="Times New Roman" panose="02020603050405020304" pitchFamily="18" charset="0"/>
              </a:rPr>
              <a:t> </a:t>
            </a:r>
            <a:r>
              <a:rPr lang="pl-PL" sz="2600" b="1" i="1" dirty="0">
                <a:latin typeface="Times New Roman" panose="02020603050405020304" pitchFamily="18" charset="0"/>
                <a:cs typeface="Times New Roman" panose="02020603050405020304" pitchFamily="18" charset="0"/>
              </a:rPr>
              <a:t>Mikołaj Spytek-Ligęza właścicielem Rzeszowa.</a:t>
            </a:r>
            <a:endParaRPr lang="pl-PL" sz="2600" i="1" dirty="0">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2800" b="1" dirty="0">
                <a:latin typeface="Arial" pitchFamily="34" charset="0"/>
                <a:cs typeface="Arial" pitchFamily="34" charset="0"/>
              </a:rPr>
              <a:t>1638</a:t>
            </a:r>
            <a:endParaRPr lang="pl-PL" sz="2800" dirty="0">
              <a:latin typeface="Arial" pitchFamily="34" charset="0"/>
              <a:cs typeface="Arial" pitchFamily="34" charset="0"/>
            </a:endParaRPr>
          </a:p>
          <a:p>
            <a:pPr>
              <a:buNone/>
            </a:pPr>
            <a:r>
              <a:rPr lang="pl-PL" sz="2600" dirty="0">
                <a:latin typeface="Times New Roman" panose="02020603050405020304" pitchFamily="18" charset="0"/>
                <a:cs typeface="Times New Roman" panose="02020603050405020304" pitchFamily="18" charset="0"/>
              </a:rPr>
              <a:t>Rzeszów im </a:t>
            </a:r>
            <a:r>
              <a:rPr lang="pl-PL" sz="2600" dirty="0" err="1">
                <a:latin typeface="Times New Roman" panose="02020603050405020304" pitchFamily="18" charset="0"/>
                <a:cs typeface="Times New Roman" panose="02020603050405020304" pitchFamily="18" charset="0"/>
              </a:rPr>
              <a:t>Besitz</a:t>
            </a:r>
            <a:r>
              <a:rPr lang="pl-PL" sz="2600" dirty="0">
                <a:latin typeface="Times New Roman" panose="02020603050405020304" pitchFamily="18" charset="0"/>
                <a:cs typeface="Times New Roman" panose="02020603050405020304" pitchFamily="18" charset="0"/>
              </a:rPr>
              <a:t> der Familie Lubomirski</a:t>
            </a:r>
            <a:r>
              <a:rPr lang="pl-PL" sz="2600" b="1" dirty="0">
                <a:latin typeface="Times New Roman" panose="02020603050405020304" pitchFamily="18" charset="0"/>
                <a:cs typeface="Times New Roman" panose="02020603050405020304" pitchFamily="18" charset="0"/>
              </a:rPr>
              <a:t>-</a:t>
            </a:r>
          </a:p>
          <a:p>
            <a:pPr>
              <a:buNone/>
            </a:pPr>
            <a:r>
              <a:rPr lang="pl-PL" sz="2600" b="1" dirty="0">
                <a:latin typeface="Times New Roman" panose="02020603050405020304" pitchFamily="18" charset="0"/>
                <a:cs typeface="Times New Roman" panose="02020603050405020304" pitchFamily="18" charset="0"/>
              </a:rPr>
              <a:t> </a:t>
            </a:r>
            <a:r>
              <a:rPr lang="pl-PL" sz="2600" b="1" i="1" dirty="0">
                <a:latin typeface="Times New Roman" panose="02020603050405020304" pitchFamily="18" charset="0"/>
                <a:cs typeface="Times New Roman" panose="02020603050405020304" pitchFamily="18" charset="0"/>
              </a:rPr>
              <a:t>Rzeszów we władaniu rodu Lubomirskich.</a:t>
            </a:r>
            <a:endParaRPr lang="pl-PL" sz="2600" i="1" dirty="0">
              <a:latin typeface="Times New Roman" panose="02020603050405020304" pitchFamily="18" charset="0"/>
              <a:cs typeface="Times New Roman" panose="02020603050405020304" pitchFamily="18" charset="0"/>
            </a:endParaRPr>
          </a:p>
          <a:p>
            <a:endParaRPr lang="pl-PL"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marL="0" indent="0">
              <a:buNone/>
            </a:pPr>
            <a:r>
              <a:rPr lang="en-US" b="1" dirty="0">
                <a:latin typeface="Times New Roman" panose="02020603050405020304" pitchFamily="18" charset="0"/>
                <a:cs typeface="Times New Roman" panose="02020603050405020304" pitchFamily="18" charset="0"/>
              </a:rPr>
              <a:t>St. Joseph </a:t>
            </a:r>
            <a:r>
              <a:rPr lang="pl-PL" b="1" dirty="0">
                <a:latin typeface="Times New Roman" panose="02020603050405020304" pitchFamily="18" charset="0"/>
                <a:cs typeface="Times New Roman" panose="02020603050405020304" pitchFamily="18" charset="0"/>
              </a:rPr>
              <a:t>-</a:t>
            </a:r>
            <a:r>
              <a:rPr lang="pl-PL" b="1" dirty="0" err="1">
                <a:latin typeface="Times New Roman" panose="02020603050405020304" pitchFamily="18" charset="0"/>
                <a:cs typeface="Times New Roman" panose="02020603050405020304" pitchFamily="18" charset="0"/>
              </a:rPr>
              <a:t>Kirche</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 </a:t>
            </a:r>
            <a:r>
              <a:rPr lang="en-US" dirty="0" err="1">
                <a:latin typeface="Times New Roman" panose="02020603050405020304" pitchFamily="18" charset="0"/>
                <a:cs typeface="Times New Roman" panose="02020603050405020304" pitchFamily="18" charset="0"/>
              </a:rPr>
              <a:t>Staromieści</a:t>
            </a:r>
            <a:r>
              <a:rPr lang="pl-PL" dirty="0">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neugotische</a:t>
            </a:r>
            <a:r>
              <a:rPr lang="pl-PL" dirty="0" err="1">
                <a:latin typeface="Times New Roman" panose="02020603050405020304" pitchFamily="18" charset="0"/>
                <a:cs typeface="Times New Roman" panose="02020603050405020304" pitchFamily="18" charset="0"/>
              </a:rPr>
              <a:t>r</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Stil</a:t>
            </a:r>
            <a:r>
              <a:rPr lang="en-US" dirty="0">
                <a:latin typeface="Times New Roman" panose="02020603050405020304" pitchFamily="18" charset="0"/>
                <a:cs typeface="Times New Roman" panose="02020603050405020304" pitchFamily="18" charset="0"/>
              </a:rPr>
              <a:t>, wurde 1900  </a:t>
            </a:r>
            <a:r>
              <a:rPr lang="en-US" dirty="0" err="1">
                <a:latin typeface="Times New Roman" panose="02020603050405020304" pitchFamily="18" charset="0"/>
                <a:cs typeface="Times New Roman" panose="02020603050405020304" pitchFamily="18" charset="0"/>
              </a:rPr>
              <a:t>vom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Architekten</a:t>
            </a:r>
            <a:r>
              <a:rPr lang="en-US" dirty="0">
                <a:latin typeface="Times New Roman" panose="02020603050405020304" pitchFamily="18" charset="0"/>
                <a:cs typeface="Times New Roman" panose="02020603050405020304" pitchFamily="18" charset="0"/>
              </a:rPr>
              <a:t> Sigmund </a:t>
            </a:r>
            <a:r>
              <a:rPr lang="en-US" dirty="0" err="1">
                <a:latin typeface="Times New Roman" panose="02020603050405020304" pitchFamily="18" charset="0"/>
                <a:cs typeface="Times New Roman" panose="02020603050405020304" pitchFamily="18" charset="0"/>
              </a:rPr>
              <a:t>Hendl</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erbaut</a:t>
            </a:r>
            <a:r>
              <a:rPr lang="pl-PL"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Die </a:t>
            </a:r>
            <a:r>
              <a:rPr lang="en-US" dirty="0" err="1">
                <a:latin typeface="Times New Roman" panose="02020603050405020304" pitchFamily="18" charset="0"/>
                <a:cs typeface="Times New Roman" panose="02020603050405020304" pitchFamily="18" charset="0"/>
              </a:rPr>
              <a:t>Kirche</a:t>
            </a:r>
            <a:r>
              <a:rPr lang="en-US" dirty="0">
                <a:latin typeface="Times New Roman" panose="02020603050405020304" pitchFamily="18" charset="0"/>
                <a:cs typeface="Times New Roman" panose="02020603050405020304" pitchFamily="18" charset="0"/>
              </a:rPr>
              <a:t> wurde auf </a:t>
            </a:r>
            <a:r>
              <a:rPr lang="pl-PL" dirty="0">
                <a:latin typeface="Times New Roman" panose="02020603050405020304" pitchFamily="18" charset="0"/>
                <a:cs typeface="Times New Roman" panose="02020603050405020304" pitchFamily="18" charset="0"/>
              </a:rPr>
              <a:t>dem</a:t>
            </a:r>
            <a:r>
              <a:rPr lang="en-US" dirty="0">
                <a:latin typeface="Times New Roman" panose="02020603050405020304" pitchFamily="18" charset="0"/>
                <a:cs typeface="Times New Roman" panose="02020603050405020304" pitchFamily="18" charset="0"/>
              </a:rPr>
              <a:t> Plan des </a:t>
            </a:r>
            <a:r>
              <a:rPr lang="en-US" dirty="0" err="1">
                <a:latin typeface="Times New Roman" panose="02020603050405020304" pitchFamily="18" charset="0"/>
                <a:cs typeface="Times New Roman" panose="02020603050405020304" pitchFamily="18" charset="0"/>
              </a:rPr>
              <a:t>lateinischen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Kreuzes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errichtet</a:t>
            </a:r>
            <a:r>
              <a:rPr lang="en-US" dirty="0">
                <a:latin typeface="Times New Roman" panose="02020603050405020304" pitchFamily="18" charset="0"/>
                <a:cs typeface="Times New Roman" panose="02020603050405020304" pitchFamily="18" charset="0"/>
              </a:rPr>
              <a:t>. </a:t>
            </a:r>
            <a:endParaRPr lang="pl-PL"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620688"/>
            <a:ext cx="5879235" cy="5505475"/>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r>
              <a:rPr lang="en-US" sz="2800" b="1" i="1" dirty="0">
                <a:latin typeface="Times New Roman" panose="02020603050405020304" pitchFamily="18" charset="0"/>
                <a:cs typeface="Times New Roman" panose="02020603050405020304" pitchFamily="18" charset="0"/>
              </a:rPr>
              <a:t> </a:t>
            </a:r>
            <a:r>
              <a:rPr lang="en-US" sz="2800" b="1" dirty="0">
                <a:latin typeface="Times New Roman" panose="02020603050405020304" pitchFamily="18" charset="0"/>
                <a:cs typeface="Times New Roman" panose="02020603050405020304" pitchFamily="18" charset="0"/>
              </a:rPr>
              <a:t>St. </a:t>
            </a:r>
            <a:r>
              <a:rPr lang="en-US" sz="2800" b="1" dirty="0" err="1">
                <a:latin typeface="Times New Roman" panose="02020603050405020304" pitchFamily="18" charset="0"/>
                <a:cs typeface="Times New Roman" panose="02020603050405020304" pitchFamily="18" charset="0"/>
              </a:rPr>
              <a:t>Roch</a:t>
            </a:r>
            <a:r>
              <a:rPr lang="pl-PL" sz="2800" b="1" dirty="0">
                <a:latin typeface="Times New Roman" panose="02020603050405020304" pitchFamily="18" charset="0"/>
                <a:cs typeface="Times New Roman" panose="02020603050405020304" pitchFamily="18" charset="0"/>
              </a:rPr>
              <a:t>-</a:t>
            </a:r>
            <a:r>
              <a:rPr lang="pl-PL" sz="2800" b="1" dirty="0" err="1">
                <a:latin typeface="Times New Roman" panose="02020603050405020304" pitchFamily="18" charset="0"/>
                <a:cs typeface="Times New Roman" panose="02020603050405020304" pitchFamily="18" charset="0"/>
              </a:rPr>
              <a:t>Kirche</a:t>
            </a:r>
            <a:r>
              <a:rPr lang="pl-PL" sz="2800" b="1"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in</a:t>
            </a:r>
            <a:r>
              <a:rPr lang="en-US" sz="2800" b="1" i="1"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Słocin</a:t>
            </a:r>
            <a:r>
              <a:rPr lang="pl-PL" sz="2800"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a:t>
            </a:r>
            <a:r>
              <a:rPr lang="pl-PL" sz="2800" dirty="0" err="1">
                <a:latin typeface="Times New Roman" panose="02020603050405020304" pitchFamily="18" charset="0"/>
                <a:cs typeface="Times New Roman" panose="02020603050405020304" pitchFamily="18" charset="0"/>
              </a:rPr>
              <a:t>Das</a:t>
            </a:r>
            <a:r>
              <a:rPr lang="en-US" sz="2800" dirty="0">
                <a:latin typeface="Times New Roman" panose="02020603050405020304" pitchFamily="18" charset="0"/>
                <a:cs typeface="Times New Roman" panose="02020603050405020304" pitchFamily="18" charset="0"/>
              </a:rPr>
              <a:t> </a:t>
            </a:r>
            <a:r>
              <a:rPr lang="de-DE" sz="2800" dirty="0">
                <a:latin typeface="Times New Roman" panose="02020603050405020304" pitchFamily="18" charset="0"/>
                <a:cs typeface="Times New Roman" panose="02020603050405020304" pitchFamily="18" charset="0"/>
              </a:rPr>
              <a:t>Gebäude</a:t>
            </a:r>
            <a:r>
              <a:rPr lang="pl-PL" sz="2800" dirty="0">
                <a:latin typeface="Times New Roman" panose="02020603050405020304" pitchFamily="18" charset="0"/>
                <a:cs typeface="Times New Roman" panose="02020603050405020304" pitchFamily="18" charset="0"/>
              </a:rPr>
              <a:t> wurde im </a:t>
            </a:r>
            <a:r>
              <a:rPr lang="pl-PL" sz="2800" dirty="0" err="1">
                <a:latin typeface="Times New Roman" panose="02020603050405020304" pitchFamily="18" charset="0"/>
                <a:cs typeface="Times New Roman" panose="02020603050405020304" pitchFamily="18" charset="0"/>
              </a:rPr>
              <a:t>neugotischen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Stil</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nach</a:t>
            </a:r>
            <a:r>
              <a:rPr lang="pl-PL" sz="2800" dirty="0">
                <a:latin typeface="Times New Roman" panose="02020603050405020304" pitchFamily="18" charset="0"/>
                <a:cs typeface="Times New Roman" panose="02020603050405020304" pitchFamily="18" charset="0"/>
              </a:rPr>
              <a:t> dem Projekt </a:t>
            </a:r>
            <a:r>
              <a:rPr lang="de-DE" sz="2800" dirty="0">
                <a:latin typeface="Times New Roman" panose="02020603050405020304" pitchFamily="18" charset="0"/>
                <a:cs typeface="Times New Roman" panose="02020603050405020304" pitchFamily="18" charset="0"/>
              </a:rPr>
              <a:t>des </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Architekten</a:t>
            </a:r>
            <a:r>
              <a:rPr lang="pl-PL" sz="2800" dirty="0">
                <a:latin typeface="Times New Roman" panose="02020603050405020304" pitchFamily="18" charset="0"/>
                <a:cs typeface="Times New Roman" panose="02020603050405020304" pitchFamily="18" charset="0"/>
              </a:rPr>
              <a:t> Tadeusz </a:t>
            </a:r>
            <a:r>
              <a:rPr lang="pl-PL" sz="2800" dirty="0" err="1">
                <a:latin typeface="Times New Roman" panose="02020603050405020304" pitchFamily="18" charset="0"/>
                <a:cs typeface="Times New Roman" panose="02020603050405020304" pitchFamily="18" charset="0"/>
              </a:rPr>
              <a:t>Obmiński</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erbaut</a:t>
            </a:r>
            <a:r>
              <a:rPr lang="pl-PL"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Der </a:t>
            </a:r>
            <a:r>
              <a:rPr lang="en-US" sz="2800" dirty="0" err="1">
                <a:latin typeface="Times New Roman" panose="02020603050405020304" pitchFamily="18" charset="0"/>
                <a:cs typeface="Times New Roman" panose="02020603050405020304" pitchFamily="18" charset="0"/>
              </a:rPr>
              <a:t>Bau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erfolgte</a:t>
            </a:r>
            <a:r>
              <a:rPr lang="en-US" sz="2800" dirty="0">
                <a:latin typeface="Times New Roman" panose="02020603050405020304" pitchFamily="18" charset="0"/>
                <a:cs typeface="Times New Roman" panose="02020603050405020304" pitchFamily="18" charset="0"/>
              </a:rPr>
              <a:t> in den </a:t>
            </a:r>
            <a:r>
              <a:rPr lang="en-US" sz="2800" dirty="0" err="1">
                <a:latin typeface="Times New Roman" panose="02020603050405020304" pitchFamily="18" charset="0"/>
                <a:cs typeface="Times New Roman" panose="02020603050405020304" pitchFamily="18" charset="0"/>
              </a:rPr>
              <a:t>Jahren</a:t>
            </a:r>
            <a:r>
              <a:rPr lang="en-US" sz="2800" dirty="0">
                <a:latin typeface="Times New Roman" panose="02020603050405020304" pitchFamily="18" charset="0"/>
                <a:cs typeface="Times New Roman" panose="02020603050405020304" pitchFamily="18" charset="0"/>
              </a:rPr>
              <a:t> 1913-1916.</a:t>
            </a:r>
            <a:endParaRPr lang="pl-PL" sz="2800" dirty="0">
              <a:latin typeface="Times New Roman" panose="02020603050405020304" pitchFamily="18" charset="0"/>
              <a:cs typeface="Times New Roman" panose="02020603050405020304" pitchFamily="18" charset="0"/>
            </a:endParaRPr>
          </a:p>
          <a:p>
            <a:pPr marL="0" indent="0">
              <a:buNone/>
            </a:pP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pl-PL" sz="2800" b="1" dirty="0">
                <a:latin typeface="Times New Roman" panose="02020603050405020304" pitchFamily="18" charset="0"/>
                <a:cs typeface="Times New Roman" panose="02020603050405020304" pitchFamily="18" charset="0"/>
              </a:rPr>
              <a:t>Die </a:t>
            </a:r>
            <a:r>
              <a:rPr lang="en-US" sz="2800" b="1" dirty="0" err="1">
                <a:latin typeface="Times New Roman" panose="02020603050405020304" pitchFamily="18" charset="0"/>
                <a:cs typeface="Times New Roman" panose="02020603050405020304" pitchFamily="18" charset="0"/>
              </a:rPr>
              <a:t>Backstein-Kirche</a:t>
            </a:r>
            <a:r>
              <a:rPr lang="en-US" sz="2800" b="1"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wurde auf </a:t>
            </a:r>
            <a:r>
              <a:rPr lang="pl-PL" sz="2800" dirty="0">
                <a:latin typeface="Times New Roman" panose="02020603050405020304" pitchFamily="18" charset="0"/>
                <a:cs typeface="Times New Roman" panose="02020603050405020304" pitchFamily="18" charset="0"/>
              </a:rPr>
              <a:t>dem</a:t>
            </a:r>
            <a:r>
              <a:rPr lang="en-US" sz="2800" dirty="0">
                <a:latin typeface="Times New Roman" panose="02020603050405020304" pitchFamily="18" charset="0"/>
                <a:cs typeface="Times New Roman" panose="02020603050405020304" pitchFamily="18" charset="0"/>
              </a:rPr>
              <a:t> Plan </a:t>
            </a:r>
            <a:r>
              <a:rPr lang="pl-PL" sz="2800" dirty="0">
                <a:latin typeface="Times New Roman" panose="02020603050405020304" pitchFamily="18" charset="0"/>
                <a:cs typeface="Times New Roman" panose="02020603050405020304" pitchFamily="18" charset="0"/>
              </a:rPr>
              <a:t>des </a:t>
            </a:r>
            <a:r>
              <a:rPr lang="en-US" sz="2800" dirty="0" err="1">
                <a:latin typeface="Times New Roman" panose="02020603050405020304" pitchFamily="18" charset="0"/>
                <a:cs typeface="Times New Roman" panose="02020603050405020304" pitchFamily="18" charset="0"/>
              </a:rPr>
              <a:t>lateinische</a:t>
            </a:r>
            <a:r>
              <a:rPr lang="pl-PL" sz="2800" dirty="0">
                <a:latin typeface="Times New Roman" panose="02020603050405020304" pitchFamily="18" charset="0"/>
                <a:cs typeface="Times New Roman" panose="02020603050405020304" pitchFamily="18" charset="0"/>
              </a:rPr>
              <a:t>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Kreuz</a:t>
            </a:r>
            <a:r>
              <a:rPr lang="pl-PL" sz="2800" dirty="0">
                <a:latin typeface="Times New Roman" panose="02020603050405020304" pitchFamily="18" charset="0"/>
                <a:cs typeface="Times New Roman" panose="02020603050405020304" pitchFamily="18" charset="0"/>
              </a:rPr>
              <a:t>es</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drei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Schiffen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gebaut</a:t>
            </a:r>
            <a:r>
              <a:rPr lang="en-US" sz="2800" dirty="0">
                <a:latin typeface="Times New Roman" panose="02020603050405020304" pitchFamily="18" charset="0"/>
                <a:cs typeface="Times New Roman" panose="02020603050405020304" pitchFamily="18" charset="0"/>
              </a:rPr>
              <a:t>.</a:t>
            </a:r>
            <a:endParaRPr lang="pl-PL"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5696" y="908720"/>
            <a:ext cx="5472608" cy="5040560"/>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r>
              <a:rPr lang="en-US" b="1" dirty="0">
                <a:latin typeface="Times New Roman" panose="02020603050405020304" pitchFamily="18" charset="0"/>
                <a:cs typeface="Times New Roman" panose="02020603050405020304" pitchFamily="18" charset="0"/>
              </a:rPr>
              <a:t>Die </a:t>
            </a:r>
            <a:r>
              <a:rPr lang="en-US" b="1" dirty="0" err="1">
                <a:latin typeface="Times New Roman" panose="02020603050405020304" pitchFamily="18" charset="0"/>
                <a:cs typeface="Times New Roman" panose="02020603050405020304" pitchFamily="18" charset="0"/>
              </a:rPr>
              <a:t>Pfarrkirche</a:t>
            </a:r>
            <a:r>
              <a:rPr lang="en-US"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im</a:t>
            </a:r>
            <a:r>
              <a:rPr lang="en-US" dirty="0">
                <a:latin typeface="Times New Roman" panose="02020603050405020304" pitchFamily="18" charset="0"/>
                <a:cs typeface="Times New Roman" panose="02020603050405020304" pitchFamily="18" charset="0"/>
              </a:rPr>
              <a:t> </a:t>
            </a:r>
            <a:r>
              <a:rPr lang="pl-PL" dirty="0">
                <a:latin typeface="Times New Roman" panose="02020603050405020304" pitchFamily="18" charset="0"/>
                <a:cs typeface="Times New Roman" panose="02020603050405020304" pitchFamily="18" charset="0"/>
              </a:rPr>
              <a:t>Z</a:t>
            </a:r>
            <a:r>
              <a:rPr lang="en-US" dirty="0" err="1">
                <a:latin typeface="Times New Roman" panose="02020603050405020304" pitchFamily="18" charset="0"/>
                <a:cs typeface="Times New Roman" panose="02020603050405020304" pitchFamily="18" charset="0"/>
              </a:rPr>
              <a:t>entrum</a:t>
            </a:r>
            <a:r>
              <a:rPr lang="en-US" dirty="0">
                <a:latin typeface="Times New Roman" panose="02020603050405020304" pitchFamily="18" charset="0"/>
                <a:cs typeface="Times New Roman" panose="02020603050405020304" pitchFamily="18" charset="0"/>
              </a:rPr>
              <a:t> </a:t>
            </a:r>
            <a:r>
              <a:rPr lang="pl-PL" dirty="0">
                <a:latin typeface="Times New Roman" panose="02020603050405020304" pitchFamily="18" charset="0"/>
                <a:cs typeface="Times New Roman" panose="02020603050405020304" pitchFamily="18" charset="0"/>
              </a:rPr>
              <a:t>der Stadt</a:t>
            </a:r>
          </a:p>
          <a:p>
            <a:r>
              <a:rPr lang="en-US" b="1" dirty="0">
                <a:latin typeface="Times New Roman" panose="02020603050405020304" pitchFamily="18" charset="0"/>
                <a:cs typeface="Times New Roman" panose="02020603050405020304" pitchFamily="18" charset="0"/>
              </a:rPr>
              <a:t>Die </a:t>
            </a:r>
            <a:r>
              <a:rPr lang="en-US" b="1" dirty="0" err="1">
                <a:latin typeface="Times New Roman" panose="02020603050405020304" pitchFamily="18" charset="0"/>
                <a:cs typeface="Times New Roman" panose="02020603050405020304" pitchFamily="18" charset="0"/>
              </a:rPr>
              <a:t>Pfarrkirche</a:t>
            </a:r>
            <a:r>
              <a:rPr lang="pl-PL" b="1" dirty="0">
                <a:latin typeface="Times New Roman" panose="02020603050405020304" pitchFamily="18" charset="0"/>
                <a:cs typeface="Times New Roman" panose="02020603050405020304" pitchFamily="18" charset="0"/>
              </a:rPr>
              <a:t> </a:t>
            </a:r>
            <a:r>
              <a:rPr lang="pl-PL" dirty="0">
                <a:latin typeface="Times New Roman" panose="02020603050405020304" pitchFamily="18" charset="0"/>
                <a:cs typeface="Times New Roman" panose="02020603050405020304" pitchFamily="18" charset="0"/>
              </a:rPr>
              <a:t>mit </a:t>
            </a:r>
            <a:r>
              <a:rPr lang="pl-PL" dirty="0" err="1">
                <a:latin typeface="Times New Roman" panose="02020603050405020304" pitchFamily="18" charset="0"/>
                <a:cs typeface="Times New Roman" panose="02020603050405020304" pitchFamily="18" charset="0"/>
              </a:rPr>
              <a:t>ihrem</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freistehenden</a:t>
            </a:r>
            <a:r>
              <a:rPr lang="pl-PL"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Glockenturm</a:t>
            </a:r>
            <a:r>
              <a:rPr lang="en-US" dirty="0">
                <a:latin typeface="Times New Roman" panose="02020603050405020304" pitchFamily="18" charset="0"/>
                <a:cs typeface="Times New Roman" panose="02020603050405020304" pitchFamily="18" charset="0"/>
              </a:rPr>
              <a:t> </a:t>
            </a:r>
            <a:r>
              <a:rPr lang="pl-PL" dirty="0" err="1">
                <a:latin typeface="Times New Roman" panose="02020603050405020304" pitchFamily="18" charset="0"/>
                <a:cs typeface="Times New Roman" panose="02020603050405020304" pitchFamily="18" charset="0"/>
              </a:rPr>
              <a:t>geh</a:t>
            </a:r>
            <a:r>
              <a:rPr lang="de-DE" dirty="0">
                <a:latin typeface="Times New Roman" panose="02020603050405020304" pitchFamily="18" charset="0"/>
                <a:cs typeface="Times New Roman" panose="02020603050405020304" pitchFamily="18" charset="0"/>
              </a:rPr>
              <a:t>ö</a:t>
            </a:r>
            <a:r>
              <a:rPr lang="pl-PL" dirty="0">
                <a:latin typeface="Times New Roman" panose="02020603050405020304" pitchFamily="18" charset="0"/>
                <a:cs typeface="Times New Roman" panose="02020603050405020304" pitchFamily="18" charset="0"/>
              </a:rPr>
              <a:t>rt zu den interessantesten Bauwerken der Stadt.Sie stammt aus dem 16 Jahrhundert und ist eng mit der ersten in Rzeszów regierenden Familie  Rzeszowski verbunden.</a:t>
            </a:r>
            <a:endParaRPr lang="en-US" dirty="0">
              <a:latin typeface="Times New Roman" panose="02020603050405020304" pitchFamily="18" charset="0"/>
              <a:cs typeface="Times New Roman" panose="02020603050405020304" pitchFamily="18" charset="0"/>
            </a:endParaRPr>
          </a:p>
          <a:p>
            <a:endParaRPr lang="en-US" dirty="0"/>
          </a:p>
          <a:p>
            <a:pPr>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pl-PL"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nalezione obrazy dla zapytania ko&amp;sacute;ció&amp;lstrok; farny rzeszów"/>
          <p:cNvPicPr>
            <a:picLocks noChangeAspect="1" noChangeArrowheads="1"/>
          </p:cNvPicPr>
          <p:nvPr/>
        </p:nvPicPr>
        <p:blipFill>
          <a:blip r:embed="rId2" cstate="print"/>
          <a:srcRect/>
          <a:stretch>
            <a:fillRect/>
          </a:stretch>
        </p:blipFill>
        <p:spPr bwMode="auto">
          <a:xfrm>
            <a:off x="928662" y="1002166"/>
            <a:ext cx="7286676" cy="4853667"/>
          </a:xfrm>
          <a:prstGeom prst="rect">
            <a:avLst/>
          </a:prstGeom>
          <a:noFill/>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2420889"/>
            <a:ext cx="8229600" cy="2016224"/>
          </a:xfrm>
        </p:spPr>
        <p:txBody>
          <a:bodyPr>
            <a:normAutofit/>
          </a:bodyPr>
          <a:lstStyle/>
          <a:p>
            <a:r>
              <a:rPr lang="pl-PL" sz="2800" b="1" dirty="0">
                <a:latin typeface="Times New Roman" panose="02020603050405020304" pitchFamily="18" charset="0"/>
                <a:cs typeface="Times New Roman" panose="02020603050405020304" pitchFamily="18" charset="0"/>
              </a:rPr>
              <a:t>K</a:t>
            </a:r>
            <a:r>
              <a:rPr lang="de-DE" sz="2800" b="1" dirty="0">
                <a:latin typeface="Times New Roman" panose="02020603050405020304" pitchFamily="18" charset="0"/>
                <a:cs typeface="Times New Roman" panose="02020603050405020304" pitchFamily="18" charset="0"/>
              </a:rPr>
              <a:t>ö</a:t>
            </a:r>
            <a:r>
              <a:rPr lang="pl-PL" sz="2800" b="1" dirty="0">
                <a:latin typeface="Times New Roman" panose="02020603050405020304" pitchFamily="18" charset="0"/>
                <a:cs typeface="Times New Roman" panose="02020603050405020304" pitchFamily="18" charset="0"/>
              </a:rPr>
              <a:t>nig Jesus-Kirche </a:t>
            </a:r>
            <a:r>
              <a:rPr lang="pl-PL" sz="2800" dirty="0">
                <a:latin typeface="Times New Roman" panose="02020603050405020304" pitchFamily="18" charset="0"/>
                <a:cs typeface="Times New Roman" panose="02020603050405020304" pitchFamily="18" charset="0"/>
              </a:rPr>
              <a:t>in der Priester- Jałowy-strasse</a:t>
            </a:r>
          </a:p>
          <a:p>
            <a:endParaRPr lang="pl-PL" sz="2800" dirty="0">
              <a:latin typeface="Times New Roman" panose="02020603050405020304" pitchFamily="18" charset="0"/>
              <a:cs typeface="Times New Roman" panose="02020603050405020304" pitchFamily="18" charset="0"/>
            </a:endParaRPr>
          </a:p>
          <a:p>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Gebaut</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in</a:t>
            </a:r>
            <a:r>
              <a:rPr lang="pl-PL" sz="2800" dirty="0">
                <a:latin typeface="Times New Roman" panose="02020603050405020304" pitchFamily="18" charset="0"/>
                <a:cs typeface="Times New Roman" panose="02020603050405020304" pitchFamily="18" charset="0"/>
              </a:rPr>
              <a:t> den </a:t>
            </a:r>
            <a:r>
              <a:rPr lang="pl-PL" sz="2800" dirty="0" err="1">
                <a:latin typeface="Times New Roman" panose="02020603050405020304" pitchFamily="18" charset="0"/>
                <a:cs typeface="Times New Roman" panose="02020603050405020304" pitchFamily="18" charset="0"/>
              </a:rPr>
              <a:t>Jahren</a:t>
            </a:r>
            <a:r>
              <a:rPr lang="pl-PL" sz="2800" dirty="0">
                <a:latin typeface="Times New Roman" panose="02020603050405020304" pitchFamily="18" charset="0"/>
                <a:cs typeface="Times New Roman" panose="02020603050405020304" pitchFamily="18" charset="0"/>
              </a:rPr>
              <a:t> 1931-35</a:t>
            </a:r>
            <a:r>
              <a:rPr lang="de-DE" sz="2800" dirty="0">
                <a:latin typeface="Times New Roman" panose="02020603050405020304" pitchFamily="18" charset="0"/>
                <a:cs typeface="Times New Roman" panose="02020603050405020304" pitchFamily="18" charset="0"/>
              </a:rPr>
              <a:t> dank der Tätigkeit des </a:t>
            </a:r>
            <a:r>
              <a:rPr lang="de-DE" sz="2800" dirty="0" err="1">
                <a:latin typeface="Times New Roman" panose="02020603050405020304" pitchFamily="18" charset="0"/>
                <a:cs typeface="Times New Roman" panose="02020603050405020304" pitchFamily="18" charset="0"/>
              </a:rPr>
              <a:t>Pri</a:t>
            </a:r>
            <a:r>
              <a:rPr lang="pl-PL" sz="2800" dirty="0">
                <a:latin typeface="Times New Roman" panose="02020603050405020304" pitchFamily="18" charset="0"/>
                <a:cs typeface="Times New Roman" panose="02020603050405020304" pitchFamily="18" charset="0"/>
              </a:rPr>
              <a:t>e</a:t>
            </a:r>
            <a:r>
              <a:rPr lang="de-DE" sz="2800" dirty="0" err="1">
                <a:latin typeface="Times New Roman" panose="02020603050405020304" pitchFamily="18" charset="0"/>
                <a:cs typeface="Times New Roman" panose="02020603050405020304" pitchFamily="18" charset="0"/>
              </a:rPr>
              <a:t>sters</a:t>
            </a:r>
            <a:r>
              <a:rPr lang="de-DE" sz="2800" dirty="0">
                <a:latin typeface="Times New Roman" panose="02020603050405020304" pitchFamily="18" charset="0"/>
                <a:cs typeface="Times New Roman" panose="02020603050405020304" pitchFamily="18" charset="0"/>
              </a:rPr>
              <a:t> Josef Ja</a:t>
            </a:r>
            <a:r>
              <a:rPr lang="pl-PL" sz="2800" dirty="0">
                <a:latin typeface="Times New Roman" panose="02020603050405020304" pitchFamily="18" charset="0"/>
                <a:cs typeface="Times New Roman" panose="02020603050405020304" pitchFamily="18" charset="0"/>
              </a:rPr>
              <a:t>ł</a:t>
            </a:r>
            <a:r>
              <a:rPr lang="de-DE" sz="2800" dirty="0" err="1">
                <a:latin typeface="Times New Roman" panose="02020603050405020304" pitchFamily="18" charset="0"/>
                <a:cs typeface="Times New Roman" panose="02020603050405020304" pitchFamily="18" charset="0"/>
              </a:rPr>
              <a:t>owy</a:t>
            </a:r>
            <a:endParaRPr lang="pl-PL"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59632" y="476672"/>
            <a:ext cx="6467002" cy="5433467"/>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196752"/>
            <a:ext cx="8229600" cy="4525963"/>
          </a:xfrm>
        </p:spPr>
        <p:txBody>
          <a:bodyPr>
            <a:normAutofit/>
          </a:bodyPr>
          <a:lstStyle/>
          <a:p>
            <a:r>
              <a:rPr lang="en-US" sz="2800" b="1" i="1" dirty="0">
                <a:latin typeface="Times New Roman" panose="02020603050405020304" pitchFamily="18" charset="0"/>
                <a:cs typeface="Times New Roman" panose="02020603050405020304" pitchFamily="18" charset="0"/>
              </a:rPr>
              <a:t>St. </a:t>
            </a:r>
            <a:r>
              <a:rPr lang="en-US" sz="2800" b="1" i="1" dirty="0" err="1">
                <a:latin typeface="Times New Roman" panose="02020603050405020304" pitchFamily="18" charset="0"/>
                <a:cs typeface="Times New Roman" panose="02020603050405020304" pitchFamily="18" charset="0"/>
              </a:rPr>
              <a:t>Nikolaus</a:t>
            </a:r>
            <a:r>
              <a:rPr lang="pl-PL" sz="2800" dirty="0">
                <a:latin typeface="Times New Roman" panose="02020603050405020304" pitchFamily="18" charset="0"/>
                <a:cs typeface="Times New Roman" panose="02020603050405020304" pitchFamily="18" charset="0"/>
              </a:rPr>
              <a:t>-</a:t>
            </a:r>
            <a:r>
              <a:rPr lang="pl-PL" sz="2800" dirty="0" err="1">
                <a:latin typeface="Times New Roman" panose="02020603050405020304" pitchFamily="18" charset="0"/>
                <a:cs typeface="Times New Roman" panose="02020603050405020304" pitchFamily="18" charset="0"/>
              </a:rPr>
              <a:t>Kirche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in</a:t>
            </a:r>
            <a:r>
              <a:rPr lang="pl-PL" sz="2800" dirty="0">
                <a:latin typeface="Times New Roman" panose="02020603050405020304" pitchFamily="18" charset="0"/>
                <a:cs typeface="Times New Roman" panose="02020603050405020304" pitchFamily="18" charset="0"/>
              </a:rPr>
              <a:t> Przybyszówka </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wurde</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a:t>
            </a:r>
            <a:r>
              <a:rPr lang="pl-PL" sz="2800" dirty="0">
                <a:latin typeface="Times New Roman" panose="02020603050405020304" pitchFamily="18" charset="0"/>
                <a:cs typeface="Times New Roman" panose="02020603050405020304" pitchFamily="18" charset="0"/>
              </a:rPr>
              <a:t>n den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Jahre</a:t>
            </a:r>
            <a:r>
              <a:rPr lang="en-US" sz="2800" dirty="0">
                <a:latin typeface="Times New Roman" panose="02020603050405020304" pitchFamily="18" charset="0"/>
                <a:cs typeface="Times New Roman" panose="02020603050405020304" pitchFamily="18" charset="0"/>
              </a:rPr>
              <a:t> 1802</a:t>
            </a:r>
            <a:r>
              <a:rPr lang="pl-PL" sz="2800" dirty="0">
                <a:latin typeface="Times New Roman" panose="02020603050405020304" pitchFamily="18" charset="0"/>
                <a:cs typeface="Times New Roman" panose="02020603050405020304" pitchFamily="18" charset="0"/>
              </a:rPr>
              <a:t>-9</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errichtet</a:t>
            </a:r>
            <a:r>
              <a:rPr lang="en-US" sz="2800" dirty="0">
                <a:latin typeface="Times New Roman" panose="02020603050405020304" pitchFamily="18" charset="0"/>
                <a:cs typeface="Times New Roman" panose="02020603050405020304" pitchFamily="18" charset="0"/>
              </a:rPr>
              <a:t> und </a:t>
            </a:r>
            <a:r>
              <a:rPr lang="en-US" sz="2800" dirty="0" err="1">
                <a:latin typeface="Times New Roman" panose="02020603050405020304" pitchFamily="18" charset="0"/>
                <a:cs typeface="Times New Roman" panose="02020603050405020304" pitchFamily="18" charset="0"/>
              </a:rPr>
              <a:t>dann</a:t>
            </a:r>
            <a:r>
              <a:rPr lang="en-US" sz="2800" dirty="0">
                <a:latin typeface="Times New Roman" panose="02020603050405020304" pitchFamily="18" charset="0"/>
                <a:cs typeface="Times New Roman" panose="02020603050405020304" pitchFamily="18" charset="0"/>
              </a:rPr>
              <a:t> in den</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Jahren</a:t>
            </a:r>
            <a:r>
              <a:rPr lang="en-US" sz="2800" dirty="0">
                <a:latin typeface="Times New Roman" panose="02020603050405020304" pitchFamily="18" charset="0"/>
                <a:cs typeface="Times New Roman" panose="02020603050405020304" pitchFamily="18" charset="0"/>
              </a:rPr>
              <a:t> 19</a:t>
            </a:r>
            <a:r>
              <a:rPr lang="pl-PL" sz="2800" dirty="0">
                <a:latin typeface="Times New Roman" panose="02020603050405020304" pitchFamily="18" charset="0"/>
                <a:cs typeface="Times New Roman" panose="02020603050405020304" pitchFamily="18" charset="0"/>
              </a:rPr>
              <a:t>80-1990</a:t>
            </a:r>
            <a:r>
              <a:rPr lang="en-US"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ausgebaut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Im</a:t>
            </a:r>
            <a:r>
              <a:rPr lang="en-US" sz="2800" dirty="0">
                <a:latin typeface="Times New Roman" panose="02020603050405020304" pitchFamily="18" charset="0"/>
                <a:cs typeface="Times New Roman" panose="02020603050405020304" pitchFamily="18" charset="0"/>
              </a:rPr>
              <a:t> 18 </a:t>
            </a:r>
            <a:r>
              <a:rPr lang="en-US" sz="2800" dirty="0" err="1">
                <a:latin typeface="Times New Roman" panose="02020603050405020304" pitchFamily="18" charset="0"/>
                <a:cs typeface="Times New Roman" panose="02020603050405020304" pitchFamily="18" charset="0"/>
              </a:rPr>
              <a:t>Jahrhundert</a:t>
            </a:r>
            <a:r>
              <a:rPr lang="en-US" sz="2800" dirty="0">
                <a:latin typeface="Times New Roman" panose="02020603050405020304" pitchFamily="18" charset="0"/>
                <a:cs typeface="Times New Roman" panose="02020603050405020304" pitchFamily="18" charset="0"/>
              </a:rPr>
              <a:t> wurde die </a:t>
            </a:r>
            <a:r>
              <a:rPr lang="en-US" sz="2800" dirty="0" err="1">
                <a:latin typeface="Times New Roman" panose="02020603050405020304" pitchFamily="18" charset="0"/>
                <a:cs typeface="Times New Roman" panose="02020603050405020304" pitchFamily="18" charset="0"/>
              </a:rPr>
              <a:t>Kirche</a:t>
            </a:r>
            <a:r>
              <a:rPr lang="pl-PL" sz="2800" dirty="0">
                <a:latin typeface="Times New Roman" panose="02020603050405020304" pitchFamily="18" charset="0"/>
                <a:cs typeface="Times New Roman" panose="02020603050405020304" pitchFamily="18" charset="0"/>
              </a:rPr>
              <a:t> von</a:t>
            </a:r>
            <a:r>
              <a:rPr lang="en-US" sz="2800" dirty="0">
                <a:latin typeface="Times New Roman" panose="02020603050405020304" pitchFamily="18" charset="0"/>
                <a:cs typeface="Times New Roman" panose="02020603050405020304" pitchFamily="18" charset="0"/>
              </a:rPr>
              <a:t> de</a:t>
            </a:r>
            <a:r>
              <a:rPr lang="pl-PL" sz="2800" dirty="0">
                <a:latin typeface="Times New Roman" panose="02020603050405020304" pitchFamily="18" charset="0"/>
                <a:cs typeface="Times New Roman" panose="02020603050405020304" pitchFamily="18" charset="0"/>
              </a:rPr>
              <a:t>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Architekten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Hau</a:t>
            </a:r>
            <a:r>
              <a:rPr lang="pl-PL" sz="2800" dirty="0">
                <a:latin typeface="Times New Roman" panose="02020603050405020304" pitchFamily="18" charset="0"/>
                <a:cs typeface="Times New Roman" panose="02020603050405020304" pitchFamily="18" charset="0"/>
              </a:rPr>
              <a:t>z</a:t>
            </a:r>
            <a:r>
              <a:rPr lang="en-US" sz="2800" dirty="0">
                <a:latin typeface="Times New Roman" panose="02020603050405020304" pitchFamily="18" charset="0"/>
                <a:cs typeface="Times New Roman" panose="02020603050405020304" pitchFamily="18" charset="0"/>
              </a:rPr>
              <a:t>an </a:t>
            </a:r>
            <a:r>
              <a:rPr lang="en-US" sz="2800" dirty="0" err="1">
                <a:latin typeface="Times New Roman" panose="02020603050405020304" pitchFamily="18" charset="0"/>
                <a:cs typeface="Times New Roman" panose="02020603050405020304" pitchFamily="18" charset="0"/>
              </a:rPr>
              <a:t>entworfen</a:t>
            </a:r>
            <a:r>
              <a:rPr lang="pl-PL" sz="2800"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Die </a:t>
            </a:r>
            <a:r>
              <a:rPr lang="en-US" sz="2800" dirty="0" err="1">
                <a:latin typeface="Times New Roman" panose="02020603050405020304" pitchFamily="18" charset="0"/>
                <a:cs typeface="Times New Roman" panose="02020603050405020304" pitchFamily="18" charset="0"/>
              </a:rPr>
              <a:t>Kirche</a:t>
            </a:r>
            <a:r>
              <a:rPr lang="en-US" sz="2800" dirty="0">
                <a:latin typeface="Times New Roman" panose="02020603050405020304" pitchFamily="18" charset="0"/>
                <a:cs typeface="Times New Roman" panose="02020603050405020304" pitchFamily="18" charset="0"/>
              </a:rPr>
              <a:t> wurde </a:t>
            </a:r>
            <a:r>
              <a:rPr lang="en-US" sz="2800" dirty="0" err="1">
                <a:latin typeface="Times New Roman" panose="02020603050405020304" pitchFamily="18" charset="0"/>
                <a:cs typeface="Times New Roman" panose="02020603050405020304" pitchFamily="18" charset="0"/>
              </a:rPr>
              <a:t>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Stil</a:t>
            </a:r>
            <a:r>
              <a:rPr lang="en-US" sz="2800" dirty="0">
                <a:latin typeface="Times New Roman" panose="02020603050405020304" pitchFamily="18" charset="0"/>
                <a:cs typeface="Times New Roman" panose="02020603050405020304" pitchFamily="18" charset="0"/>
              </a:rPr>
              <a:t> des </a:t>
            </a:r>
            <a:r>
              <a:rPr lang="en-US" sz="2800" dirty="0" err="1">
                <a:latin typeface="Times New Roman" panose="02020603050405020304" pitchFamily="18" charset="0"/>
                <a:cs typeface="Times New Roman" panose="02020603050405020304" pitchFamily="18" charset="0"/>
              </a:rPr>
              <a:t>Barock</a:t>
            </a:r>
            <a:r>
              <a:rPr lang="pl-PL" sz="2800" dirty="0">
                <a:latin typeface="Times New Roman" panose="02020603050405020304" pitchFamily="18" charset="0"/>
                <a:cs typeface="Times New Roman" panose="02020603050405020304" pitchFamily="18" charset="0"/>
              </a:rPr>
              <a:t>s gebaut.</a:t>
            </a:r>
          </a:p>
          <a:p>
            <a:endParaRPr lang="pl-PL" sz="2800" dirty="0">
              <a:latin typeface="Times New Roman" panose="02020603050405020304" pitchFamily="18" charset="0"/>
              <a:cs typeface="Times New Roman" panose="02020603050405020304" pitchFamily="18" charset="0"/>
            </a:endParaRPr>
          </a:p>
          <a:p>
            <a:r>
              <a:rPr lang="pl-PL" sz="2800" dirty="0" err="1">
                <a:latin typeface="Times New Roman" panose="02020603050405020304" pitchFamily="18" charset="0"/>
                <a:cs typeface="Times New Roman" panose="02020603050405020304" pitchFamily="18" charset="0"/>
              </a:rPr>
              <a:t>Schon</a:t>
            </a:r>
            <a:r>
              <a:rPr lang="pl-PL" sz="2800" dirty="0">
                <a:latin typeface="Times New Roman" panose="02020603050405020304" pitchFamily="18" charset="0"/>
                <a:cs typeface="Times New Roman" panose="02020603050405020304" pitchFamily="18" charset="0"/>
              </a:rPr>
              <a:t> im 14 </a:t>
            </a:r>
            <a:r>
              <a:rPr lang="pl-PL" sz="2800" dirty="0" err="1">
                <a:latin typeface="Times New Roman" panose="02020603050405020304" pitchFamily="18" charset="0"/>
                <a:cs typeface="Times New Roman" panose="02020603050405020304" pitchFamily="18" charset="0"/>
              </a:rPr>
              <a:t>Jahrhundert</a:t>
            </a:r>
            <a:r>
              <a:rPr lang="pl-PL" sz="2800" dirty="0">
                <a:latin typeface="Times New Roman" panose="02020603050405020304" pitchFamily="18" charset="0"/>
                <a:cs typeface="Times New Roman" panose="02020603050405020304" pitchFamily="18" charset="0"/>
              </a:rPr>
              <a:t> stand an </a:t>
            </a:r>
            <a:r>
              <a:rPr lang="pl-PL" sz="2800" dirty="0" err="1">
                <a:latin typeface="Times New Roman" panose="02020603050405020304" pitchFamily="18" charset="0"/>
                <a:cs typeface="Times New Roman" panose="02020603050405020304" pitchFamily="18" charset="0"/>
              </a:rPr>
              <a:t>dieser</a:t>
            </a:r>
            <a:r>
              <a:rPr lang="pl-PL" sz="2800" dirty="0">
                <a:latin typeface="Times New Roman" panose="02020603050405020304" pitchFamily="18" charset="0"/>
                <a:cs typeface="Times New Roman" panose="02020603050405020304" pitchFamily="18" charset="0"/>
              </a:rPr>
              <a:t> Stelle </a:t>
            </a:r>
            <a:r>
              <a:rPr lang="pl-PL" sz="2800" dirty="0" err="1">
                <a:latin typeface="Times New Roman" panose="02020603050405020304" pitchFamily="18" charset="0"/>
                <a:cs typeface="Times New Roman" panose="02020603050405020304" pitchFamily="18" charset="0"/>
              </a:rPr>
              <a:t>eine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kleine</a:t>
            </a:r>
            <a:r>
              <a:rPr lang="pl-PL" sz="2800" dirty="0">
                <a:latin typeface="Times New Roman" panose="02020603050405020304" pitchFamily="18" charset="0"/>
                <a:cs typeface="Times New Roman" panose="02020603050405020304" pitchFamily="18" charset="0"/>
              </a:rPr>
              <a:t> </a:t>
            </a:r>
            <a:r>
              <a:rPr lang="pl-PL" sz="2800" dirty="0" err="1">
                <a:latin typeface="Times New Roman" panose="02020603050405020304" pitchFamily="18" charset="0"/>
                <a:cs typeface="Times New Roman" panose="02020603050405020304" pitchFamily="18" charset="0"/>
              </a:rPr>
              <a:t>Holzkirche</a:t>
            </a:r>
            <a:r>
              <a:rPr lang="pl-PL" sz="28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617" y="692696"/>
            <a:ext cx="6895436" cy="5433467"/>
          </a:xfrm>
          <a:prstGeom prst="rect">
            <a:avLst/>
          </a:prstGeom>
        </p:spPr>
      </p:pic>
    </p:spTree>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5376</TotalTime>
  <Words>5078</Words>
  <Application>Microsoft Office PowerPoint</Application>
  <PresentationFormat>Pokaz na ekranie (4:3)</PresentationFormat>
  <Paragraphs>676</Paragraphs>
  <Slides>174</Slides>
  <Notes>12</Notes>
  <HiddenSlides>0</HiddenSlides>
  <MMClips>0</MMClips>
  <ScaleCrop>false</ScaleCrop>
  <HeadingPairs>
    <vt:vector size="6" baseType="variant">
      <vt:variant>
        <vt:lpstr>Używane czcionki</vt:lpstr>
      </vt:variant>
      <vt:variant>
        <vt:i4>9</vt:i4>
      </vt:variant>
      <vt:variant>
        <vt:lpstr>Motyw</vt:lpstr>
      </vt:variant>
      <vt:variant>
        <vt:i4>4</vt:i4>
      </vt:variant>
      <vt:variant>
        <vt:lpstr>Tytuły slajdów</vt:lpstr>
      </vt:variant>
      <vt:variant>
        <vt:i4>174</vt:i4>
      </vt:variant>
    </vt:vector>
  </HeadingPairs>
  <TitlesOfParts>
    <vt:vector size="187" baseType="lpstr">
      <vt:lpstr>Algerian</vt:lpstr>
      <vt:lpstr>Arial</vt:lpstr>
      <vt:lpstr>Arial Black</vt:lpstr>
      <vt:lpstr>Bauhaus 93</vt:lpstr>
      <vt:lpstr>Calibri</vt:lpstr>
      <vt:lpstr>Segoe UI Black</vt:lpstr>
      <vt:lpstr>Showcard Gothic</vt:lpstr>
      <vt:lpstr>Times New Roman</vt:lpstr>
      <vt:lpstr>Wingdings</vt:lpstr>
      <vt:lpstr>Motyw pakietu Office</vt:lpstr>
      <vt:lpstr>1_Motyw pakietu Office</vt:lpstr>
      <vt:lpstr>3_Motyw pakietu Office</vt:lpstr>
      <vt:lpstr>4_Motyw pakietu Office</vt:lpstr>
      <vt:lpstr> RZESZÓW  MEIN WOHNORT MEIN STUDIENORT                 </vt:lpstr>
      <vt:lpstr>Rzeszów lädt Sie herzlich ein!</vt:lpstr>
      <vt:lpstr>Prezentacja programu PowerPoint</vt:lpstr>
      <vt:lpstr>Prezentacja programu PowerPoint</vt:lpstr>
      <vt:lpstr>Prezentacja programu PowerPoint</vt:lpstr>
      <vt:lpstr>Prezentacja programu PowerPoint</vt:lpstr>
      <vt:lpstr> Aus der Geschichte von Rzeszów </vt:lpstr>
      <vt:lpstr>Prezentacja programu PowerPoint</vt:lpstr>
      <vt:lpstr>Aus der Geschichte von Rzeszów!!-  Z dziejów Rzeszowa!!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Städtepartnerschaften</vt:lpstr>
      <vt:lpstr>Neue Objekte in Rzeszów </vt:lpstr>
      <vt:lpstr>Prezentacja programu PowerPoint</vt:lpstr>
      <vt:lpstr>Runder Steg für Fußgänger</vt:lpstr>
      <vt:lpstr>Multimedialer Springbrunnen in Rzeszow</vt:lpstr>
      <vt:lpstr>Prezentacja programu PowerPoint</vt:lpstr>
      <vt:lpstr>Die Tadeusz-Mazowiecki-Brücke</vt:lpstr>
      <vt:lpstr>Der Papstpark</vt:lpstr>
      <vt:lpstr>Die Bernhardiner Gärten</vt:lpstr>
      <vt:lpstr>Einkaufszentren</vt:lpstr>
      <vt:lpstr>Wortschatz</vt:lpstr>
      <vt:lpstr>Prezentacja programu PowerPoint</vt:lpstr>
      <vt:lpstr>Stӓdte mit Spitznamen</vt:lpstr>
      <vt:lpstr>Prezentacja programu PowerPoint</vt:lpstr>
      <vt:lpstr>Städte mit Spitznamen</vt:lpstr>
      <vt:lpstr>1.RZESZÓW</vt:lpstr>
      <vt:lpstr>3.ROM</vt:lpstr>
      <vt:lpstr>6.LÜBECK</vt:lpstr>
      <vt:lpstr>7.PRAG</vt:lpstr>
      <vt:lpstr>9.PARIS</vt:lpstr>
      <vt:lpstr>11.BERLIN</vt:lpstr>
      <vt:lpstr>Prezentacja programu PowerPoint</vt:lpstr>
      <vt:lpstr>Wenn Sie  fertig sind,dann können Sie Ihre Antworten überprüfen. </vt:lpstr>
      <vt:lpstr>Prezentacja programu PowerPoint</vt:lpstr>
      <vt:lpstr>Prezentacja programu PowerPoint</vt:lpstr>
      <vt:lpstr>Hat jemand eine Idee, welchen Spitznamen Rzeszów bekommen könnte?  </vt:lpstr>
      <vt:lpstr>Prezentacja programu PowerPoint</vt:lpstr>
      <vt:lpstr>Prezentacja programu PowerPoint</vt:lpstr>
      <vt:lpstr>Romantische  Orte</vt:lpstr>
      <vt:lpstr>Prezentacja programu PowerPoint</vt:lpstr>
      <vt:lpstr>Schloss der Familie Lubomirski in Rzeszów. </vt:lpstr>
      <vt:lpstr>Der Schlosskomplex mit Befestigungen ist eines der wertvollsten und charakteristischsten historischen Objekte von Rzeszów.  Die Anfänge des Schlosses beziehen sich auf das Ende des 16. Jahrhunderts, als Mikołaj Spytek Ligęza die Residenz errichtet hat. Auf der Grünanlage vor dem Schloss hat man 1990 ein Kreuz aufgestellt, welches an die Opfer des Stalinismus erinnern soll. Gegenwärtig hat das Bezirksgericht hier seinen Sitz. </vt:lpstr>
      <vt:lpstr>                                                                                                                                              Die Kastanienallee                                                            die kleine Gassenpromenade, in                                                            der Innenstadt von Rzeszów. Ihren                                                           Namen hat sie von den Kastanienbäumen,                                                           die die Straße entlang wachsen.                                                                  Die Allee unter den Kastanien  ist ein beliebter Spazierweg  sowohl von den Bewohnern,  als auch von Touristen, weil sie  ein sehr liebreizender Ort ist.  Ihr gegenüber gibt es das  Sommerpalais von Lubomirski.</vt:lpstr>
      <vt:lpstr>Die Jugendstil-Villen sind sehr schöne, einzigartige Gebäude, die entlang der Allee unter den Kastanien in Rzeszów stehen.  Villa Nummer 2 wurde für Familie Jablonski im Jahre 1903 nach den Plänen von Ingenieur Holubowicz gebaut. Sie hat neuobarocke Elemente und eine reich geschmückte Fassade mit der Büste von Adam Mickiewicz. </vt:lpstr>
      <vt:lpstr>Villa Nummer 8 wurde im Jahre 1988 im schweizerischen Stil von dem Architekten Teofil Tekielski gebaut. Es ist ein Erdgeschossgebäude mit komplizierten Formen und zusätzlichen zahlreichen Türmchen.</vt:lpstr>
      <vt:lpstr>Die Villa Nummer 10   hat die Form eines romantischen Schlösschens. Im Vorgarten gibt es einen kleinen Brunnen, der spielende Kinder an einem Teich darstellt. Eine Attraktion ist hier auch die Sonnenuhr mit der Inschrift: „Du siehst die Uhr, du kennst die Uhr nicht“. </vt:lpstr>
      <vt:lpstr>Verb:                                       das Türmchen- wieżyczka  sich beziehen- odnosić się do                    der Brunnen- fontanna errichten- wznosić,zbudować                        das Sommerpalais- pałac letni sich erinnern- przypominać sobie                             Adjektiv: wachsen- rosnąć                                wertvoll- wartościowy existieren- istnieć                             aufgestellt- postawiony bauen- budować                               gegenwärtig- teraźniejszy, darstellen- przedstawiać                     beliebt- lubiany, popularny Nomen:                                   einzigartig- jedyny w swoim rodzaju der Anfang- początek die Grünanlage- teren zielony das Kreuz- krzyż das Bezirksgericht- sąd okręgowy der Teich- staw die Allee- aleja die Innenstadt- śródmieście die Bewohner- mieszkańcy das Gebäude- budynek</vt:lpstr>
      <vt:lpstr> Das Regionalmuseum in Rzeszów </vt:lpstr>
      <vt:lpstr>Die Vorstellung</vt:lpstr>
      <vt:lpstr>Das Regionalmuseum in Rzeszów </vt:lpstr>
      <vt:lpstr>Prezentacja programu PowerPoint</vt:lpstr>
      <vt:lpstr>Prezentacja programu PowerPoint</vt:lpstr>
      <vt:lpstr>Das nach Franciszek Kotula bennante Museum</vt:lpstr>
      <vt:lpstr>Prezentacja programu PowerPoint</vt:lpstr>
      <vt:lpstr>Prezentacja programu PowerPoint</vt:lpstr>
      <vt:lpstr>Das Museum der Geschichte der Stadt Rzeszów </vt:lpstr>
      <vt:lpstr>Prezentacja programu PowerPoint</vt:lpstr>
      <vt:lpstr>Das Büro für Kunstausstellungen BWA</vt:lpstr>
      <vt:lpstr>Prezentacja programu PowerPoint</vt:lpstr>
      <vt:lpstr>Prezentacja programu PowerPoint</vt:lpstr>
      <vt:lpstr>Maskentheater und das Gutenacht - Museum</vt:lpstr>
      <vt:lpstr>Prezentacja programu PowerPoint</vt:lpstr>
      <vt:lpstr>Prezentacja programu PowerPoint</vt:lpstr>
      <vt:lpstr>Wortschatz:</vt:lpstr>
      <vt:lpstr>Die Sehenswürdigkeiten</vt:lpstr>
      <vt:lpstr>Vorstellung</vt:lpstr>
      <vt:lpstr>Die Sehenswürdigkeiten</vt:lpstr>
      <vt:lpstr>der</vt:lpstr>
      <vt:lpstr>Auf dem Marktplatz</vt:lpstr>
      <vt:lpstr>Prezentacja programu PowerPoint</vt:lpstr>
      <vt:lpstr>Prezentacja programu PowerPoint</vt:lpstr>
      <vt:lpstr>Prezentacja programu PowerPoint</vt:lpstr>
      <vt:lpstr>Die Keller</vt:lpstr>
      <vt:lpstr>Wortschatz:</vt:lpstr>
      <vt:lpstr> Die Kirchen</vt:lpstr>
      <vt:lpstr>Vorstellung</vt:lpstr>
      <vt:lpstr>Die kleinere Basilika Mariä Himmelfahrt und das Bernhardiner Kloster </vt:lpstr>
      <vt:lpstr>Prezentacja programu PowerPoint</vt:lpstr>
      <vt:lpstr>In der Dritte Mai-Strasse</vt:lpstr>
      <vt:lpstr>Prezentacja programu PowerPoint</vt:lpstr>
      <vt:lpstr>In der Szopenstrasse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In der Reformackastrasse</vt:lpstr>
      <vt:lpstr>Prezentacja programu PowerPoint</vt:lpstr>
      <vt:lpstr>  Studieren in Rzeszów</vt:lpstr>
      <vt:lpstr>Vorstellung</vt:lpstr>
      <vt:lpstr>In Rzeszów befindet sich eine staatliche Universität, die Technische Universität sowie mehrere private Hochschulen</vt:lpstr>
      <vt:lpstr>Prezentacja programu PowerPoint</vt:lpstr>
      <vt:lpstr>Prezentacja programu PowerPoint</vt:lpstr>
      <vt:lpstr>Prezentacja programu PowerPoint</vt:lpstr>
      <vt:lpstr>Architektur, Bauingenieurwesen und Umwelttechnik</vt:lpstr>
      <vt:lpstr>Prezentacja programu PowerPoint</vt:lpstr>
      <vt:lpstr>Maschinenbau und Luftfahrt</vt:lpstr>
      <vt:lpstr>Prezentacja programu PowerPoint</vt:lpstr>
      <vt:lpstr>Chemische Technologie</vt:lpstr>
      <vt:lpstr>Prezentacja programu PowerPoint</vt:lpstr>
      <vt:lpstr>Mathematik und angewandte Physik</vt:lpstr>
      <vt:lpstr>Prezentacja programu PowerPoint</vt:lpstr>
      <vt:lpstr>Management</vt:lpstr>
      <vt:lpstr>Prezentacja programu PowerPoint</vt:lpstr>
      <vt:lpstr>Elektrotechnik </vt:lpstr>
      <vt:lpstr>Prezentacja programu PowerPoint</vt:lpstr>
      <vt:lpstr>Prezentacja programu PowerPoint</vt:lpstr>
      <vt:lpstr>Prezentacja programu PowerPoint</vt:lpstr>
      <vt:lpstr>Universität Rzeszów</vt:lpstr>
      <vt:lpstr>Prezentacja programu PowerPoint</vt:lpstr>
      <vt:lpstr>Prezentacja programu PowerPoint</vt:lpstr>
      <vt:lpstr> Fakultäten und Studiengänge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Tourismus in Rzeszów</vt:lpstr>
      <vt:lpstr>Prezentacja programu PowerPoint</vt:lpstr>
      <vt:lpstr>Tourismus in Rzeszów</vt:lpstr>
      <vt:lpstr>Prezentacja programu PowerPoint</vt:lpstr>
      <vt:lpstr>Prezentacja programu PowerPoint</vt:lpstr>
      <vt:lpstr>Bieszczadygebirge  Połonina Wetlińska </vt:lpstr>
      <vt:lpstr>Połonina Caryńska</vt:lpstr>
      <vt:lpstr>Smerek</vt:lpstr>
      <vt:lpstr>Tarnica</vt:lpstr>
      <vt:lpstr>Prezentacja programu PowerPoint</vt:lpstr>
      <vt:lpstr>Festungsweg- die Forts der Festung Przemyśl</vt:lpstr>
      <vt:lpstr>Alte Kirchen von Bojkowie und Łemkowie in Sanok</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National- und Landschaftsparks </vt:lpstr>
      <vt:lpstr>Prezentacja programu PowerPoint</vt:lpstr>
      <vt:lpstr>Wortschatz:</vt:lpstr>
      <vt:lpstr>Studentenleben</vt:lpstr>
      <vt:lpstr>Prezentacja programu PowerPoint</vt:lpstr>
      <vt:lpstr>Studentenleben</vt:lpstr>
      <vt:lpstr>BEKANNTE PUBS IN RZESZÓW</vt:lpstr>
      <vt:lpstr>„UNDERGROUND”</vt:lpstr>
      <vt:lpstr>„IRISH PUB GALWAY”</vt:lpstr>
      <vt:lpstr>„KUŹNIA”</vt:lpstr>
      <vt:lpstr>„PIRAMIDA”</vt:lpstr>
      <vt:lpstr>Journalistin-Dominika Szewc</vt:lpstr>
      <vt:lpstr>Chefin- Patrycja Cioch</vt:lpstr>
      <vt:lpstr>Prezentacja programu PowerPoint</vt:lpstr>
      <vt:lpstr>Bibliographie</vt:lpstr>
      <vt:lpstr>Prezentacja programu PowerPoint</vt:lpstr>
      <vt:lpstr>Prezentacja programu PowerPoint</vt:lpstr>
      <vt:lpstr>VIELEN DANK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RZESZÓW   MEIN WOHNORT MEIN STUDIENORT</dc:title>
  <dc:creator>Cioszki</dc:creator>
  <cp:lastModifiedBy>marekg</cp:lastModifiedBy>
  <cp:revision>384</cp:revision>
  <dcterms:created xsi:type="dcterms:W3CDTF">2016-05-17T10:04:47Z</dcterms:created>
  <dcterms:modified xsi:type="dcterms:W3CDTF">2016-11-05T13:59:51Z</dcterms:modified>
</cp:coreProperties>
</file>