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0" r:id="rId2"/>
    <p:sldMasterId id="2147483687" r:id="rId3"/>
  </p:sldMasterIdLst>
  <p:sldIdLst>
    <p:sldId id="256" r:id="rId4"/>
    <p:sldId id="259" r:id="rId5"/>
    <p:sldId id="269" r:id="rId6"/>
    <p:sldId id="270" r:id="rId7"/>
    <p:sldId id="275" r:id="rId8"/>
    <p:sldId id="274" r:id="rId9"/>
    <p:sldId id="277" r:id="rId10"/>
    <p:sldId id="279" r:id="rId11"/>
    <p:sldId id="280" r:id="rId12"/>
    <p:sldId id="281" r:id="rId13"/>
    <p:sldId id="262" r:id="rId14"/>
    <p:sldId id="287" r:id="rId15"/>
    <p:sldId id="295" r:id="rId16"/>
    <p:sldId id="296" r:id="rId17"/>
    <p:sldId id="297" r:id="rId18"/>
    <p:sldId id="298" r:id="rId19"/>
    <p:sldId id="299" r:id="rId20"/>
    <p:sldId id="291" r:id="rId21"/>
    <p:sldId id="265" r:id="rId22"/>
    <p:sldId id="293" r:id="rId23"/>
    <p:sldId id="300" r:id="rId24"/>
    <p:sldId id="258" r:id="rId25"/>
  </p:sldIdLst>
  <p:sldSz cx="9144000" cy="5715000" type="screen16x1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444" autoAdjust="0"/>
  </p:normalViewPr>
  <p:slideViewPr>
    <p:cSldViewPr>
      <p:cViewPr>
        <p:scale>
          <a:sx n="100" d="100"/>
          <a:sy n="100" d="100"/>
        </p:scale>
        <p:origin x="-2328" y="-876"/>
      </p:cViewPr>
      <p:guideLst>
        <p:guide orient="horz" pos="1800"/>
        <p:guide pos="2880"/>
      </p:guideLst>
    </p:cSldViewPr>
  </p:slideViewPr>
  <p:outlineViewPr>
    <p:cViewPr>
      <p:scale>
        <a:sx n="33" d="100"/>
        <a:sy n="33" d="100"/>
      </p:scale>
      <p:origin x="0" y="1063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główny trawa">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7E62976-7BB4-44B7-96C9-9E48A0A04EA4}" type="slidenum">
              <a:rPr lang="pl-PL" smtClean="0"/>
              <a:pPr/>
              <a:t>‹#›</a:t>
            </a:fld>
            <a:endParaRPr lang="pl-PL"/>
          </a:p>
        </p:txBody>
      </p:sp>
      <p:sp>
        <p:nvSpPr>
          <p:cNvPr id="6" name="Tytuł 1"/>
          <p:cNvSpPr>
            <a:spLocks noGrp="1"/>
          </p:cNvSpPr>
          <p:nvPr>
            <p:ph type="ctrTitle"/>
          </p:nvPr>
        </p:nvSpPr>
        <p:spPr>
          <a:xfrm>
            <a:off x="685800" y="1775356"/>
            <a:ext cx="7772400" cy="1225021"/>
          </a:xfrm>
        </p:spPr>
        <p:txBody>
          <a:bodyPr/>
          <a:lstStyle>
            <a:lvl1pPr>
              <a:defRPr b="1"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defRPr>
            </a:lvl1pPr>
          </a:lstStyle>
          <a:p>
            <a:r>
              <a:rPr lang="pl-PL" dirty="0" smtClean="0"/>
              <a:t>Kliknij, aby edytować styl</a:t>
            </a:r>
            <a:endParaRPr lang="pl-PL" dirty="0"/>
          </a:p>
        </p:txBody>
      </p:sp>
      <p:sp>
        <p:nvSpPr>
          <p:cNvPr id="7" name="Podtytuł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3" y="227541"/>
            <a:ext cx="3008313" cy="968376"/>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2" y="227544"/>
            <a:ext cx="5111751"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000501"/>
            <a:ext cx="5486400" cy="472282"/>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4472783"/>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28867"/>
            <a:ext cx="2057400" cy="4876271"/>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28867"/>
            <a:ext cx="6019800" cy="487627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Slajd tytułowy">
    <p:spTree>
      <p:nvGrpSpPr>
        <p:cNvPr id="1" name=""/>
        <p:cNvGrpSpPr/>
        <p:nvPr/>
      </p:nvGrpSpPr>
      <p:grpSpPr>
        <a:xfrm>
          <a:off x="0" y="0"/>
          <a:ext cx="0" cy="0"/>
          <a:chOff x="0" y="0"/>
          <a:chExt cx="0" cy="0"/>
        </a:xfrm>
      </p:grpSpPr>
      <p:sp>
        <p:nvSpPr>
          <p:cNvPr id="29" name="Tytuł 28"/>
          <p:cNvSpPr>
            <a:spLocks noGrp="1"/>
          </p:cNvSpPr>
          <p:nvPr>
            <p:ph type="ctrTitle"/>
          </p:nvPr>
        </p:nvSpPr>
        <p:spPr>
          <a:xfrm>
            <a:off x="381000" y="4044510"/>
            <a:ext cx="8458200" cy="1018646"/>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238500"/>
            <a:ext cx="8458200" cy="7620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5394960"/>
            <a:ext cx="758952" cy="205740"/>
          </a:xfrm>
        </p:spPr>
        <p:txBody>
          <a:bodyPr/>
          <a:lstStyle/>
          <a:p>
            <a:fld id="{47E62976-7BB4-44B7-96C9-9E48A0A04EA4}" type="slidenum">
              <a:rPr lang="pl-PL" smtClean="0"/>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775355"/>
            <a:ext cx="7772400" cy="1225021"/>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672418"/>
            <a:ext cx="7772400" cy="1135062"/>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obry uklad">
    <p:bg>
      <p:bgPr>
        <a:blipFill dpi="0" rotWithShape="1">
          <a:blip r:embed="rId2">
            <a:alphaModFix amt="55000"/>
          </a:blip>
          <a:srcRect/>
          <a:stretch>
            <a:fillRect/>
          </a:stretch>
        </a:blipFill>
        <a:effectLst/>
      </p:bgPr>
    </p:bg>
    <p:spTree>
      <p:nvGrpSpPr>
        <p:cNvPr id="1" name=""/>
        <p:cNvGrpSpPr/>
        <p:nvPr/>
      </p:nvGrpSpPr>
      <p:grpSpPr>
        <a:xfrm>
          <a:off x="0" y="0"/>
          <a:ext cx="0" cy="0"/>
          <a:chOff x="0" y="0"/>
          <a:chExt cx="0" cy="0"/>
        </a:xfrm>
      </p:grpSpPr>
      <p:sp>
        <p:nvSpPr>
          <p:cNvPr id="7" name="Tytuł 1"/>
          <p:cNvSpPr>
            <a:spLocks noGrp="1"/>
          </p:cNvSpPr>
          <p:nvPr>
            <p:ph type="title"/>
          </p:nvPr>
        </p:nvSpPr>
        <p:spPr>
          <a:xfrm>
            <a:off x="457200" y="228865"/>
            <a:ext cx="8229600" cy="604559"/>
          </a:xfrm>
        </p:spPr>
        <p:txBody>
          <a:bodyPr>
            <a:normAutofit/>
          </a:bodyPr>
          <a:lstStyle>
            <a:lvl1pPr>
              <a:defRPr lang="pl-PL" sz="3600" b="0" kern="1200" cap="none" spc="0" dirty="0" smtClean="0">
                <a:ln w="12700">
                  <a:solidFill>
                    <a:schemeClr val="tx2">
                      <a:lumMod val="50000"/>
                    </a:schemeClr>
                  </a:solidFill>
                  <a:prstDash val="solid"/>
                </a:ln>
                <a:solidFill>
                  <a:schemeClr val="tx1"/>
                </a:solidFill>
                <a:effectLst>
                  <a:outerShdw blurRad="38100" dist="38100" dir="2700000" algn="tl">
                    <a:srgbClr val="000000">
                      <a:alpha val="43137"/>
                    </a:srgbClr>
                  </a:outerShdw>
                </a:effectLst>
                <a:latin typeface="+mj-lt"/>
                <a:ea typeface="+mj-ea"/>
                <a:cs typeface="+mj-cs"/>
              </a:defRPr>
            </a:lvl1pPr>
          </a:lstStyle>
          <a:p>
            <a:r>
              <a:rPr lang="pl-PL" dirty="0" smtClean="0"/>
              <a:t>Kliknij, aby edytować styl</a:t>
            </a:r>
            <a:endParaRPr lang="pl-PL" dirty="0"/>
          </a:p>
        </p:txBody>
      </p:sp>
      <p:sp>
        <p:nvSpPr>
          <p:cNvPr id="8" name="Symbol zastępczy zawartości 2"/>
          <p:cNvSpPr>
            <a:spLocks noGrp="1"/>
          </p:cNvSpPr>
          <p:nvPr>
            <p:ph idx="1"/>
          </p:nvPr>
        </p:nvSpPr>
        <p:spPr>
          <a:xfrm>
            <a:off x="457200" y="1333501"/>
            <a:ext cx="8229600" cy="3771636"/>
          </a:xfrm>
        </p:spPr>
        <p:txBody>
          <a:bodyPr>
            <a:normAutofit/>
          </a:bodyPr>
          <a:lstStyle>
            <a:lvl1pPr marL="288000" algn="ctr">
              <a:spcBef>
                <a:spcPts val="0"/>
              </a:spcBef>
              <a:defRPr sz="2500">
                <a:latin typeface="+mj-lt"/>
              </a:defRPr>
            </a:lvl1pPr>
            <a:lvl2pPr algn="ctr">
              <a:defRPr sz="2500">
                <a:latin typeface="+mj-lt"/>
              </a:defRPr>
            </a:lvl2pPr>
            <a:lvl3pPr algn="ctr">
              <a:defRPr sz="2500">
                <a:latin typeface="+mj-lt"/>
              </a:defRPr>
            </a:lvl3pPr>
            <a:lvl4pPr algn="ctr">
              <a:defRPr sz="2500">
                <a:latin typeface="+mj-lt"/>
              </a:defRPr>
            </a:lvl4pPr>
            <a:lvl5pPr algn="ctr">
              <a:defRPr sz="2500">
                <a:latin typeface="+mj-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27541"/>
            <a:ext cx="3008313" cy="968376"/>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000500"/>
            <a:ext cx="5486400" cy="472282"/>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28866"/>
            <a:ext cx="2057400" cy="4876271"/>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28866"/>
            <a:ext cx="6019800" cy="487627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E50F440-AD5C-438D-92AE-FA9E37B5BE96}" type="datetimeFigureOut">
              <a:rPr lang="pl-PL" smtClean="0"/>
              <a:pPr/>
              <a:t>2015-04-19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7D259AB-C7CF-4DC1-A90F-864E3E8BE5CC}" type="slidenum">
              <a:rPr lang="pl-PL" smtClean="0"/>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775355"/>
            <a:ext cx="7772400" cy="1225021"/>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672418"/>
            <a:ext cx="7772400" cy="1135062"/>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27541"/>
            <a:ext cx="3008313" cy="968376"/>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000500"/>
            <a:ext cx="5486400" cy="472282"/>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28866"/>
            <a:ext cx="2057400" cy="4876271"/>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28866"/>
            <a:ext cx="6019800" cy="487627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D0EA23C-FE30-4A2C-AC68-A992D5995427}"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9ADED7-73E0-4D8A-B7D2-7B9A93A4799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865"/>
            <a:ext cx="8229600" cy="604559"/>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sz="3600" b="1" cap="all" spc="0">
                <a:ln w="0"/>
                <a:solidFill>
                  <a:schemeClr val="tx1"/>
                </a:solidFill>
                <a:effectLst>
                  <a:outerShdw blurRad="38100" dist="38100" dir="2700000" algn="tl">
                    <a:srgbClr val="000000">
                      <a:alpha val="43137"/>
                    </a:srgbClr>
                  </a:outerShdw>
                  <a:reflection blurRad="12700" stA="50000" endPos="50000" dist="5000" dir="5400000" sy="-100000" rotWithShape="0"/>
                </a:effectLst>
                <a:latin typeface="Georgia" pitchFamily="18" charset="0"/>
              </a:defRPr>
            </a:lvl1pPr>
          </a:lstStyle>
          <a:p>
            <a:r>
              <a:rPr lang="pl-PL" smtClean="0"/>
              <a:t>Kliknij, aby edytować styl</a:t>
            </a:r>
            <a:endParaRPr lang="pl-PL" dirty="0"/>
          </a:p>
        </p:txBody>
      </p:sp>
      <p:sp>
        <p:nvSpPr>
          <p:cNvPr id="3" name="Symbol zastępczy zawartości 2"/>
          <p:cNvSpPr>
            <a:spLocks noGrp="1"/>
          </p:cNvSpPr>
          <p:nvPr>
            <p:ph idx="1"/>
          </p:nvPr>
        </p:nvSpPr>
        <p:spPr/>
        <p:txBody>
          <a:bodyPr/>
          <a:lstStyle>
            <a:lvl1pPr>
              <a:defRPr sz="2400">
                <a:latin typeface="Georgia" pitchFamily="18" charset="0"/>
              </a:defRPr>
            </a:lvl1pPr>
            <a:lvl2pPr>
              <a:defRPr sz="2400">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672418"/>
            <a:ext cx="7772400" cy="1135062"/>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422262"/>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1"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1"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8"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576C89D-BABC-4D85-A2AD-B019292B89B1}" type="datetimeFigureOut">
              <a:rPr lang="pl-PL" smtClean="0"/>
              <a:pPr/>
              <a:t>2015-04-19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7E62976-7BB4-44B7-96C9-9E48A0A04EA4}"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alphaModFix amt="55000"/>
            <a:lum bright="17000"/>
          </a:blip>
          <a:srcRect/>
          <a:stretch>
            <a:fillRect l="-21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576C89D-BABC-4D85-A2AD-B019292B89B1}" type="datetimeFigureOut">
              <a:rPr lang="pl-PL" smtClean="0"/>
              <a:pPr/>
              <a:t>2015-04-19</a:t>
            </a:fld>
            <a:endParaRPr lang="pl-PL"/>
          </a:p>
        </p:txBody>
      </p:sp>
      <p:sp>
        <p:nvSpPr>
          <p:cNvPr id="5" name="Symbol zastępczy stopki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7E62976-7BB4-44B7-96C9-9E48A0A04EA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99"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5E50F440-AD5C-438D-92AE-FA9E37B5BE96}" type="datetimeFigureOut">
              <a:rPr lang="pl-PL" smtClean="0"/>
              <a:pPr/>
              <a:t>2015-04-19</a:t>
            </a:fld>
            <a:endParaRPr lang="pl-PL"/>
          </a:p>
        </p:txBody>
      </p:sp>
      <p:sp>
        <p:nvSpPr>
          <p:cNvPr id="5" name="Symbol zastępczy stopki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87D259AB-C7CF-4DC1-A90F-864E3E8BE5C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D0EA23C-FE30-4A2C-AC68-A992D5995427}" type="datetimeFigureOut">
              <a:rPr lang="pl-PL" smtClean="0"/>
              <a:pPr/>
              <a:t>2015-04-19</a:t>
            </a:fld>
            <a:endParaRPr lang="pl-PL"/>
          </a:p>
        </p:txBody>
      </p:sp>
      <p:sp>
        <p:nvSpPr>
          <p:cNvPr id="5" name="Symbol zastępczy stopki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B9ADED7-73E0-4D8A-B7D2-7B9A93A4799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28596" y="1131082"/>
            <a:ext cx="8429684" cy="1512104"/>
          </a:xfrm>
        </p:spPr>
        <p:txBody>
          <a:bodyPr>
            <a:normAutofit/>
          </a:bodyPr>
          <a:lstStyle/>
          <a:p>
            <a:r>
              <a:rPr lang="pl-PL" altLang="pl-PL" sz="2400" dirty="0" err="1" smtClean="0">
                <a:solidFill>
                  <a:schemeClr val="tx1">
                    <a:lumMod val="85000"/>
                    <a:lumOff val="15000"/>
                  </a:schemeClr>
                </a:solidFill>
                <a:latin typeface="Cambria" pitchFamily="18" charset="0"/>
                <a:cs typeface="Calibri" pitchFamily="34" charset="0"/>
              </a:rPr>
              <a:t>Das</a:t>
            </a:r>
            <a:r>
              <a:rPr lang="pl-PL" altLang="pl-PL" sz="2400" dirty="0" smtClean="0">
                <a:solidFill>
                  <a:schemeClr val="tx1">
                    <a:lumMod val="85000"/>
                    <a:lumOff val="15000"/>
                  </a:schemeClr>
                </a:solidFill>
                <a:latin typeface="Cambria" pitchFamily="18" charset="0"/>
                <a:cs typeface="Calibri" pitchFamily="34" charset="0"/>
              </a:rPr>
              <a:t>  </a:t>
            </a:r>
            <a:r>
              <a:rPr lang="pl-PL" altLang="pl-PL" sz="2400" dirty="0" err="1" smtClean="0">
                <a:solidFill>
                  <a:schemeClr val="tx1">
                    <a:lumMod val="85000"/>
                    <a:lumOff val="15000"/>
                  </a:schemeClr>
                </a:solidFill>
                <a:latin typeface="Cambria" pitchFamily="18" charset="0"/>
                <a:cs typeface="Calibri" pitchFamily="34" charset="0"/>
              </a:rPr>
              <a:t>ist</a:t>
            </a:r>
            <a:r>
              <a:rPr lang="pl-PL" altLang="pl-PL" sz="2400" dirty="0" smtClean="0">
                <a:solidFill>
                  <a:schemeClr val="tx1">
                    <a:lumMod val="85000"/>
                    <a:lumOff val="15000"/>
                  </a:schemeClr>
                </a:solidFill>
                <a:latin typeface="Cambria" pitchFamily="18" charset="0"/>
                <a:cs typeface="Calibri" pitchFamily="34" charset="0"/>
              </a:rPr>
              <a:t> </a:t>
            </a:r>
            <a:r>
              <a:rPr lang="pl-PL" altLang="pl-PL" sz="2400" dirty="0" err="1" smtClean="0">
                <a:solidFill>
                  <a:schemeClr val="tx1">
                    <a:lumMod val="85000"/>
                    <a:lumOff val="15000"/>
                  </a:schemeClr>
                </a:solidFill>
                <a:latin typeface="Cambria" pitchFamily="18" charset="0"/>
                <a:cs typeface="Calibri" pitchFamily="34" charset="0"/>
              </a:rPr>
              <a:t>eine</a:t>
            </a:r>
            <a:r>
              <a:rPr lang="pl-PL" altLang="pl-PL" sz="2400" dirty="0" smtClean="0">
                <a:solidFill>
                  <a:schemeClr val="tx1">
                    <a:lumMod val="85000"/>
                    <a:lumOff val="15000"/>
                  </a:schemeClr>
                </a:solidFill>
                <a:latin typeface="Cambria" pitchFamily="18" charset="0"/>
                <a:cs typeface="Calibri" pitchFamily="34" charset="0"/>
              </a:rPr>
              <a:t> </a:t>
            </a:r>
            <a:r>
              <a:rPr lang="pl-PL" altLang="pl-PL" sz="2400" dirty="0" err="1" smtClean="0">
                <a:solidFill>
                  <a:schemeClr val="tx1">
                    <a:lumMod val="85000"/>
                    <a:lumOff val="15000"/>
                  </a:schemeClr>
                </a:solidFill>
                <a:latin typeface="Cambria" pitchFamily="18" charset="0"/>
                <a:cs typeface="Calibri" pitchFamily="34" charset="0"/>
              </a:rPr>
              <a:t>Präsentation</a:t>
            </a:r>
            <a:r>
              <a:rPr lang="pl-PL" altLang="pl-PL" sz="2400" dirty="0" smtClean="0">
                <a:solidFill>
                  <a:schemeClr val="tx1">
                    <a:lumMod val="85000"/>
                    <a:lumOff val="15000"/>
                  </a:schemeClr>
                </a:solidFill>
                <a:latin typeface="Cambria" pitchFamily="18" charset="0"/>
                <a:cs typeface="Calibri" pitchFamily="34" charset="0"/>
              </a:rPr>
              <a:t> </a:t>
            </a:r>
            <a:r>
              <a:rPr lang="pl-PL" altLang="pl-PL" sz="2400" dirty="0" err="1" smtClean="0">
                <a:solidFill>
                  <a:schemeClr val="tx1">
                    <a:lumMod val="85000"/>
                    <a:lumOff val="15000"/>
                  </a:schemeClr>
                </a:solidFill>
                <a:latin typeface="Cambria" pitchFamily="18" charset="0"/>
                <a:cs typeface="Calibri" pitchFamily="34" charset="0"/>
              </a:rPr>
              <a:t>zum</a:t>
            </a:r>
            <a:r>
              <a:rPr lang="pl-PL" altLang="pl-PL" sz="2400" dirty="0" smtClean="0">
                <a:solidFill>
                  <a:schemeClr val="tx1">
                    <a:lumMod val="85000"/>
                    <a:lumOff val="15000"/>
                  </a:schemeClr>
                </a:solidFill>
                <a:latin typeface="Cambria" pitchFamily="18" charset="0"/>
                <a:cs typeface="Calibri" pitchFamily="34" charset="0"/>
              </a:rPr>
              <a:t> </a:t>
            </a:r>
            <a:r>
              <a:rPr lang="pl-PL" altLang="pl-PL" sz="2400" dirty="0" err="1" smtClean="0">
                <a:solidFill>
                  <a:schemeClr val="tx1">
                    <a:lumMod val="85000"/>
                    <a:lumOff val="15000"/>
                  </a:schemeClr>
                </a:solidFill>
                <a:latin typeface="Cambria" pitchFamily="18" charset="0"/>
                <a:cs typeface="Calibri" pitchFamily="34" charset="0"/>
              </a:rPr>
              <a:t>Thema</a:t>
            </a:r>
            <a:r>
              <a:rPr lang="pl-PL" altLang="pl-PL" sz="2400" dirty="0" smtClean="0">
                <a:solidFill>
                  <a:schemeClr val="tx1">
                    <a:lumMod val="85000"/>
                    <a:lumOff val="15000"/>
                  </a:schemeClr>
                </a:solidFill>
                <a:latin typeface="Cambria" pitchFamily="18" charset="0"/>
                <a:cs typeface="Calibri" pitchFamily="34" charset="0"/>
              </a:rPr>
              <a:t>: </a:t>
            </a:r>
            <a:r>
              <a:rPr lang="pl-PL" dirty="0" smtClean="0">
                <a:latin typeface="Cambria" pitchFamily="18" charset="0"/>
                <a:cs typeface="Calibri" pitchFamily="34" charset="0"/>
              </a:rPr>
              <a:t/>
            </a:r>
            <a:br>
              <a:rPr lang="pl-PL" dirty="0" smtClean="0">
                <a:latin typeface="Cambria" pitchFamily="18" charset="0"/>
                <a:cs typeface="Calibri" pitchFamily="34" charset="0"/>
              </a:rPr>
            </a:br>
            <a:r>
              <a:rPr lang="de-DE" cap="none" dirty="0" smtClean="0">
                <a:latin typeface="Cambria" pitchFamily="18" charset="0"/>
                <a:cs typeface="Calibri" pitchFamily="34" charset="0"/>
              </a:rPr>
              <a:t>Partnerschaftsmodelle</a:t>
            </a:r>
            <a:endParaRPr lang="de-DE" dirty="0">
              <a:latin typeface="Cambria" pitchFamily="18" charset="0"/>
              <a:cs typeface="Calibri" pitchFamily="34" charset="0"/>
            </a:endParaRPr>
          </a:p>
        </p:txBody>
      </p:sp>
      <p:sp>
        <p:nvSpPr>
          <p:cNvPr id="3" name="Podtytuł 2"/>
          <p:cNvSpPr>
            <a:spLocks noGrp="1"/>
          </p:cNvSpPr>
          <p:nvPr>
            <p:ph type="subTitle" idx="1"/>
          </p:nvPr>
        </p:nvSpPr>
        <p:spPr>
          <a:xfrm>
            <a:off x="285720" y="4254500"/>
            <a:ext cx="8643998" cy="1460500"/>
          </a:xfrm>
        </p:spPr>
        <p:txBody>
          <a:bodyPr>
            <a:normAutofit fontScale="62500" lnSpcReduction="20000"/>
          </a:bodyPr>
          <a:lstStyle/>
          <a:p>
            <a:pPr algn="r">
              <a:defRPr/>
            </a:pPr>
            <a:r>
              <a:rPr lang="pl-PL" dirty="0" err="1">
                <a:solidFill>
                  <a:schemeClr val="tx1"/>
                </a:solidFill>
                <a:latin typeface="Cambria" pitchFamily="18" charset="0"/>
                <a:cs typeface="Arabic Typesetting" panose="03020402040406030203" pitchFamily="66" charset="-78"/>
              </a:rPr>
              <a:t>Vorbereitet</a:t>
            </a:r>
            <a:r>
              <a:rPr lang="pl-PL" dirty="0">
                <a:solidFill>
                  <a:schemeClr val="tx1"/>
                </a:solidFill>
                <a:latin typeface="Cambria" pitchFamily="18" charset="0"/>
                <a:cs typeface="Arabic Typesetting" panose="03020402040406030203" pitchFamily="66" charset="-78"/>
              </a:rPr>
              <a:t> von </a:t>
            </a:r>
          </a:p>
          <a:p>
            <a:pPr algn="r">
              <a:defRPr/>
            </a:pPr>
            <a:r>
              <a:rPr lang="pl-PL" dirty="0" smtClean="0">
                <a:solidFill>
                  <a:schemeClr val="tx1"/>
                </a:solidFill>
                <a:latin typeface="Cambria" pitchFamily="18" charset="0"/>
                <a:cs typeface="Arabic Typesetting" panose="03020402040406030203" pitchFamily="66" charset="-78"/>
              </a:rPr>
              <a:t>Monika Jurczak</a:t>
            </a:r>
            <a:endParaRPr lang="pl-PL" dirty="0">
              <a:solidFill>
                <a:schemeClr val="tx1"/>
              </a:solidFill>
              <a:latin typeface="Cambria" pitchFamily="18" charset="0"/>
              <a:cs typeface="Arabic Typesetting" panose="03020402040406030203" pitchFamily="66" charset="-78"/>
            </a:endParaRPr>
          </a:p>
          <a:p>
            <a:pPr algn="r">
              <a:defRPr/>
            </a:pPr>
            <a:r>
              <a:rPr lang="pl-PL" dirty="0">
                <a:solidFill>
                  <a:schemeClr val="tx1"/>
                </a:solidFill>
                <a:latin typeface="Cambria" pitchFamily="18" charset="0"/>
                <a:cs typeface="Arabic Typesetting" panose="03020402040406030203" pitchFamily="66" charset="-78"/>
              </a:rPr>
              <a:t>P</a:t>
            </a:r>
            <a:r>
              <a:rPr lang="de-DE" dirty="0">
                <a:solidFill>
                  <a:schemeClr val="tx1"/>
                </a:solidFill>
                <a:latin typeface="Cambria" pitchFamily="18" charset="0"/>
                <a:cs typeface="Arabic Typesetting" panose="03020402040406030203" pitchFamily="66" charset="-78"/>
              </a:rPr>
              <a:t>ä</a:t>
            </a:r>
            <a:r>
              <a:rPr lang="pl-PL" dirty="0" err="1">
                <a:solidFill>
                  <a:schemeClr val="tx1"/>
                </a:solidFill>
                <a:latin typeface="Cambria" pitchFamily="18" charset="0"/>
                <a:cs typeface="Arabic Typesetting" panose="03020402040406030203" pitchFamily="66" charset="-78"/>
              </a:rPr>
              <a:t>dagogikstudentin</a:t>
            </a:r>
            <a:r>
              <a:rPr lang="pl-PL" dirty="0">
                <a:solidFill>
                  <a:schemeClr val="tx1"/>
                </a:solidFill>
                <a:latin typeface="Cambria" pitchFamily="18" charset="0"/>
                <a:cs typeface="Arabic Typesetting" panose="03020402040406030203" pitchFamily="66" charset="-78"/>
              </a:rPr>
              <a:t> an </a:t>
            </a:r>
            <a:r>
              <a:rPr lang="pl-PL" dirty="0" smtClean="0">
                <a:solidFill>
                  <a:schemeClr val="tx1"/>
                </a:solidFill>
                <a:latin typeface="Cambria" pitchFamily="18" charset="0"/>
                <a:cs typeface="Arabic Typesetting" panose="03020402040406030203" pitchFamily="66" charset="-78"/>
              </a:rPr>
              <a:t>der </a:t>
            </a:r>
            <a:r>
              <a:rPr lang="pl-PL" dirty="0" err="1" smtClean="0">
                <a:solidFill>
                  <a:schemeClr val="tx1"/>
                </a:solidFill>
                <a:latin typeface="Cambria" pitchFamily="18" charset="0"/>
                <a:cs typeface="Arabic Typesetting" panose="03020402040406030203" pitchFamily="66" charset="-78"/>
              </a:rPr>
              <a:t>Rzeszower</a:t>
            </a:r>
            <a:r>
              <a:rPr lang="pl-PL" dirty="0" smtClean="0">
                <a:solidFill>
                  <a:schemeClr val="tx1"/>
                </a:solidFill>
                <a:latin typeface="Cambria" pitchFamily="18" charset="0"/>
                <a:cs typeface="Arabic Typesetting" panose="03020402040406030203" pitchFamily="66" charset="-78"/>
              </a:rPr>
              <a:t> </a:t>
            </a:r>
            <a:r>
              <a:rPr lang="pl-PL" dirty="0" err="1">
                <a:solidFill>
                  <a:schemeClr val="tx1"/>
                </a:solidFill>
                <a:latin typeface="Cambria" pitchFamily="18" charset="0"/>
                <a:cs typeface="Arabic Typesetting" panose="03020402040406030203" pitchFamily="66" charset="-78"/>
              </a:rPr>
              <a:t>Universit</a:t>
            </a:r>
            <a:r>
              <a:rPr lang="de-DE" dirty="0">
                <a:solidFill>
                  <a:schemeClr val="tx1"/>
                </a:solidFill>
                <a:latin typeface="Cambria" pitchFamily="18" charset="0"/>
                <a:cs typeface="Arabic Typesetting" panose="03020402040406030203" pitchFamily="66" charset="-78"/>
              </a:rPr>
              <a:t>ä</a:t>
            </a:r>
            <a:r>
              <a:rPr lang="pl-PL" dirty="0">
                <a:solidFill>
                  <a:schemeClr val="tx1"/>
                </a:solidFill>
                <a:latin typeface="Cambria" pitchFamily="18" charset="0"/>
                <a:cs typeface="Arabic Typesetting" panose="03020402040406030203" pitchFamily="66" charset="-78"/>
              </a:rPr>
              <a:t>t im </a:t>
            </a:r>
            <a:r>
              <a:rPr lang="pl-PL" dirty="0" err="1">
                <a:solidFill>
                  <a:schemeClr val="tx1"/>
                </a:solidFill>
                <a:latin typeface="Cambria" pitchFamily="18" charset="0"/>
                <a:cs typeface="Arabic Typesetting" panose="03020402040406030203" pitchFamily="66" charset="-78"/>
              </a:rPr>
              <a:t>vierten</a:t>
            </a:r>
            <a:r>
              <a:rPr lang="pl-PL" dirty="0">
                <a:solidFill>
                  <a:schemeClr val="tx1"/>
                </a:solidFill>
                <a:latin typeface="Cambria" pitchFamily="18" charset="0"/>
                <a:cs typeface="Arabic Typesetting" panose="03020402040406030203" pitchFamily="66" charset="-78"/>
              </a:rPr>
              <a:t> </a:t>
            </a:r>
            <a:r>
              <a:rPr lang="pl-PL" dirty="0" err="1" smtClean="0">
                <a:solidFill>
                  <a:schemeClr val="tx1"/>
                </a:solidFill>
                <a:latin typeface="Cambria" pitchFamily="18" charset="0"/>
                <a:cs typeface="Arabic Typesetting" panose="03020402040406030203" pitchFamily="66" charset="-78"/>
              </a:rPr>
              <a:t>Studienjahr</a:t>
            </a:r>
            <a:endParaRPr lang="pl-PL" dirty="0" smtClean="0">
              <a:solidFill>
                <a:schemeClr val="tx1"/>
              </a:solidFill>
              <a:latin typeface="Cambria" pitchFamily="18" charset="0"/>
              <a:cs typeface="Arabic Typesetting" panose="03020402040406030203" pitchFamily="66" charset="-78"/>
            </a:endParaRPr>
          </a:p>
          <a:p>
            <a:pPr algn="r">
              <a:defRPr/>
            </a:pPr>
            <a:r>
              <a:rPr lang="pl-PL" dirty="0" err="1" smtClean="0">
                <a:solidFill>
                  <a:schemeClr val="tx1"/>
                </a:solidFill>
                <a:latin typeface="Cambria" pitchFamily="18" charset="0"/>
                <a:cs typeface="Arabic Typesetting" panose="03020402040406030203" pitchFamily="66" charset="-78"/>
              </a:rPr>
              <a:t>Gruppe</a:t>
            </a:r>
            <a:r>
              <a:rPr lang="pl-PL" dirty="0" smtClean="0">
                <a:solidFill>
                  <a:schemeClr val="tx1"/>
                </a:solidFill>
                <a:latin typeface="Cambria" pitchFamily="18" charset="0"/>
                <a:cs typeface="Arabic Typesetting" panose="03020402040406030203" pitchFamily="66" charset="-78"/>
              </a:rPr>
              <a:t> von Mag. M. Żukowska-Światłowska</a:t>
            </a:r>
            <a:endParaRPr lang="pl-PL" dirty="0">
              <a:solidFill>
                <a:schemeClr val="tx1"/>
              </a:solidFill>
              <a:latin typeface="Cambria" pitchFamily="18" charset="0"/>
              <a:cs typeface="Arabic Typesetting" panose="03020402040406030203" pitchFamily="66" charset="-78"/>
            </a:endParaRPr>
          </a:p>
          <a:p>
            <a:endParaRPr lang="pl-PL" dirty="0">
              <a:latin typeface="Cambria" pitchFamily="18" charset="0"/>
            </a:endParaRPr>
          </a:p>
        </p:txBody>
      </p:sp>
      <p:pic>
        <p:nvPicPr>
          <p:cNvPr id="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94045" y="2785450"/>
            <a:ext cx="1934947" cy="1929418"/>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466991"/>
            <a:ext cx="8229600" cy="604559"/>
          </a:xfrm>
        </p:spPr>
        <p:txBody>
          <a:bodyPr>
            <a:noAutofit/>
          </a:bodyPr>
          <a:lstStyle/>
          <a:p>
            <a:r>
              <a:rPr sz="3200" b="1"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Interessante </a:t>
            </a:r>
            <a:r>
              <a:rPr sz="3200" b="1" u="sng" cap="all" smtClean="0">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Einzelheiten</a:t>
            </a:r>
            <a:r>
              <a:rPr sz="4400" b="1"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
            </a:r>
            <a:br>
              <a:rPr sz="4400" b="1"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br>
            <a:endParaRPr sz="4400">
              <a:latin typeface="Arabic Typesetting" pitchFamily="66" charset="-78"/>
              <a:cs typeface="Arabic Typesetting" pitchFamily="66" charset="-78"/>
            </a:endParaRPr>
          </a:p>
        </p:txBody>
      </p:sp>
      <p:graphicFrame>
        <p:nvGraphicFramePr>
          <p:cNvPr id="5" name="Tabela 4"/>
          <p:cNvGraphicFramePr>
            <a:graphicFrameLocks noGrp="1"/>
          </p:cNvGraphicFramePr>
          <p:nvPr/>
        </p:nvGraphicFramePr>
        <p:xfrm>
          <a:off x="142844" y="785798"/>
          <a:ext cx="8858311" cy="1966800"/>
        </p:xfrm>
        <a:graphic>
          <a:graphicData uri="http://schemas.openxmlformats.org/drawingml/2006/table">
            <a:tbl>
              <a:tblPr/>
              <a:tblGrid>
                <a:gridCol w="3759104"/>
                <a:gridCol w="1955936"/>
                <a:gridCol w="3143271"/>
              </a:tblGrid>
              <a:tr h="286262">
                <a:tc gridSpan="3">
                  <a:txBody>
                    <a:bodyPr/>
                    <a:lstStyle/>
                    <a:p>
                      <a:pPr marL="0" algn="ctr" defTabSz="914400" rtl="0" eaLnBrk="1" latinLnBrk="0" hangingPunct="1">
                        <a:lnSpc>
                          <a:spcPct val="115000"/>
                        </a:lnSpc>
                        <a:spcAft>
                          <a:spcPts val="800"/>
                        </a:spcAft>
                        <a:buFont typeface="Arial" pitchFamily="34" charset="0"/>
                        <a:buNone/>
                      </a:pPr>
                      <a:r>
                        <a:rPr lang="de-DE" sz="1800" b="1" kern="1200" dirty="0" smtClean="0">
                          <a:solidFill>
                            <a:schemeClr val="tx1"/>
                          </a:solidFill>
                          <a:latin typeface="Calibri"/>
                          <a:ea typeface="Calibri"/>
                          <a:cs typeface="Times New Roman"/>
                        </a:rPr>
                        <a:t>Rechtliche Unterschiede zur Ehe</a:t>
                      </a:r>
                      <a:endParaRPr lang="pl-PL" sz="1800" b="1" kern="1200" dirty="0">
                        <a:solidFill>
                          <a:schemeClr val="tx1"/>
                        </a:solidFill>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800"/>
                        </a:spcAft>
                      </a:pPr>
                      <a:endParaRPr lang="pl-PL" sz="1000">
                        <a:latin typeface="Calibri"/>
                        <a:ea typeface="Calibri"/>
                        <a:cs typeface="Times New Roman"/>
                      </a:endParaRPr>
                    </a:p>
                  </a:txBody>
                  <a:tcPr marL="59715" marR="59715" marT="29858" marB="298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800"/>
                        </a:spcAft>
                      </a:pPr>
                      <a:endParaRPr lang="pl-PL" sz="1000" dirty="0">
                        <a:latin typeface="Calibri"/>
                        <a:ea typeface="Calibri"/>
                        <a:cs typeface="Times New Roman"/>
                      </a:endParaRPr>
                    </a:p>
                  </a:txBody>
                  <a:tcPr marL="59715" marR="59715" marT="29858" marB="298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262">
                <a:tc>
                  <a:txBody>
                    <a:bodyPr/>
                    <a:lstStyle/>
                    <a:p>
                      <a:pPr algn="ctr">
                        <a:lnSpc>
                          <a:spcPct val="115000"/>
                        </a:lnSpc>
                        <a:spcAft>
                          <a:spcPts val="800"/>
                        </a:spcAft>
                        <a:buFont typeface="Arial" pitchFamily="34" charset="0"/>
                        <a:buNone/>
                      </a:pPr>
                      <a:r>
                        <a:rPr lang="pl-PL" sz="1400" b="1" kern="1200" dirty="0">
                          <a:solidFill>
                            <a:schemeClr val="tx1"/>
                          </a:solidFill>
                          <a:latin typeface="Calibri"/>
                          <a:ea typeface="Calibri"/>
                          <a:cs typeface="Times New Roman"/>
                        </a:rPr>
                        <a:t>Leistungsgegenstand</a:t>
                      </a: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800"/>
                        </a:spcAft>
                        <a:buFont typeface="Arial" pitchFamily="34" charset="0"/>
                        <a:buNone/>
                      </a:pPr>
                      <a:r>
                        <a:rPr lang="pl-PL" sz="1400" b="1" kern="1200" dirty="0" smtClean="0">
                          <a:solidFill>
                            <a:schemeClr val="tx1"/>
                          </a:solidFill>
                          <a:latin typeface="Calibri"/>
                          <a:ea typeface="Calibri"/>
                          <a:cs typeface="Times New Roman"/>
                        </a:rPr>
                        <a:t>Ehe </a:t>
                      </a: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800"/>
                        </a:spcAft>
                        <a:buFont typeface="Arial" pitchFamily="34" charset="0"/>
                        <a:buNone/>
                      </a:pPr>
                      <a:r>
                        <a:rPr lang="pl-PL" sz="1400" b="1" kern="1200" dirty="0" smtClean="0">
                          <a:solidFill>
                            <a:schemeClr val="tx1"/>
                          </a:solidFill>
                          <a:latin typeface="Calibri"/>
                          <a:ea typeface="Calibri"/>
                          <a:cs typeface="Times New Roman"/>
                        </a:rPr>
                        <a:t>e</a:t>
                      </a:r>
                      <a:r>
                        <a:rPr lang="de-DE" sz="1400" b="1" kern="1200" dirty="0" err="1" smtClean="0">
                          <a:solidFill>
                            <a:schemeClr val="tx1"/>
                          </a:solidFill>
                          <a:latin typeface="Calibri"/>
                          <a:ea typeface="Calibri"/>
                          <a:cs typeface="Times New Roman"/>
                        </a:rPr>
                        <a:t>heähnliche</a:t>
                      </a:r>
                      <a:r>
                        <a:rPr lang="pl-PL" sz="1400" b="1" kern="1200" dirty="0" smtClean="0">
                          <a:solidFill>
                            <a:schemeClr val="tx1"/>
                          </a:solidFill>
                          <a:latin typeface="Calibri"/>
                          <a:ea typeface="Calibri"/>
                          <a:cs typeface="Times New Roman"/>
                        </a:rPr>
                        <a:t>  G</a:t>
                      </a:r>
                      <a:r>
                        <a:rPr lang="de-DE" sz="1400" b="1" kern="1200" dirty="0" err="1" smtClean="0">
                          <a:solidFill>
                            <a:schemeClr val="tx1"/>
                          </a:solidFill>
                          <a:latin typeface="Calibri"/>
                          <a:ea typeface="Calibri"/>
                          <a:cs typeface="Times New Roman"/>
                        </a:rPr>
                        <a:t>emeinschaft</a:t>
                      </a:r>
                      <a:r>
                        <a:rPr lang="pl-PL" sz="1400" b="1" kern="1200" dirty="0" smtClean="0">
                          <a:solidFill>
                            <a:schemeClr val="tx1"/>
                          </a:solidFill>
                          <a:latin typeface="Calibri"/>
                          <a:ea typeface="Calibri"/>
                          <a:cs typeface="Times New Roman"/>
                        </a:rPr>
                        <a:t> </a:t>
                      </a: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776">
                <a:tc>
                  <a:txBody>
                    <a:bodyPr/>
                    <a:lstStyle/>
                    <a:p>
                      <a:pPr algn="ctr">
                        <a:lnSpc>
                          <a:spcPct val="115000"/>
                        </a:lnSpc>
                        <a:spcAft>
                          <a:spcPts val="800"/>
                        </a:spcAft>
                        <a:buFont typeface="Arial" pitchFamily="34" charset="0"/>
                        <a:buNone/>
                      </a:pPr>
                      <a:r>
                        <a:rPr lang="de-DE" sz="1400" dirty="0">
                          <a:latin typeface="Calibri"/>
                          <a:ea typeface="Calibri"/>
                          <a:cs typeface="Times New Roman"/>
                        </a:rPr>
                        <a:t>Bei der Geburt eines gemeinsamen, aber unehelichen Kindes geregelt. </a:t>
                      </a:r>
                      <a:endParaRPr lang="pl-PL" sz="1400" dirty="0">
                        <a:latin typeface="Calibri"/>
                        <a:ea typeface="Calibri"/>
                        <a:cs typeface="Times New Roman"/>
                      </a:endParaRPr>
                    </a:p>
                  </a:txBody>
                  <a:tcPr marL="44786" marR="44786" marT="62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800"/>
                        </a:spcAft>
                        <a:buFont typeface="Arial" pitchFamily="34" charset="0"/>
                        <a:buNone/>
                      </a:pPr>
                      <a:r>
                        <a:rPr lang="de-DE" sz="1400" dirty="0">
                          <a:latin typeface="Calibri"/>
                          <a:ea typeface="Calibri"/>
                          <a:cs typeface="Times New Roman"/>
                        </a:rPr>
                        <a:t>Es gilt, dass </a:t>
                      </a:r>
                      <a:r>
                        <a:rPr lang="de-DE" sz="1400" dirty="0" smtClean="0">
                          <a:latin typeface="Calibri"/>
                          <a:ea typeface="Calibri"/>
                          <a:cs typeface="Times New Roman"/>
                        </a:rPr>
                        <a:t>de</a:t>
                      </a:r>
                      <a:r>
                        <a:rPr lang="pl-PL" sz="1400" dirty="0" err="1" smtClean="0">
                          <a:latin typeface="Calibri"/>
                          <a:ea typeface="Calibri"/>
                          <a:cs typeface="Times New Roman"/>
                        </a:rPr>
                        <a:t>r</a:t>
                      </a:r>
                      <a:r>
                        <a:rPr lang="de-DE" sz="1400" dirty="0" smtClean="0">
                          <a:latin typeface="Calibri"/>
                          <a:ea typeface="Calibri"/>
                          <a:cs typeface="Times New Roman"/>
                        </a:rPr>
                        <a:t> </a:t>
                      </a:r>
                      <a:r>
                        <a:rPr lang="de-DE" sz="1400" dirty="0">
                          <a:latin typeface="Calibri"/>
                          <a:ea typeface="Calibri"/>
                          <a:cs typeface="Times New Roman"/>
                        </a:rPr>
                        <a:t>Kindesunterhalt für eheliche und uneheliche Kinder identisch ist. Soweit ein Elternteil ein minderjähriges Kind </a:t>
                      </a:r>
                      <a:r>
                        <a:rPr lang="de-DE" sz="1400" dirty="0" smtClean="0">
                          <a:latin typeface="Calibri"/>
                          <a:ea typeface="Calibri"/>
                          <a:cs typeface="Times New Roman"/>
                        </a:rPr>
                        <a:t>betreut</a:t>
                      </a:r>
                      <a:r>
                        <a:rPr lang="pl-PL" sz="1400" dirty="0" smtClean="0">
                          <a:latin typeface="Calibri"/>
                          <a:ea typeface="Calibri"/>
                          <a:cs typeface="Times New Roman"/>
                        </a:rPr>
                        <a:t>, e</a:t>
                      </a:r>
                      <a:r>
                        <a:rPr lang="de-DE" sz="1400" dirty="0" err="1" smtClean="0">
                          <a:latin typeface="Calibri"/>
                          <a:ea typeface="Calibri"/>
                          <a:cs typeface="Times New Roman"/>
                        </a:rPr>
                        <a:t>rfü</a:t>
                      </a:r>
                      <a:r>
                        <a:rPr lang="pl-PL" sz="1400" dirty="0" smtClean="0">
                          <a:latin typeface="Calibri"/>
                          <a:ea typeface="Calibri"/>
                          <a:cs typeface="Times New Roman"/>
                        </a:rPr>
                        <a:t>l</a:t>
                      </a:r>
                      <a:r>
                        <a:rPr lang="de-DE" sz="1400" dirty="0" err="1" smtClean="0">
                          <a:latin typeface="Calibri"/>
                          <a:ea typeface="Calibri"/>
                          <a:cs typeface="Times New Roman"/>
                        </a:rPr>
                        <a:t>lt</a:t>
                      </a:r>
                      <a:r>
                        <a:rPr lang="de-DE" sz="1400" dirty="0" smtClean="0">
                          <a:latin typeface="Calibri"/>
                          <a:ea typeface="Calibri"/>
                          <a:cs typeface="Times New Roman"/>
                        </a:rPr>
                        <a:t> </a:t>
                      </a:r>
                      <a:r>
                        <a:rPr lang="de-DE" sz="1400" dirty="0">
                          <a:latin typeface="Calibri"/>
                          <a:ea typeface="Calibri"/>
                          <a:cs typeface="Times New Roman"/>
                        </a:rPr>
                        <a:t>er in der Regel durch die Erziehung und Pflege des Kindes seine </a:t>
                      </a:r>
                      <a:r>
                        <a:rPr lang="de-DE" sz="1400" dirty="0" smtClean="0">
                          <a:latin typeface="Calibri"/>
                          <a:ea typeface="Calibri"/>
                          <a:cs typeface="Times New Roman"/>
                        </a:rPr>
                        <a:t>Unterhaltspflicht</a:t>
                      </a:r>
                      <a:r>
                        <a:rPr lang="pl-PL" sz="1400" dirty="0" smtClean="0">
                          <a:latin typeface="Calibri"/>
                          <a:ea typeface="Calibri"/>
                          <a:cs typeface="Times New Roman"/>
                        </a:rPr>
                        <a:t>.</a:t>
                      </a:r>
                      <a:r>
                        <a:rPr lang="de-DE" sz="1400" dirty="0" smtClean="0">
                          <a:latin typeface="Calibri"/>
                          <a:ea typeface="Calibri"/>
                          <a:cs typeface="Times New Roman"/>
                        </a:rPr>
                        <a:t> </a:t>
                      </a:r>
                      <a:r>
                        <a:rPr lang="pl-PL" sz="1400" dirty="0" smtClean="0">
                          <a:latin typeface="Calibri"/>
                          <a:ea typeface="Calibri"/>
                          <a:cs typeface="Times New Roman"/>
                        </a:rPr>
                        <a:t>D</a:t>
                      </a:r>
                      <a:r>
                        <a:rPr lang="de-DE" sz="1400" dirty="0" smtClean="0">
                          <a:latin typeface="Calibri"/>
                          <a:ea typeface="Calibri"/>
                          <a:cs typeface="Times New Roman"/>
                        </a:rPr>
                        <a:t>er </a:t>
                      </a:r>
                      <a:r>
                        <a:rPr lang="de-DE" sz="1400" dirty="0">
                          <a:latin typeface="Calibri"/>
                          <a:ea typeface="Calibri"/>
                          <a:cs typeface="Times New Roman"/>
                        </a:rPr>
                        <a:t>andere Elternteil schuldet dann </a:t>
                      </a:r>
                      <a:r>
                        <a:rPr lang="pl-PL" sz="1400" dirty="0" smtClean="0">
                          <a:latin typeface="Calibri"/>
                          <a:ea typeface="Calibri"/>
                          <a:cs typeface="Times New Roman"/>
                        </a:rPr>
                        <a:t>den</a:t>
                      </a:r>
                      <a:r>
                        <a:rPr lang="pl-PL" sz="1400" baseline="0" dirty="0" smtClean="0">
                          <a:latin typeface="Calibri"/>
                          <a:ea typeface="Calibri"/>
                          <a:cs typeface="Times New Roman"/>
                        </a:rPr>
                        <a:t> </a:t>
                      </a:r>
                      <a:r>
                        <a:rPr lang="de-DE" sz="1400" dirty="0" smtClean="0">
                          <a:latin typeface="Calibri"/>
                          <a:ea typeface="Calibri"/>
                          <a:cs typeface="Times New Roman"/>
                        </a:rPr>
                        <a:t>Barunterhalt</a:t>
                      </a:r>
                      <a:r>
                        <a:rPr lang="de-DE" sz="1400" dirty="0">
                          <a:latin typeface="Calibri"/>
                          <a:ea typeface="Calibri"/>
                          <a:cs typeface="Times New Roman"/>
                        </a:rPr>
                        <a:t>.</a:t>
                      </a:r>
                      <a:endParaRPr lang="pl-PL" sz="1400" dirty="0">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r>
            </a:tbl>
          </a:graphicData>
        </a:graphic>
      </p:graphicFrame>
      <p:pic>
        <p:nvPicPr>
          <p:cNvPr id="4" name="Picture 4" descr="http://i.iplsc.com/konkubinatu-nie-mozna-zarejestrowac-jak-malzenstwa/00010YIX9GH2SW7A-C116-F4.jpg"/>
          <p:cNvPicPr>
            <a:picLocks noChangeAspect="1" noChangeArrowheads="1"/>
          </p:cNvPicPr>
          <p:nvPr/>
        </p:nvPicPr>
        <p:blipFill>
          <a:blip r:embed="rId3"/>
          <a:srcRect b="2747"/>
          <a:stretch>
            <a:fillRect/>
          </a:stretch>
        </p:blipFill>
        <p:spPr bwMode="auto">
          <a:xfrm>
            <a:off x="4714876" y="2916354"/>
            <a:ext cx="3952861" cy="2798646"/>
          </a:xfrm>
          <a:prstGeom prst="rect">
            <a:avLst/>
          </a:prstGeom>
          <a:noFill/>
          <a:effectLst>
            <a:softEdge rad="317500"/>
          </a:effectLst>
        </p:spPr>
      </p:pic>
      <p:pic>
        <p:nvPicPr>
          <p:cNvPr id="61442" name="Picture 2" descr="http://s.babyonline.pl/i/mama-tata-rodzice-dziecko-niemowl-GALLERY_MAIN-26852.jpg"/>
          <p:cNvPicPr>
            <a:picLocks noChangeAspect="1" noChangeArrowheads="1"/>
          </p:cNvPicPr>
          <p:nvPr/>
        </p:nvPicPr>
        <p:blipFill>
          <a:blip r:embed="rId4"/>
          <a:srcRect/>
          <a:stretch>
            <a:fillRect/>
          </a:stretch>
        </p:blipFill>
        <p:spPr bwMode="auto">
          <a:xfrm>
            <a:off x="428596" y="3192094"/>
            <a:ext cx="3857652" cy="2522906"/>
          </a:xfrm>
          <a:prstGeom prst="rect">
            <a:avLst/>
          </a:prstGeom>
          <a:noFill/>
          <a:effectLst>
            <a:softEdge rad="317500"/>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u="sng" dirty="0" err="1" smtClean="0"/>
              <a:t>Zusammenfassung</a:t>
            </a:r>
            <a:endParaRPr lang="pl-PL" u="sng" dirty="0"/>
          </a:p>
        </p:txBody>
      </p:sp>
      <p:sp>
        <p:nvSpPr>
          <p:cNvPr id="3" name="Symbol zastępczy zawartości 2"/>
          <p:cNvSpPr>
            <a:spLocks noGrp="1"/>
          </p:cNvSpPr>
          <p:nvPr>
            <p:ph idx="1"/>
          </p:nvPr>
        </p:nvSpPr>
        <p:spPr/>
        <p:txBody>
          <a:bodyPr>
            <a:normAutofit/>
          </a:bodyPr>
          <a:lstStyle/>
          <a:p>
            <a:pPr algn="ctr">
              <a:lnSpc>
                <a:spcPct val="120000"/>
              </a:lnSpc>
            </a:pPr>
            <a:r>
              <a:rPr lang="de-DE" sz="2000" dirty="0" smtClean="0">
                <a:latin typeface="Calibri" pitchFamily="34" charset="0"/>
                <a:cs typeface="Calibri" pitchFamily="34" charset="0"/>
              </a:rPr>
              <a:t>Zusammenfassend kann man also sagen, dass unverheiratete Menschen, die in einer Bedarfsgemeinschaft als</a:t>
            </a:r>
            <a:r>
              <a:rPr lang="pl-PL" sz="2000" dirty="0" smtClean="0">
                <a:latin typeface="Calibri" pitchFamily="34" charset="0"/>
                <a:cs typeface="Calibri" pitchFamily="34" charset="0"/>
              </a:rPr>
              <a:t> </a:t>
            </a:r>
            <a:r>
              <a:rPr lang="de-DE" sz="2000" dirty="0" smtClean="0">
                <a:latin typeface="Calibri" pitchFamily="34" charset="0"/>
                <a:cs typeface="Calibri" pitchFamily="34" charset="0"/>
              </a:rPr>
              <a:t>Lebenspartner zusammenleben, in den Genuss aller finanziellen Nachteile kommen, a</a:t>
            </a:r>
            <a:r>
              <a:rPr lang="pl-PL" sz="2000" dirty="0" smtClean="0">
                <a:latin typeface="Calibri" pitchFamily="34" charset="0"/>
                <a:cs typeface="Calibri" pitchFamily="34" charset="0"/>
              </a:rPr>
              <a:t>b</a:t>
            </a:r>
            <a:r>
              <a:rPr lang="de-DE" sz="2000" dirty="0" smtClean="0">
                <a:latin typeface="Calibri" pitchFamily="34" charset="0"/>
                <a:cs typeface="Calibri" pitchFamily="34" charset="0"/>
              </a:rPr>
              <a:t>er gleichzeitig</a:t>
            </a:r>
            <a:r>
              <a:rPr lang="pl-PL" sz="2000" dirty="0" smtClean="0">
                <a:latin typeface="Calibri" pitchFamily="34" charset="0"/>
                <a:cs typeface="Calibri" pitchFamily="34" charset="0"/>
              </a:rPr>
              <a:t> </a:t>
            </a:r>
            <a:r>
              <a:rPr lang="de-DE" sz="2000" dirty="0" smtClean="0">
                <a:latin typeface="Calibri" pitchFamily="34" charset="0"/>
                <a:cs typeface="Calibri" pitchFamily="34" charset="0"/>
              </a:rPr>
              <a:t>keinen Anspruch auf finanzielle Vorteile und Privilegien von Eheleuten haben.</a:t>
            </a:r>
            <a:endParaRPr lang="pl-PL" sz="2000" dirty="0" smtClean="0">
              <a:latin typeface="Calibri" pitchFamily="34" charset="0"/>
              <a:cs typeface="Calibri" pitchFamily="34" charset="0"/>
            </a:endParaRPr>
          </a:p>
          <a:p>
            <a:pPr algn="ctr">
              <a:lnSpc>
                <a:spcPct val="120000"/>
              </a:lnSpc>
            </a:pPr>
            <a:endParaRPr lang="pl-PL" sz="2000" dirty="0" smtClean="0">
              <a:latin typeface="Calibri" pitchFamily="34" charset="0"/>
              <a:cs typeface="Calibri" pitchFamily="34" charset="0"/>
            </a:endParaRPr>
          </a:p>
          <a:p>
            <a:pPr algn="ctr">
              <a:lnSpc>
                <a:spcPct val="120000"/>
              </a:lnSpc>
            </a:pPr>
            <a:r>
              <a:rPr lang="de-DE" sz="2000" dirty="0" smtClean="0">
                <a:latin typeface="Calibri" pitchFamily="34" charset="0"/>
                <a:cs typeface="Calibri" pitchFamily="34" charset="0"/>
              </a:rPr>
              <a:t>Diese Stärkung der Ehe und die Schwächung des Individuums vor dem Gesetz steht deswegen auch immer wieder im Zentrum der Kritik, da es nicht</a:t>
            </a:r>
            <a:r>
              <a:rPr lang="pl-PL" sz="2000" dirty="0" smtClean="0">
                <a:latin typeface="Calibri" pitchFamily="34" charset="0"/>
                <a:cs typeface="Calibri" pitchFamily="34" charset="0"/>
              </a:rPr>
              <a:t> </a:t>
            </a:r>
            <a:r>
              <a:rPr lang="de-DE" sz="2000" dirty="0" smtClean="0">
                <a:latin typeface="Calibri" pitchFamily="34" charset="0"/>
                <a:cs typeface="Calibri" pitchFamily="34" charset="0"/>
              </a:rPr>
              <a:t>dem Zeitgeist entspreche.</a:t>
            </a:r>
            <a:endParaRPr lang="pl-PL" sz="2000" dirty="0" smtClean="0">
              <a:latin typeface="Calibri" pitchFamily="34" charset="0"/>
              <a:cs typeface="Calibri" pitchFamily="34" charset="0"/>
            </a:endParaRPr>
          </a:p>
          <a:p>
            <a:endParaRPr lang="pl-PL" sz="2000"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70000" r="-70000"/>
          </a:stretch>
        </a:blipFill>
        <a:effectLst/>
      </p:bgPr>
    </p:bg>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357158" y="857236"/>
          <a:ext cx="8429684" cy="4417200"/>
        </p:xfrm>
        <a:graphic>
          <a:graphicData uri="http://schemas.openxmlformats.org/drawingml/2006/table">
            <a:tbl>
              <a:tblPr/>
              <a:tblGrid>
                <a:gridCol w="8429684"/>
              </a:tblGrid>
              <a:tr h="252000">
                <a:tc>
                  <a:txBody>
                    <a:bodyPr/>
                    <a:lstStyle/>
                    <a:p>
                      <a:pPr>
                        <a:spcAft>
                          <a:spcPts val="0"/>
                        </a:spcAft>
                      </a:pPr>
                      <a:r>
                        <a:rPr lang="de-DE" sz="1800" b="1" dirty="0" smtClean="0">
                          <a:latin typeface="Calibri"/>
                          <a:ea typeface="Calibri"/>
                          <a:cs typeface="Times New Roman"/>
                        </a:rPr>
                        <a:t>Nomen</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a:latin typeface="Calibri"/>
                          <a:ea typeface="Calibri"/>
                          <a:cs typeface="Times New Roman"/>
                        </a:rPr>
                        <a:t>die Affäre </a:t>
                      </a:r>
                      <a:r>
                        <a:rPr lang="de-DE" sz="1600" i="1">
                          <a:latin typeface="Calibri"/>
                          <a:ea typeface="Calibri"/>
                          <a:cs typeface="Times New Roman"/>
                        </a:rPr>
                        <a:t>&lt;-n&gt; </a:t>
                      </a:r>
                      <a:r>
                        <a:rPr lang="de-DE" sz="1600">
                          <a:latin typeface="Calibri"/>
                          <a:ea typeface="Calibri"/>
                          <a:cs typeface="Times New Roman"/>
                        </a:rPr>
                        <a:t>- romans</a:t>
                      </a:r>
                      <a:endParaRPr lang="pl-PL" sz="160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a:latin typeface="Calibri"/>
                          <a:ea typeface="Calibri"/>
                          <a:cs typeface="Times New Roman"/>
                        </a:rPr>
                        <a:t>der Ạnspruch </a:t>
                      </a:r>
                      <a:r>
                        <a:rPr lang="de-DE" sz="1600" i="1">
                          <a:latin typeface="Calibri"/>
                          <a:ea typeface="Calibri"/>
                          <a:cs typeface="Times New Roman"/>
                        </a:rPr>
                        <a:t>&lt;Ansprüche&gt; - </a:t>
                      </a:r>
                      <a:r>
                        <a:rPr lang="de-DE" sz="1600">
                          <a:latin typeface="Calibri"/>
                          <a:ea typeface="Calibri"/>
                          <a:cs typeface="Times New Roman"/>
                        </a:rPr>
                        <a:t>roszczenie, wymaganie </a:t>
                      </a:r>
                      <a:endParaRPr lang="pl-PL" sz="160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das Arbeitslosengesetz </a:t>
                      </a:r>
                      <a:r>
                        <a:rPr lang="de-DE" sz="1600" i="1" dirty="0">
                          <a:latin typeface="Calibri"/>
                          <a:ea typeface="Calibri"/>
                          <a:cs typeface="Times New Roman"/>
                        </a:rPr>
                        <a:t>&lt;-er&gt;</a:t>
                      </a:r>
                      <a:r>
                        <a:rPr lang="de-DE" sz="1600" dirty="0">
                          <a:latin typeface="Calibri"/>
                          <a:ea typeface="Calibri"/>
                          <a:cs typeface="Times New Roman"/>
                        </a:rPr>
                        <a:t> - </a:t>
                      </a:r>
                      <a:r>
                        <a:rPr lang="de-DE" sz="1600" dirty="0" err="1">
                          <a:latin typeface="Calibri"/>
                          <a:ea typeface="Calibri"/>
                          <a:cs typeface="Times New Roman"/>
                        </a:rPr>
                        <a:t>ustawa</a:t>
                      </a:r>
                      <a:r>
                        <a:rPr lang="de-DE" sz="1600" dirty="0">
                          <a:latin typeface="Calibri"/>
                          <a:ea typeface="Calibri"/>
                          <a:cs typeface="Times New Roman"/>
                        </a:rPr>
                        <a:t> o </a:t>
                      </a:r>
                      <a:r>
                        <a:rPr lang="de-DE" sz="1600" dirty="0" err="1">
                          <a:latin typeface="Calibri"/>
                          <a:ea typeface="Calibri"/>
                          <a:cs typeface="Times New Roman"/>
                        </a:rPr>
                        <a:t>zasiłku</a:t>
                      </a:r>
                      <a:r>
                        <a:rPr lang="de-DE" sz="1600" dirty="0">
                          <a:latin typeface="Calibri"/>
                          <a:ea typeface="Calibri"/>
                          <a:cs typeface="Times New Roman"/>
                        </a:rPr>
                        <a:t> </a:t>
                      </a:r>
                      <a:r>
                        <a:rPr lang="de-DE" sz="1600" dirty="0" err="1">
                          <a:latin typeface="Calibri"/>
                          <a:ea typeface="Calibri"/>
                          <a:cs typeface="Times New Roman"/>
                        </a:rPr>
                        <a:t>dla</a:t>
                      </a:r>
                      <a:r>
                        <a:rPr lang="de-DE" sz="1600" dirty="0">
                          <a:latin typeface="Calibri"/>
                          <a:ea typeface="Calibri"/>
                          <a:cs typeface="Times New Roman"/>
                        </a:rPr>
                        <a:t> </a:t>
                      </a:r>
                      <a:r>
                        <a:rPr lang="de-DE" sz="1600" dirty="0" err="1">
                          <a:latin typeface="Calibri"/>
                          <a:ea typeface="Calibri"/>
                          <a:cs typeface="Times New Roman"/>
                        </a:rPr>
                        <a:t>bezrobotnych</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a:latin typeface="Calibri"/>
                          <a:ea typeface="Calibri"/>
                          <a:cs typeface="Times New Roman"/>
                        </a:rPr>
                        <a:t>die Arbeitslosenhilfe &lt;kein Pl.&gt; - zapomoga dla bezrobotnych </a:t>
                      </a:r>
                      <a:endParaRPr lang="pl-PL" sz="160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a:latin typeface="Calibri"/>
                          <a:ea typeface="Calibri"/>
                          <a:cs typeface="Times New Roman"/>
                        </a:rPr>
                        <a:t>der Barunterhalt &lt;-en&gt; - utrzymanie finansowoe </a:t>
                      </a:r>
                      <a:endParaRPr lang="pl-PL" sz="160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pl-PL" sz="1600">
                          <a:latin typeface="Calibri"/>
                          <a:ea typeface="Calibri"/>
                          <a:cs typeface="Times New Roman"/>
                        </a:rPr>
                        <a:t>die Bedarfsgemeinschaft &lt;-en&gt; - osoby pozostające we wspólnym gospodarstwie domowym</a:t>
                      </a: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a:latin typeface="Calibri"/>
                          <a:ea typeface="Calibri"/>
                          <a:cs typeface="Times New Roman"/>
                        </a:rPr>
                        <a:t>die Bedịngung  &lt;</a:t>
                      </a:r>
                      <a:r>
                        <a:rPr lang="de-DE" sz="1600" i="1">
                          <a:latin typeface="Calibri"/>
                          <a:ea typeface="Calibri"/>
                          <a:cs typeface="Times New Roman"/>
                        </a:rPr>
                        <a:t> ‑en&gt;</a:t>
                      </a:r>
                      <a:r>
                        <a:rPr lang="de-DE" sz="1600">
                          <a:latin typeface="Calibri"/>
                          <a:ea typeface="Calibri"/>
                          <a:cs typeface="Times New Roman"/>
                        </a:rPr>
                        <a:t> - warunek </a:t>
                      </a:r>
                      <a:endParaRPr lang="pl-PL" sz="160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Berechnung &lt;-en&gt; - </a:t>
                      </a:r>
                      <a:r>
                        <a:rPr lang="de-DE" sz="1600" dirty="0" err="1">
                          <a:latin typeface="Calibri"/>
                          <a:ea typeface="Calibri"/>
                          <a:cs typeface="Times New Roman"/>
                        </a:rPr>
                        <a:t>obliczenie</a:t>
                      </a:r>
                      <a:r>
                        <a:rPr lang="de-DE" sz="1600" dirty="0">
                          <a:latin typeface="Calibri"/>
                          <a:ea typeface="Calibri"/>
                          <a:cs typeface="Times New Roman"/>
                        </a:rPr>
                        <a:t> </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a:latin typeface="Calibri"/>
                          <a:ea typeface="Calibri"/>
                          <a:cs typeface="Times New Roman"/>
                        </a:rPr>
                        <a:t>die Bewegung 68‘ - Ruch 68‘ </a:t>
                      </a:r>
                      <a:endParaRPr lang="pl-PL" sz="160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a:latin typeface="Calibri"/>
                          <a:ea typeface="Calibri"/>
                          <a:cs typeface="Times New Roman"/>
                        </a:rPr>
                        <a:t>das Bundesverfassungsgericht &lt;kein Pl&gt;-  Federalny Trybunał Konstytucyjny </a:t>
                      </a:r>
                      <a:endParaRPr lang="pl-PL" sz="160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pl-PL" sz="1600" dirty="0" err="1" smtClean="0">
                          <a:latin typeface="Calibri"/>
                          <a:ea typeface="Calibri"/>
                          <a:cs typeface="Times New Roman"/>
                        </a:rPr>
                        <a:t>die</a:t>
                      </a:r>
                      <a:r>
                        <a:rPr lang="pl-PL" sz="1600" dirty="0" smtClean="0">
                          <a:latin typeface="Calibri"/>
                          <a:ea typeface="Calibri"/>
                          <a:cs typeface="Times New Roman"/>
                        </a:rPr>
                        <a:t> </a:t>
                      </a:r>
                      <a:r>
                        <a:rPr lang="pl-PL" sz="1600" dirty="0">
                          <a:latin typeface="Calibri"/>
                          <a:ea typeface="Calibri"/>
                          <a:cs typeface="Times New Roman"/>
                        </a:rPr>
                        <a:t>Ehe &lt;-n&gt; - małżeństwo </a:t>
                      </a: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pl-PL" sz="1600" dirty="0" err="1">
                          <a:latin typeface="Calibri"/>
                          <a:ea typeface="Calibri"/>
                          <a:cs typeface="Times New Roman"/>
                        </a:rPr>
                        <a:t>das</a:t>
                      </a:r>
                      <a:r>
                        <a:rPr lang="pl-PL" sz="1600" dirty="0">
                          <a:latin typeface="Calibri"/>
                          <a:ea typeface="Calibri"/>
                          <a:cs typeface="Times New Roman"/>
                        </a:rPr>
                        <a:t> </a:t>
                      </a:r>
                      <a:r>
                        <a:rPr lang="pl-PL" sz="1600" dirty="0" err="1">
                          <a:latin typeface="Calibri"/>
                          <a:ea typeface="Calibri"/>
                          <a:cs typeface="Times New Roman"/>
                        </a:rPr>
                        <a:t>Ehegattensplitting</a:t>
                      </a:r>
                      <a:r>
                        <a:rPr lang="pl-PL" sz="1600" dirty="0">
                          <a:latin typeface="Calibri"/>
                          <a:ea typeface="Calibri"/>
                          <a:cs typeface="Times New Roman"/>
                        </a:rPr>
                        <a:t> &lt;</a:t>
                      </a:r>
                      <a:r>
                        <a:rPr lang="pl-PL" sz="1600" dirty="0" err="1">
                          <a:latin typeface="Calibri"/>
                          <a:ea typeface="Calibri"/>
                          <a:cs typeface="Times New Roman"/>
                        </a:rPr>
                        <a:t>kein</a:t>
                      </a:r>
                      <a:r>
                        <a:rPr lang="pl-PL" sz="1600" dirty="0">
                          <a:latin typeface="Calibri"/>
                          <a:ea typeface="Calibri"/>
                          <a:cs typeface="Times New Roman"/>
                        </a:rPr>
                        <a:t> Pl.&gt; - wspólne opodatkowanie małżonków</a:t>
                      </a: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ytuł 6"/>
          <p:cNvSpPr>
            <a:spLocks noGrp="1"/>
          </p:cNvSpPr>
          <p:nvPr>
            <p:ph type="title"/>
          </p:nvPr>
        </p:nvSpPr>
        <p:spPr/>
        <p:txBody>
          <a:bodyPr>
            <a:normAutofit fontScale="90000"/>
          </a:bodyPr>
          <a:lstStyle/>
          <a:p>
            <a:endParaRPr lang="pl-PL" dirty="0"/>
          </a:p>
        </p:txBody>
      </p:sp>
      <p:sp>
        <p:nvSpPr>
          <p:cNvPr id="8" name="Tytuł 1"/>
          <p:cNvSpPr txBox="1">
            <a:spLocks/>
          </p:cNvSpPr>
          <p:nvPr/>
        </p:nvSpPr>
        <p:spPr>
          <a:xfrm>
            <a:off x="457200" y="-20"/>
            <a:ext cx="8229600" cy="60455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200" b="1" i="0" u="sng" strike="noStrike" kern="1200" cap="all" spc="0" normalizeH="0" baseline="0" noProof="0" smtClean="0">
                <a:ln w="0"/>
                <a:solidFill>
                  <a:schemeClr val="tx1"/>
                </a:solidFill>
                <a:effectLst>
                  <a:outerShdw blurRad="38100" dist="38100" dir="2700000" algn="tl">
                    <a:srgbClr val="000000">
                      <a:alpha val="43137"/>
                    </a:srgbClr>
                  </a:outerShdw>
                  <a:reflection blurRad="12700" stA="50000" endPos="50000" dist="5000" dir="5400000" sy="-100000" rotWithShape="0"/>
                </a:effectLst>
                <a:uLnTx/>
                <a:uFillTx/>
                <a:latin typeface="Arabic Typesetting" pitchFamily="66" charset="-78"/>
                <a:ea typeface="+mj-ea"/>
                <a:cs typeface="Arabic Typesetting" pitchFamily="66" charset="-78"/>
              </a:rPr>
              <a:t>Wortschatz</a:t>
            </a:r>
            <a:endParaRPr kumimoji="0" lang="pl-PL" sz="3200" b="1" i="0" u="sng" strike="noStrike" kern="1200" cap="all" spc="0" normalizeH="0" baseline="0" noProof="0" dirty="0">
              <a:ln w="0"/>
              <a:solidFill>
                <a:schemeClr val="tx1"/>
              </a:solidFill>
              <a:effectLst>
                <a:outerShdw blurRad="38100" dist="38100" dir="2700000" algn="tl">
                  <a:srgbClr val="000000">
                    <a:alpha val="43137"/>
                  </a:srgbClr>
                </a:outerShdw>
                <a:reflection blurRad="12700" stA="50000" endPos="50000" dist="5000" dir="5400000" sy="-100000" rotWithShape="0"/>
              </a:effectLst>
              <a:uLnTx/>
              <a:uFillTx/>
              <a:latin typeface="Arabic Typesetting" pitchFamily="66" charset="-78"/>
              <a:ea typeface="+mj-ea"/>
              <a:cs typeface="Arabic Typesetting" pitchFamily="66" charset="-78"/>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70000" r="-70000"/>
          </a:stretch>
        </a:blipFill>
        <a:effectLst/>
      </p:bgPr>
    </p:bg>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357158" y="642922"/>
          <a:ext cx="8429684" cy="4724160"/>
        </p:xfrm>
        <a:graphic>
          <a:graphicData uri="http://schemas.openxmlformats.org/drawingml/2006/table">
            <a:tbl>
              <a:tblPr/>
              <a:tblGrid>
                <a:gridCol w="8429684"/>
              </a:tblGrid>
              <a:tr h="252000">
                <a:tc>
                  <a:txBody>
                    <a:bodyPr/>
                    <a:lstStyle/>
                    <a:p>
                      <a:pPr>
                        <a:spcAft>
                          <a:spcPts val="0"/>
                        </a:spcAft>
                      </a:pPr>
                      <a:r>
                        <a:rPr lang="de-DE" sz="1600" dirty="0">
                          <a:latin typeface="Calibri"/>
                          <a:ea typeface="Calibri"/>
                          <a:cs typeface="Times New Roman"/>
                        </a:rPr>
                        <a:t>das Einkommen &lt;-&gt; - </a:t>
                      </a:r>
                      <a:r>
                        <a:rPr lang="de-DE" sz="1600" dirty="0" err="1">
                          <a:latin typeface="Calibri"/>
                          <a:ea typeface="Calibri"/>
                          <a:cs typeface="Times New Roman"/>
                        </a:rPr>
                        <a:t>dochód</a:t>
                      </a:r>
                      <a:r>
                        <a:rPr lang="de-DE" sz="1600" dirty="0">
                          <a:latin typeface="Calibri"/>
                          <a:ea typeface="Calibri"/>
                          <a:cs typeface="Times New Roman"/>
                        </a:rPr>
                        <a:t> </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Einkommensteuer &lt;-n&gt; - </a:t>
                      </a:r>
                      <a:r>
                        <a:rPr lang="de-DE" sz="1600" dirty="0" err="1">
                          <a:latin typeface="Calibri"/>
                          <a:ea typeface="Calibri"/>
                          <a:cs typeface="Times New Roman"/>
                        </a:rPr>
                        <a:t>podatek</a:t>
                      </a:r>
                      <a:r>
                        <a:rPr lang="de-DE" sz="1600" dirty="0">
                          <a:latin typeface="Calibri"/>
                          <a:ea typeface="Calibri"/>
                          <a:cs typeface="Times New Roman"/>
                        </a:rPr>
                        <a:t> </a:t>
                      </a:r>
                      <a:r>
                        <a:rPr lang="de-DE" sz="1600" dirty="0" err="1">
                          <a:latin typeface="Calibri"/>
                          <a:ea typeface="Calibri"/>
                          <a:cs typeface="Times New Roman"/>
                        </a:rPr>
                        <a:t>dochodowy</a:t>
                      </a:r>
                      <a:r>
                        <a:rPr lang="de-DE" sz="1600" dirty="0">
                          <a:latin typeface="Calibri"/>
                          <a:ea typeface="Calibri"/>
                          <a:cs typeface="Times New Roman"/>
                        </a:rPr>
                        <a:t> </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Elternteil &lt;-e&gt; - </a:t>
                      </a:r>
                      <a:r>
                        <a:rPr lang="de-DE" sz="1600" dirty="0" err="1">
                          <a:latin typeface="Calibri"/>
                          <a:ea typeface="Calibri"/>
                          <a:cs typeface="Times New Roman"/>
                        </a:rPr>
                        <a:t>rodzic</a:t>
                      </a:r>
                      <a:r>
                        <a:rPr lang="de-DE" sz="1600" dirty="0">
                          <a:latin typeface="Calibri"/>
                          <a:ea typeface="Calibri"/>
                          <a:cs typeface="Times New Roman"/>
                        </a:rPr>
                        <a:t> </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a:t>
                      </a:r>
                      <a:r>
                        <a:rPr lang="de-DE" sz="1600" dirty="0" err="1">
                          <a:latin typeface="Calibri"/>
                          <a:ea typeface="Calibri"/>
                          <a:cs typeface="Times New Roman"/>
                        </a:rPr>
                        <a:t>Ẹrbschaft</a:t>
                      </a:r>
                      <a:r>
                        <a:rPr lang="de-DE" sz="1600" dirty="0">
                          <a:latin typeface="Calibri"/>
                          <a:ea typeface="Calibri"/>
                          <a:cs typeface="Times New Roman"/>
                        </a:rPr>
                        <a:t>[s]steuer &lt;‑, ‑n&gt; - </a:t>
                      </a:r>
                      <a:r>
                        <a:rPr lang="de-DE" sz="1600" dirty="0" err="1">
                          <a:latin typeface="Calibri"/>
                          <a:ea typeface="Calibri"/>
                          <a:cs typeface="Times New Roman"/>
                        </a:rPr>
                        <a:t>podatek</a:t>
                      </a:r>
                      <a:r>
                        <a:rPr lang="de-DE" sz="1600" dirty="0">
                          <a:latin typeface="Calibri"/>
                          <a:ea typeface="Calibri"/>
                          <a:cs typeface="Times New Roman"/>
                        </a:rPr>
                        <a:t> </a:t>
                      </a:r>
                      <a:r>
                        <a:rPr lang="de-DE" sz="1600" dirty="0" err="1">
                          <a:latin typeface="Calibri"/>
                          <a:ea typeface="Calibri"/>
                          <a:cs typeface="Times New Roman"/>
                        </a:rPr>
                        <a:t>spadkowy</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Errechnung  &lt;kein </a:t>
                      </a:r>
                      <a:r>
                        <a:rPr lang="de-DE" sz="1600" dirty="0" err="1">
                          <a:latin typeface="Calibri"/>
                          <a:ea typeface="Calibri"/>
                          <a:cs typeface="Times New Roman"/>
                        </a:rPr>
                        <a:t>Pl</a:t>
                      </a:r>
                      <a:r>
                        <a:rPr lang="de-DE" sz="1600" dirty="0">
                          <a:latin typeface="Calibri"/>
                          <a:ea typeface="Calibri"/>
                          <a:cs typeface="Times New Roman"/>
                        </a:rPr>
                        <a:t>&gt; - </a:t>
                      </a:r>
                      <a:r>
                        <a:rPr lang="de-DE" sz="1600" dirty="0" err="1">
                          <a:latin typeface="Calibri"/>
                          <a:ea typeface="Calibri"/>
                          <a:cs typeface="Times New Roman"/>
                        </a:rPr>
                        <a:t>wyliczenie</a:t>
                      </a:r>
                      <a:r>
                        <a:rPr lang="de-DE" sz="1600" dirty="0">
                          <a:latin typeface="Calibri"/>
                          <a:ea typeface="Calibri"/>
                          <a:cs typeface="Times New Roman"/>
                        </a:rPr>
                        <a:t> </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a:latin typeface="Calibri"/>
                          <a:ea typeface="Calibri"/>
                          <a:cs typeface="Times New Roman"/>
                        </a:rPr>
                        <a:t>die Erziehung &lt;kein Pl.&gt;- wychowanie </a:t>
                      </a:r>
                      <a:endParaRPr lang="pl-PL" sz="160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Fall &lt;</a:t>
                      </a:r>
                      <a:r>
                        <a:rPr lang="de-DE" sz="1600" i="1" dirty="0">
                          <a:latin typeface="Calibri"/>
                          <a:ea typeface="Calibri"/>
                          <a:cs typeface="Times New Roman"/>
                        </a:rPr>
                        <a:t>Fälle</a:t>
                      </a:r>
                      <a:r>
                        <a:rPr lang="de-DE" sz="1600" dirty="0">
                          <a:latin typeface="Calibri"/>
                          <a:ea typeface="Calibri"/>
                          <a:cs typeface="Times New Roman"/>
                        </a:rPr>
                        <a:t>&gt; - </a:t>
                      </a:r>
                      <a:r>
                        <a:rPr lang="de-DE" sz="1600" dirty="0" err="1">
                          <a:latin typeface="Calibri"/>
                          <a:ea typeface="Calibri"/>
                          <a:cs typeface="Times New Roman"/>
                        </a:rPr>
                        <a:t>przypadek</a:t>
                      </a:r>
                      <a:r>
                        <a:rPr lang="de-DE" sz="1600" dirty="0">
                          <a:latin typeface="Calibri"/>
                          <a:ea typeface="Calibri"/>
                          <a:cs typeface="Times New Roman"/>
                        </a:rPr>
                        <a:t> </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Familienversicherung &lt;-en&gt; - </a:t>
                      </a:r>
                      <a:r>
                        <a:rPr lang="de-DE" sz="1600" dirty="0" err="1">
                          <a:latin typeface="Calibri"/>
                          <a:ea typeface="Calibri"/>
                          <a:cs typeface="Times New Roman"/>
                        </a:rPr>
                        <a:t>ubezpieczenie</a:t>
                      </a:r>
                      <a:r>
                        <a:rPr lang="de-DE" sz="1600" dirty="0">
                          <a:latin typeface="Calibri"/>
                          <a:ea typeface="Calibri"/>
                          <a:cs typeface="Times New Roman"/>
                        </a:rPr>
                        <a:t> </a:t>
                      </a:r>
                      <a:r>
                        <a:rPr lang="de-DE" sz="1600" dirty="0" err="1">
                          <a:latin typeface="Calibri"/>
                          <a:ea typeface="Calibri"/>
                          <a:cs typeface="Times New Roman"/>
                        </a:rPr>
                        <a:t>rodziny</a:t>
                      </a:r>
                      <a:r>
                        <a:rPr lang="de-DE" sz="1600" dirty="0">
                          <a:latin typeface="Calibri"/>
                          <a:ea typeface="Calibri"/>
                          <a:cs typeface="Times New Roman"/>
                        </a:rPr>
                        <a:t> </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pl-PL" sz="1600" dirty="0">
                          <a:latin typeface="Calibri"/>
                          <a:ea typeface="Calibri"/>
                          <a:cs typeface="Times New Roman"/>
                        </a:rPr>
                        <a:t>der </a:t>
                      </a:r>
                      <a:r>
                        <a:rPr lang="pl-PL" sz="1600" dirty="0" err="1">
                          <a:latin typeface="Calibri"/>
                          <a:ea typeface="Calibri"/>
                          <a:cs typeface="Times New Roman"/>
                        </a:rPr>
                        <a:t>Fre̱i̱betrag</a:t>
                      </a:r>
                      <a:r>
                        <a:rPr lang="pl-PL" sz="1600" dirty="0">
                          <a:latin typeface="Calibri"/>
                          <a:ea typeface="Calibri"/>
                          <a:cs typeface="Times New Roman"/>
                        </a:rPr>
                        <a:t> &lt;‑[e]s, ‑</a:t>
                      </a:r>
                      <a:r>
                        <a:rPr lang="pl-PL" sz="1600" dirty="0" err="1">
                          <a:latin typeface="Calibri"/>
                          <a:ea typeface="Calibri"/>
                          <a:cs typeface="Times New Roman"/>
                        </a:rPr>
                        <a:t>beträge</a:t>
                      </a:r>
                      <a:r>
                        <a:rPr lang="pl-PL" sz="1600" dirty="0">
                          <a:latin typeface="Calibri"/>
                          <a:ea typeface="Calibri"/>
                          <a:cs typeface="Times New Roman"/>
                        </a:rPr>
                        <a:t>&gt; - kwota wolna od podatku</a:t>
                      </a: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a:latin typeface="Calibri"/>
                          <a:ea typeface="Calibri"/>
                          <a:cs typeface="Times New Roman"/>
                        </a:rPr>
                        <a:t>die Geburt &lt;kein Pl.&gt; narodziny</a:t>
                      </a:r>
                      <a:endParaRPr lang="pl-PL" sz="160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Gemeinschaft &lt;-en&gt; - </a:t>
                      </a:r>
                      <a:r>
                        <a:rPr lang="de-DE" sz="1600" dirty="0" err="1">
                          <a:latin typeface="Calibri"/>
                          <a:ea typeface="Calibri"/>
                          <a:cs typeface="Times New Roman"/>
                        </a:rPr>
                        <a:t>wspólnota</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Gesetzesnovellierung &lt;-en&gt; -</a:t>
                      </a:r>
                      <a:r>
                        <a:rPr lang="de-DE" sz="1600" dirty="0" err="1">
                          <a:latin typeface="Calibri"/>
                          <a:ea typeface="Calibri"/>
                          <a:cs typeface="Times New Roman"/>
                        </a:rPr>
                        <a:t>nowelizacja</a:t>
                      </a:r>
                      <a:r>
                        <a:rPr lang="de-DE" sz="1600" dirty="0">
                          <a:latin typeface="Calibri"/>
                          <a:ea typeface="Calibri"/>
                          <a:cs typeface="Times New Roman"/>
                        </a:rPr>
                        <a:t> </a:t>
                      </a:r>
                      <a:r>
                        <a:rPr lang="de-DE" sz="1600" dirty="0" err="1">
                          <a:latin typeface="Calibri"/>
                          <a:ea typeface="Calibri"/>
                          <a:cs typeface="Times New Roman"/>
                        </a:rPr>
                        <a:t>ustawy</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pl-PL" sz="1600" dirty="0" err="1">
                          <a:latin typeface="Calibri"/>
                          <a:ea typeface="Calibri"/>
                          <a:cs typeface="Times New Roman"/>
                        </a:rPr>
                        <a:t>die</a:t>
                      </a:r>
                      <a:r>
                        <a:rPr lang="pl-PL" sz="1600" dirty="0">
                          <a:latin typeface="Calibri"/>
                          <a:ea typeface="Calibri"/>
                          <a:cs typeface="Times New Roman"/>
                        </a:rPr>
                        <a:t> </a:t>
                      </a:r>
                      <a:r>
                        <a:rPr lang="pl-PL" sz="1600" dirty="0" err="1">
                          <a:latin typeface="Calibri"/>
                          <a:ea typeface="Calibri"/>
                          <a:cs typeface="Times New Roman"/>
                        </a:rPr>
                        <a:t>Hinterbliebenenrente</a:t>
                      </a:r>
                      <a:r>
                        <a:rPr lang="pl-PL" sz="1600" dirty="0">
                          <a:latin typeface="Calibri"/>
                          <a:ea typeface="Calibri"/>
                          <a:cs typeface="Times New Roman"/>
                        </a:rPr>
                        <a:t> &lt;-n&gt; - renta rodzinna po zmarłym członku rodziny</a:t>
                      </a: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Kinderunterhalt &lt;-en&gt; - </a:t>
                      </a:r>
                      <a:r>
                        <a:rPr lang="de-DE" sz="1600" dirty="0" err="1">
                          <a:latin typeface="Calibri"/>
                          <a:ea typeface="Calibri"/>
                          <a:cs typeface="Times New Roman"/>
                        </a:rPr>
                        <a:t>alimenty</a:t>
                      </a:r>
                      <a:r>
                        <a:rPr lang="de-DE" sz="1600" dirty="0">
                          <a:latin typeface="Calibri"/>
                          <a:ea typeface="Calibri"/>
                          <a:cs typeface="Times New Roman"/>
                        </a:rPr>
                        <a:t> na </a:t>
                      </a:r>
                      <a:r>
                        <a:rPr lang="de-DE" sz="1600" dirty="0" err="1">
                          <a:latin typeface="Calibri"/>
                          <a:ea typeface="Calibri"/>
                          <a:cs typeface="Times New Roman"/>
                        </a:rPr>
                        <a:t>dziecko</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ytuł 5"/>
          <p:cNvSpPr>
            <a:spLocks noGrp="1"/>
          </p:cNvSpPr>
          <p:nvPr>
            <p:ph type="title"/>
          </p:nvPr>
        </p:nvSpPr>
        <p:spPr/>
        <p:txBody>
          <a:bodyPr>
            <a:normAutofit fontScale="90000"/>
          </a:bodyPr>
          <a:lstStyle/>
          <a:p>
            <a:endParaRPr lang="pl-PL" dirty="0"/>
          </a:p>
        </p:txBody>
      </p:sp>
      <p:sp>
        <p:nvSpPr>
          <p:cNvPr id="7" name="Tytuł 1"/>
          <p:cNvSpPr txBox="1">
            <a:spLocks/>
          </p:cNvSpPr>
          <p:nvPr/>
        </p:nvSpPr>
        <p:spPr>
          <a:xfrm>
            <a:off x="457200" y="-20"/>
            <a:ext cx="8229600" cy="60455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200" b="1" i="0" u="sng" strike="noStrike" kern="1200" cap="all" spc="0" normalizeH="0" baseline="0" noProof="0" smtClean="0">
                <a:ln w="0"/>
                <a:solidFill>
                  <a:schemeClr val="tx1"/>
                </a:solidFill>
                <a:effectLst>
                  <a:outerShdw blurRad="38100" dist="38100" dir="2700000" algn="tl">
                    <a:srgbClr val="000000">
                      <a:alpha val="43137"/>
                    </a:srgbClr>
                  </a:outerShdw>
                  <a:reflection blurRad="12700" stA="50000" endPos="50000" dist="5000" dir="5400000" sy="-100000" rotWithShape="0"/>
                </a:effectLst>
                <a:uLnTx/>
                <a:uFillTx/>
                <a:latin typeface="Arabic Typesetting" pitchFamily="66" charset="-78"/>
                <a:ea typeface="+mj-ea"/>
                <a:cs typeface="Arabic Typesetting" pitchFamily="66" charset="-78"/>
              </a:rPr>
              <a:t>Wortschatz</a:t>
            </a:r>
            <a:endParaRPr kumimoji="0" lang="pl-PL" sz="3200" b="1" i="0" u="sng" strike="noStrike" kern="1200" cap="all" spc="0" normalizeH="0" baseline="0" noProof="0" dirty="0">
              <a:ln w="0"/>
              <a:solidFill>
                <a:schemeClr val="tx1"/>
              </a:solidFill>
              <a:effectLst>
                <a:outerShdw blurRad="38100" dist="38100" dir="2700000" algn="tl">
                  <a:srgbClr val="000000">
                    <a:alpha val="43137"/>
                  </a:srgbClr>
                </a:outerShdw>
                <a:reflection blurRad="12700" stA="50000" endPos="50000" dist="5000" dir="5400000" sy="-100000" rotWithShape="0"/>
              </a:effectLst>
              <a:uLnTx/>
              <a:uFillTx/>
              <a:latin typeface="Arabic Typesetting" pitchFamily="66" charset="-78"/>
              <a:ea typeface="+mj-ea"/>
              <a:cs typeface="Arabic Typesetting" pitchFamily="66" charset="-78"/>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70000" r="-70000"/>
          </a:stretch>
        </a:blipFill>
        <a:effectLst/>
      </p:bgPr>
    </p:bg>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357158" y="695856"/>
          <a:ext cx="8429684" cy="4386720"/>
        </p:xfrm>
        <a:graphic>
          <a:graphicData uri="http://schemas.openxmlformats.org/drawingml/2006/table">
            <a:tbl>
              <a:tblPr/>
              <a:tblGrid>
                <a:gridCol w="8429684"/>
              </a:tblGrid>
              <a:tr h="252000">
                <a:tc>
                  <a:txBody>
                    <a:bodyPr/>
                    <a:lstStyle/>
                    <a:p>
                      <a:pPr>
                        <a:spcAft>
                          <a:spcPts val="0"/>
                        </a:spcAft>
                      </a:pPr>
                      <a:r>
                        <a:rPr lang="de-DE" sz="1600" dirty="0">
                          <a:latin typeface="Calibri"/>
                          <a:ea typeface="Calibri"/>
                          <a:cs typeface="Times New Roman"/>
                        </a:rPr>
                        <a:t>die Krankenversicherung &lt;-en&gt; - </a:t>
                      </a:r>
                      <a:r>
                        <a:rPr lang="de-DE" sz="1600" dirty="0" err="1" smtClean="0">
                          <a:latin typeface="Calibri"/>
                          <a:ea typeface="Calibri"/>
                          <a:cs typeface="Times New Roman"/>
                        </a:rPr>
                        <a:t>ubezpie</a:t>
                      </a:r>
                      <a:r>
                        <a:rPr lang="pl-PL" sz="1600" dirty="0" smtClean="0">
                          <a:latin typeface="Calibri"/>
                          <a:ea typeface="Calibri"/>
                          <a:cs typeface="Times New Roman"/>
                        </a:rPr>
                        <a:t>c</a:t>
                      </a:r>
                      <a:r>
                        <a:rPr lang="de-DE" sz="1600" dirty="0" err="1" smtClean="0">
                          <a:latin typeface="Calibri"/>
                          <a:ea typeface="Calibri"/>
                          <a:cs typeface="Times New Roman"/>
                        </a:rPr>
                        <a:t>zenie</a:t>
                      </a:r>
                      <a:r>
                        <a:rPr lang="de-DE" sz="1600" dirty="0" smtClean="0">
                          <a:latin typeface="Calibri"/>
                          <a:ea typeface="Calibri"/>
                          <a:cs typeface="Times New Roman"/>
                        </a:rPr>
                        <a:t> </a:t>
                      </a:r>
                      <a:r>
                        <a:rPr lang="de-DE" sz="1600" dirty="0" err="1">
                          <a:latin typeface="Calibri"/>
                          <a:ea typeface="Calibri"/>
                          <a:cs typeface="Times New Roman"/>
                        </a:rPr>
                        <a:t>zdrowotne</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a:t>
                      </a:r>
                      <a:r>
                        <a:rPr lang="de-DE" sz="1600" dirty="0" err="1">
                          <a:latin typeface="Calibri"/>
                          <a:ea typeface="Calibri"/>
                          <a:cs typeface="Times New Roman"/>
                        </a:rPr>
                        <a:t>Lebensmeinschaft</a:t>
                      </a:r>
                      <a:r>
                        <a:rPr lang="de-DE" sz="1600" dirty="0">
                          <a:latin typeface="Calibri"/>
                          <a:ea typeface="Calibri"/>
                          <a:cs typeface="Times New Roman"/>
                        </a:rPr>
                        <a:t> &lt;-en&gt; - </a:t>
                      </a:r>
                      <a:r>
                        <a:rPr lang="de-DE" sz="1600" dirty="0" err="1">
                          <a:latin typeface="Calibri"/>
                          <a:ea typeface="Calibri"/>
                          <a:cs typeface="Times New Roman"/>
                        </a:rPr>
                        <a:t>wspólnota</a:t>
                      </a:r>
                      <a:r>
                        <a:rPr lang="de-DE" sz="1600" dirty="0">
                          <a:latin typeface="Calibri"/>
                          <a:ea typeface="Calibri"/>
                          <a:cs typeface="Times New Roman"/>
                        </a:rPr>
                        <a:t>, </a:t>
                      </a:r>
                      <a:r>
                        <a:rPr lang="de-DE" sz="1600" dirty="0" err="1">
                          <a:latin typeface="Calibri"/>
                          <a:ea typeface="Calibri"/>
                          <a:cs typeface="Times New Roman"/>
                        </a:rPr>
                        <a:t>wspólne</a:t>
                      </a:r>
                      <a:r>
                        <a:rPr lang="de-DE" sz="1600" dirty="0">
                          <a:latin typeface="Calibri"/>
                          <a:ea typeface="Calibri"/>
                          <a:cs typeface="Times New Roman"/>
                        </a:rPr>
                        <a:t> </a:t>
                      </a:r>
                      <a:r>
                        <a:rPr lang="de-DE" sz="1600" dirty="0" err="1">
                          <a:latin typeface="Calibri"/>
                          <a:ea typeface="Calibri"/>
                          <a:cs typeface="Times New Roman"/>
                        </a:rPr>
                        <a:t>życie</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der/die Lebenspartner(in) &lt;-</a:t>
                      </a:r>
                      <a:r>
                        <a:rPr lang="de-DE" sz="1600" dirty="0" err="1">
                          <a:latin typeface="Calibri"/>
                          <a:ea typeface="Calibri"/>
                          <a:cs typeface="Times New Roman"/>
                        </a:rPr>
                        <a:t>nen</a:t>
                      </a:r>
                      <a:r>
                        <a:rPr lang="de-DE" sz="1600" dirty="0">
                          <a:latin typeface="Calibri"/>
                          <a:ea typeface="Calibri"/>
                          <a:cs typeface="Times New Roman"/>
                        </a:rPr>
                        <a:t>&gt; - </a:t>
                      </a:r>
                      <a:r>
                        <a:rPr lang="de-DE" sz="1600" dirty="0" err="1">
                          <a:latin typeface="Calibri"/>
                          <a:ea typeface="Calibri"/>
                          <a:cs typeface="Times New Roman"/>
                        </a:rPr>
                        <a:t>partner</a:t>
                      </a:r>
                      <a:r>
                        <a:rPr lang="de-DE" sz="1600" dirty="0">
                          <a:latin typeface="Calibri"/>
                          <a:ea typeface="Calibri"/>
                          <a:cs typeface="Times New Roman"/>
                        </a:rPr>
                        <a:t>(</a:t>
                      </a:r>
                      <a:r>
                        <a:rPr lang="de-DE" sz="1600" dirty="0" err="1">
                          <a:latin typeface="Calibri"/>
                          <a:ea typeface="Calibri"/>
                          <a:cs typeface="Times New Roman"/>
                        </a:rPr>
                        <a:t>ka</a:t>
                      </a:r>
                      <a:r>
                        <a:rPr lang="de-DE" sz="1600" dirty="0">
                          <a:latin typeface="Calibri"/>
                          <a:ea typeface="Calibri"/>
                          <a:cs typeface="Times New Roman"/>
                        </a:rPr>
                        <a:t>) </a:t>
                      </a:r>
                      <a:r>
                        <a:rPr lang="de-DE" sz="1600" dirty="0" err="1">
                          <a:latin typeface="Calibri"/>
                          <a:ea typeface="Calibri"/>
                          <a:cs typeface="Times New Roman"/>
                        </a:rPr>
                        <a:t>życiowy</a:t>
                      </a:r>
                      <a:r>
                        <a:rPr lang="de-DE" sz="1600" dirty="0">
                          <a:latin typeface="Calibri"/>
                          <a:ea typeface="Calibri"/>
                          <a:cs typeface="Times New Roman"/>
                        </a:rPr>
                        <a:t>/a</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a:t>
                      </a:r>
                      <a:r>
                        <a:rPr lang="de-DE" sz="1600" u="none" strike="noStrike" dirty="0">
                          <a:solidFill>
                            <a:schemeClr val="tx1"/>
                          </a:solidFill>
                          <a:latin typeface="Calibri"/>
                          <a:ea typeface="Calibri"/>
                          <a:cs typeface="Times New Roman"/>
                        </a:rPr>
                        <a:t>Leistungsgegenstand</a:t>
                      </a:r>
                      <a:r>
                        <a:rPr lang="de-DE" sz="1600" b="1" dirty="0">
                          <a:latin typeface="Calibri"/>
                          <a:ea typeface="Calibri"/>
                          <a:cs typeface="Times New Roman"/>
                        </a:rPr>
                        <a:t> &lt;-</a:t>
                      </a:r>
                      <a:r>
                        <a:rPr lang="de-DE" sz="1600" dirty="0">
                          <a:latin typeface="Calibri"/>
                          <a:ea typeface="Calibri"/>
                          <a:cs typeface="Times New Roman"/>
                        </a:rPr>
                        <a:t> </a:t>
                      </a:r>
                      <a:r>
                        <a:rPr lang="de-DE" sz="1600" dirty="0" err="1">
                          <a:latin typeface="Calibri"/>
                          <a:ea typeface="Calibri"/>
                          <a:cs typeface="Times New Roman"/>
                        </a:rPr>
                        <a:t>gegenstände</a:t>
                      </a:r>
                      <a:r>
                        <a:rPr lang="de-DE" sz="1600" dirty="0">
                          <a:latin typeface="Calibri"/>
                          <a:ea typeface="Calibri"/>
                          <a:cs typeface="Times New Roman"/>
                        </a:rPr>
                        <a:t>&gt; - </a:t>
                      </a:r>
                      <a:r>
                        <a:rPr lang="de-DE" sz="1600" dirty="0" err="1">
                          <a:latin typeface="Calibri"/>
                          <a:ea typeface="Calibri"/>
                          <a:cs typeface="Times New Roman"/>
                        </a:rPr>
                        <a:t>przedmiot</a:t>
                      </a:r>
                      <a:r>
                        <a:rPr lang="de-DE" sz="1600" dirty="0">
                          <a:latin typeface="Calibri"/>
                          <a:ea typeface="Calibri"/>
                          <a:cs typeface="Times New Roman"/>
                        </a:rPr>
                        <a:t> </a:t>
                      </a:r>
                      <a:r>
                        <a:rPr lang="de-DE" sz="1600" dirty="0" err="1">
                          <a:latin typeface="Calibri"/>
                          <a:ea typeface="Calibri"/>
                          <a:cs typeface="Times New Roman"/>
                        </a:rPr>
                        <a:t>świadczenia</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Liebesbeziehung  &lt;-en&gt;- </a:t>
                      </a:r>
                      <a:r>
                        <a:rPr lang="de-DE" sz="1600" dirty="0" err="1">
                          <a:latin typeface="Calibri"/>
                          <a:ea typeface="Calibri"/>
                          <a:cs typeface="Times New Roman"/>
                        </a:rPr>
                        <a:t>związek</a:t>
                      </a:r>
                      <a:r>
                        <a:rPr lang="de-DE" sz="1600" dirty="0">
                          <a:latin typeface="Calibri"/>
                          <a:ea typeface="Calibri"/>
                          <a:cs typeface="Times New Roman"/>
                        </a:rPr>
                        <a:t> </a:t>
                      </a:r>
                      <a:r>
                        <a:rPr lang="de-DE" sz="1600" dirty="0" err="1">
                          <a:latin typeface="Calibri"/>
                          <a:ea typeface="Calibri"/>
                          <a:cs typeface="Times New Roman"/>
                        </a:rPr>
                        <a:t>uczuciowy</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das Liebespaar &lt;-e&gt;- </a:t>
                      </a:r>
                      <a:r>
                        <a:rPr lang="de-DE" sz="1600" dirty="0" err="1">
                          <a:latin typeface="Calibri"/>
                          <a:ea typeface="Calibri"/>
                          <a:cs typeface="Times New Roman"/>
                        </a:rPr>
                        <a:t>para</a:t>
                      </a:r>
                      <a:r>
                        <a:rPr lang="de-DE" sz="1600" dirty="0">
                          <a:latin typeface="Calibri"/>
                          <a:ea typeface="Calibri"/>
                          <a:cs typeface="Times New Roman"/>
                        </a:rPr>
                        <a:t> </a:t>
                      </a:r>
                      <a:r>
                        <a:rPr lang="de-DE" sz="1600" dirty="0" err="1">
                          <a:latin typeface="Calibri"/>
                          <a:ea typeface="Calibri"/>
                          <a:cs typeface="Times New Roman"/>
                        </a:rPr>
                        <a:t>zakochanych</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Liebschaft &lt;-en&gt;- </a:t>
                      </a:r>
                      <a:r>
                        <a:rPr lang="de-DE" sz="1600" dirty="0" err="1">
                          <a:latin typeface="Calibri"/>
                          <a:ea typeface="Calibri"/>
                          <a:cs typeface="Times New Roman"/>
                        </a:rPr>
                        <a:t>miłostka</a:t>
                      </a:r>
                      <a:r>
                        <a:rPr lang="de-DE" sz="1600" dirty="0">
                          <a:latin typeface="Calibri"/>
                          <a:ea typeface="Calibri"/>
                          <a:cs typeface="Times New Roman"/>
                        </a:rPr>
                        <a:t>, </a:t>
                      </a:r>
                      <a:r>
                        <a:rPr lang="de-DE" sz="1600" dirty="0" err="1">
                          <a:latin typeface="Calibri"/>
                          <a:ea typeface="Calibri"/>
                          <a:cs typeface="Times New Roman"/>
                        </a:rPr>
                        <a:t>przelotny</a:t>
                      </a:r>
                      <a:r>
                        <a:rPr lang="de-DE" sz="1600" dirty="0">
                          <a:latin typeface="Calibri"/>
                          <a:ea typeface="Calibri"/>
                          <a:cs typeface="Times New Roman"/>
                        </a:rPr>
                        <a:t> </a:t>
                      </a:r>
                      <a:r>
                        <a:rPr lang="de-DE" sz="1600" dirty="0" err="1">
                          <a:latin typeface="Calibri"/>
                          <a:ea typeface="Calibri"/>
                          <a:cs typeface="Times New Roman"/>
                        </a:rPr>
                        <a:t>romans</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Natur &lt;kein Pl.&gt; - </a:t>
                      </a:r>
                      <a:r>
                        <a:rPr lang="pl-PL" sz="1600" dirty="0" smtClean="0">
                          <a:latin typeface="Calibri"/>
                          <a:ea typeface="Calibri"/>
                          <a:cs typeface="Times New Roman"/>
                        </a:rPr>
                        <a:t>n</a:t>
                      </a:r>
                      <a:r>
                        <a:rPr lang="de-DE" sz="1600" dirty="0" err="1" smtClean="0">
                          <a:latin typeface="Calibri"/>
                          <a:ea typeface="Calibri"/>
                          <a:cs typeface="Times New Roman"/>
                        </a:rPr>
                        <a:t>atura</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Nutzung &lt;-en&gt;- </a:t>
                      </a:r>
                      <a:r>
                        <a:rPr lang="de-DE" sz="1600" dirty="0" err="1">
                          <a:latin typeface="Calibri"/>
                          <a:ea typeface="Calibri"/>
                          <a:cs typeface="Times New Roman"/>
                        </a:rPr>
                        <a:t>korzystanie</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Partnerschaft &lt;-en&gt; - </a:t>
                      </a:r>
                      <a:r>
                        <a:rPr lang="de-DE" sz="1600" dirty="0" err="1">
                          <a:latin typeface="Calibri"/>
                          <a:ea typeface="Calibri"/>
                          <a:cs typeface="Times New Roman"/>
                        </a:rPr>
                        <a:t>związek</a:t>
                      </a:r>
                      <a:r>
                        <a:rPr lang="de-DE" sz="1600" dirty="0">
                          <a:latin typeface="Calibri"/>
                          <a:ea typeface="Calibri"/>
                          <a:cs typeface="Times New Roman"/>
                        </a:rPr>
                        <a:t> </a:t>
                      </a:r>
                      <a:r>
                        <a:rPr lang="de-DE" sz="1600" dirty="0" smtClean="0">
                          <a:latin typeface="Calibri"/>
                          <a:ea typeface="Calibri"/>
                          <a:cs typeface="Times New Roman"/>
                        </a:rPr>
                        <a:t>partnerski</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Pflege &lt;kein Pl.&gt; - </a:t>
                      </a:r>
                      <a:r>
                        <a:rPr lang="de-DE" sz="1600" dirty="0" err="1">
                          <a:latin typeface="Calibri"/>
                          <a:ea typeface="Calibri"/>
                          <a:cs typeface="Times New Roman"/>
                        </a:rPr>
                        <a:t>opieka</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Probelauf  &lt;‑</a:t>
                      </a:r>
                      <a:r>
                        <a:rPr lang="de-DE" sz="1600" dirty="0" err="1">
                          <a:latin typeface="Calibri"/>
                          <a:ea typeface="Calibri"/>
                          <a:cs typeface="Times New Roman"/>
                        </a:rPr>
                        <a:t>läufe</a:t>
                      </a:r>
                      <a:r>
                        <a:rPr lang="de-DE" sz="1600" dirty="0">
                          <a:latin typeface="Calibri"/>
                          <a:ea typeface="Calibri"/>
                          <a:cs typeface="Times New Roman"/>
                        </a:rPr>
                        <a:t>&gt;  - </a:t>
                      </a:r>
                      <a:r>
                        <a:rPr lang="de-DE" sz="1600" dirty="0" err="1">
                          <a:latin typeface="Calibri"/>
                          <a:ea typeface="Calibri"/>
                          <a:cs typeface="Times New Roman"/>
                        </a:rPr>
                        <a:t>przebieg</a:t>
                      </a:r>
                      <a:r>
                        <a:rPr lang="de-DE" sz="1600" dirty="0">
                          <a:latin typeface="Calibri"/>
                          <a:ea typeface="Calibri"/>
                          <a:cs typeface="Times New Roman"/>
                        </a:rPr>
                        <a:t> </a:t>
                      </a:r>
                      <a:r>
                        <a:rPr lang="de-DE" sz="1600" dirty="0" err="1">
                          <a:latin typeface="Calibri"/>
                          <a:ea typeface="Calibri"/>
                          <a:cs typeface="Times New Roman"/>
                        </a:rPr>
                        <a:t>próbny</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Revolution &lt;-en&gt; - </a:t>
                      </a:r>
                      <a:r>
                        <a:rPr lang="de-DE" sz="1600" dirty="0" err="1">
                          <a:latin typeface="Calibri"/>
                          <a:ea typeface="Calibri"/>
                          <a:cs typeface="Times New Roman"/>
                        </a:rPr>
                        <a:t>rewolucja</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ytuł 1"/>
          <p:cNvSpPr>
            <a:spLocks noGrp="1"/>
          </p:cNvSpPr>
          <p:nvPr>
            <p:ph type="title"/>
          </p:nvPr>
        </p:nvSpPr>
        <p:spPr>
          <a:xfrm>
            <a:off x="457200" y="-71438"/>
            <a:ext cx="8229600" cy="604838"/>
          </a:xfrm>
        </p:spPr>
        <p:txBody>
          <a:bodyPr>
            <a:normAutofit/>
          </a:bodyPr>
          <a:lstStyle/>
          <a:p>
            <a:r>
              <a:rPr sz="3200" b="1" u="sng" cap="all" err="1">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Wortschatz</a:t>
            </a:r>
            <a:endParaRPr sz="3200" b="1" u="sng" cap="all">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70000" r="-70000"/>
          </a:stretch>
        </a:blipFill>
        <a:effectLst/>
      </p:bgPr>
    </p:bg>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357158" y="776546"/>
          <a:ext cx="8429684" cy="4724160"/>
        </p:xfrm>
        <a:graphic>
          <a:graphicData uri="http://schemas.openxmlformats.org/drawingml/2006/table">
            <a:tbl>
              <a:tblPr/>
              <a:tblGrid>
                <a:gridCol w="8429684"/>
              </a:tblGrid>
              <a:tr h="252000">
                <a:tc>
                  <a:txBody>
                    <a:bodyPr/>
                    <a:lstStyle/>
                    <a:p>
                      <a:pPr>
                        <a:spcAft>
                          <a:spcPts val="0"/>
                        </a:spcAft>
                      </a:pPr>
                      <a:r>
                        <a:rPr lang="de-DE" sz="1600" dirty="0">
                          <a:latin typeface="Calibri"/>
                          <a:ea typeface="Calibri"/>
                          <a:cs typeface="Times New Roman"/>
                        </a:rPr>
                        <a:t>die </a:t>
                      </a:r>
                      <a:r>
                        <a:rPr lang="de-DE" sz="1600" dirty="0" err="1">
                          <a:latin typeface="Calibri"/>
                          <a:ea typeface="Calibri"/>
                          <a:cs typeface="Times New Roman"/>
                        </a:rPr>
                        <a:t>Schneidungsrate</a:t>
                      </a:r>
                      <a:r>
                        <a:rPr lang="de-DE" sz="1600" dirty="0">
                          <a:latin typeface="Calibri"/>
                          <a:ea typeface="Calibri"/>
                          <a:cs typeface="Times New Roman"/>
                        </a:rPr>
                        <a:t> &lt;-n&gt; - </a:t>
                      </a:r>
                      <a:r>
                        <a:rPr lang="de-DE" sz="1600" dirty="0" err="1">
                          <a:latin typeface="Calibri"/>
                          <a:ea typeface="Calibri"/>
                          <a:cs typeface="Times New Roman"/>
                        </a:rPr>
                        <a:t>liczba</a:t>
                      </a:r>
                      <a:r>
                        <a:rPr lang="de-DE" sz="1600" dirty="0">
                          <a:latin typeface="Calibri"/>
                          <a:ea typeface="Calibri"/>
                          <a:cs typeface="Times New Roman"/>
                        </a:rPr>
                        <a:t> </a:t>
                      </a:r>
                      <a:r>
                        <a:rPr lang="de-DE" sz="1600" dirty="0" err="1">
                          <a:latin typeface="Calibri"/>
                          <a:ea typeface="Calibri"/>
                          <a:cs typeface="Times New Roman"/>
                        </a:rPr>
                        <a:t>rozwodów</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Seitensprung  &lt;-en&gt;- </a:t>
                      </a:r>
                      <a:r>
                        <a:rPr lang="de-DE" sz="1600" dirty="0" err="1">
                          <a:latin typeface="Calibri"/>
                          <a:ea typeface="Calibri"/>
                          <a:cs typeface="Times New Roman"/>
                        </a:rPr>
                        <a:t>skok</a:t>
                      </a:r>
                      <a:r>
                        <a:rPr lang="de-DE" sz="1600" dirty="0">
                          <a:latin typeface="Calibri"/>
                          <a:ea typeface="Calibri"/>
                          <a:cs typeface="Times New Roman"/>
                        </a:rPr>
                        <a:t> w </a:t>
                      </a:r>
                      <a:r>
                        <a:rPr lang="de-DE" sz="1600" dirty="0" err="1">
                          <a:latin typeface="Calibri"/>
                          <a:ea typeface="Calibri"/>
                          <a:cs typeface="Times New Roman"/>
                        </a:rPr>
                        <a:t>bok</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Sozialleistung &lt;-en&gt; - </a:t>
                      </a:r>
                      <a:r>
                        <a:rPr lang="de-DE" sz="1600" dirty="0" err="1">
                          <a:latin typeface="Calibri"/>
                          <a:ea typeface="Calibri"/>
                          <a:cs typeface="Times New Roman"/>
                        </a:rPr>
                        <a:t>świadczenia</a:t>
                      </a:r>
                      <a:r>
                        <a:rPr lang="de-DE" sz="1600" dirty="0">
                          <a:latin typeface="Calibri"/>
                          <a:ea typeface="Calibri"/>
                          <a:cs typeface="Times New Roman"/>
                        </a:rPr>
                        <a:t> </a:t>
                      </a:r>
                      <a:r>
                        <a:rPr lang="de-DE" sz="1600" dirty="0" err="1" smtClean="0">
                          <a:latin typeface="Calibri"/>
                          <a:ea typeface="Calibri"/>
                          <a:cs typeface="Times New Roman"/>
                        </a:rPr>
                        <a:t>socjalne</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Staat &lt;-en&gt;- </a:t>
                      </a:r>
                      <a:r>
                        <a:rPr lang="de-DE" sz="1600" dirty="0" err="1">
                          <a:latin typeface="Calibri"/>
                          <a:ea typeface="Calibri"/>
                          <a:cs typeface="Times New Roman"/>
                        </a:rPr>
                        <a:t>państwo</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das Testament &lt;-e&gt; - </a:t>
                      </a:r>
                      <a:r>
                        <a:rPr lang="de-DE" sz="1600" dirty="0" err="1">
                          <a:latin typeface="Calibri"/>
                          <a:ea typeface="Calibri"/>
                          <a:cs typeface="Times New Roman"/>
                        </a:rPr>
                        <a:t>testament</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Tod &lt;-e&gt; - </a:t>
                      </a:r>
                      <a:r>
                        <a:rPr lang="pl-PL" sz="1600" dirty="0" smtClean="0">
                          <a:latin typeface="Calibri"/>
                          <a:ea typeface="Calibri"/>
                          <a:cs typeface="Times New Roman"/>
                        </a:rPr>
                        <a:t>ś</a:t>
                      </a:r>
                      <a:r>
                        <a:rPr lang="de-DE" sz="1600" dirty="0" err="1" smtClean="0">
                          <a:latin typeface="Calibri"/>
                          <a:ea typeface="Calibri"/>
                          <a:cs typeface="Times New Roman"/>
                        </a:rPr>
                        <a:t>mierć</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Trauschein &lt;-e&gt;- </a:t>
                      </a:r>
                      <a:r>
                        <a:rPr lang="de-DE" sz="1600" dirty="0" err="1">
                          <a:latin typeface="Calibri"/>
                          <a:ea typeface="Calibri"/>
                          <a:cs typeface="Times New Roman"/>
                        </a:rPr>
                        <a:t>akt</a:t>
                      </a:r>
                      <a:r>
                        <a:rPr lang="de-DE" sz="1600" dirty="0">
                          <a:latin typeface="Calibri"/>
                          <a:ea typeface="Calibri"/>
                          <a:cs typeface="Times New Roman"/>
                        </a:rPr>
                        <a:t> </a:t>
                      </a:r>
                      <a:r>
                        <a:rPr lang="de-DE" sz="1600" dirty="0" err="1">
                          <a:latin typeface="Calibri"/>
                          <a:ea typeface="Calibri"/>
                          <a:cs typeface="Times New Roman"/>
                        </a:rPr>
                        <a:t>ślubu</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Trennung &lt;-en&gt; - </a:t>
                      </a:r>
                      <a:r>
                        <a:rPr lang="de-DE" sz="1600" dirty="0" err="1">
                          <a:latin typeface="Calibri"/>
                          <a:ea typeface="Calibri"/>
                          <a:cs typeface="Times New Roman"/>
                        </a:rPr>
                        <a:t>separacja</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Überblick &lt;-e&gt; - </a:t>
                      </a:r>
                      <a:r>
                        <a:rPr lang="de-DE" sz="1600" dirty="0" err="1">
                          <a:latin typeface="Calibri"/>
                          <a:ea typeface="Calibri"/>
                          <a:cs typeface="Times New Roman"/>
                        </a:rPr>
                        <a:t>zarys</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der Umfang &lt;Umfänge&gt;  - </a:t>
                      </a:r>
                      <a:r>
                        <a:rPr lang="de-DE" sz="1600" dirty="0" err="1">
                          <a:latin typeface="Calibri"/>
                          <a:ea typeface="Calibri"/>
                          <a:cs typeface="Times New Roman"/>
                        </a:rPr>
                        <a:t>zakres</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Unterhaltspflicht &lt;kein Pl.&gt; </a:t>
                      </a:r>
                      <a:r>
                        <a:rPr lang="de-DE" sz="1600" dirty="0" err="1">
                          <a:latin typeface="Calibri"/>
                          <a:ea typeface="Calibri"/>
                          <a:cs typeface="Times New Roman"/>
                        </a:rPr>
                        <a:t>obowiązek</a:t>
                      </a:r>
                      <a:r>
                        <a:rPr lang="de-DE" sz="1600" dirty="0">
                          <a:latin typeface="Calibri"/>
                          <a:ea typeface="Calibri"/>
                          <a:cs typeface="Times New Roman"/>
                        </a:rPr>
                        <a:t> </a:t>
                      </a:r>
                      <a:r>
                        <a:rPr lang="de-DE" sz="1600" dirty="0" err="1">
                          <a:latin typeface="Calibri"/>
                          <a:ea typeface="Calibri"/>
                          <a:cs typeface="Times New Roman"/>
                        </a:rPr>
                        <a:t>utrzymania</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Unterhaltung &lt;kein Pl.&gt; - </a:t>
                      </a:r>
                      <a:r>
                        <a:rPr lang="de-DE" sz="1600" dirty="0" err="1">
                          <a:latin typeface="Calibri"/>
                          <a:ea typeface="Calibri"/>
                          <a:cs typeface="Times New Roman"/>
                        </a:rPr>
                        <a:t>utrzymanie</a:t>
                      </a:r>
                      <a:r>
                        <a:rPr lang="de-DE" sz="1600" dirty="0">
                          <a:latin typeface="Calibri"/>
                          <a:ea typeface="Calibri"/>
                          <a:cs typeface="Times New Roman"/>
                        </a:rPr>
                        <a:t>, </a:t>
                      </a:r>
                      <a:r>
                        <a:rPr lang="de-DE" sz="1600" dirty="0" err="1">
                          <a:latin typeface="Calibri"/>
                          <a:ea typeface="Calibri"/>
                          <a:cs typeface="Times New Roman"/>
                        </a:rPr>
                        <a:t>prowadzenie</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das Vermögen &lt;-&gt; - </a:t>
                      </a:r>
                      <a:r>
                        <a:rPr lang="de-DE" sz="1600" dirty="0" err="1">
                          <a:latin typeface="Calibri"/>
                          <a:ea typeface="Calibri"/>
                          <a:cs typeface="Times New Roman"/>
                        </a:rPr>
                        <a:t>majątek</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00">
                <a:tc>
                  <a:txBody>
                    <a:bodyPr/>
                    <a:lstStyle/>
                    <a:p>
                      <a:pPr>
                        <a:spcAft>
                          <a:spcPts val="0"/>
                        </a:spcAft>
                      </a:pPr>
                      <a:r>
                        <a:rPr lang="de-DE" sz="1600" dirty="0">
                          <a:latin typeface="Calibri"/>
                          <a:ea typeface="Calibri"/>
                          <a:cs typeface="Times New Roman"/>
                        </a:rPr>
                        <a:t>die Voraussetzung &lt;-en&gt; - </a:t>
                      </a:r>
                      <a:r>
                        <a:rPr lang="de-DE" sz="1600" dirty="0" err="1">
                          <a:latin typeface="Calibri"/>
                          <a:ea typeface="Calibri"/>
                          <a:cs typeface="Times New Roman"/>
                        </a:rPr>
                        <a:t>warunek</a:t>
                      </a:r>
                      <a:endParaRPr lang="pl-PL" sz="1600" dirty="0">
                        <a:latin typeface="Calibri"/>
                        <a:ea typeface="Calibri"/>
                        <a:cs typeface="Times New Roman"/>
                      </a:endParaRPr>
                    </a:p>
                  </a:txBody>
                  <a:tcPr marL="180000" marR="468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ytuł 1"/>
          <p:cNvSpPr>
            <a:spLocks noGrp="1"/>
          </p:cNvSpPr>
          <p:nvPr>
            <p:ph type="title"/>
          </p:nvPr>
        </p:nvSpPr>
        <p:spPr>
          <a:xfrm>
            <a:off x="457200" y="-71438"/>
            <a:ext cx="8229600" cy="604838"/>
          </a:xfrm>
        </p:spPr>
        <p:txBody>
          <a:bodyPr>
            <a:normAutofit/>
          </a:bodyPr>
          <a:lstStyle/>
          <a:p>
            <a:r>
              <a:rPr sz="3200" b="1" u="sng" cap="all" err="1">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Wortschatz</a:t>
            </a:r>
            <a:endParaRPr sz="3200" b="1" u="sng" cap="all">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70000" r="-70000"/>
          </a:stretch>
        </a:blipFill>
        <a:effectLst/>
      </p:bgPr>
    </p:bg>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357158" y="714360"/>
          <a:ext cx="8434800" cy="4126901"/>
        </p:xfrm>
        <a:graphic>
          <a:graphicData uri="http://schemas.openxmlformats.org/drawingml/2006/table">
            <a:tbl>
              <a:tblPr/>
              <a:tblGrid>
                <a:gridCol w="8434800"/>
              </a:tblGrid>
              <a:tr h="149867">
                <a:tc>
                  <a:txBody>
                    <a:bodyPr/>
                    <a:lstStyle/>
                    <a:p>
                      <a:pPr algn="l">
                        <a:lnSpc>
                          <a:spcPct val="107000"/>
                        </a:lnSpc>
                        <a:spcBef>
                          <a:spcPts val="300"/>
                        </a:spcBef>
                        <a:spcAft>
                          <a:spcPts val="720"/>
                        </a:spcAft>
                      </a:pPr>
                      <a:r>
                        <a:rPr lang="pl-PL" sz="1800" b="1" dirty="0" err="1" smtClean="0">
                          <a:latin typeface="Calibri"/>
                          <a:ea typeface="Calibri"/>
                          <a:cs typeface="Times New Roman"/>
                        </a:rPr>
                        <a:t>Verb</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7">
                <a:tc>
                  <a:txBody>
                    <a:bodyPr/>
                    <a:lstStyle/>
                    <a:p>
                      <a:pPr algn="l">
                        <a:lnSpc>
                          <a:spcPct val="107000"/>
                        </a:lnSpc>
                        <a:spcBef>
                          <a:spcPts val="300"/>
                        </a:spcBef>
                        <a:spcAft>
                          <a:spcPts val="720"/>
                        </a:spcAft>
                      </a:pPr>
                      <a:r>
                        <a:rPr lang="pl-PL" sz="1500" dirty="0" err="1">
                          <a:latin typeface="Calibri"/>
                          <a:ea typeface="Calibri"/>
                          <a:cs typeface="Times New Roman"/>
                        </a:rPr>
                        <a:t>anpassen</a:t>
                      </a:r>
                      <a:r>
                        <a:rPr lang="pl-PL" sz="1500" dirty="0">
                          <a:latin typeface="Calibri"/>
                          <a:ea typeface="Calibri"/>
                          <a:cs typeface="Times New Roman"/>
                        </a:rPr>
                        <a:t> - dostosować</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22">
                <a:tc>
                  <a:txBody>
                    <a:bodyPr/>
                    <a:lstStyle/>
                    <a:p>
                      <a:pPr algn="l">
                        <a:lnSpc>
                          <a:spcPct val="107000"/>
                        </a:lnSpc>
                        <a:spcBef>
                          <a:spcPts val="300"/>
                        </a:spcBef>
                        <a:spcAft>
                          <a:spcPts val="720"/>
                        </a:spcAft>
                      </a:pPr>
                      <a:r>
                        <a:rPr lang="de-DE" sz="1500" dirty="0">
                          <a:latin typeface="Calibri"/>
                          <a:ea typeface="Calibri"/>
                          <a:cs typeface="Times New Roman"/>
                        </a:rPr>
                        <a:t>ansehen - </a:t>
                      </a:r>
                      <a:r>
                        <a:rPr lang="de-DE" sz="1500" dirty="0" err="1">
                          <a:latin typeface="Calibri"/>
                          <a:ea typeface="Calibri"/>
                          <a:cs typeface="Times New Roman"/>
                        </a:rPr>
                        <a:t>uważać</a:t>
                      </a:r>
                      <a:r>
                        <a:rPr lang="de-DE" sz="1500" dirty="0">
                          <a:latin typeface="Calibri"/>
                          <a:ea typeface="Calibri"/>
                          <a:cs typeface="Times New Roman"/>
                        </a:rPr>
                        <a:t>, </a:t>
                      </a:r>
                      <a:r>
                        <a:rPr lang="de-DE" sz="1500" dirty="0" err="1">
                          <a:latin typeface="Calibri"/>
                          <a:ea typeface="Calibri"/>
                          <a:cs typeface="Times New Roman"/>
                        </a:rPr>
                        <a:t>postrzegać</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62">
                <a:tc>
                  <a:txBody>
                    <a:bodyPr/>
                    <a:lstStyle/>
                    <a:p>
                      <a:pPr algn="l">
                        <a:lnSpc>
                          <a:spcPct val="107000"/>
                        </a:lnSpc>
                        <a:spcBef>
                          <a:spcPts val="300"/>
                        </a:spcBef>
                        <a:spcAft>
                          <a:spcPts val="720"/>
                        </a:spcAft>
                      </a:pPr>
                      <a:r>
                        <a:rPr lang="de-DE" sz="1500" dirty="0">
                          <a:latin typeface="Calibri"/>
                          <a:ea typeface="Calibri"/>
                          <a:cs typeface="Times New Roman"/>
                        </a:rPr>
                        <a:t>betreuen - </a:t>
                      </a:r>
                      <a:r>
                        <a:rPr lang="de-DE" sz="1500" dirty="0" err="1">
                          <a:latin typeface="Calibri"/>
                          <a:ea typeface="Calibri"/>
                          <a:cs typeface="Times New Roman"/>
                        </a:rPr>
                        <a:t>pielęgnować</a:t>
                      </a:r>
                      <a:r>
                        <a:rPr lang="de-DE" sz="1500" dirty="0">
                          <a:latin typeface="Calibri"/>
                          <a:ea typeface="Calibri"/>
                          <a:cs typeface="Times New Roman"/>
                        </a:rPr>
                        <a:t> </a:t>
                      </a:r>
                      <a:r>
                        <a:rPr lang="de-DE" sz="1500" dirty="0" err="1">
                          <a:latin typeface="Calibri"/>
                          <a:ea typeface="Calibri"/>
                          <a:cs typeface="Times New Roman"/>
                        </a:rPr>
                        <a:t>kogoś</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22">
                <a:tc>
                  <a:txBody>
                    <a:bodyPr/>
                    <a:lstStyle/>
                    <a:p>
                      <a:pPr algn="l">
                        <a:lnSpc>
                          <a:spcPct val="107000"/>
                        </a:lnSpc>
                        <a:spcBef>
                          <a:spcPts val="300"/>
                        </a:spcBef>
                        <a:spcAft>
                          <a:spcPts val="720"/>
                        </a:spcAft>
                      </a:pPr>
                      <a:r>
                        <a:rPr lang="de-DE" sz="1500" dirty="0">
                          <a:latin typeface="Calibri"/>
                          <a:ea typeface="Calibri"/>
                          <a:cs typeface="Times New Roman"/>
                        </a:rPr>
                        <a:t>erfüllen - </a:t>
                      </a:r>
                      <a:r>
                        <a:rPr lang="de-DE" sz="1500" dirty="0" err="1">
                          <a:latin typeface="Calibri"/>
                          <a:ea typeface="Calibri"/>
                          <a:cs typeface="Times New Roman"/>
                        </a:rPr>
                        <a:t>spełniać</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22">
                <a:tc>
                  <a:txBody>
                    <a:bodyPr/>
                    <a:lstStyle/>
                    <a:p>
                      <a:pPr algn="l">
                        <a:lnSpc>
                          <a:spcPct val="107000"/>
                        </a:lnSpc>
                        <a:spcBef>
                          <a:spcPts val="300"/>
                        </a:spcBef>
                        <a:spcAft>
                          <a:spcPts val="720"/>
                        </a:spcAft>
                      </a:pPr>
                      <a:r>
                        <a:rPr lang="de-DE" sz="1500">
                          <a:latin typeface="Calibri"/>
                          <a:ea typeface="Calibri"/>
                          <a:cs typeface="Times New Roman"/>
                        </a:rPr>
                        <a:t>erlernen - nauczyć się czegoś </a:t>
                      </a:r>
                      <a:endParaRPr lang="pl-PL" sz="150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02">
                <a:tc>
                  <a:txBody>
                    <a:bodyPr/>
                    <a:lstStyle/>
                    <a:p>
                      <a:pPr algn="l">
                        <a:lnSpc>
                          <a:spcPct val="107000"/>
                        </a:lnSpc>
                        <a:spcBef>
                          <a:spcPts val="300"/>
                        </a:spcBef>
                        <a:spcAft>
                          <a:spcPts val="720"/>
                        </a:spcAft>
                      </a:pPr>
                      <a:r>
                        <a:rPr lang="de-DE" sz="1500" dirty="0">
                          <a:latin typeface="Calibri"/>
                          <a:ea typeface="Calibri"/>
                          <a:cs typeface="Times New Roman"/>
                        </a:rPr>
                        <a:t>ermöglichen - </a:t>
                      </a:r>
                      <a:r>
                        <a:rPr lang="de-DE" sz="1500" dirty="0" err="1">
                          <a:latin typeface="Calibri"/>
                          <a:ea typeface="Calibri"/>
                          <a:cs typeface="Times New Roman"/>
                        </a:rPr>
                        <a:t>umożliwiać</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22">
                <a:tc>
                  <a:txBody>
                    <a:bodyPr/>
                    <a:lstStyle/>
                    <a:p>
                      <a:pPr algn="l">
                        <a:lnSpc>
                          <a:spcPct val="107000"/>
                        </a:lnSpc>
                        <a:spcBef>
                          <a:spcPts val="300"/>
                        </a:spcBef>
                        <a:spcAft>
                          <a:spcPts val="720"/>
                        </a:spcAft>
                      </a:pPr>
                      <a:r>
                        <a:rPr lang="pl-PL" sz="1500" dirty="0" err="1">
                          <a:latin typeface="Calibri"/>
                          <a:ea typeface="Calibri"/>
                          <a:cs typeface="Times New Roman"/>
                        </a:rPr>
                        <a:t>gelten</a:t>
                      </a:r>
                      <a:r>
                        <a:rPr lang="pl-PL" sz="1500" dirty="0">
                          <a:latin typeface="Calibri"/>
                          <a:ea typeface="Calibri"/>
                          <a:cs typeface="Times New Roman"/>
                        </a:rPr>
                        <a:t> - obowiązuje, ma wartość</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22">
                <a:tc>
                  <a:txBody>
                    <a:bodyPr/>
                    <a:lstStyle/>
                    <a:p>
                      <a:pPr algn="l">
                        <a:lnSpc>
                          <a:spcPct val="107000"/>
                        </a:lnSpc>
                        <a:spcBef>
                          <a:spcPts val="300"/>
                        </a:spcBef>
                        <a:spcAft>
                          <a:spcPts val="720"/>
                        </a:spcAft>
                      </a:pPr>
                      <a:r>
                        <a:rPr lang="de-DE" sz="1500" dirty="0">
                          <a:latin typeface="Calibri"/>
                          <a:ea typeface="Calibri"/>
                          <a:cs typeface="Times New Roman"/>
                        </a:rPr>
                        <a:t>leisten - </a:t>
                      </a:r>
                      <a:r>
                        <a:rPr lang="de-DE" sz="1500" dirty="0" err="1">
                          <a:latin typeface="Calibri"/>
                          <a:ea typeface="Calibri"/>
                          <a:cs typeface="Times New Roman"/>
                        </a:rPr>
                        <a:t>wyświadczać</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954">
                <a:tc>
                  <a:txBody>
                    <a:bodyPr/>
                    <a:lstStyle/>
                    <a:p>
                      <a:pPr algn="l">
                        <a:lnSpc>
                          <a:spcPct val="107000"/>
                        </a:lnSpc>
                        <a:spcBef>
                          <a:spcPts val="300"/>
                        </a:spcBef>
                        <a:spcAft>
                          <a:spcPts val="720"/>
                        </a:spcAft>
                      </a:pPr>
                      <a:r>
                        <a:rPr lang="pl-PL" sz="1500" dirty="0" err="1">
                          <a:latin typeface="Calibri"/>
                          <a:ea typeface="Calibri"/>
                          <a:cs typeface="Times New Roman"/>
                        </a:rPr>
                        <a:t>einen</a:t>
                      </a:r>
                      <a:r>
                        <a:rPr lang="pl-PL" sz="1500" dirty="0">
                          <a:latin typeface="Calibri"/>
                          <a:ea typeface="Calibri"/>
                          <a:cs typeface="Times New Roman"/>
                        </a:rPr>
                        <a:t> </a:t>
                      </a:r>
                      <a:r>
                        <a:rPr lang="pl-PL" sz="1500" dirty="0" err="1" smtClean="0">
                          <a:latin typeface="Calibri"/>
                          <a:ea typeface="Calibri"/>
                          <a:cs typeface="Times New Roman"/>
                        </a:rPr>
                        <a:t>Haushalt</a:t>
                      </a:r>
                      <a:r>
                        <a:rPr lang="pl-PL" sz="1500" dirty="0" smtClean="0">
                          <a:latin typeface="Calibri"/>
                          <a:ea typeface="Calibri"/>
                          <a:cs typeface="Times New Roman"/>
                        </a:rPr>
                        <a:t> </a:t>
                      </a:r>
                      <a:r>
                        <a:rPr lang="pl-PL" sz="1500" dirty="0" err="1">
                          <a:latin typeface="Calibri"/>
                          <a:ea typeface="Calibri"/>
                          <a:cs typeface="Times New Roman"/>
                        </a:rPr>
                        <a:t>fuhren</a:t>
                      </a:r>
                      <a:r>
                        <a:rPr lang="pl-PL" sz="1500" dirty="0">
                          <a:latin typeface="Calibri"/>
                          <a:ea typeface="Calibri"/>
                          <a:cs typeface="Times New Roman"/>
                        </a:rPr>
                        <a:t> - prowadzić gospodarstwo domowe</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22">
                <a:tc>
                  <a:txBody>
                    <a:bodyPr/>
                    <a:lstStyle/>
                    <a:p>
                      <a:pPr algn="l">
                        <a:lnSpc>
                          <a:spcPct val="107000"/>
                        </a:lnSpc>
                        <a:spcBef>
                          <a:spcPts val="300"/>
                        </a:spcBef>
                        <a:spcAft>
                          <a:spcPts val="720"/>
                        </a:spcAft>
                      </a:pPr>
                      <a:r>
                        <a:rPr lang="pl-PL" sz="1500" dirty="0" err="1">
                          <a:latin typeface="Calibri"/>
                          <a:ea typeface="Calibri"/>
                          <a:cs typeface="Times New Roman"/>
                        </a:rPr>
                        <a:t>schulden</a:t>
                      </a:r>
                      <a:r>
                        <a:rPr lang="pl-PL" sz="1500" dirty="0">
                          <a:latin typeface="Calibri"/>
                          <a:ea typeface="Calibri"/>
                          <a:cs typeface="Times New Roman"/>
                        </a:rPr>
                        <a:t> - być komuś winnym, być zobowiązanym</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22">
                <a:tc>
                  <a:txBody>
                    <a:bodyPr/>
                    <a:lstStyle/>
                    <a:p>
                      <a:pPr algn="l">
                        <a:lnSpc>
                          <a:spcPct val="107000"/>
                        </a:lnSpc>
                        <a:spcBef>
                          <a:spcPts val="300"/>
                        </a:spcBef>
                        <a:spcAft>
                          <a:spcPts val="720"/>
                        </a:spcAft>
                      </a:pPr>
                      <a:r>
                        <a:rPr lang="de-DE" sz="1500" dirty="0" smtClean="0">
                          <a:latin typeface="Calibri"/>
                          <a:ea typeface="Calibri"/>
                          <a:cs typeface="Times New Roman"/>
                        </a:rPr>
                        <a:t>zusammenziehen </a:t>
                      </a:r>
                      <a:r>
                        <a:rPr lang="de-DE" sz="1500" dirty="0">
                          <a:latin typeface="Calibri"/>
                          <a:ea typeface="Calibri"/>
                          <a:cs typeface="Times New Roman"/>
                        </a:rPr>
                        <a:t>- </a:t>
                      </a:r>
                      <a:r>
                        <a:rPr lang="de-DE" sz="1500" dirty="0" err="1">
                          <a:latin typeface="Calibri"/>
                          <a:ea typeface="Calibri"/>
                          <a:cs typeface="Times New Roman"/>
                        </a:rPr>
                        <a:t>zamieszkać</a:t>
                      </a:r>
                      <a:r>
                        <a:rPr lang="de-DE" sz="1500" dirty="0">
                          <a:latin typeface="Calibri"/>
                          <a:ea typeface="Calibri"/>
                          <a:cs typeface="Times New Roman"/>
                        </a:rPr>
                        <a:t> </a:t>
                      </a:r>
                      <a:r>
                        <a:rPr lang="de-DE" sz="1500" dirty="0" err="1" smtClean="0">
                          <a:latin typeface="Calibri"/>
                          <a:ea typeface="Calibri"/>
                          <a:cs typeface="Times New Roman"/>
                        </a:rPr>
                        <a:t>razem</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ytuł 1"/>
          <p:cNvSpPr>
            <a:spLocks noGrp="1"/>
          </p:cNvSpPr>
          <p:nvPr>
            <p:ph type="title"/>
          </p:nvPr>
        </p:nvSpPr>
        <p:spPr>
          <a:xfrm>
            <a:off x="457200" y="-71438"/>
            <a:ext cx="8229600" cy="604838"/>
          </a:xfrm>
        </p:spPr>
        <p:txBody>
          <a:bodyPr>
            <a:normAutofit/>
          </a:bodyPr>
          <a:lstStyle/>
          <a:p>
            <a:r>
              <a:rPr sz="3200" b="1" u="sng" cap="all" err="1">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Wortschatz</a:t>
            </a:r>
            <a:endParaRPr sz="3200" b="1" u="sng" cap="all">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70000" r="-70000"/>
          </a:stretch>
        </a:blipFill>
        <a:effectLst/>
      </p:bgPr>
    </p:bg>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357158" y="714360"/>
          <a:ext cx="8434800" cy="4752000"/>
        </p:xfrm>
        <a:graphic>
          <a:graphicData uri="http://schemas.openxmlformats.org/drawingml/2006/table">
            <a:tbl>
              <a:tblPr/>
              <a:tblGrid>
                <a:gridCol w="8434800"/>
              </a:tblGrid>
              <a:tr h="396000">
                <a:tc>
                  <a:txBody>
                    <a:bodyPr/>
                    <a:lstStyle/>
                    <a:p>
                      <a:pPr algn="l">
                        <a:lnSpc>
                          <a:spcPct val="107000"/>
                        </a:lnSpc>
                        <a:spcBef>
                          <a:spcPts val="300"/>
                        </a:spcBef>
                        <a:spcAft>
                          <a:spcPts val="720"/>
                        </a:spcAft>
                      </a:pPr>
                      <a:r>
                        <a:rPr lang="pl-PL" sz="1800" b="1" dirty="0" err="1">
                          <a:latin typeface="Calibri"/>
                          <a:ea typeface="Calibri"/>
                          <a:cs typeface="Times New Roman"/>
                        </a:rPr>
                        <a:t>Adjektiv</a:t>
                      </a:r>
                      <a:endParaRPr lang="pl-PL" sz="18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de-DE" sz="1500" dirty="0">
                          <a:latin typeface="Calibri"/>
                          <a:ea typeface="Calibri"/>
                          <a:cs typeface="Times New Roman"/>
                        </a:rPr>
                        <a:t>identisch - </a:t>
                      </a:r>
                      <a:r>
                        <a:rPr lang="de-DE" sz="1500" dirty="0" err="1">
                          <a:latin typeface="Calibri"/>
                          <a:ea typeface="Calibri"/>
                          <a:cs typeface="Times New Roman"/>
                        </a:rPr>
                        <a:t>identyczny</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de-DE" sz="1500" dirty="0" smtClean="0">
                          <a:latin typeface="Calibri"/>
                          <a:ea typeface="Calibri"/>
                          <a:cs typeface="Times New Roman"/>
                        </a:rPr>
                        <a:t>kurz </a:t>
                      </a:r>
                      <a:r>
                        <a:rPr lang="de-DE" sz="1500" dirty="0">
                          <a:latin typeface="Calibri"/>
                          <a:ea typeface="Calibri"/>
                          <a:cs typeface="Times New Roman"/>
                        </a:rPr>
                        <a:t>- </a:t>
                      </a:r>
                      <a:r>
                        <a:rPr lang="de-DE" sz="1500" dirty="0" err="1">
                          <a:latin typeface="Calibri"/>
                          <a:ea typeface="Calibri"/>
                          <a:cs typeface="Times New Roman"/>
                        </a:rPr>
                        <a:t>krótki</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pl-PL" sz="1500">
                          <a:latin typeface="Calibri"/>
                          <a:ea typeface="Calibri"/>
                          <a:cs typeface="Times New Roman"/>
                        </a:rPr>
                        <a:t>mehrmals - wielokrotnie</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de-DE" sz="1500">
                          <a:latin typeface="Calibri"/>
                          <a:ea typeface="Calibri"/>
                          <a:cs typeface="Times New Roman"/>
                        </a:rPr>
                        <a:t>minderjährig - niepełnoletni </a:t>
                      </a:r>
                      <a:endParaRPr lang="pl-PL" sz="150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pl-PL" sz="1500">
                          <a:latin typeface="Calibri"/>
                          <a:ea typeface="Calibri"/>
                          <a:cs typeface="Times New Roman"/>
                        </a:rPr>
                        <a:t>pararell - jednocześnie</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de-DE" sz="1500">
                          <a:latin typeface="Calibri"/>
                          <a:ea typeface="Calibri"/>
                          <a:cs typeface="Times New Roman"/>
                        </a:rPr>
                        <a:t>partnerschaftlich - partnerski </a:t>
                      </a:r>
                      <a:endParaRPr lang="pl-PL" sz="150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de-DE" sz="1500" dirty="0">
                          <a:latin typeface="Calibri"/>
                          <a:ea typeface="Calibri"/>
                          <a:cs typeface="Times New Roman"/>
                        </a:rPr>
                        <a:t>schwer </a:t>
                      </a:r>
                      <a:r>
                        <a:rPr lang="de-DE" sz="1500" dirty="0" smtClean="0">
                          <a:latin typeface="Calibri"/>
                          <a:ea typeface="Calibri"/>
                          <a:cs typeface="Times New Roman"/>
                        </a:rPr>
                        <a:t>-</a:t>
                      </a:r>
                      <a:r>
                        <a:rPr lang="pl-PL" sz="1500" dirty="0" smtClean="0">
                          <a:latin typeface="Calibri"/>
                          <a:ea typeface="Calibri"/>
                          <a:cs typeface="Times New Roman"/>
                        </a:rPr>
                        <a:t> </a:t>
                      </a:r>
                      <a:r>
                        <a:rPr lang="de-DE" sz="1500" dirty="0" err="1" smtClean="0">
                          <a:latin typeface="Calibri"/>
                          <a:ea typeface="Calibri"/>
                          <a:cs typeface="Times New Roman"/>
                        </a:rPr>
                        <a:t>ciężki</a:t>
                      </a:r>
                      <a:r>
                        <a:rPr lang="de-DE" sz="1500" dirty="0">
                          <a:latin typeface="Calibri"/>
                          <a:ea typeface="Calibri"/>
                          <a:cs typeface="Times New Roman"/>
                        </a:rPr>
                        <a:t>, </a:t>
                      </a:r>
                      <a:r>
                        <a:rPr lang="de-DE" sz="1500" dirty="0" err="1">
                          <a:latin typeface="Calibri"/>
                          <a:ea typeface="Calibri"/>
                          <a:cs typeface="Times New Roman"/>
                        </a:rPr>
                        <a:t>trudny</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de-DE" sz="1500" dirty="0">
                          <a:latin typeface="Calibri"/>
                          <a:ea typeface="Calibri"/>
                          <a:cs typeface="Times New Roman"/>
                        </a:rPr>
                        <a:t>sexuell - </a:t>
                      </a:r>
                      <a:r>
                        <a:rPr lang="pl-PL" sz="1500" dirty="0" smtClean="0">
                          <a:latin typeface="Calibri"/>
                          <a:ea typeface="Calibri"/>
                          <a:cs typeface="Times New Roman"/>
                        </a:rPr>
                        <a:t> </a:t>
                      </a:r>
                      <a:r>
                        <a:rPr lang="de-DE" sz="1500" dirty="0" err="1" smtClean="0">
                          <a:latin typeface="Calibri"/>
                          <a:ea typeface="Calibri"/>
                          <a:cs typeface="Times New Roman"/>
                        </a:rPr>
                        <a:t>seksualny</a:t>
                      </a:r>
                      <a:r>
                        <a:rPr lang="de-DE" sz="1500" dirty="0" smtClean="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de-DE" sz="1500">
                          <a:latin typeface="Calibri"/>
                          <a:ea typeface="Calibri"/>
                          <a:cs typeface="Times New Roman"/>
                        </a:rPr>
                        <a:t>umgangssprachlich - potocznie </a:t>
                      </a:r>
                      <a:endParaRPr lang="pl-PL" sz="150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de-DE" sz="1500">
                          <a:latin typeface="Calibri"/>
                          <a:ea typeface="Calibri"/>
                          <a:cs typeface="Times New Roman"/>
                        </a:rPr>
                        <a:t>unverheiratet - niezamężna/nieżonaty </a:t>
                      </a:r>
                      <a:endParaRPr lang="pl-PL" sz="150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gn="l">
                        <a:lnSpc>
                          <a:spcPct val="107000"/>
                        </a:lnSpc>
                        <a:spcBef>
                          <a:spcPts val="300"/>
                        </a:spcBef>
                        <a:spcAft>
                          <a:spcPts val="720"/>
                        </a:spcAft>
                      </a:pPr>
                      <a:r>
                        <a:rPr lang="de-DE" sz="1500" dirty="0">
                          <a:latin typeface="Calibri"/>
                          <a:ea typeface="Calibri"/>
                          <a:cs typeface="Times New Roman"/>
                        </a:rPr>
                        <a:t>vernünftig - </a:t>
                      </a:r>
                      <a:r>
                        <a:rPr lang="de-DE" sz="1500" dirty="0" err="1">
                          <a:latin typeface="Calibri"/>
                          <a:ea typeface="Calibri"/>
                          <a:cs typeface="Times New Roman"/>
                        </a:rPr>
                        <a:t>rozsądny</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ytuł 1"/>
          <p:cNvSpPr>
            <a:spLocks noGrp="1"/>
          </p:cNvSpPr>
          <p:nvPr>
            <p:ph type="title"/>
          </p:nvPr>
        </p:nvSpPr>
        <p:spPr>
          <a:xfrm>
            <a:off x="457200" y="-71438"/>
            <a:ext cx="8229600" cy="604838"/>
          </a:xfrm>
        </p:spPr>
        <p:txBody>
          <a:bodyPr>
            <a:normAutofit/>
          </a:bodyPr>
          <a:lstStyle/>
          <a:p>
            <a:r>
              <a:rPr sz="3200" b="1" u="sng" cap="all" err="1">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Wortschatz</a:t>
            </a:r>
            <a:endParaRPr sz="3200" b="1" u="sng" cap="all">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36000" r="-36000"/>
          </a:stretch>
        </a:blipFill>
        <a:effectLst/>
      </p:bgPr>
    </p:bg>
    <p:spTree>
      <p:nvGrpSpPr>
        <p:cNvPr id="1" name=""/>
        <p:cNvGrpSpPr/>
        <p:nvPr/>
      </p:nvGrpSpPr>
      <p:grpSpPr>
        <a:xfrm>
          <a:off x="0" y="0"/>
          <a:ext cx="0" cy="0"/>
          <a:chOff x="0" y="0"/>
          <a:chExt cx="0" cy="0"/>
        </a:xfrm>
      </p:grpSpPr>
      <p:graphicFrame>
        <p:nvGraphicFramePr>
          <p:cNvPr id="6" name="Tabela 5"/>
          <p:cNvGraphicFramePr>
            <a:graphicFrameLocks noGrp="1"/>
          </p:cNvGraphicFramePr>
          <p:nvPr/>
        </p:nvGraphicFramePr>
        <p:xfrm>
          <a:off x="357156" y="599648"/>
          <a:ext cx="8572562" cy="4717518"/>
        </p:xfrm>
        <a:graphic>
          <a:graphicData uri="http://schemas.openxmlformats.org/drawingml/2006/table">
            <a:tbl>
              <a:tblPr/>
              <a:tblGrid>
                <a:gridCol w="8572562"/>
              </a:tblGrid>
              <a:tr h="360000">
                <a:tc>
                  <a:txBody>
                    <a:bodyPr/>
                    <a:lstStyle/>
                    <a:p>
                      <a:pPr algn="l">
                        <a:lnSpc>
                          <a:spcPct val="107000"/>
                        </a:lnSpc>
                        <a:spcBef>
                          <a:spcPts val="300"/>
                        </a:spcBef>
                        <a:spcAft>
                          <a:spcPts val="720"/>
                        </a:spcAft>
                      </a:pPr>
                      <a:r>
                        <a:rPr lang="pl-PL" sz="1800" b="1" dirty="0" err="1">
                          <a:latin typeface="Calibri"/>
                          <a:ea typeface="Calibri"/>
                          <a:cs typeface="Times New Roman"/>
                        </a:rPr>
                        <a:t>Wendung</a:t>
                      </a:r>
                      <a:endParaRPr lang="pl-PL" sz="18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de-DE" sz="1500" dirty="0">
                          <a:latin typeface="Calibri"/>
                          <a:ea typeface="Calibri"/>
                          <a:cs typeface="Times New Roman"/>
                        </a:rPr>
                        <a:t>in einer wilden Ehe leben </a:t>
                      </a:r>
                      <a:r>
                        <a:rPr lang="de-DE" sz="1500" dirty="0" smtClean="0">
                          <a:latin typeface="Calibri"/>
                          <a:ea typeface="Calibri"/>
                          <a:cs typeface="Times New Roman"/>
                        </a:rPr>
                        <a:t>– </a:t>
                      </a:r>
                      <a:r>
                        <a:rPr lang="pl-PL" sz="1500" dirty="0" smtClean="0">
                          <a:latin typeface="Calibri"/>
                          <a:ea typeface="Calibri"/>
                          <a:cs typeface="Times New Roman"/>
                        </a:rPr>
                        <a:t>pot.</a:t>
                      </a:r>
                      <a:r>
                        <a:rPr lang="pl-PL" sz="1500" baseline="0" dirty="0" smtClean="0">
                          <a:latin typeface="Calibri"/>
                          <a:ea typeface="Calibri"/>
                          <a:cs typeface="Times New Roman"/>
                        </a:rPr>
                        <a:t> </a:t>
                      </a:r>
                      <a:r>
                        <a:rPr lang="de-DE" sz="1500" dirty="0" err="1" smtClean="0">
                          <a:latin typeface="Calibri"/>
                          <a:ea typeface="Calibri"/>
                          <a:cs typeface="Times New Roman"/>
                        </a:rPr>
                        <a:t>żyć</a:t>
                      </a:r>
                      <a:r>
                        <a:rPr lang="de-DE" sz="1500" dirty="0" smtClean="0">
                          <a:latin typeface="Calibri"/>
                          <a:ea typeface="Calibri"/>
                          <a:cs typeface="Times New Roman"/>
                        </a:rPr>
                        <a:t> </a:t>
                      </a:r>
                      <a:r>
                        <a:rPr lang="de-DE" sz="1500" dirty="0">
                          <a:latin typeface="Calibri"/>
                          <a:ea typeface="Calibri"/>
                          <a:cs typeface="Times New Roman"/>
                        </a:rPr>
                        <a:t>z </a:t>
                      </a:r>
                      <a:r>
                        <a:rPr lang="de-DE" sz="1500" dirty="0" err="1">
                          <a:latin typeface="Calibri"/>
                          <a:ea typeface="Calibri"/>
                          <a:cs typeface="Times New Roman"/>
                        </a:rPr>
                        <a:t>kimś</a:t>
                      </a:r>
                      <a:r>
                        <a:rPr lang="de-DE" sz="1500" dirty="0">
                          <a:latin typeface="Calibri"/>
                          <a:ea typeface="Calibri"/>
                          <a:cs typeface="Times New Roman"/>
                        </a:rPr>
                        <a:t> na </a:t>
                      </a:r>
                      <a:r>
                        <a:rPr lang="de-DE" sz="1500" dirty="0" err="1">
                          <a:latin typeface="Calibri"/>
                          <a:ea typeface="Calibri"/>
                          <a:cs typeface="Times New Roman"/>
                        </a:rPr>
                        <a:t>kocią</a:t>
                      </a:r>
                      <a:r>
                        <a:rPr lang="de-DE" sz="1500" dirty="0">
                          <a:latin typeface="Calibri"/>
                          <a:ea typeface="Calibri"/>
                          <a:cs typeface="Times New Roman"/>
                        </a:rPr>
                        <a:t> </a:t>
                      </a:r>
                      <a:r>
                        <a:rPr lang="de-DE" sz="1500" dirty="0" err="1">
                          <a:latin typeface="Calibri"/>
                          <a:ea typeface="Calibri"/>
                          <a:cs typeface="Times New Roman"/>
                        </a:rPr>
                        <a:t>łapę</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pl-PL" sz="1500" dirty="0" err="1" smtClean="0">
                          <a:latin typeface="Calibri"/>
                          <a:ea typeface="Calibri"/>
                          <a:cs typeface="Times New Roman"/>
                        </a:rPr>
                        <a:t>in</a:t>
                      </a:r>
                      <a:r>
                        <a:rPr lang="pl-PL" sz="1500" dirty="0" smtClean="0">
                          <a:latin typeface="Calibri"/>
                          <a:ea typeface="Calibri"/>
                          <a:cs typeface="Times New Roman"/>
                        </a:rPr>
                        <a:t> den </a:t>
                      </a:r>
                      <a:r>
                        <a:rPr lang="pl-PL" sz="1500" dirty="0" err="1" smtClean="0">
                          <a:latin typeface="Calibri"/>
                          <a:ea typeface="Calibri"/>
                          <a:cs typeface="Times New Roman"/>
                        </a:rPr>
                        <a:t>Genuss</a:t>
                      </a:r>
                      <a:r>
                        <a:rPr lang="pl-PL" sz="1500" dirty="0" smtClean="0">
                          <a:latin typeface="Calibri"/>
                          <a:ea typeface="Calibri"/>
                          <a:cs typeface="Times New Roman"/>
                        </a:rPr>
                        <a:t> von </a:t>
                      </a:r>
                      <a:r>
                        <a:rPr lang="pl-PL" sz="1500" dirty="0" err="1" smtClean="0">
                          <a:latin typeface="Calibri"/>
                          <a:ea typeface="Calibri"/>
                          <a:cs typeface="Times New Roman"/>
                        </a:rPr>
                        <a:t>etw</a:t>
                      </a:r>
                      <a:r>
                        <a:rPr lang="pl-PL" sz="1500" dirty="0" smtClean="0">
                          <a:latin typeface="Calibri"/>
                          <a:ea typeface="Calibri"/>
                          <a:cs typeface="Times New Roman"/>
                        </a:rPr>
                        <a:t>.</a:t>
                      </a:r>
                      <a:r>
                        <a:rPr lang="pl-PL" sz="1500" baseline="0" dirty="0" smtClean="0">
                          <a:latin typeface="Calibri"/>
                          <a:ea typeface="Calibri"/>
                          <a:cs typeface="Times New Roman"/>
                        </a:rPr>
                        <a:t> DAT. </a:t>
                      </a:r>
                      <a:r>
                        <a:rPr lang="pl-PL" sz="1500" baseline="0" dirty="0" err="1" smtClean="0">
                          <a:latin typeface="Calibri"/>
                          <a:ea typeface="Calibri"/>
                          <a:cs typeface="Times New Roman"/>
                        </a:rPr>
                        <a:t>Kommen</a:t>
                      </a:r>
                      <a:r>
                        <a:rPr lang="pl-PL" sz="1500" baseline="0" dirty="0" smtClean="0">
                          <a:latin typeface="Calibri"/>
                          <a:ea typeface="Calibri"/>
                          <a:cs typeface="Times New Roman"/>
                        </a:rPr>
                        <a:t> - </a:t>
                      </a:r>
                      <a:r>
                        <a:rPr lang="de-DE" sz="1500" dirty="0" err="1" smtClean="0">
                          <a:latin typeface="Calibri"/>
                          <a:ea typeface="Calibri"/>
                          <a:cs typeface="Times New Roman"/>
                        </a:rPr>
                        <a:t>korzystać</a:t>
                      </a:r>
                      <a:r>
                        <a:rPr lang="de-DE" sz="1500" dirty="0" smtClean="0">
                          <a:latin typeface="Calibri"/>
                          <a:ea typeface="Calibri"/>
                          <a:cs typeface="Times New Roman"/>
                        </a:rPr>
                        <a:t> </a:t>
                      </a:r>
                      <a:r>
                        <a:rPr lang="de-DE" sz="1500" dirty="0">
                          <a:latin typeface="Calibri"/>
                          <a:ea typeface="Calibri"/>
                          <a:cs typeface="Times New Roman"/>
                        </a:rPr>
                        <a:t>z </a:t>
                      </a:r>
                      <a:r>
                        <a:rPr lang="de-DE" sz="1500" dirty="0" err="1">
                          <a:latin typeface="Calibri"/>
                          <a:ea typeface="Calibri"/>
                          <a:cs typeface="Times New Roman"/>
                        </a:rPr>
                        <a:t>czegoś</a:t>
                      </a:r>
                      <a:r>
                        <a:rPr lang="de-DE" sz="1500" dirty="0">
                          <a:latin typeface="Calibri"/>
                          <a:ea typeface="Calibri"/>
                          <a:cs typeface="Times New Roman"/>
                        </a:rPr>
                        <a:t> </a:t>
                      </a:r>
                      <a:endParaRPr lang="pl-PL" sz="1500" dirty="0" smtClean="0">
                        <a:latin typeface="Calibri"/>
                        <a:ea typeface="Calibri"/>
                        <a:cs typeface="Times New Roman"/>
                      </a:endParaRPr>
                    </a:p>
                    <a:p>
                      <a:pPr marL="0" marR="0" indent="0" algn="l" defTabSz="914400" rtl="0" eaLnBrk="1" fontAlgn="auto" latinLnBrk="0" hangingPunct="1">
                        <a:lnSpc>
                          <a:spcPct val="107000"/>
                        </a:lnSpc>
                        <a:spcBef>
                          <a:spcPts val="300"/>
                        </a:spcBef>
                        <a:spcAft>
                          <a:spcPts val="720"/>
                        </a:spcAft>
                        <a:buClrTx/>
                        <a:buSzTx/>
                        <a:buFontTx/>
                        <a:buNone/>
                        <a:tabLst/>
                        <a:defRPr/>
                      </a:pPr>
                      <a:r>
                        <a:rPr lang="pl-PL" sz="1500" dirty="0" err="1" smtClean="0">
                          <a:latin typeface="Calibri"/>
                          <a:ea typeface="Calibri"/>
                          <a:cs typeface="Times New Roman"/>
                        </a:rPr>
                        <a:t>einen</a:t>
                      </a:r>
                      <a:r>
                        <a:rPr lang="pl-PL" sz="1500" dirty="0" smtClean="0">
                          <a:latin typeface="Calibri"/>
                          <a:ea typeface="Calibri"/>
                          <a:cs typeface="Times New Roman"/>
                        </a:rPr>
                        <a:t> </a:t>
                      </a:r>
                      <a:r>
                        <a:rPr lang="pl-PL" sz="1500" dirty="0" err="1" smtClean="0">
                          <a:latin typeface="Calibri"/>
                          <a:ea typeface="Calibri"/>
                          <a:cs typeface="Times New Roman"/>
                        </a:rPr>
                        <a:t>Haushalt</a:t>
                      </a:r>
                      <a:r>
                        <a:rPr lang="pl-PL" sz="1500" dirty="0" smtClean="0">
                          <a:latin typeface="Calibri"/>
                          <a:ea typeface="Calibri"/>
                          <a:cs typeface="Times New Roman"/>
                        </a:rPr>
                        <a:t> </a:t>
                      </a:r>
                      <a:r>
                        <a:rPr lang="pl-PL" sz="1500" dirty="0" err="1" smtClean="0">
                          <a:latin typeface="Calibri"/>
                          <a:ea typeface="Calibri"/>
                          <a:cs typeface="Times New Roman"/>
                        </a:rPr>
                        <a:t>fuhren</a:t>
                      </a:r>
                      <a:r>
                        <a:rPr lang="pl-PL" sz="1500" dirty="0" smtClean="0">
                          <a:latin typeface="Calibri"/>
                          <a:ea typeface="Calibri"/>
                          <a:cs typeface="Times New Roman"/>
                        </a:rPr>
                        <a:t> - prowadzić gospodarstwo domowe</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de-DE" sz="1800" b="1" dirty="0">
                          <a:latin typeface="Calibri"/>
                          <a:ea typeface="Calibri"/>
                          <a:cs typeface="Times New Roman"/>
                        </a:rPr>
                        <a:t>Andere</a:t>
                      </a:r>
                      <a:r>
                        <a:rPr lang="de-DE" sz="1800" dirty="0">
                          <a:latin typeface="Calibri"/>
                          <a:ea typeface="Calibri"/>
                          <a:cs typeface="Times New Roman"/>
                        </a:rPr>
                        <a:t> </a:t>
                      </a:r>
                      <a:endParaRPr lang="pl-PL" sz="18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pl-PL" sz="1500" dirty="0" smtClean="0">
                          <a:latin typeface="Calibri"/>
                          <a:ea typeface="Calibri"/>
                          <a:cs typeface="Times New Roman"/>
                        </a:rPr>
                        <a:t>b</a:t>
                      </a:r>
                      <a:r>
                        <a:rPr lang="de-DE" sz="1500" dirty="0" err="1" smtClean="0">
                          <a:latin typeface="Calibri"/>
                          <a:ea typeface="Calibri"/>
                          <a:cs typeface="Times New Roman"/>
                        </a:rPr>
                        <a:t>loß</a:t>
                      </a:r>
                      <a:r>
                        <a:rPr lang="de-DE" sz="1500" dirty="0" smtClean="0">
                          <a:latin typeface="Calibri"/>
                          <a:ea typeface="Calibri"/>
                          <a:cs typeface="Times New Roman"/>
                        </a:rPr>
                        <a:t> </a:t>
                      </a:r>
                      <a:r>
                        <a:rPr lang="de-DE" sz="1500" dirty="0">
                          <a:latin typeface="Calibri"/>
                          <a:ea typeface="Calibri"/>
                          <a:cs typeface="Times New Roman"/>
                        </a:rPr>
                        <a:t>- </a:t>
                      </a:r>
                      <a:r>
                        <a:rPr lang="de-DE" sz="1500" dirty="0" err="1">
                          <a:latin typeface="Calibri"/>
                          <a:ea typeface="Calibri"/>
                          <a:cs typeface="Times New Roman"/>
                        </a:rPr>
                        <a:t>tylko</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pl-PL" sz="1500" dirty="0" smtClean="0">
                          <a:latin typeface="Calibri"/>
                          <a:ea typeface="Calibri"/>
                          <a:cs typeface="Times New Roman"/>
                        </a:rPr>
                        <a:t>d</a:t>
                      </a:r>
                      <a:r>
                        <a:rPr lang="de-DE" sz="1500" dirty="0" smtClean="0">
                          <a:latin typeface="Calibri"/>
                          <a:ea typeface="Calibri"/>
                          <a:cs typeface="Times New Roman"/>
                        </a:rPr>
                        <a:t>och </a:t>
                      </a:r>
                      <a:r>
                        <a:rPr lang="de-DE" sz="1500" dirty="0">
                          <a:latin typeface="Calibri"/>
                          <a:ea typeface="Calibri"/>
                          <a:cs typeface="Times New Roman"/>
                        </a:rPr>
                        <a:t>- </a:t>
                      </a:r>
                      <a:r>
                        <a:rPr lang="de-DE" sz="1500" dirty="0" err="1">
                          <a:latin typeface="Calibri"/>
                          <a:ea typeface="Calibri"/>
                          <a:cs typeface="Times New Roman"/>
                        </a:rPr>
                        <a:t>jednak</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pl-PL" sz="1500" dirty="0" smtClean="0">
                          <a:latin typeface="Calibri"/>
                          <a:ea typeface="Calibri"/>
                          <a:cs typeface="Times New Roman"/>
                        </a:rPr>
                        <a:t>e</a:t>
                      </a:r>
                      <a:r>
                        <a:rPr lang="de-DE" sz="1500" dirty="0" err="1" smtClean="0">
                          <a:latin typeface="Calibri"/>
                          <a:ea typeface="Calibri"/>
                          <a:cs typeface="Times New Roman"/>
                        </a:rPr>
                        <a:t>rst</a:t>
                      </a:r>
                      <a:r>
                        <a:rPr lang="de-DE" sz="1500" dirty="0" smtClean="0">
                          <a:latin typeface="Calibri"/>
                          <a:ea typeface="Calibri"/>
                          <a:cs typeface="Times New Roman"/>
                        </a:rPr>
                        <a:t> </a:t>
                      </a:r>
                      <a:r>
                        <a:rPr lang="de-DE" sz="1500" dirty="0">
                          <a:latin typeface="Calibri"/>
                          <a:ea typeface="Calibri"/>
                          <a:cs typeface="Times New Roman"/>
                        </a:rPr>
                        <a:t>- </a:t>
                      </a:r>
                      <a:r>
                        <a:rPr lang="de-DE" sz="1500" dirty="0" err="1">
                          <a:latin typeface="Calibri"/>
                          <a:ea typeface="Calibri"/>
                          <a:cs typeface="Times New Roman"/>
                        </a:rPr>
                        <a:t>dopiero</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pl-PL" sz="1500" dirty="0" smtClean="0">
                          <a:latin typeface="Calibri"/>
                          <a:ea typeface="Calibri"/>
                          <a:cs typeface="Times New Roman"/>
                        </a:rPr>
                        <a:t>i</a:t>
                      </a:r>
                      <a:r>
                        <a:rPr lang="de-DE" sz="1500" dirty="0" err="1" smtClean="0">
                          <a:latin typeface="Calibri"/>
                          <a:ea typeface="Calibri"/>
                          <a:cs typeface="Times New Roman"/>
                        </a:rPr>
                        <a:t>nfolgedessen</a:t>
                      </a:r>
                      <a:r>
                        <a:rPr lang="de-DE" sz="1500" dirty="0" smtClean="0">
                          <a:latin typeface="Calibri"/>
                          <a:ea typeface="Calibri"/>
                          <a:cs typeface="Times New Roman"/>
                        </a:rPr>
                        <a:t> </a:t>
                      </a:r>
                      <a:r>
                        <a:rPr lang="de-DE" sz="1500" dirty="0">
                          <a:latin typeface="Calibri"/>
                          <a:ea typeface="Calibri"/>
                          <a:cs typeface="Times New Roman"/>
                        </a:rPr>
                        <a:t>- </a:t>
                      </a:r>
                      <a:r>
                        <a:rPr lang="de-DE" sz="1500" dirty="0" err="1">
                          <a:latin typeface="Calibri"/>
                          <a:ea typeface="Calibri"/>
                          <a:cs typeface="Times New Roman"/>
                        </a:rPr>
                        <a:t>wskutek</a:t>
                      </a:r>
                      <a:r>
                        <a:rPr lang="de-DE" sz="1500" dirty="0">
                          <a:latin typeface="Calibri"/>
                          <a:ea typeface="Calibri"/>
                          <a:cs typeface="Times New Roman"/>
                        </a:rPr>
                        <a:t> </a:t>
                      </a:r>
                      <a:r>
                        <a:rPr lang="de-DE" sz="1500" dirty="0" err="1">
                          <a:latin typeface="Calibri"/>
                          <a:ea typeface="Calibri"/>
                          <a:cs typeface="Times New Roman"/>
                        </a:rPr>
                        <a:t>tego</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pl-PL" sz="1500" dirty="0" err="1">
                          <a:latin typeface="Calibri"/>
                          <a:ea typeface="Calibri"/>
                          <a:cs typeface="Times New Roman"/>
                        </a:rPr>
                        <a:t>niedriger</a:t>
                      </a:r>
                      <a:r>
                        <a:rPr lang="pl-PL" sz="1500" dirty="0">
                          <a:latin typeface="Calibri"/>
                          <a:ea typeface="Calibri"/>
                          <a:cs typeface="Times New Roman"/>
                        </a:rPr>
                        <a:t> - niżej</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pl-PL" sz="1500" dirty="0" smtClean="0">
                          <a:latin typeface="Calibri"/>
                          <a:ea typeface="Calibri"/>
                          <a:cs typeface="Times New Roman"/>
                        </a:rPr>
                        <a:t>s</a:t>
                      </a:r>
                      <a:r>
                        <a:rPr lang="de-DE" sz="1500" dirty="0" err="1" smtClean="0">
                          <a:latin typeface="Calibri"/>
                          <a:ea typeface="Calibri"/>
                          <a:cs typeface="Times New Roman"/>
                        </a:rPr>
                        <a:t>elbst</a:t>
                      </a:r>
                      <a:r>
                        <a:rPr lang="de-DE" sz="1500" dirty="0" smtClean="0">
                          <a:latin typeface="Calibri"/>
                          <a:ea typeface="Calibri"/>
                          <a:cs typeface="Times New Roman"/>
                        </a:rPr>
                        <a:t> </a:t>
                      </a:r>
                      <a:r>
                        <a:rPr lang="de-DE" sz="1500" dirty="0">
                          <a:latin typeface="Calibri"/>
                          <a:ea typeface="Calibri"/>
                          <a:cs typeface="Times New Roman"/>
                        </a:rPr>
                        <a:t>- </a:t>
                      </a:r>
                      <a:r>
                        <a:rPr lang="de-DE" sz="1500" dirty="0" err="1">
                          <a:latin typeface="Calibri"/>
                          <a:ea typeface="Calibri"/>
                          <a:cs typeface="Times New Roman"/>
                        </a:rPr>
                        <a:t>samo</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pl-PL" sz="1500" dirty="0" smtClean="0">
                          <a:latin typeface="Calibri"/>
                          <a:ea typeface="Calibri"/>
                          <a:cs typeface="Times New Roman"/>
                        </a:rPr>
                        <a:t>s</a:t>
                      </a:r>
                      <a:r>
                        <a:rPr lang="de-DE" sz="1500" dirty="0" err="1" smtClean="0">
                          <a:latin typeface="Calibri"/>
                          <a:ea typeface="Calibri"/>
                          <a:cs typeface="Times New Roman"/>
                        </a:rPr>
                        <a:t>ogar</a:t>
                      </a:r>
                      <a:r>
                        <a:rPr lang="de-DE" sz="1500" dirty="0" smtClean="0">
                          <a:latin typeface="Calibri"/>
                          <a:ea typeface="Calibri"/>
                          <a:cs typeface="Times New Roman"/>
                        </a:rPr>
                        <a:t> </a:t>
                      </a:r>
                      <a:r>
                        <a:rPr lang="de-DE" sz="1500" dirty="0">
                          <a:latin typeface="Calibri"/>
                          <a:ea typeface="Calibri"/>
                          <a:cs typeface="Times New Roman"/>
                        </a:rPr>
                        <a:t>- </a:t>
                      </a:r>
                      <a:r>
                        <a:rPr lang="de-DE" sz="1500" dirty="0" err="1">
                          <a:latin typeface="Calibri"/>
                          <a:ea typeface="Calibri"/>
                          <a:cs typeface="Times New Roman"/>
                        </a:rPr>
                        <a:t>nawet</a:t>
                      </a:r>
                      <a:r>
                        <a:rPr lang="de-DE" sz="1500" dirty="0">
                          <a:latin typeface="Calibri"/>
                          <a:ea typeface="Calibri"/>
                          <a:cs typeface="Times New Roman"/>
                        </a:rPr>
                        <a:t> </a:t>
                      </a:r>
                      <a:endParaRPr lang="pl-PL" sz="1500" dirty="0">
                        <a:latin typeface="Calibri"/>
                        <a:ea typeface="Calibri"/>
                        <a:cs typeface="Times New Roman"/>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gn="l">
                        <a:lnSpc>
                          <a:spcPct val="107000"/>
                        </a:lnSpc>
                        <a:spcBef>
                          <a:spcPts val="300"/>
                        </a:spcBef>
                        <a:spcAft>
                          <a:spcPts val="720"/>
                        </a:spcAft>
                      </a:pPr>
                      <a:r>
                        <a:rPr lang="pl-PL" sz="1500" dirty="0" err="1" smtClean="0">
                          <a:latin typeface="Calibri"/>
                          <a:ea typeface="Calibri"/>
                          <a:cs typeface="Times New Roman"/>
                        </a:rPr>
                        <a:t>zudem</a:t>
                      </a:r>
                      <a:r>
                        <a:rPr lang="pl-PL" sz="1500" dirty="0" smtClean="0">
                          <a:latin typeface="Calibri"/>
                          <a:ea typeface="Calibri"/>
                          <a:cs typeface="Times New Roman"/>
                        </a:rPr>
                        <a:t> </a:t>
                      </a:r>
                      <a:r>
                        <a:rPr lang="pl-PL" sz="1500" dirty="0">
                          <a:latin typeface="Calibri"/>
                          <a:ea typeface="Calibri"/>
                          <a:cs typeface="Times New Roman"/>
                        </a:rPr>
                        <a:t>- poza tym</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ytuł 1"/>
          <p:cNvSpPr>
            <a:spLocks noGrp="1"/>
          </p:cNvSpPr>
          <p:nvPr>
            <p:ph type="title"/>
          </p:nvPr>
        </p:nvSpPr>
        <p:spPr>
          <a:xfrm>
            <a:off x="457200" y="-71438"/>
            <a:ext cx="8229600" cy="604838"/>
          </a:xfrm>
        </p:spPr>
        <p:txBody>
          <a:bodyPr>
            <a:normAutofit/>
          </a:bodyPr>
          <a:lstStyle/>
          <a:p>
            <a:r>
              <a:rPr sz="3200" b="1" u="sng" cap="all" err="1">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Wortschatz</a:t>
            </a:r>
            <a:endParaRPr sz="3200" b="1" u="sng" cap="all">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r>
              <a:rPr lang="pl-PL" sz="4400" b="1" u="sng" cap="all" dirty="0" smtClean="0">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Q</a:t>
            </a:r>
            <a:r>
              <a:rPr sz="4400" b="1" u="sng" cap="all" smtClean="0">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uiz  die  liebesbeziehung</a:t>
            </a:r>
            <a:endParaRPr lang="pl-PL" dirty="0"/>
          </a:p>
        </p:txBody>
      </p:sp>
      <p:sp>
        <p:nvSpPr>
          <p:cNvPr id="4" name="Symbol zastępczy zawartości 3"/>
          <p:cNvSpPr>
            <a:spLocks noGrp="1"/>
          </p:cNvSpPr>
          <p:nvPr>
            <p:ph idx="1"/>
          </p:nvPr>
        </p:nvSpPr>
        <p:spPr>
          <a:xfrm>
            <a:off x="457200" y="928674"/>
            <a:ext cx="8258204" cy="4572032"/>
          </a:xfrm>
        </p:spPr>
        <p:txBody>
          <a:bodyPr>
            <a:noAutofit/>
          </a:bodyPr>
          <a:lstStyle/>
          <a:p>
            <a:pPr>
              <a:buNone/>
            </a:pPr>
            <a:r>
              <a:rPr lang="de-DE" sz="1400" b="1" dirty="0" smtClean="0">
                <a:latin typeface="Calibri" pitchFamily="34" charset="0"/>
                <a:cs typeface="Calibri" pitchFamily="34" charset="0"/>
              </a:rPr>
              <a:t>1. Findet  man sich parallel zu einer anderen schon existenten Liebesbeziehung oder sogar der Ehe statt, so spricht man von:</a:t>
            </a:r>
          </a:p>
          <a:p>
            <a:pPr marL="459450" indent="-514350">
              <a:buFont typeface="+mj-lt"/>
              <a:buAutoNum type="alphaLcParenR"/>
            </a:pPr>
            <a:r>
              <a:rPr lang="de-DE" sz="1400" dirty="0" smtClean="0">
                <a:latin typeface="Calibri" pitchFamily="34" charset="0"/>
                <a:cs typeface="Calibri" pitchFamily="34" charset="0"/>
              </a:rPr>
              <a:t>Affäre </a:t>
            </a:r>
          </a:p>
          <a:p>
            <a:pPr marL="459450" indent="-514350">
              <a:buFont typeface="+mj-lt"/>
              <a:buAutoNum type="alphaLcParenR"/>
            </a:pPr>
            <a:r>
              <a:rPr lang="de-DE" sz="1400" dirty="0" smtClean="0">
                <a:latin typeface="Calibri" pitchFamily="34" charset="0"/>
                <a:cs typeface="Calibri" pitchFamily="34" charset="0"/>
              </a:rPr>
              <a:t>Geschwister</a:t>
            </a:r>
          </a:p>
          <a:p>
            <a:pPr marL="459450" indent="-514350">
              <a:buFont typeface="+mj-lt"/>
              <a:buAutoNum type="alphaLcParenR"/>
            </a:pPr>
            <a:r>
              <a:rPr lang="de-DE" sz="1400" dirty="0" smtClean="0">
                <a:latin typeface="Calibri" pitchFamily="34" charset="0"/>
                <a:cs typeface="Calibri" pitchFamily="34" charset="0"/>
              </a:rPr>
              <a:t>Seitensprung</a:t>
            </a:r>
          </a:p>
          <a:p>
            <a:pPr marL="459450" indent="-514350">
              <a:buFont typeface="+mj-lt"/>
              <a:buAutoNum type="alphaLcParenR"/>
            </a:pPr>
            <a:endParaRPr lang="de-DE" sz="1400" dirty="0" smtClean="0">
              <a:latin typeface="Calibri" pitchFamily="34" charset="0"/>
              <a:cs typeface="Calibri" pitchFamily="34" charset="0"/>
            </a:endParaRPr>
          </a:p>
          <a:p>
            <a:pPr marL="459450" indent="-514350">
              <a:buNone/>
            </a:pPr>
            <a:r>
              <a:rPr lang="de-DE" sz="1400" b="1" dirty="0" smtClean="0">
                <a:latin typeface="Calibri" pitchFamily="34" charset="0"/>
                <a:cs typeface="Calibri" pitchFamily="34" charset="0"/>
              </a:rPr>
              <a:t>2. </a:t>
            </a:r>
            <a:r>
              <a:rPr lang="pl-PL" sz="1400" b="1" dirty="0" err="1" smtClean="0">
                <a:latin typeface="Calibri" pitchFamily="34" charset="0"/>
                <a:cs typeface="Calibri" pitchFamily="34" charset="0"/>
              </a:rPr>
              <a:t>Eine</a:t>
            </a:r>
            <a:r>
              <a:rPr lang="pl-PL" sz="1400" b="1" dirty="0" smtClean="0">
                <a:latin typeface="Calibri" pitchFamily="34" charset="0"/>
                <a:cs typeface="Calibri" pitchFamily="34" charset="0"/>
              </a:rPr>
              <a:t> </a:t>
            </a:r>
            <a:r>
              <a:rPr lang="de-DE" sz="1400" b="1" dirty="0" smtClean="0">
                <a:latin typeface="Calibri"/>
                <a:ea typeface="Calibri"/>
                <a:cs typeface="Times New Roman"/>
              </a:rPr>
              <a:t>eheähnliche  Gemeinschaft  </a:t>
            </a:r>
            <a:r>
              <a:rPr lang="pl-PL" sz="1400" b="1" dirty="0" err="1" smtClean="0">
                <a:latin typeface="Calibri"/>
                <a:ea typeface="Calibri"/>
                <a:cs typeface="Times New Roman"/>
              </a:rPr>
              <a:t>nennt</a:t>
            </a:r>
            <a:r>
              <a:rPr lang="pl-PL" sz="1400" b="1" dirty="0" smtClean="0">
                <a:latin typeface="Calibri"/>
                <a:ea typeface="Calibri"/>
                <a:cs typeface="Times New Roman"/>
              </a:rPr>
              <a:t> </a:t>
            </a:r>
            <a:r>
              <a:rPr lang="pl-PL" sz="1400" b="1" dirty="0" err="1" smtClean="0">
                <a:latin typeface="Calibri"/>
                <a:ea typeface="Calibri"/>
                <a:cs typeface="Times New Roman"/>
              </a:rPr>
              <a:t>man</a:t>
            </a:r>
            <a:r>
              <a:rPr lang="pl-PL" sz="1400" b="1" dirty="0" smtClean="0">
                <a:latin typeface="Calibri"/>
                <a:ea typeface="Calibri"/>
                <a:cs typeface="Times New Roman"/>
              </a:rPr>
              <a:t> </a:t>
            </a:r>
            <a:r>
              <a:rPr lang="de-DE" sz="1400" b="1" dirty="0" err="1" smtClean="0">
                <a:latin typeface="Calibri"/>
                <a:ea typeface="Calibri"/>
                <a:cs typeface="Times New Roman"/>
              </a:rPr>
              <a:t>umgangsprachlich</a:t>
            </a:r>
            <a:r>
              <a:rPr lang="pl-PL" sz="1400" b="1" dirty="0" smtClean="0">
                <a:latin typeface="Calibri"/>
                <a:ea typeface="Calibri"/>
                <a:cs typeface="Times New Roman"/>
              </a:rPr>
              <a:t>:</a:t>
            </a:r>
          </a:p>
          <a:p>
            <a:pPr marL="459450" indent="-514350">
              <a:buFont typeface="+mj-lt"/>
              <a:buAutoNum type="alphaLcParenR"/>
            </a:pPr>
            <a:r>
              <a:rPr lang="pl-PL" sz="1400" dirty="0" err="1" smtClean="0">
                <a:latin typeface="Calibri"/>
                <a:ea typeface="Calibri"/>
                <a:cs typeface="Times New Roman"/>
              </a:rPr>
              <a:t>wilde</a:t>
            </a:r>
            <a:r>
              <a:rPr lang="pl-PL" sz="1400" dirty="0" smtClean="0">
                <a:latin typeface="Calibri"/>
                <a:ea typeface="Calibri"/>
                <a:cs typeface="Times New Roman"/>
              </a:rPr>
              <a:t> Ehe”</a:t>
            </a:r>
          </a:p>
          <a:p>
            <a:pPr marL="459450" indent="-514350">
              <a:buFont typeface="+mj-lt"/>
              <a:buAutoNum type="alphaLcParenR"/>
            </a:pPr>
            <a:r>
              <a:rPr lang="pl-PL" sz="1400" dirty="0" smtClean="0">
                <a:latin typeface="Calibri"/>
                <a:ea typeface="Calibri"/>
                <a:cs typeface="Times New Roman"/>
              </a:rPr>
              <a:t>„</a:t>
            </a:r>
            <a:r>
              <a:rPr lang="pl-PL" sz="1400" dirty="0" err="1" smtClean="0">
                <a:latin typeface="Calibri"/>
                <a:ea typeface="Calibri"/>
                <a:cs typeface="Times New Roman"/>
              </a:rPr>
              <a:t>laute</a:t>
            </a:r>
            <a:r>
              <a:rPr lang="pl-PL" sz="1400" dirty="0" smtClean="0">
                <a:latin typeface="Calibri"/>
                <a:ea typeface="Calibri"/>
                <a:cs typeface="Times New Roman"/>
              </a:rPr>
              <a:t> Ehe”</a:t>
            </a:r>
          </a:p>
          <a:p>
            <a:pPr marL="459450" indent="-514350">
              <a:buFont typeface="+mj-lt"/>
              <a:buAutoNum type="alphaLcParenR"/>
            </a:pPr>
            <a:r>
              <a:rPr lang="pl-PL" sz="1400" dirty="0" smtClean="0">
                <a:latin typeface="Calibri"/>
                <a:ea typeface="Calibri"/>
                <a:cs typeface="Times New Roman"/>
              </a:rPr>
              <a:t>„</a:t>
            </a:r>
            <a:r>
              <a:rPr lang="pl-PL" sz="1400" dirty="0" err="1" smtClean="0">
                <a:latin typeface="Calibri"/>
                <a:ea typeface="Calibri"/>
                <a:cs typeface="Times New Roman"/>
              </a:rPr>
              <a:t>schwere</a:t>
            </a:r>
            <a:r>
              <a:rPr lang="pl-PL" sz="1400" dirty="0" smtClean="0">
                <a:latin typeface="Calibri"/>
                <a:ea typeface="Calibri"/>
                <a:cs typeface="Times New Roman"/>
              </a:rPr>
              <a:t> Ehe”</a:t>
            </a:r>
          </a:p>
          <a:p>
            <a:pPr marL="459450" indent="-514350">
              <a:buFont typeface="+mj-lt"/>
              <a:buAutoNum type="alphaLcParenR"/>
            </a:pPr>
            <a:endParaRPr lang="pl-PL" sz="1400" dirty="0" smtClean="0">
              <a:latin typeface="Calibri"/>
              <a:ea typeface="Calibri"/>
              <a:cs typeface="Times New Roman"/>
            </a:endParaRPr>
          </a:p>
          <a:p>
            <a:pPr marL="459450" indent="-514350">
              <a:buNone/>
            </a:pPr>
            <a:r>
              <a:rPr lang="pl-PL" sz="1400" b="1" dirty="0" smtClean="0">
                <a:latin typeface="Calibri"/>
                <a:ea typeface="Calibri"/>
                <a:cs typeface="Times New Roman"/>
              </a:rPr>
              <a:t>3. </a:t>
            </a:r>
            <a:r>
              <a:rPr lang="de-DE" sz="1400" b="1" dirty="0" smtClean="0">
                <a:latin typeface="Calibri" pitchFamily="34" charset="0"/>
                <a:cs typeface="Calibri" pitchFamily="34" charset="0"/>
              </a:rPr>
              <a:t>Eine dauerhafte Liebensbeziehung, welche mit einem gemeinsam geführten Haushalt, einem Zusammenleben einhergehen kann, bezeichnet man als</a:t>
            </a:r>
            <a:r>
              <a:rPr lang="pl-PL" sz="1400" b="1" dirty="0" smtClean="0">
                <a:latin typeface="Calibri" pitchFamily="34" charset="0"/>
                <a:cs typeface="Calibri" pitchFamily="34" charset="0"/>
              </a:rPr>
              <a:t>:</a:t>
            </a:r>
          </a:p>
          <a:p>
            <a:pPr marL="459450" indent="-514350">
              <a:buFont typeface="+mj-lt"/>
              <a:buAutoNum type="alphaLcParenR"/>
            </a:pPr>
            <a:r>
              <a:rPr lang="de-DE" sz="1400" dirty="0" smtClean="0">
                <a:latin typeface="Calibri" pitchFamily="34" charset="0"/>
                <a:cs typeface="Calibri" pitchFamily="34" charset="0"/>
              </a:rPr>
              <a:t> Partnerschaft</a:t>
            </a:r>
            <a:endParaRPr lang="pl-PL" sz="1400" dirty="0" smtClean="0">
              <a:latin typeface="Calibri" pitchFamily="34" charset="0"/>
              <a:cs typeface="Calibri" pitchFamily="34" charset="0"/>
            </a:endParaRPr>
          </a:p>
          <a:p>
            <a:pPr marL="459450" indent="-514350">
              <a:buFont typeface="+mj-lt"/>
              <a:buAutoNum type="alphaLcParenR"/>
            </a:pPr>
            <a:r>
              <a:rPr lang="de-DE" sz="1400" dirty="0" smtClean="0">
                <a:latin typeface="Calibri" pitchFamily="34" charset="0"/>
                <a:cs typeface="Calibri" pitchFamily="34" charset="0"/>
              </a:rPr>
              <a:t>Lebensgemeinschaft.</a:t>
            </a:r>
            <a:endParaRPr lang="pl-PL" sz="1400" dirty="0" smtClean="0">
              <a:latin typeface="Calibri" pitchFamily="34" charset="0"/>
              <a:cs typeface="Calibri" pitchFamily="34" charset="0"/>
            </a:endParaRPr>
          </a:p>
          <a:p>
            <a:pPr marL="459450" indent="-514350">
              <a:buFont typeface="+mj-lt"/>
              <a:buAutoNum type="alphaLcParenR"/>
            </a:pPr>
            <a:r>
              <a:rPr lang="pl-PL" sz="1400" dirty="0" err="1" smtClean="0">
                <a:latin typeface="Calibri" pitchFamily="34" charset="0"/>
                <a:ea typeface="Calibri"/>
                <a:cs typeface="Calibri" pitchFamily="34" charset="0"/>
              </a:rPr>
              <a:t>Freundschaft</a:t>
            </a:r>
            <a:endParaRPr lang="pl-PL" sz="1400" dirty="0" smtClean="0">
              <a:latin typeface="Calibri" pitchFamily="34" charset="0"/>
              <a:ea typeface="Calibri"/>
              <a:cs typeface="Calibri" pitchFamily="34" charset="0"/>
            </a:endParaRPr>
          </a:p>
          <a:p>
            <a:pPr marL="459450" indent="-514350">
              <a:buFont typeface="+mj-lt"/>
              <a:buAutoNum type="alphaLcParenR"/>
            </a:pPr>
            <a:endParaRPr lang="pl-PL" sz="1400" dirty="0" smtClean="0">
              <a:latin typeface="Calibri" pitchFamily="34" charset="0"/>
              <a:ea typeface="Calibri"/>
              <a:cs typeface="Calibri" pitchFamily="34" charset="0"/>
            </a:endParaRPr>
          </a:p>
          <a:p>
            <a:pPr marL="459450" indent="-514350">
              <a:buNone/>
            </a:pPr>
            <a:r>
              <a:rPr lang="pl-PL" sz="1400" b="1" dirty="0" smtClean="0">
                <a:latin typeface="Calibri" pitchFamily="34" charset="0"/>
                <a:ea typeface="Calibri"/>
                <a:cs typeface="Calibri" pitchFamily="34" charset="0"/>
              </a:rPr>
              <a:t>4. Man</a:t>
            </a:r>
            <a:r>
              <a:rPr lang="de-DE" sz="1400" b="1" dirty="0" smtClean="0">
                <a:latin typeface="Calibri" pitchFamily="34" charset="0"/>
                <a:cs typeface="Calibri" pitchFamily="34" charset="0"/>
              </a:rPr>
              <a:t> spricht </a:t>
            </a:r>
            <a:r>
              <a:rPr lang="pl-PL" sz="1400" b="1" dirty="0" smtClean="0">
                <a:latin typeface="Calibri" pitchFamily="34" charset="0"/>
                <a:cs typeface="Calibri" pitchFamily="34" charset="0"/>
              </a:rPr>
              <a:t> von</a:t>
            </a:r>
            <a:r>
              <a:rPr lang="de-DE" sz="1400" b="1" dirty="0" smtClean="0">
                <a:latin typeface="Calibri" pitchFamily="34" charset="0"/>
                <a:cs typeface="Calibri" pitchFamily="34" charset="0"/>
              </a:rPr>
              <a:t> einer Liebschaft</a:t>
            </a:r>
            <a:r>
              <a:rPr lang="pl-PL" sz="1400" b="1" dirty="0" smtClean="0">
                <a:latin typeface="Calibri" pitchFamily="34" charset="0"/>
                <a:cs typeface="Calibri" pitchFamily="34" charset="0"/>
              </a:rPr>
              <a:t>, </a:t>
            </a:r>
            <a:r>
              <a:rPr lang="pl-PL" sz="1400" b="1" dirty="0" err="1" smtClean="0">
                <a:latin typeface="Calibri" pitchFamily="34" charset="0"/>
                <a:cs typeface="Calibri" pitchFamily="34" charset="0"/>
              </a:rPr>
              <a:t>wenn</a:t>
            </a:r>
            <a:r>
              <a:rPr lang="pl-PL" sz="1400" b="1" dirty="0" smtClean="0">
                <a:latin typeface="Calibri" pitchFamily="34" charset="0"/>
                <a:cs typeface="Calibri" pitchFamily="34" charset="0"/>
              </a:rPr>
              <a:t>:</a:t>
            </a:r>
          </a:p>
          <a:p>
            <a:pPr marL="459450" indent="-514350">
              <a:buFont typeface="+mj-lt"/>
              <a:buAutoNum type="alphaLcParenR"/>
            </a:pPr>
            <a:r>
              <a:rPr lang="de-DE" sz="1400" dirty="0" smtClean="0">
                <a:latin typeface="Calibri" pitchFamily="34" charset="0"/>
                <a:cs typeface="Calibri" pitchFamily="34" charset="0"/>
              </a:rPr>
              <a:t>die Liebesbeziehung </a:t>
            </a:r>
            <a:r>
              <a:rPr lang="pl-PL" sz="1400" dirty="0" err="1" smtClean="0">
                <a:latin typeface="Calibri" pitchFamily="34" charset="0"/>
                <a:cs typeface="Calibri" pitchFamily="34" charset="0"/>
              </a:rPr>
              <a:t>langweiligerer</a:t>
            </a:r>
            <a:r>
              <a:rPr lang="pl-PL" sz="1400" dirty="0" smtClean="0">
                <a:latin typeface="Calibri" pitchFamily="34" charset="0"/>
                <a:cs typeface="Calibri" pitchFamily="34" charset="0"/>
              </a:rPr>
              <a:t> </a:t>
            </a:r>
            <a:r>
              <a:rPr lang="de-DE" sz="1400" dirty="0" smtClean="0">
                <a:latin typeface="Calibri" pitchFamily="34" charset="0"/>
                <a:cs typeface="Calibri" pitchFamily="34" charset="0"/>
              </a:rPr>
              <a:t>Natur ist</a:t>
            </a:r>
            <a:endParaRPr lang="pl-PL" sz="1400" dirty="0" smtClean="0">
              <a:latin typeface="Calibri" pitchFamily="34" charset="0"/>
              <a:cs typeface="Calibri" pitchFamily="34" charset="0"/>
            </a:endParaRPr>
          </a:p>
          <a:p>
            <a:pPr marL="459450" indent="-514350">
              <a:buFont typeface="+mj-lt"/>
              <a:buAutoNum type="alphaLcParenR"/>
            </a:pPr>
            <a:r>
              <a:rPr lang="de-DE" sz="1400" dirty="0" smtClean="0">
                <a:latin typeface="Calibri" pitchFamily="34" charset="0"/>
                <a:cs typeface="Calibri" pitchFamily="34" charset="0"/>
              </a:rPr>
              <a:t>die Liebesbeziehung kürzerer</a:t>
            </a:r>
            <a:r>
              <a:rPr lang="pl-PL" sz="1400" dirty="0" smtClean="0">
                <a:latin typeface="Calibri" pitchFamily="34" charset="0"/>
                <a:cs typeface="Calibri" pitchFamily="34" charset="0"/>
              </a:rPr>
              <a:t>er</a:t>
            </a:r>
            <a:r>
              <a:rPr lang="de-DE" sz="1400" dirty="0" smtClean="0">
                <a:latin typeface="Calibri" pitchFamily="34" charset="0"/>
                <a:cs typeface="Calibri" pitchFamily="34" charset="0"/>
              </a:rPr>
              <a:t> Natur ist</a:t>
            </a:r>
            <a:endParaRPr lang="pl-PL" sz="1400" dirty="0" smtClean="0">
              <a:latin typeface="Calibri" pitchFamily="34" charset="0"/>
              <a:cs typeface="Calibri" pitchFamily="34" charset="0"/>
            </a:endParaRPr>
          </a:p>
          <a:p>
            <a:pPr marL="459450" indent="-514350">
              <a:buFont typeface="+mj-lt"/>
              <a:buAutoNum type="alphaLcParenR"/>
            </a:pPr>
            <a:r>
              <a:rPr lang="de-DE" sz="1400" dirty="0" smtClean="0">
                <a:latin typeface="Calibri" pitchFamily="34" charset="0"/>
                <a:cs typeface="Calibri" pitchFamily="34" charset="0"/>
              </a:rPr>
              <a:t>die Liebesbeziehung </a:t>
            </a:r>
            <a:r>
              <a:rPr lang="pl-PL" sz="1400" dirty="0" err="1" smtClean="0">
                <a:latin typeface="Calibri" pitchFamily="34" charset="0"/>
                <a:cs typeface="Calibri" pitchFamily="34" charset="0"/>
              </a:rPr>
              <a:t>längerer</a:t>
            </a:r>
            <a:r>
              <a:rPr lang="pl-PL" sz="1400" dirty="0" smtClean="0">
                <a:latin typeface="Calibri" pitchFamily="34" charset="0"/>
                <a:cs typeface="Calibri" pitchFamily="34" charset="0"/>
              </a:rPr>
              <a:t> </a:t>
            </a:r>
            <a:r>
              <a:rPr lang="de-DE" sz="1400" dirty="0" smtClean="0">
                <a:latin typeface="Calibri" pitchFamily="34" charset="0"/>
                <a:cs typeface="Calibri" pitchFamily="34" charset="0"/>
              </a:rPr>
              <a:t>Natur ist</a:t>
            </a:r>
            <a:endParaRPr lang="pl-PL" sz="1400" dirty="0" smtClean="0">
              <a:latin typeface="Calibri" pitchFamily="34" charset="0"/>
              <a:cs typeface="Calibri" pitchFamily="34" charset="0"/>
            </a:endParaRPr>
          </a:p>
          <a:p>
            <a:pPr marL="459450" indent="-514350">
              <a:buNone/>
            </a:pPr>
            <a:endParaRPr lang="de-DE" sz="1400" dirty="0" smtClean="0">
              <a:latin typeface="Calibri"/>
              <a:ea typeface="Calibri"/>
              <a:cs typeface="Times New Roman"/>
            </a:endParaRPr>
          </a:p>
          <a:p>
            <a:pPr marL="459450" indent="-514350">
              <a:buNone/>
            </a:pPr>
            <a:endParaRPr lang="de-DE" sz="1400" dirty="0" smtClean="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abic Typesetting" pitchFamily="66" charset="-78"/>
                <a:cs typeface="Arabic Typesetting" pitchFamily="66" charset="-78"/>
              </a:rPr>
              <a:t>INHALT</a:t>
            </a:r>
            <a:endParaRPr lang="pl-PL" dirty="0">
              <a:latin typeface="Arabic Typesetting" pitchFamily="66" charset="-78"/>
              <a:cs typeface="Arabic Typesetting" pitchFamily="66" charset="-78"/>
            </a:endParaRPr>
          </a:p>
        </p:txBody>
      </p:sp>
      <p:sp>
        <p:nvSpPr>
          <p:cNvPr id="3" name="Symbol zastępczy zawartości 2"/>
          <p:cNvSpPr>
            <a:spLocks noGrp="1"/>
          </p:cNvSpPr>
          <p:nvPr>
            <p:ph idx="1"/>
          </p:nvPr>
        </p:nvSpPr>
        <p:spPr/>
        <p:txBody>
          <a:bodyPr>
            <a:normAutofit/>
          </a:bodyPr>
          <a:lstStyle/>
          <a:p>
            <a:pPr>
              <a:lnSpc>
                <a:spcPct val="150000"/>
              </a:lnSpc>
              <a:buFont typeface="Wingdings" pitchFamily="2" charset="2"/>
              <a:buChar char="v"/>
            </a:pPr>
            <a:r>
              <a:rPr lang="pl-PL" sz="1800" dirty="0" err="1" smtClean="0">
                <a:latin typeface="Calibri" pitchFamily="34" charset="0"/>
                <a:cs typeface="Calibri" pitchFamily="34" charset="0"/>
              </a:rPr>
              <a:t>Begriffsdefinition</a:t>
            </a:r>
            <a:endParaRPr lang="pl-PL" sz="1800" dirty="0" smtClean="0">
              <a:latin typeface="Calibri" pitchFamily="34" charset="0"/>
              <a:cs typeface="Calibri" pitchFamily="34" charset="0"/>
            </a:endParaRPr>
          </a:p>
          <a:p>
            <a:pPr>
              <a:lnSpc>
                <a:spcPct val="150000"/>
              </a:lnSpc>
              <a:buFont typeface="Wingdings" pitchFamily="2" charset="2"/>
              <a:buChar char="v"/>
            </a:pPr>
            <a:r>
              <a:rPr lang="pl-PL" sz="1800" dirty="0" err="1" smtClean="0">
                <a:latin typeface="Calibri" pitchFamily="34" charset="0"/>
                <a:cs typeface="Calibri" pitchFamily="34" charset="0"/>
              </a:rPr>
              <a:t>Daten</a:t>
            </a:r>
            <a:r>
              <a:rPr lang="pl-PL" sz="1800" dirty="0" smtClean="0">
                <a:latin typeface="Calibri" pitchFamily="34" charset="0"/>
                <a:cs typeface="Calibri" pitchFamily="34" charset="0"/>
              </a:rPr>
              <a:t> und </a:t>
            </a:r>
            <a:r>
              <a:rPr lang="pl-PL" sz="1800" dirty="0" err="1" smtClean="0">
                <a:latin typeface="Calibri" pitchFamily="34" charset="0"/>
                <a:cs typeface="Calibri" pitchFamily="34" charset="0"/>
              </a:rPr>
              <a:t>Fakten</a:t>
            </a:r>
            <a:r>
              <a:rPr lang="pl-PL" sz="1800" dirty="0" smtClean="0">
                <a:latin typeface="Calibri" pitchFamily="34" charset="0"/>
                <a:cs typeface="Calibri" pitchFamily="34" charset="0"/>
              </a:rPr>
              <a:t> – i</a:t>
            </a:r>
            <a:r>
              <a:rPr lang="de-DE" sz="1800" dirty="0" smtClean="0">
                <a:latin typeface="Calibri" pitchFamily="34" charset="0"/>
                <a:cs typeface="Calibri" pitchFamily="34" charset="0"/>
              </a:rPr>
              <a:t>n einer wilden Ehe leben akzeptiert – seit wann?</a:t>
            </a:r>
            <a:endParaRPr lang="pl-PL" sz="1800" dirty="0" smtClean="0">
              <a:latin typeface="Calibri" pitchFamily="34" charset="0"/>
              <a:cs typeface="Calibri" pitchFamily="34" charset="0"/>
            </a:endParaRPr>
          </a:p>
          <a:p>
            <a:pPr>
              <a:lnSpc>
                <a:spcPct val="150000"/>
              </a:lnSpc>
              <a:buFont typeface="Wingdings" pitchFamily="2" charset="2"/>
              <a:buChar char="v"/>
            </a:pPr>
            <a:r>
              <a:rPr lang="pl-PL" sz="1800" dirty="0" err="1" smtClean="0">
                <a:latin typeface="Calibri" pitchFamily="34" charset="0"/>
                <a:cs typeface="Calibri" pitchFamily="34" charset="0"/>
              </a:rPr>
              <a:t>Daten</a:t>
            </a:r>
            <a:r>
              <a:rPr lang="pl-PL" sz="1800" dirty="0" smtClean="0">
                <a:latin typeface="Calibri" pitchFamily="34" charset="0"/>
                <a:cs typeface="Calibri" pitchFamily="34" charset="0"/>
              </a:rPr>
              <a:t> und </a:t>
            </a:r>
            <a:r>
              <a:rPr lang="pl-PL" sz="1800" dirty="0" err="1" smtClean="0">
                <a:latin typeface="Calibri" pitchFamily="34" charset="0"/>
                <a:cs typeface="Calibri" pitchFamily="34" charset="0"/>
              </a:rPr>
              <a:t>Fakten</a:t>
            </a:r>
            <a:r>
              <a:rPr lang="pl-PL" sz="1800" dirty="0" smtClean="0">
                <a:latin typeface="Calibri" pitchFamily="34" charset="0"/>
                <a:cs typeface="Calibri" pitchFamily="34" charset="0"/>
              </a:rPr>
              <a:t> – </a:t>
            </a:r>
            <a:r>
              <a:rPr lang="pl-PL" sz="1800" dirty="0" err="1" smtClean="0">
                <a:latin typeface="Calibri" pitchFamily="34" charset="0"/>
                <a:cs typeface="Calibri" pitchFamily="34" charset="0"/>
              </a:rPr>
              <a:t>in</a:t>
            </a:r>
            <a:r>
              <a:rPr lang="pl-PL" sz="1800" dirty="0" smtClean="0">
                <a:latin typeface="Calibri" pitchFamily="34" charset="0"/>
                <a:cs typeface="Calibri" pitchFamily="34" charset="0"/>
              </a:rPr>
              <a:t> der </a:t>
            </a:r>
            <a:r>
              <a:rPr lang="pl-PL" sz="1800" dirty="0" err="1" smtClean="0">
                <a:latin typeface="Calibri" pitchFamily="34" charset="0"/>
                <a:cs typeface="Calibri" pitchFamily="34" charset="0"/>
              </a:rPr>
              <a:t>Geschichte</a:t>
            </a:r>
            <a:r>
              <a:rPr lang="pl-PL" sz="1800" dirty="0" smtClean="0">
                <a:latin typeface="Calibri" pitchFamily="34" charset="0"/>
                <a:cs typeface="Calibri" pitchFamily="34" charset="0"/>
              </a:rPr>
              <a:t> der </a:t>
            </a:r>
            <a:r>
              <a:rPr lang="pl-PL" sz="1800" dirty="0" err="1" smtClean="0">
                <a:latin typeface="Calibri" pitchFamily="34" charset="0"/>
                <a:cs typeface="Calibri" pitchFamily="34" charset="0"/>
              </a:rPr>
              <a:t>Gesetzesnovellieriungen</a:t>
            </a:r>
            <a:endParaRPr lang="pl-PL" sz="1800" dirty="0" smtClean="0">
              <a:latin typeface="Calibri" pitchFamily="34" charset="0"/>
              <a:cs typeface="Calibri" pitchFamily="34" charset="0"/>
            </a:endParaRPr>
          </a:p>
          <a:p>
            <a:pPr>
              <a:lnSpc>
                <a:spcPct val="150000"/>
              </a:lnSpc>
              <a:buFont typeface="Wingdings" pitchFamily="2" charset="2"/>
              <a:buChar char="v"/>
            </a:pPr>
            <a:r>
              <a:rPr lang="de-DE" sz="1800" dirty="0" smtClean="0">
                <a:latin typeface="Calibri" pitchFamily="34" charset="0"/>
                <a:cs typeface="Calibri" pitchFamily="34" charset="0"/>
              </a:rPr>
              <a:t>Interessante Einzelheiten</a:t>
            </a:r>
            <a:r>
              <a:rPr lang="pl-PL" sz="1800" dirty="0" smtClean="0">
                <a:latin typeface="Calibri" pitchFamily="34" charset="0"/>
                <a:cs typeface="Calibri" pitchFamily="34" charset="0"/>
              </a:rPr>
              <a:t> – </a:t>
            </a:r>
            <a:r>
              <a:rPr lang="pl-PL" sz="1800" dirty="0" err="1" smtClean="0">
                <a:latin typeface="Calibri" pitchFamily="34" charset="0"/>
                <a:cs typeface="Calibri" pitchFamily="34" charset="0"/>
              </a:rPr>
              <a:t>r</a:t>
            </a:r>
            <a:r>
              <a:rPr lang="de-DE" sz="1800" dirty="0" err="1" smtClean="0">
                <a:latin typeface="Calibri" pitchFamily="34" charset="0"/>
                <a:cs typeface="Calibri" pitchFamily="34" charset="0"/>
              </a:rPr>
              <a:t>echtliche</a:t>
            </a:r>
            <a:r>
              <a:rPr lang="de-DE" sz="1800" dirty="0" smtClean="0">
                <a:latin typeface="Calibri" pitchFamily="34" charset="0"/>
                <a:cs typeface="Calibri" pitchFamily="34" charset="0"/>
              </a:rPr>
              <a:t> Unterschiede zur Ehe</a:t>
            </a:r>
            <a:r>
              <a:rPr lang="pl-PL" sz="1800" dirty="0" smtClean="0">
                <a:latin typeface="Calibri" pitchFamily="34" charset="0"/>
                <a:cs typeface="Calibri" pitchFamily="34" charset="0"/>
              </a:rPr>
              <a:t> </a:t>
            </a:r>
          </a:p>
          <a:p>
            <a:pPr>
              <a:lnSpc>
                <a:spcPct val="150000"/>
              </a:lnSpc>
              <a:buFont typeface="Wingdings" pitchFamily="2" charset="2"/>
              <a:buChar char="v"/>
            </a:pPr>
            <a:r>
              <a:rPr lang="pl-PL" sz="1800" dirty="0" err="1" smtClean="0">
                <a:latin typeface="Calibri" pitchFamily="34" charset="0"/>
                <a:cs typeface="Calibri" pitchFamily="34" charset="0"/>
              </a:rPr>
              <a:t>Zusammenfassung</a:t>
            </a:r>
            <a:endParaRPr lang="pl-PL" sz="1800" dirty="0" smtClean="0">
              <a:latin typeface="Calibri" pitchFamily="34" charset="0"/>
              <a:cs typeface="Calibri" pitchFamily="34" charset="0"/>
            </a:endParaRPr>
          </a:p>
          <a:p>
            <a:pPr>
              <a:lnSpc>
                <a:spcPct val="150000"/>
              </a:lnSpc>
              <a:buFont typeface="Wingdings" pitchFamily="2" charset="2"/>
              <a:buChar char="v"/>
            </a:pPr>
            <a:r>
              <a:rPr lang="pl-PL" sz="1800" dirty="0" smtClean="0">
                <a:latin typeface="Calibri" pitchFamily="34" charset="0"/>
                <a:cs typeface="Calibri" pitchFamily="34" charset="0"/>
              </a:rPr>
              <a:t>Literatur</a:t>
            </a:r>
          </a:p>
          <a:p>
            <a:pPr>
              <a:lnSpc>
                <a:spcPct val="150000"/>
              </a:lnSpc>
              <a:buFont typeface="Wingdings" pitchFamily="2" charset="2"/>
              <a:buChar char="v"/>
            </a:pPr>
            <a:r>
              <a:rPr lang="pl-PL" sz="1800" dirty="0" err="1" smtClean="0">
                <a:latin typeface="Calibri" pitchFamily="34" charset="0"/>
                <a:cs typeface="Calibri" pitchFamily="34" charset="0"/>
              </a:rPr>
              <a:t>Wortschatz</a:t>
            </a:r>
            <a:endParaRPr lang="pl-PL" sz="1800" dirty="0" smtClean="0">
              <a:latin typeface="Calibri" pitchFamily="34" charset="0"/>
              <a:cs typeface="Calibri" pitchFamily="34" charset="0"/>
            </a:endParaRPr>
          </a:p>
          <a:p>
            <a:pPr>
              <a:lnSpc>
                <a:spcPct val="150000"/>
              </a:lnSpc>
              <a:buFont typeface="Wingdings" pitchFamily="2" charset="2"/>
              <a:buChar char="v"/>
            </a:pPr>
            <a:r>
              <a:rPr lang="pl-PL" sz="1800" dirty="0" smtClean="0">
                <a:latin typeface="Calibri" pitchFamily="34" charset="0"/>
                <a:cs typeface="Calibri" pitchFamily="34" charset="0"/>
              </a:rPr>
              <a:t>Quiz</a:t>
            </a:r>
          </a:p>
          <a:p>
            <a:pPr>
              <a:lnSpc>
                <a:spcPct val="150000"/>
              </a:lnSpc>
              <a:buFont typeface="Wingdings" pitchFamily="2" charset="2"/>
              <a:buChar char="v"/>
            </a:pPr>
            <a:endParaRPr lang="de-DE" sz="2100" dirty="0" smtClean="0">
              <a:latin typeface="Calibri" pitchFamily="34" charset="0"/>
              <a:cs typeface="Calibri" pitchFamily="34" charset="0"/>
            </a:endParaRPr>
          </a:p>
          <a:p>
            <a:pPr>
              <a:lnSpc>
                <a:spcPct val="120000"/>
              </a:lnSpc>
              <a:buNone/>
            </a:pPr>
            <a:endParaRPr lang="de-DE" sz="2000" dirty="0" smtClean="0">
              <a:latin typeface="Calibri" pitchFamily="34" charset="0"/>
              <a:cs typeface="Calibri" pitchFamily="34" charset="0"/>
            </a:endParaRPr>
          </a:p>
          <a:p>
            <a:pPr>
              <a:buNone/>
            </a:pPr>
            <a:endParaRPr lang="pl-PL" sz="2000"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defRPr/>
            </a:pPr>
            <a:r>
              <a:rPr sz="4400" b="1" u="sng" cap="all">
                <a:ln w="0"/>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quiz</a:t>
            </a:r>
          </a:p>
        </p:txBody>
      </p:sp>
      <p:sp>
        <p:nvSpPr>
          <p:cNvPr id="4" name="Symbol zastępczy zawartości 3"/>
          <p:cNvSpPr>
            <a:spLocks noGrp="1"/>
          </p:cNvSpPr>
          <p:nvPr>
            <p:ph idx="1"/>
          </p:nvPr>
        </p:nvSpPr>
        <p:spPr>
          <a:xfrm>
            <a:off x="457200" y="928674"/>
            <a:ext cx="8229600" cy="4500594"/>
          </a:xfrm>
        </p:spPr>
        <p:txBody>
          <a:bodyPr>
            <a:noAutofit/>
          </a:bodyPr>
          <a:lstStyle/>
          <a:p>
            <a:pPr>
              <a:buNone/>
            </a:pPr>
            <a:r>
              <a:rPr lang="de-DE" sz="1400" b="1" dirty="0" smtClean="0">
                <a:latin typeface="Calibri" pitchFamily="34" charset="0"/>
                <a:cs typeface="Calibri" pitchFamily="34" charset="0"/>
              </a:rPr>
              <a:t>5. </a:t>
            </a:r>
            <a:r>
              <a:rPr lang="de-DE" sz="1400" b="1" dirty="0" smtClean="0">
                <a:latin typeface="Calibri"/>
                <a:ea typeface="Calibri"/>
                <a:cs typeface="Times New Roman"/>
              </a:rPr>
              <a:t>Lebenspartner</a:t>
            </a:r>
            <a:r>
              <a:rPr lang="pl-PL" sz="1400" b="1" dirty="0" smtClean="0">
                <a:latin typeface="Calibri"/>
                <a:ea typeface="Calibri"/>
                <a:cs typeface="Times New Roman"/>
              </a:rPr>
              <a:t> </a:t>
            </a:r>
            <a:r>
              <a:rPr lang="pl-PL" sz="1400" b="1" dirty="0" err="1" smtClean="0">
                <a:latin typeface="Calibri"/>
                <a:ea typeface="Calibri"/>
                <a:cs typeface="Times New Roman"/>
              </a:rPr>
              <a:t>in</a:t>
            </a:r>
            <a:r>
              <a:rPr lang="pl-PL" sz="1400" b="1" dirty="0" smtClean="0">
                <a:latin typeface="Calibri"/>
                <a:ea typeface="Calibri"/>
                <a:cs typeface="Times New Roman"/>
              </a:rPr>
              <a:t> </a:t>
            </a:r>
            <a:r>
              <a:rPr lang="pl-PL" sz="1400" b="1" dirty="0" err="1" smtClean="0">
                <a:latin typeface="Calibri"/>
                <a:ea typeface="Calibri"/>
                <a:cs typeface="Times New Roman"/>
              </a:rPr>
              <a:t>einen</a:t>
            </a:r>
            <a:r>
              <a:rPr lang="de-DE" sz="1400" dirty="0" smtClean="0">
                <a:latin typeface="Calibri"/>
                <a:ea typeface="Calibri"/>
                <a:cs typeface="Times New Roman"/>
              </a:rPr>
              <a:t> </a:t>
            </a:r>
            <a:r>
              <a:rPr lang="de-DE" sz="1400" b="1" dirty="0" smtClean="0">
                <a:latin typeface="Calibri"/>
                <a:ea typeface="Calibri"/>
                <a:cs typeface="Times New Roman"/>
              </a:rPr>
              <a:t>eheähnlichen  Gemeinschaft dürfen</a:t>
            </a:r>
            <a:r>
              <a:rPr lang="pl-PL" sz="1400" b="1" dirty="0" smtClean="0">
                <a:latin typeface="Calibri"/>
                <a:ea typeface="Calibri"/>
                <a:cs typeface="Times New Roman"/>
              </a:rPr>
              <a:t> </a:t>
            </a:r>
            <a:r>
              <a:rPr lang="pl-PL" sz="1400" b="1" dirty="0" err="1" smtClean="0">
                <a:latin typeface="Calibri"/>
                <a:ea typeface="Calibri"/>
                <a:cs typeface="Times New Roman"/>
              </a:rPr>
              <a:t>ein</a:t>
            </a:r>
            <a:r>
              <a:rPr lang="pl-PL" sz="1400" b="1" dirty="0" smtClean="0">
                <a:latin typeface="Calibri"/>
                <a:ea typeface="Calibri"/>
                <a:cs typeface="Times New Roman"/>
              </a:rPr>
              <a:t> </a:t>
            </a:r>
            <a:r>
              <a:rPr lang="pl-PL" sz="1400" b="1" dirty="0" err="1" smtClean="0">
                <a:latin typeface="Calibri"/>
                <a:ea typeface="Calibri"/>
                <a:cs typeface="Times New Roman"/>
              </a:rPr>
              <a:t>Kind</a:t>
            </a:r>
            <a:r>
              <a:rPr lang="pl-PL" sz="1400" b="1" dirty="0" smtClean="0">
                <a:latin typeface="Calibri"/>
                <a:ea typeface="Calibri"/>
                <a:cs typeface="Times New Roman"/>
              </a:rPr>
              <a:t> </a:t>
            </a:r>
            <a:r>
              <a:rPr lang="pl-PL" sz="1400" b="1" dirty="0" err="1" smtClean="0">
                <a:latin typeface="Calibri"/>
                <a:ea typeface="Calibri"/>
                <a:cs typeface="Times New Roman"/>
              </a:rPr>
              <a:t>adoptieren</a:t>
            </a:r>
            <a:r>
              <a:rPr lang="pl-PL" sz="1400" b="1" dirty="0" smtClean="0">
                <a:latin typeface="Calibri"/>
                <a:ea typeface="Calibri"/>
                <a:cs typeface="Times New Roman"/>
              </a:rPr>
              <a:t>.:</a:t>
            </a:r>
          </a:p>
          <a:p>
            <a:pPr>
              <a:buFont typeface="+mj-lt"/>
              <a:buAutoNum type="alphaLcParenR"/>
            </a:pPr>
            <a:r>
              <a:rPr lang="pl-PL" sz="1400" dirty="0" smtClean="0">
                <a:latin typeface="Calibri"/>
                <a:ea typeface="Calibri"/>
                <a:cs typeface="Times New Roman"/>
              </a:rPr>
              <a:t>Ja</a:t>
            </a:r>
          </a:p>
          <a:p>
            <a:pPr>
              <a:buFont typeface="+mj-lt"/>
              <a:buAutoNum type="alphaLcParenR"/>
            </a:pPr>
            <a:r>
              <a:rPr lang="pl-PL" sz="1400" dirty="0" err="1" smtClean="0">
                <a:latin typeface="Calibri"/>
                <a:ea typeface="Calibri"/>
                <a:cs typeface="Times New Roman"/>
              </a:rPr>
              <a:t>Nein</a:t>
            </a:r>
            <a:r>
              <a:rPr lang="de-DE" sz="1400" dirty="0" smtClean="0">
                <a:latin typeface="Calibri"/>
                <a:ea typeface="Calibri"/>
                <a:cs typeface="Times New Roman"/>
              </a:rPr>
              <a:t> </a:t>
            </a:r>
            <a:endParaRPr lang="pl-PL" sz="1400" dirty="0" smtClean="0">
              <a:latin typeface="Calibri"/>
              <a:ea typeface="Calibri"/>
              <a:cs typeface="Times New Roman"/>
            </a:endParaRPr>
          </a:p>
          <a:p>
            <a:pPr>
              <a:buFont typeface="+mj-lt"/>
              <a:buAutoNum type="alphaLcParenR"/>
            </a:pPr>
            <a:endParaRPr lang="pl-PL" sz="1400" b="1" dirty="0" smtClean="0">
              <a:latin typeface="Calibri"/>
              <a:ea typeface="Calibri"/>
              <a:cs typeface="Times New Roman"/>
            </a:endParaRPr>
          </a:p>
          <a:p>
            <a:pPr>
              <a:buNone/>
            </a:pPr>
            <a:r>
              <a:rPr lang="pl-PL" sz="1400" b="1" dirty="0" smtClean="0">
                <a:latin typeface="Calibri"/>
                <a:ea typeface="Calibri"/>
                <a:cs typeface="Times New Roman"/>
              </a:rPr>
              <a:t>6. </a:t>
            </a:r>
            <a:r>
              <a:rPr lang="pl-PL" sz="1400" b="1" dirty="0" err="1" smtClean="0">
                <a:latin typeface="Calibri"/>
                <a:ea typeface="Calibri"/>
                <a:cs typeface="Times New Roman"/>
              </a:rPr>
              <a:t>Seit</a:t>
            </a:r>
            <a:r>
              <a:rPr lang="pl-PL" sz="1400" b="1" dirty="0" smtClean="0">
                <a:latin typeface="Calibri"/>
                <a:ea typeface="Calibri"/>
                <a:cs typeface="Times New Roman"/>
              </a:rPr>
              <a:t> </a:t>
            </a:r>
            <a:r>
              <a:rPr lang="pl-PL" sz="1400" b="1" dirty="0" err="1" smtClean="0">
                <a:latin typeface="Calibri"/>
                <a:ea typeface="Calibri"/>
                <a:cs typeface="Times New Roman"/>
              </a:rPr>
              <a:t>wann</a:t>
            </a:r>
            <a:r>
              <a:rPr lang="pl-PL" sz="1400" b="1" dirty="0" smtClean="0">
                <a:latin typeface="Calibri"/>
                <a:ea typeface="Calibri"/>
                <a:cs typeface="Times New Roman"/>
              </a:rPr>
              <a:t> </a:t>
            </a:r>
            <a:r>
              <a:rPr lang="pl-PL" sz="1400" b="1" dirty="0" err="1" smtClean="0">
                <a:latin typeface="Calibri"/>
                <a:ea typeface="Calibri"/>
                <a:cs typeface="Times New Roman"/>
              </a:rPr>
              <a:t>wird</a:t>
            </a:r>
            <a:r>
              <a:rPr lang="pl-PL" sz="1400" b="1" dirty="0" smtClean="0">
                <a:latin typeface="Calibri"/>
                <a:ea typeface="Calibri"/>
                <a:cs typeface="Times New Roman"/>
              </a:rPr>
              <a:t> „</a:t>
            </a:r>
            <a:r>
              <a:rPr lang="pl-PL" sz="1400" b="1" dirty="0" err="1" smtClean="0">
                <a:latin typeface="Calibri"/>
                <a:ea typeface="Calibri"/>
                <a:cs typeface="Times New Roman"/>
              </a:rPr>
              <a:t>wilde</a:t>
            </a:r>
            <a:r>
              <a:rPr lang="pl-PL" sz="1400" b="1" dirty="0" smtClean="0">
                <a:latin typeface="Calibri"/>
                <a:ea typeface="Calibri"/>
                <a:cs typeface="Times New Roman"/>
              </a:rPr>
              <a:t> Ehe” </a:t>
            </a:r>
            <a:r>
              <a:rPr lang="de-DE" sz="1400" b="1" dirty="0" smtClean="0">
                <a:latin typeface="Calibri"/>
                <a:ea typeface="Calibri"/>
                <a:cs typeface="Times New Roman"/>
              </a:rPr>
              <a:t>gesellschaftlich</a:t>
            </a:r>
            <a:r>
              <a:rPr lang="pl-PL" sz="1400" b="1" dirty="0" smtClean="0">
                <a:latin typeface="Calibri"/>
                <a:ea typeface="Calibri"/>
                <a:cs typeface="Times New Roman"/>
              </a:rPr>
              <a:t> </a:t>
            </a:r>
            <a:r>
              <a:rPr lang="pl-PL" sz="1400" b="1" dirty="0" err="1" smtClean="0">
                <a:latin typeface="Calibri"/>
                <a:ea typeface="Calibri"/>
                <a:cs typeface="Times New Roman"/>
              </a:rPr>
              <a:t>akzeptiert</a:t>
            </a:r>
            <a:r>
              <a:rPr lang="pl-PL" sz="1400" b="1" dirty="0" smtClean="0">
                <a:latin typeface="Calibri"/>
                <a:ea typeface="Calibri"/>
                <a:cs typeface="Times New Roman"/>
              </a:rPr>
              <a:t>?</a:t>
            </a:r>
          </a:p>
          <a:p>
            <a:pPr>
              <a:buFont typeface="+mj-lt"/>
              <a:buAutoNum type="alphaLcParenR"/>
            </a:pPr>
            <a:r>
              <a:rPr lang="pl-PL" sz="1400" dirty="0" err="1" smtClean="0">
                <a:latin typeface="Calibri"/>
                <a:ea typeface="Calibri"/>
                <a:cs typeface="Times New Roman"/>
              </a:rPr>
              <a:t>seit</a:t>
            </a:r>
            <a:r>
              <a:rPr lang="pl-PL" sz="1400" dirty="0" smtClean="0">
                <a:latin typeface="Calibri"/>
                <a:ea typeface="Calibri"/>
                <a:cs typeface="Times New Roman"/>
              </a:rPr>
              <a:t> 1989</a:t>
            </a:r>
          </a:p>
          <a:p>
            <a:pPr>
              <a:buFont typeface="+mj-lt"/>
              <a:buAutoNum type="alphaLcParenR"/>
            </a:pPr>
            <a:r>
              <a:rPr lang="pl-PL" sz="1400" dirty="0" err="1" smtClean="0">
                <a:latin typeface="Calibri"/>
                <a:ea typeface="Calibri"/>
                <a:cs typeface="Times New Roman"/>
              </a:rPr>
              <a:t>seit</a:t>
            </a:r>
            <a:r>
              <a:rPr lang="pl-PL" sz="1400" dirty="0" smtClean="0">
                <a:latin typeface="Calibri"/>
                <a:ea typeface="Calibri"/>
                <a:cs typeface="Times New Roman"/>
              </a:rPr>
              <a:t> 1970</a:t>
            </a:r>
          </a:p>
          <a:p>
            <a:pPr>
              <a:buFont typeface="+mj-lt"/>
              <a:buAutoNum type="alphaLcParenR"/>
            </a:pPr>
            <a:r>
              <a:rPr lang="pl-PL" sz="1400" dirty="0" err="1" smtClean="0">
                <a:latin typeface="Calibri"/>
                <a:ea typeface="Calibri"/>
                <a:cs typeface="Times New Roman"/>
              </a:rPr>
              <a:t>seit</a:t>
            </a:r>
            <a:r>
              <a:rPr lang="pl-PL" sz="1400" dirty="0" smtClean="0">
                <a:latin typeface="Calibri"/>
                <a:ea typeface="Calibri"/>
                <a:cs typeface="Times New Roman"/>
              </a:rPr>
              <a:t> 1992</a:t>
            </a:r>
          </a:p>
          <a:p>
            <a:pPr>
              <a:buFont typeface="+mj-lt"/>
              <a:buAutoNum type="alphaLcParenR"/>
            </a:pPr>
            <a:endParaRPr lang="pl-PL" sz="1400" dirty="0" smtClean="0">
              <a:latin typeface="Calibri"/>
              <a:ea typeface="Calibri"/>
              <a:cs typeface="Times New Roman"/>
            </a:endParaRPr>
          </a:p>
          <a:p>
            <a:pPr>
              <a:buNone/>
            </a:pPr>
            <a:r>
              <a:rPr lang="pl-PL" sz="1400" b="1" dirty="0" smtClean="0">
                <a:latin typeface="Calibri"/>
                <a:ea typeface="Calibri"/>
                <a:cs typeface="Times New Roman"/>
              </a:rPr>
              <a:t>7. </a:t>
            </a:r>
            <a:r>
              <a:rPr lang="de-DE" sz="1400" dirty="0" smtClean="0"/>
              <a:t> </a:t>
            </a:r>
            <a:r>
              <a:rPr lang="de-DE" sz="1400" b="1" dirty="0" smtClean="0"/>
              <a:t>Welche Partnerschaften </a:t>
            </a:r>
            <a:r>
              <a:rPr lang="pl-PL" sz="1400" b="1" dirty="0" err="1" smtClean="0"/>
              <a:t>sind</a:t>
            </a:r>
            <a:r>
              <a:rPr lang="pl-PL" sz="1400" b="1" dirty="0" smtClean="0"/>
              <a:t> </a:t>
            </a:r>
            <a:r>
              <a:rPr lang="de-DE" sz="1400" b="1" dirty="0" smtClean="0"/>
              <a:t>„besser </a:t>
            </a:r>
            <a:r>
              <a:rPr lang="de-DE" sz="1400" b="1" dirty="0" err="1" smtClean="0"/>
              <a:t>geste</a:t>
            </a:r>
            <a:r>
              <a:rPr lang="pl-PL" sz="1400" b="1" dirty="0" err="1" smtClean="0"/>
              <a:t>ll</a:t>
            </a:r>
            <a:r>
              <a:rPr lang="de-DE" sz="1400" b="1" dirty="0" smtClean="0"/>
              <a:t>” im Hinsicht auf soziale Voraussetzungen sind?</a:t>
            </a:r>
            <a:r>
              <a:rPr lang="pl-PL" sz="1400" b="1" dirty="0" smtClean="0">
                <a:latin typeface="Calibri"/>
                <a:ea typeface="Calibri"/>
                <a:cs typeface="Times New Roman"/>
              </a:rPr>
              <a:t>?</a:t>
            </a:r>
          </a:p>
          <a:p>
            <a:pPr>
              <a:buFont typeface="+mj-lt"/>
              <a:buAutoNum type="alphaLcParenR"/>
            </a:pPr>
            <a:r>
              <a:rPr lang="pl-PL" sz="1400" dirty="0" smtClean="0">
                <a:latin typeface="Calibri"/>
                <a:ea typeface="Calibri"/>
                <a:cs typeface="Times New Roman"/>
              </a:rPr>
              <a:t>Ehe</a:t>
            </a:r>
          </a:p>
          <a:p>
            <a:pPr>
              <a:buFont typeface="+mj-lt"/>
              <a:buAutoNum type="alphaLcParenR"/>
            </a:pPr>
            <a:r>
              <a:rPr lang="pl-PL" sz="1400" dirty="0" smtClean="0">
                <a:latin typeface="Calibri"/>
                <a:ea typeface="Calibri"/>
                <a:cs typeface="Times New Roman"/>
              </a:rPr>
              <a:t>e</a:t>
            </a:r>
            <a:r>
              <a:rPr lang="de-DE" sz="1400" dirty="0" err="1" smtClean="0">
                <a:latin typeface="Calibri"/>
                <a:ea typeface="Calibri"/>
                <a:cs typeface="Times New Roman"/>
              </a:rPr>
              <a:t>heähnlichen</a:t>
            </a:r>
            <a:r>
              <a:rPr lang="pl-PL" sz="1400" dirty="0" smtClean="0">
                <a:latin typeface="Calibri"/>
                <a:ea typeface="Calibri"/>
                <a:cs typeface="Times New Roman"/>
              </a:rPr>
              <a:t>  G</a:t>
            </a:r>
            <a:r>
              <a:rPr lang="de-DE" sz="1400" dirty="0" err="1" smtClean="0">
                <a:latin typeface="Calibri"/>
                <a:ea typeface="Calibri"/>
                <a:cs typeface="Times New Roman"/>
              </a:rPr>
              <a:t>emeinschaft</a:t>
            </a:r>
            <a:r>
              <a:rPr lang="pl-PL" sz="1400" dirty="0" smtClean="0">
                <a:latin typeface="Calibri"/>
                <a:ea typeface="Calibri"/>
                <a:cs typeface="Times New Roman"/>
              </a:rPr>
              <a:t> </a:t>
            </a:r>
          </a:p>
          <a:p>
            <a:pPr>
              <a:buFont typeface="+mj-lt"/>
              <a:buAutoNum type="alphaLcParenR"/>
            </a:pPr>
            <a:r>
              <a:rPr lang="pl-PL" sz="1400" dirty="0" smtClean="0">
                <a:latin typeface="Calibri"/>
                <a:ea typeface="Calibri"/>
                <a:cs typeface="Times New Roman"/>
              </a:rPr>
              <a:t>Egal</a:t>
            </a:r>
            <a:endParaRPr lang="de-DE" sz="1400" dirty="0" smtClean="0">
              <a:latin typeface="Calibri"/>
              <a:ea typeface="Calibri"/>
              <a:cs typeface="Times New Roman"/>
            </a:endParaRPr>
          </a:p>
          <a:p>
            <a:pPr>
              <a:buNone/>
            </a:pPr>
            <a:r>
              <a:rPr lang="pl-PL" sz="1400" dirty="0" smtClean="0">
                <a:latin typeface="Calibri" pitchFamily="34" charset="0"/>
                <a:cs typeface="Calibri" pitchFamily="34" charset="0"/>
              </a:rPr>
              <a:t> </a:t>
            </a:r>
            <a:r>
              <a:rPr lang="pl-PL" sz="1400" dirty="0" err="1" smtClean="0">
                <a:latin typeface="Calibri" pitchFamily="34" charset="0"/>
                <a:cs typeface="Calibri" pitchFamily="34" charset="0"/>
              </a:rPr>
              <a:t>in</a:t>
            </a:r>
            <a:r>
              <a:rPr lang="pl-PL" sz="1400" dirty="0" smtClean="0">
                <a:latin typeface="Calibri" pitchFamily="34" charset="0"/>
                <a:cs typeface="Calibri" pitchFamily="34" charset="0"/>
              </a:rPr>
              <a:t> </a:t>
            </a:r>
            <a:r>
              <a:rPr lang="pl-PL" sz="1400" dirty="0" err="1" smtClean="0">
                <a:latin typeface="Calibri" pitchFamily="34" charset="0"/>
                <a:cs typeface="Calibri" pitchFamily="34" charset="0"/>
              </a:rPr>
              <a:t>einni</a:t>
            </a:r>
            <a:endParaRPr lang="pl-PL" sz="1400" dirty="0" smtClean="0">
              <a:latin typeface="Calibri" pitchFamily="34" charset="0"/>
              <a:cs typeface="Calibri" pitchFamily="34" charset="0"/>
            </a:endParaRPr>
          </a:p>
          <a:p>
            <a:pPr>
              <a:buNone/>
            </a:pPr>
            <a:r>
              <a:rPr lang="pl-PL" sz="1400" dirty="0" smtClean="0">
                <a:latin typeface="Calibri" pitchFamily="34" charset="0"/>
                <a:cs typeface="Calibri" pitchFamily="34" charset="0"/>
              </a:rPr>
              <a:t>8</a:t>
            </a:r>
            <a:r>
              <a:rPr lang="pl-PL" sz="1400" b="1" dirty="0" smtClean="0">
                <a:latin typeface="Calibri" pitchFamily="34" charset="0"/>
                <a:cs typeface="Calibri" pitchFamily="34" charset="0"/>
              </a:rPr>
              <a:t>. Was </a:t>
            </a:r>
            <a:r>
              <a:rPr lang="de-DE" sz="1400" b="1" dirty="0" smtClean="0">
                <a:latin typeface="Calibri" pitchFamily="34" charset="0"/>
                <a:cs typeface="Calibri" pitchFamily="34" charset="0"/>
              </a:rPr>
              <a:t>können</a:t>
            </a:r>
            <a:r>
              <a:rPr lang="pl-PL" sz="1400" b="1" dirty="0" smtClean="0">
                <a:latin typeface="Calibri" pitchFamily="34" charset="0"/>
                <a:cs typeface="Calibri" pitchFamily="34" charset="0"/>
              </a:rPr>
              <a:t> Partner </a:t>
            </a:r>
            <a:r>
              <a:rPr lang="pl-PL" sz="1400" b="1" dirty="0" err="1" smtClean="0">
                <a:latin typeface="Calibri" pitchFamily="34" charset="0"/>
                <a:cs typeface="Calibri" pitchFamily="34" charset="0"/>
              </a:rPr>
              <a:t>aus</a:t>
            </a:r>
            <a:r>
              <a:rPr lang="pl-PL" sz="1400" b="1" dirty="0" smtClean="0">
                <a:latin typeface="Calibri" pitchFamily="34" charset="0"/>
                <a:cs typeface="Calibri" pitchFamily="34" charset="0"/>
              </a:rPr>
              <a:t> </a:t>
            </a:r>
            <a:r>
              <a:rPr lang="pl-PL" sz="1400" b="1" dirty="0" smtClean="0">
                <a:latin typeface="Calibri"/>
                <a:ea typeface="Calibri"/>
                <a:cs typeface="Times New Roman"/>
              </a:rPr>
              <a:t>e</a:t>
            </a:r>
            <a:r>
              <a:rPr lang="de-DE" sz="1400" b="1" dirty="0" err="1" smtClean="0">
                <a:latin typeface="Calibri"/>
                <a:ea typeface="Calibri"/>
                <a:cs typeface="Times New Roman"/>
              </a:rPr>
              <a:t>heähnlichen</a:t>
            </a:r>
            <a:r>
              <a:rPr lang="pl-PL" sz="1400" b="1" dirty="0" smtClean="0">
                <a:latin typeface="Calibri"/>
                <a:ea typeface="Calibri"/>
                <a:cs typeface="Times New Roman"/>
              </a:rPr>
              <a:t>  G</a:t>
            </a:r>
            <a:r>
              <a:rPr lang="de-DE" sz="1400" b="1" dirty="0" err="1" smtClean="0">
                <a:latin typeface="Calibri"/>
                <a:ea typeface="Calibri"/>
                <a:cs typeface="Times New Roman"/>
              </a:rPr>
              <a:t>emeinschaft</a:t>
            </a:r>
            <a:r>
              <a:rPr lang="pl-PL" sz="1400" b="1" dirty="0" smtClean="0">
                <a:latin typeface="Calibri"/>
                <a:ea typeface="Calibri"/>
                <a:cs typeface="Times New Roman"/>
              </a:rPr>
              <a:t>en  </a:t>
            </a:r>
            <a:r>
              <a:rPr lang="pl-PL" sz="1400" b="1" dirty="0" err="1" smtClean="0">
                <a:latin typeface="Calibri"/>
                <a:ea typeface="Calibri"/>
                <a:cs typeface="Times New Roman"/>
              </a:rPr>
              <a:t>nicht</a:t>
            </a:r>
            <a:r>
              <a:rPr lang="pl-PL" sz="1400" b="1" dirty="0" smtClean="0">
                <a:latin typeface="Calibri"/>
                <a:ea typeface="Calibri"/>
                <a:cs typeface="Times New Roman"/>
              </a:rPr>
              <a:t> </a:t>
            </a:r>
            <a:r>
              <a:rPr lang="pl-PL" sz="1400" b="1" dirty="0" err="1" smtClean="0">
                <a:latin typeface="Calibri"/>
                <a:ea typeface="Calibri"/>
                <a:cs typeface="Times New Roman"/>
              </a:rPr>
              <a:t>nutzen</a:t>
            </a:r>
            <a:r>
              <a:rPr lang="pl-PL" sz="1400" b="1" dirty="0" smtClean="0">
                <a:latin typeface="Calibri"/>
                <a:ea typeface="Calibri"/>
                <a:cs typeface="Times New Roman"/>
              </a:rPr>
              <a:t>?</a:t>
            </a:r>
          </a:p>
          <a:p>
            <a:pPr>
              <a:buFont typeface="+mj-lt"/>
              <a:buAutoNum type="alphaLcParenR"/>
            </a:pPr>
            <a:r>
              <a:rPr lang="de-DE" sz="1400" dirty="0" smtClean="0">
                <a:latin typeface="Calibri"/>
                <a:ea typeface="Calibri"/>
                <a:cs typeface="Times New Roman"/>
              </a:rPr>
              <a:t>Krankenversicherung </a:t>
            </a:r>
            <a:endParaRPr lang="pl-PL" sz="1400" dirty="0" smtClean="0">
              <a:latin typeface="Calibri"/>
              <a:ea typeface="Calibri"/>
              <a:cs typeface="Times New Roman"/>
            </a:endParaRPr>
          </a:p>
          <a:p>
            <a:pPr>
              <a:buFont typeface="+mj-lt"/>
              <a:buAutoNum type="alphaLcParenR"/>
            </a:pPr>
            <a:r>
              <a:rPr lang="de-DE" sz="1400" dirty="0" smtClean="0">
                <a:latin typeface="Calibri"/>
                <a:ea typeface="Calibri"/>
                <a:cs typeface="Times New Roman"/>
              </a:rPr>
              <a:t>Familienversicherung</a:t>
            </a:r>
            <a:endParaRPr lang="pl-PL" sz="1400" dirty="0" smtClean="0">
              <a:latin typeface="Calibri"/>
              <a:ea typeface="Calibri"/>
              <a:cs typeface="Times New Roman"/>
            </a:endParaRPr>
          </a:p>
          <a:p>
            <a:pPr>
              <a:buFont typeface="+mj-lt"/>
              <a:buAutoNum type="alphaLcParenR"/>
            </a:pPr>
            <a:r>
              <a:rPr lang="pl-PL" sz="1400" dirty="0" err="1" smtClean="0">
                <a:latin typeface="Calibri"/>
                <a:ea typeface="Calibri"/>
                <a:cs typeface="Times New Roman"/>
              </a:rPr>
              <a:t>automatisches</a:t>
            </a:r>
            <a:r>
              <a:rPr lang="pl-PL" sz="1400" dirty="0" smtClean="0">
                <a:latin typeface="Calibri"/>
                <a:ea typeface="Calibri"/>
                <a:cs typeface="Times New Roman"/>
              </a:rPr>
              <a:t> </a:t>
            </a:r>
            <a:r>
              <a:rPr lang="pl-PL" sz="1400" dirty="0" err="1" smtClean="0">
                <a:latin typeface="Calibri"/>
                <a:ea typeface="Calibri"/>
                <a:cs typeface="Times New Roman"/>
              </a:rPr>
              <a:t>Erbe</a:t>
            </a:r>
            <a:r>
              <a:rPr lang="pl-PL" sz="1400" dirty="0" smtClean="0">
                <a:latin typeface="Calibri"/>
                <a:ea typeface="Calibri"/>
                <a:cs typeface="Times New Roman"/>
              </a:rPr>
              <a:t> </a:t>
            </a:r>
            <a:r>
              <a:rPr lang="pl-PL" sz="1400" dirty="0" err="1" smtClean="0">
                <a:latin typeface="Calibri"/>
                <a:ea typeface="Calibri"/>
                <a:cs typeface="Times New Roman"/>
              </a:rPr>
              <a:t>ohne</a:t>
            </a:r>
            <a:r>
              <a:rPr lang="pl-PL" sz="1400" dirty="0" smtClean="0">
                <a:latin typeface="Calibri"/>
                <a:ea typeface="Calibri"/>
                <a:cs typeface="Times New Roman"/>
              </a:rPr>
              <a:t> Testament</a:t>
            </a:r>
          </a:p>
          <a:p>
            <a:pPr>
              <a:buNone/>
            </a:pPr>
            <a:endParaRPr lang="pl-PL" sz="1400" b="1" dirty="0" smtClean="0">
              <a:latin typeface="Calibri"/>
              <a:ea typeface="Calibri"/>
              <a:cs typeface="Times New Roman"/>
            </a:endParaRPr>
          </a:p>
          <a:p>
            <a:pPr>
              <a:buNone/>
            </a:pPr>
            <a:endParaRPr lang="de-DE" sz="1400" dirty="0" smtClean="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smtClean="0"/>
              <a:t>Literatur</a:t>
            </a:r>
            <a:endParaRPr lang="pl-PL" dirty="0"/>
          </a:p>
        </p:txBody>
      </p:sp>
      <p:sp>
        <p:nvSpPr>
          <p:cNvPr id="3" name="Symbol zastępczy zawartości 2"/>
          <p:cNvSpPr>
            <a:spLocks noGrp="1"/>
          </p:cNvSpPr>
          <p:nvPr>
            <p:ph idx="1"/>
          </p:nvPr>
        </p:nvSpPr>
        <p:spPr/>
        <p:txBody>
          <a:bodyPr/>
          <a:lstStyle/>
          <a:p>
            <a:r>
              <a:rPr lang="pl-PL" dirty="0" err="1" smtClean="0">
                <a:latin typeface="Calibri" pitchFamily="34" charset="0"/>
                <a:cs typeface="Calibri" pitchFamily="34" charset="0"/>
              </a:rPr>
              <a:t>Artikel</a:t>
            </a:r>
            <a:r>
              <a:rPr lang="pl-PL" dirty="0" smtClean="0">
                <a:latin typeface="Calibri" pitchFamily="34" charset="0"/>
                <a:cs typeface="Calibri" pitchFamily="34" charset="0"/>
              </a:rPr>
              <a:t>: Marc Tobias </a:t>
            </a:r>
            <a:r>
              <a:rPr lang="pl-PL" dirty="0" err="1" smtClean="0">
                <a:latin typeface="Calibri" pitchFamily="34" charset="0"/>
                <a:cs typeface="Calibri" pitchFamily="34" charset="0"/>
              </a:rPr>
              <a:t>Winterhagen</a:t>
            </a:r>
            <a:r>
              <a:rPr lang="pl-PL" dirty="0" smtClean="0">
                <a:latin typeface="Calibri" pitchFamily="34" charset="0"/>
                <a:cs typeface="Calibri" pitchFamily="34" charset="0"/>
              </a:rPr>
              <a:t> „</a:t>
            </a:r>
            <a:r>
              <a:rPr lang="pl-PL" dirty="0" err="1" smtClean="0">
                <a:latin typeface="Calibri" pitchFamily="34" charset="0"/>
                <a:cs typeface="Calibri" pitchFamily="34" charset="0"/>
              </a:rPr>
              <a:t>Partnerschaftsmodelle</a:t>
            </a:r>
            <a:r>
              <a:rPr lang="pl-PL" dirty="0" smtClean="0">
                <a:latin typeface="Calibri" pitchFamily="34" charset="0"/>
                <a:cs typeface="Calibri" pitchFamily="34" charset="0"/>
              </a:rPr>
              <a:t>” </a:t>
            </a:r>
            <a:r>
              <a:rPr lang="pl-PL" dirty="0" err="1" smtClean="0">
                <a:latin typeface="Calibri" pitchFamily="34" charset="0"/>
                <a:cs typeface="Calibri" pitchFamily="34" charset="0"/>
              </a:rPr>
              <a:t>[i</a:t>
            </a:r>
            <a:r>
              <a:rPr lang="pl-PL" dirty="0" smtClean="0">
                <a:latin typeface="Calibri" pitchFamily="34" charset="0"/>
                <a:cs typeface="Calibri" pitchFamily="34" charset="0"/>
              </a:rPr>
              <a:t>n:] Deutsch </a:t>
            </a:r>
            <a:r>
              <a:rPr lang="pl-PL" dirty="0" err="1" smtClean="0">
                <a:latin typeface="Calibri" pitchFamily="34" charset="0"/>
                <a:cs typeface="Calibri" pitchFamily="34" charset="0"/>
              </a:rPr>
              <a:t>Aktuell</a:t>
            </a:r>
            <a:r>
              <a:rPr lang="pl-PL" dirty="0" smtClean="0">
                <a:latin typeface="Calibri" pitchFamily="34" charset="0"/>
                <a:cs typeface="Calibri" pitchFamily="34" charset="0"/>
              </a:rPr>
              <a:t>, 60/2013.</a:t>
            </a:r>
          </a:p>
          <a:p>
            <a:endParaRPr lang="pl-PL" dirty="0" smtClean="0">
              <a:latin typeface="Calibri" pitchFamily="34" charset="0"/>
              <a:cs typeface="Calibri" pitchFamily="34" charset="0"/>
            </a:endParaRPr>
          </a:p>
          <a:p>
            <a:r>
              <a:rPr lang="pl-PL" dirty="0" smtClean="0">
                <a:latin typeface="Calibri" pitchFamily="34" charset="0"/>
                <a:cs typeface="Calibri" pitchFamily="34" charset="0"/>
              </a:rPr>
              <a:t>http://pl.pons.com/</a:t>
            </a:r>
            <a:endParaRPr lang="pl-PL" dirty="0">
              <a:latin typeface="Calibri" pitchFamily="34" charset="0"/>
              <a:cs typeface="Calibri" pitchFamily="34"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000112"/>
            <a:ext cx="8229600" cy="1928826"/>
          </a:xfrm>
        </p:spPr>
        <p:txBody>
          <a:bodyPr>
            <a:normAutofit/>
          </a:bodyPr>
          <a:lstStyle/>
          <a:p>
            <a:r>
              <a:rPr lang="pl-PL" cap="none" dirty="0" err="1" smtClean="0">
                <a:latin typeface="Calibri" pitchFamily="34" charset="0"/>
                <a:cs typeface="Calibri" pitchFamily="34" charset="0"/>
              </a:rPr>
              <a:t>Vielen</a:t>
            </a:r>
            <a:r>
              <a:rPr lang="pl-PL" cap="none" dirty="0" smtClean="0">
                <a:latin typeface="Calibri" pitchFamily="34" charset="0"/>
                <a:cs typeface="Calibri" pitchFamily="34" charset="0"/>
              </a:rPr>
              <a:t> </a:t>
            </a:r>
            <a:r>
              <a:rPr lang="pl-PL" cap="none" dirty="0" err="1" smtClean="0">
                <a:latin typeface="Calibri" pitchFamily="34" charset="0"/>
                <a:cs typeface="Calibri" pitchFamily="34" charset="0"/>
              </a:rPr>
              <a:t>Dank</a:t>
            </a:r>
            <a:r>
              <a:rPr lang="pl-PL" cap="none" dirty="0" smtClean="0">
                <a:latin typeface="Calibri" pitchFamily="34" charset="0"/>
                <a:cs typeface="Calibri" pitchFamily="34" charset="0"/>
              </a:rPr>
              <a:t> </a:t>
            </a:r>
            <a:br>
              <a:rPr lang="pl-PL" cap="none" dirty="0" smtClean="0">
                <a:latin typeface="Calibri" pitchFamily="34" charset="0"/>
                <a:cs typeface="Calibri" pitchFamily="34" charset="0"/>
              </a:rPr>
            </a:br>
            <a:r>
              <a:rPr lang="pl-PL" cap="none" dirty="0" smtClean="0">
                <a:latin typeface="Calibri" pitchFamily="34" charset="0"/>
                <a:cs typeface="Calibri" pitchFamily="34" charset="0"/>
              </a:rPr>
              <a:t>f</a:t>
            </a:r>
            <a:r>
              <a:rPr lang="de-DE" cap="none" dirty="0" err="1" smtClean="0">
                <a:latin typeface="Calibri" pitchFamily="34" charset="0"/>
                <a:cs typeface="Calibri" pitchFamily="34" charset="0"/>
              </a:rPr>
              <a:t>ür</a:t>
            </a:r>
            <a:r>
              <a:rPr lang="pl-PL" cap="none" dirty="0" smtClean="0">
                <a:latin typeface="Calibri" pitchFamily="34" charset="0"/>
                <a:cs typeface="Calibri" pitchFamily="34" charset="0"/>
              </a:rPr>
              <a:t> </a:t>
            </a:r>
            <a:r>
              <a:rPr lang="pl-PL" cap="none" dirty="0" err="1" smtClean="0">
                <a:latin typeface="Calibri" pitchFamily="34" charset="0"/>
                <a:cs typeface="Calibri" pitchFamily="34" charset="0"/>
              </a:rPr>
              <a:t>Ihre</a:t>
            </a:r>
            <a:r>
              <a:rPr lang="pl-PL" cap="none" smtClean="0">
                <a:latin typeface="Calibri" pitchFamily="34" charset="0"/>
                <a:cs typeface="Calibri" pitchFamily="34" charset="0"/>
              </a:rPr>
              <a:t> Aufmerksamkeit</a:t>
            </a:r>
            <a:r>
              <a:rPr lang="pl-PL" cap="none" dirty="0" smtClean="0">
                <a:latin typeface="Calibri" pitchFamily="34" charset="0"/>
                <a:cs typeface="Calibri" pitchFamily="34" charset="0"/>
              </a:rPr>
              <a:t> </a:t>
            </a:r>
            <a:r>
              <a:rPr lang="pl-PL" cap="none" dirty="0" smtClean="0">
                <a:latin typeface="Calibri" pitchFamily="34" charset="0"/>
                <a:cs typeface="Calibri" pitchFamily="34" charset="0"/>
                <a:sym typeface="Wingdings" pitchFamily="2" charset="2"/>
              </a:rPr>
              <a:t></a:t>
            </a:r>
            <a:endParaRPr lang="pl-PL" cap="none"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sz="2400"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Cambria" pitchFamily="18" charset="0"/>
                <a:cs typeface="Arabic Typesetting" pitchFamily="66" charset="-78"/>
              </a:rPr>
              <a:t>Begriffsdefinition</a:t>
            </a:r>
          </a:p>
        </p:txBody>
      </p:sp>
      <p:sp>
        <p:nvSpPr>
          <p:cNvPr id="3" name="Symbol zastępczy zawartości 2"/>
          <p:cNvSpPr>
            <a:spLocks noGrp="1"/>
          </p:cNvSpPr>
          <p:nvPr>
            <p:ph idx="1"/>
          </p:nvPr>
        </p:nvSpPr>
        <p:spPr>
          <a:xfrm>
            <a:off x="457200" y="1142988"/>
            <a:ext cx="8229600" cy="4214842"/>
          </a:xfrm>
        </p:spPr>
        <p:txBody>
          <a:bodyPr>
            <a:noAutofit/>
          </a:bodyPr>
          <a:lstStyle/>
          <a:p>
            <a:r>
              <a:rPr lang="de-DE" sz="1800" dirty="0" smtClean="0">
                <a:latin typeface="Calibri" pitchFamily="34" charset="0"/>
                <a:cs typeface="Calibri" pitchFamily="34" charset="0"/>
              </a:rPr>
              <a:t>Finden sich zwei Menschen und werden ein </a:t>
            </a:r>
            <a:r>
              <a:rPr lang="pl-PL" sz="1800" dirty="0" smtClean="0">
                <a:latin typeface="Calibri" pitchFamily="34" charset="0"/>
                <a:cs typeface="Calibri" pitchFamily="34" charset="0"/>
              </a:rPr>
              <a:t>P</a:t>
            </a:r>
            <a:r>
              <a:rPr lang="de-DE" sz="1800" dirty="0" err="1" smtClean="0">
                <a:latin typeface="Calibri" pitchFamily="34" charset="0"/>
                <a:cs typeface="Calibri" pitchFamily="34" charset="0"/>
              </a:rPr>
              <a:t>aar</a:t>
            </a:r>
            <a:r>
              <a:rPr lang="de-DE" sz="1800" dirty="0" smtClean="0">
                <a:latin typeface="Calibri" pitchFamily="34" charset="0"/>
                <a:cs typeface="Calibri" pitchFamily="34" charset="0"/>
              </a:rPr>
              <a:t>, so spricht man von einem </a:t>
            </a:r>
            <a:r>
              <a:rPr lang="de-DE" sz="1800" b="1" dirty="0" smtClean="0">
                <a:latin typeface="Calibri" pitchFamily="34" charset="0"/>
                <a:cs typeface="Calibri" pitchFamily="34" charset="0"/>
              </a:rPr>
              <a:t>Liebespaar</a:t>
            </a:r>
            <a:r>
              <a:rPr lang="de-DE" sz="1800" dirty="0" smtClean="0">
                <a:latin typeface="Calibri" pitchFamily="34" charset="0"/>
                <a:cs typeface="Calibri" pitchFamily="34" charset="0"/>
              </a:rPr>
              <a:t>.</a:t>
            </a:r>
            <a:endParaRPr lang="pl-PL" sz="1800" dirty="0" smtClean="0">
              <a:latin typeface="Calibri" pitchFamily="34" charset="0"/>
              <a:cs typeface="Calibri" pitchFamily="34" charset="0"/>
            </a:endParaRPr>
          </a:p>
          <a:p>
            <a:endParaRPr lang="pl-PL" sz="1800" dirty="0" smtClean="0">
              <a:latin typeface="Calibri" pitchFamily="34" charset="0"/>
              <a:cs typeface="Calibri" pitchFamily="34" charset="0"/>
            </a:endParaRPr>
          </a:p>
          <a:p>
            <a:r>
              <a:rPr lang="de-DE" sz="1800" dirty="0" smtClean="0">
                <a:latin typeface="Calibri" pitchFamily="34" charset="0"/>
                <a:cs typeface="Calibri" pitchFamily="34" charset="0"/>
              </a:rPr>
              <a:t>Wenn die </a:t>
            </a:r>
            <a:r>
              <a:rPr lang="de-DE" sz="1800" b="1" dirty="0" smtClean="0">
                <a:latin typeface="Calibri" pitchFamily="34" charset="0"/>
                <a:cs typeface="Calibri" pitchFamily="34" charset="0"/>
              </a:rPr>
              <a:t>Liebesbeziehung</a:t>
            </a:r>
            <a:r>
              <a:rPr lang="de-DE" sz="1800" dirty="0" smtClean="0">
                <a:latin typeface="Calibri" pitchFamily="34" charset="0"/>
                <a:cs typeface="Calibri" pitchFamily="34" charset="0"/>
              </a:rPr>
              <a:t> kürzerer Natur ist, spricht man auch bloß von einer </a:t>
            </a:r>
            <a:r>
              <a:rPr lang="de-DE" sz="1800" b="1" dirty="0" smtClean="0">
                <a:latin typeface="Calibri" pitchFamily="34" charset="0"/>
                <a:cs typeface="Calibri" pitchFamily="34" charset="0"/>
              </a:rPr>
              <a:t>Liebschaft</a:t>
            </a:r>
            <a:r>
              <a:rPr lang="de-DE" sz="1800" dirty="0" smtClean="0">
                <a:latin typeface="Calibri" pitchFamily="34" charset="0"/>
                <a:cs typeface="Calibri" pitchFamily="34" charset="0"/>
              </a:rPr>
              <a:t>. </a:t>
            </a:r>
            <a:endParaRPr lang="pl-PL" sz="1800" dirty="0" smtClean="0">
              <a:latin typeface="Calibri" pitchFamily="34" charset="0"/>
              <a:cs typeface="Calibri" pitchFamily="34" charset="0"/>
            </a:endParaRPr>
          </a:p>
          <a:p>
            <a:endParaRPr lang="pl-PL" sz="1800" dirty="0" smtClean="0">
              <a:latin typeface="Calibri" pitchFamily="34" charset="0"/>
              <a:cs typeface="Calibri" pitchFamily="34" charset="0"/>
            </a:endParaRPr>
          </a:p>
          <a:p>
            <a:r>
              <a:rPr lang="de-DE" sz="1800" dirty="0" smtClean="0">
                <a:latin typeface="Calibri" pitchFamily="34" charset="0"/>
                <a:cs typeface="Calibri" pitchFamily="34" charset="0"/>
              </a:rPr>
              <a:t>Findet </a:t>
            </a:r>
            <a:r>
              <a:rPr lang="pl-PL" sz="1800" dirty="0" smtClean="0">
                <a:latin typeface="Calibri" pitchFamily="34" charset="0"/>
                <a:cs typeface="Calibri" pitchFamily="34" charset="0"/>
              </a:rPr>
              <a:t> sie </a:t>
            </a:r>
            <a:r>
              <a:rPr lang="de-DE" sz="1800" dirty="0" smtClean="0">
                <a:latin typeface="Calibri" pitchFamily="34" charset="0"/>
                <a:cs typeface="Calibri" pitchFamily="34" charset="0"/>
              </a:rPr>
              <a:t>parallel zu einer anderen schon existenten Liebesbeziehung oder sogar der Ehe statt, so spricht man von einer </a:t>
            </a:r>
            <a:r>
              <a:rPr lang="de-DE" sz="1800" b="1" dirty="0" smtClean="0">
                <a:latin typeface="Calibri" pitchFamily="34" charset="0"/>
                <a:cs typeface="Calibri" pitchFamily="34" charset="0"/>
              </a:rPr>
              <a:t>Affäre</a:t>
            </a:r>
            <a:r>
              <a:rPr lang="de-DE" sz="1800" dirty="0" smtClean="0">
                <a:latin typeface="Calibri" pitchFamily="34" charset="0"/>
                <a:cs typeface="Calibri" pitchFamily="34" charset="0"/>
              </a:rPr>
              <a:t> oder einem </a:t>
            </a:r>
            <a:r>
              <a:rPr lang="de-DE" sz="1800" b="1" dirty="0" smtClean="0">
                <a:latin typeface="Calibri" pitchFamily="34" charset="0"/>
                <a:cs typeface="Calibri" pitchFamily="34" charset="0"/>
              </a:rPr>
              <a:t>Seitensprung</a:t>
            </a:r>
            <a:r>
              <a:rPr lang="de-DE" sz="1800" dirty="0" smtClean="0">
                <a:latin typeface="Calibri" pitchFamily="34" charset="0"/>
                <a:cs typeface="Calibri" pitchFamily="34" charset="0"/>
              </a:rPr>
              <a:t>. </a:t>
            </a:r>
            <a:endParaRPr lang="pl-PL" sz="1800" dirty="0" smtClean="0">
              <a:latin typeface="Calibri" pitchFamily="34" charset="0"/>
              <a:cs typeface="Calibri" pitchFamily="34" charset="0"/>
            </a:endParaRPr>
          </a:p>
          <a:p>
            <a:endParaRPr lang="pl-PL" sz="1800" dirty="0" smtClean="0">
              <a:latin typeface="Calibri" pitchFamily="34" charset="0"/>
              <a:cs typeface="Calibri" pitchFamily="34" charset="0"/>
            </a:endParaRPr>
          </a:p>
          <a:p>
            <a:r>
              <a:rPr lang="de-DE" sz="1800" dirty="0" smtClean="0">
                <a:latin typeface="Calibri" pitchFamily="34" charset="0"/>
                <a:cs typeface="Calibri" pitchFamily="34" charset="0"/>
              </a:rPr>
              <a:t>Eine dauerhafte Liebensbeziehung, welche mit einem gemeinsam geführten Haushalt, einem Zusammenleben einhergehen kann, bezeichnet man als </a:t>
            </a:r>
            <a:r>
              <a:rPr lang="de-DE" sz="1800" b="1" dirty="0" smtClean="0">
                <a:latin typeface="Calibri" pitchFamily="34" charset="0"/>
                <a:cs typeface="Calibri" pitchFamily="34" charset="0"/>
              </a:rPr>
              <a:t>Partnerschaft</a:t>
            </a:r>
            <a:r>
              <a:rPr lang="de-DE" sz="1800" dirty="0" smtClean="0">
                <a:latin typeface="Calibri" pitchFamily="34" charset="0"/>
                <a:cs typeface="Calibri" pitchFamily="34" charset="0"/>
              </a:rPr>
              <a:t> oder </a:t>
            </a:r>
            <a:r>
              <a:rPr lang="de-DE" sz="1800" b="1" dirty="0" smtClean="0">
                <a:latin typeface="Calibri" pitchFamily="34" charset="0"/>
                <a:cs typeface="Calibri" pitchFamily="34" charset="0"/>
              </a:rPr>
              <a:t>Lebensgemeinschaft</a:t>
            </a:r>
            <a:r>
              <a:rPr lang="de-DE" sz="1800" dirty="0" smtClean="0">
                <a:latin typeface="Calibri" pitchFamily="34" charset="0"/>
                <a:cs typeface="Calibri" pitchFamily="34" charset="0"/>
              </a:rPr>
              <a:t>. </a:t>
            </a:r>
            <a:endParaRPr lang="pl-PL" sz="1800" dirty="0" smtClean="0">
              <a:latin typeface="Calibri" pitchFamily="34" charset="0"/>
              <a:cs typeface="Calibri" pitchFamily="34" charset="0"/>
            </a:endParaRPr>
          </a:p>
          <a:p>
            <a:endParaRPr lang="pl-PL" sz="1800" dirty="0" smtClean="0">
              <a:latin typeface="Calibri" pitchFamily="34" charset="0"/>
              <a:cs typeface="Calibri" pitchFamily="34" charset="0"/>
            </a:endParaRPr>
          </a:p>
          <a:p>
            <a:r>
              <a:rPr lang="de-DE" sz="1800" dirty="0" smtClean="0">
                <a:latin typeface="Calibri" pitchFamily="34" charset="0"/>
                <a:cs typeface="Calibri" pitchFamily="34" charset="0"/>
              </a:rPr>
              <a:t>Umgangssprachlich </a:t>
            </a:r>
            <a:r>
              <a:rPr lang="pl-PL" sz="1800" dirty="0" err="1" smtClean="0">
                <a:latin typeface="Calibri" pitchFamily="34" charset="0"/>
                <a:cs typeface="Calibri" pitchFamily="34" charset="0"/>
              </a:rPr>
              <a:t>gesagt</a:t>
            </a:r>
            <a:r>
              <a:rPr lang="pl-PL" sz="1800" dirty="0" smtClean="0">
                <a:latin typeface="Calibri" pitchFamily="34" charset="0"/>
                <a:cs typeface="Calibri" pitchFamily="34" charset="0"/>
              </a:rPr>
              <a:t> </a:t>
            </a:r>
            <a:r>
              <a:rPr lang="de-DE" sz="1800" dirty="0" smtClean="0">
                <a:latin typeface="Calibri" pitchFamily="34" charset="0"/>
                <a:cs typeface="Calibri" pitchFamily="34" charset="0"/>
              </a:rPr>
              <a:t>leben die </a:t>
            </a:r>
            <a:r>
              <a:rPr lang="de-DE" sz="1800" dirty="0" err="1" smtClean="0">
                <a:latin typeface="Calibri" pitchFamily="34" charset="0"/>
                <a:cs typeface="Calibri" pitchFamily="34" charset="0"/>
              </a:rPr>
              <a:t>Bezi</a:t>
            </a:r>
            <a:r>
              <a:rPr lang="pl-PL" sz="1800" dirty="0" smtClean="0">
                <a:latin typeface="Calibri" pitchFamily="34" charset="0"/>
                <a:cs typeface="Calibri" pitchFamily="34" charset="0"/>
              </a:rPr>
              <a:t>e</a:t>
            </a:r>
            <a:r>
              <a:rPr lang="de-DE" sz="1800" dirty="0" err="1" smtClean="0">
                <a:latin typeface="Calibri" pitchFamily="34" charset="0"/>
                <a:cs typeface="Calibri" pitchFamily="34" charset="0"/>
              </a:rPr>
              <a:t>hnungspartner</a:t>
            </a:r>
            <a:r>
              <a:rPr lang="de-DE" sz="1800" dirty="0" smtClean="0">
                <a:latin typeface="Calibri" pitchFamily="34" charset="0"/>
                <a:cs typeface="Calibri" pitchFamily="34" charset="0"/>
              </a:rPr>
              <a:t> dann in einer </a:t>
            </a:r>
            <a:r>
              <a:rPr lang="pl-PL" sz="1800" b="1" dirty="0" smtClean="0">
                <a:latin typeface="Calibri" pitchFamily="34" charset="0"/>
                <a:cs typeface="Calibri" pitchFamily="34" charset="0"/>
              </a:rPr>
              <a:t>„</a:t>
            </a:r>
            <a:r>
              <a:rPr lang="de-DE" sz="1800" b="1" dirty="0" smtClean="0">
                <a:latin typeface="Calibri" pitchFamily="34" charset="0"/>
                <a:cs typeface="Calibri" pitchFamily="34" charset="0"/>
              </a:rPr>
              <a:t>wilden Ehe</a:t>
            </a:r>
            <a:r>
              <a:rPr lang="pl-PL" sz="1800" b="1" dirty="0" smtClean="0">
                <a:latin typeface="Calibri" pitchFamily="34" charset="0"/>
                <a:cs typeface="Calibri" pitchFamily="34" charset="0"/>
              </a:rPr>
              <a:t>”</a:t>
            </a:r>
            <a:r>
              <a:rPr lang="pl-PL" sz="1800" dirty="0" smtClean="0">
                <a:latin typeface="Calibri" pitchFamily="34" charset="0"/>
                <a:cs typeface="Calibri" pitchFamily="34" charset="0"/>
              </a:rPr>
              <a:t>,</a:t>
            </a:r>
            <a:br>
              <a:rPr lang="pl-PL" sz="1800" dirty="0" smtClean="0">
                <a:latin typeface="Calibri" pitchFamily="34" charset="0"/>
                <a:cs typeface="Calibri" pitchFamily="34" charset="0"/>
              </a:rPr>
            </a:br>
            <a:r>
              <a:rPr lang="pl-PL" sz="1800" dirty="0" smtClean="0">
                <a:latin typeface="Calibri" pitchFamily="34" charset="0"/>
                <a:cs typeface="Calibri" pitchFamily="34" charset="0"/>
              </a:rPr>
              <a:t>i</a:t>
            </a:r>
            <a:r>
              <a:rPr lang="de-DE" sz="1800" dirty="0" smtClean="0">
                <a:latin typeface="Calibri" pitchFamily="34" charset="0"/>
                <a:cs typeface="Calibri" pitchFamily="34" charset="0"/>
              </a:rPr>
              <a:t>n einer Ehe ohne Trauschein. </a:t>
            </a:r>
            <a:endParaRPr lang="pl-PL" sz="1800" dirty="0" smtClean="0">
              <a:latin typeface="Calibri" pitchFamily="34" charset="0"/>
              <a:cs typeface="Calibri" pitchFamily="34" charset="0"/>
            </a:endParaRPr>
          </a:p>
          <a:p>
            <a:endParaRPr lang="pl-PL" sz="2400"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324115"/>
            <a:ext cx="8229600" cy="604559"/>
          </a:xfrm>
        </p:spPr>
        <p:txBody>
          <a:bodyPr>
            <a:noAutofit/>
          </a:bodyPr>
          <a:lstStyle/>
          <a:p>
            <a:r>
              <a:rPr sz="2400"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Cambria" pitchFamily="18" charset="0"/>
                <a:cs typeface="Arabic Typesetting" pitchFamily="66" charset="-78"/>
              </a:rPr>
              <a:t>Daten und Fakten</a:t>
            </a:r>
            <a:r>
              <a:rPr sz="4400" smtClean="0">
                <a:latin typeface="Arabic Typesetting" pitchFamily="66" charset="-78"/>
                <a:cs typeface="Arabic Typesetting" pitchFamily="66" charset="-78"/>
              </a:rPr>
              <a:t/>
            </a:r>
            <a:br>
              <a:rPr sz="4400" smtClean="0">
                <a:latin typeface="Arabic Typesetting" pitchFamily="66" charset="-78"/>
                <a:cs typeface="Arabic Typesetting" pitchFamily="66" charset="-78"/>
              </a:rPr>
            </a:br>
            <a:r>
              <a:rPr sz="2800">
                <a:latin typeface="Cambria" pitchFamily="18" charset="0"/>
                <a:cs typeface="Arabic Typesetting" pitchFamily="66" charset="-78"/>
              </a:rPr>
              <a:t>In einer wilden Ehe leben akzeptiert – seit wann?</a:t>
            </a:r>
          </a:p>
        </p:txBody>
      </p:sp>
      <p:sp>
        <p:nvSpPr>
          <p:cNvPr id="3" name="Symbol zastępczy zawartości 2"/>
          <p:cNvSpPr>
            <a:spLocks noGrp="1"/>
          </p:cNvSpPr>
          <p:nvPr>
            <p:ph idx="1"/>
          </p:nvPr>
        </p:nvSpPr>
        <p:spPr>
          <a:xfrm>
            <a:off x="214282" y="1785930"/>
            <a:ext cx="5329246" cy="1309685"/>
          </a:xfrm>
        </p:spPr>
        <p:txBody>
          <a:bodyPr>
            <a:normAutofit/>
          </a:bodyPr>
          <a:lstStyle/>
          <a:p>
            <a:r>
              <a:rPr lang="de-DE" sz="1800" dirty="0" smtClean="0">
                <a:latin typeface="Calibri" pitchFamily="34" charset="0"/>
                <a:cs typeface="Calibri" pitchFamily="34" charset="0"/>
              </a:rPr>
              <a:t>Das Zusammenleben eines unverheirateten Paares wurde bis Mitte der 1970er Jahre als Verstoß gegen die guten Sitten angesehen. </a:t>
            </a:r>
            <a:endParaRPr lang="pl-PL" sz="1800" dirty="0" smtClean="0">
              <a:latin typeface="Calibri" pitchFamily="34" charset="0"/>
              <a:cs typeface="Calibri" pitchFamily="34" charset="0"/>
            </a:endParaRPr>
          </a:p>
          <a:p>
            <a:endParaRPr lang="pl-PL" sz="1800" dirty="0" smtClean="0">
              <a:latin typeface="Calibri" pitchFamily="34" charset="0"/>
              <a:cs typeface="Calibri" pitchFamily="34" charset="0"/>
            </a:endParaRPr>
          </a:p>
          <a:p>
            <a:pPr>
              <a:buNone/>
            </a:pPr>
            <a:endParaRPr lang="pl-PL" sz="1800" dirty="0" smtClean="0">
              <a:latin typeface="Calibri" pitchFamily="34" charset="0"/>
              <a:cs typeface="Calibri" pitchFamily="34" charset="0"/>
            </a:endParaRPr>
          </a:p>
        </p:txBody>
      </p:sp>
      <p:pic>
        <p:nvPicPr>
          <p:cNvPr id="4098" name="Picture 2" descr="http://historia.org.pl/wp-content/uploads/2013/08/Rudi-Dutschke-przemawiaj%C4%85cy-podczas-kongersu-przeciwko-wojnie-w-Wietnamie-18.02.1968.jpg"/>
          <p:cNvPicPr>
            <a:picLocks noChangeAspect="1" noChangeArrowheads="1"/>
          </p:cNvPicPr>
          <p:nvPr/>
        </p:nvPicPr>
        <p:blipFill>
          <a:blip r:embed="rId3"/>
          <a:srcRect b="9274"/>
          <a:stretch>
            <a:fillRect/>
          </a:stretch>
        </p:blipFill>
        <p:spPr bwMode="auto">
          <a:xfrm>
            <a:off x="5643570" y="1285864"/>
            <a:ext cx="3174970" cy="214312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Left"/>
            <a:lightRig rig="twoPt" dir="t">
              <a:rot lat="0" lon="0" rev="7200000"/>
            </a:lightRig>
          </a:scene3d>
          <a:sp3d prstMaterial="matte">
            <a:bevelT w="22860" h="12700"/>
            <a:contourClr>
              <a:srgbClr val="FFFFFF"/>
            </a:contourClr>
          </a:sp3d>
        </p:spPr>
      </p:pic>
      <p:sp>
        <p:nvSpPr>
          <p:cNvPr id="6" name="Prostokąt 5"/>
          <p:cNvSpPr/>
          <p:nvPr/>
        </p:nvSpPr>
        <p:spPr>
          <a:xfrm>
            <a:off x="1714480" y="3786194"/>
            <a:ext cx="7286676" cy="1200329"/>
          </a:xfrm>
          <a:prstGeom prst="rect">
            <a:avLst/>
          </a:prstGeom>
        </p:spPr>
        <p:txBody>
          <a:bodyPr wrap="square">
            <a:spAutoFit/>
          </a:bodyPr>
          <a:lstStyle/>
          <a:p>
            <a:pPr marL="288000" lvl="0" indent="-342900" algn="ctr">
              <a:buFont typeface="Arial" pitchFamily="34" charset="0"/>
              <a:buChar char="•"/>
            </a:pPr>
            <a:r>
              <a:rPr lang="de-DE" dirty="0" smtClean="0">
                <a:solidFill>
                  <a:prstClr val="black"/>
                </a:solidFill>
                <a:latin typeface="Calibri" pitchFamily="34" charset="0"/>
                <a:cs typeface="Calibri" pitchFamily="34" charset="0"/>
              </a:rPr>
              <a:t>Erst die 68er-Bewegung und die mit ihr einhergehende sexuelle Revolution ermöglichten es jungen, unverheiratet Paaren zusammenzuziehen. Davor hatten es Paare mitunter sogar schwer, ein gemeinsames Zimmer in einem Hotel zu beziehen.</a:t>
            </a:r>
            <a:endParaRPr lang="pl-PL" dirty="0" smtClean="0">
              <a:solidFill>
                <a:prstClr val="black"/>
              </a:solidFill>
              <a:latin typeface="Calibri" pitchFamily="34" charset="0"/>
              <a:cs typeface="Calibri" pitchFamily="34" charset="0"/>
            </a:endParaRPr>
          </a:p>
        </p:txBody>
      </p:sp>
      <p:pic>
        <p:nvPicPr>
          <p:cNvPr id="410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20" y="3143252"/>
            <a:ext cx="1476375" cy="204787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endParaRPr lang="pl-PL" sz="1800" dirty="0" smtClean="0">
              <a:latin typeface="Calibri" pitchFamily="34" charset="0"/>
              <a:cs typeface="Calibri" pitchFamily="34" charset="0"/>
            </a:endParaRPr>
          </a:p>
          <a:p>
            <a:r>
              <a:rPr lang="de-DE" sz="1800" dirty="0" smtClean="0">
                <a:latin typeface="Calibri" pitchFamily="34" charset="0"/>
                <a:cs typeface="Calibri" pitchFamily="34" charset="0"/>
              </a:rPr>
              <a:t>Heutzutage ist die wilde Ehe gesellschaftlich voll akzeptiert. Durch hohe</a:t>
            </a:r>
            <a:r>
              <a:rPr lang="pl-PL" sz="1800" dirty="0" smtClean="0">
                <a:latin typeface="Calibri" pitchFamily="34" charset="0"/>
                <a:cs typeface="Calibri" pitchFamily="34" charset="0"/>
              </a:rPr>
              <a:t> </a:t>
            </a:r>
            <a:r>
              <a:rPr lang="de-DE" sz="1800" dirty="0" smtClean="0">
                <a:latin typeface="Calibri" pitchFamily="34" charset="0"/>
                <a:cs typeface="Calibri" pitchFamily="34" charset="0"/>
              </a:rPr>
              <a:t>Scheidungsraten wird sie oft auch als vernünftiger Probelauf einer Ehe angesehen, als Erlernen des partnerschaftlichen Zusammenlebens. Doch selbst der Staat musste sich diesen gesellschaftlichen Veränderungen mit Gesetzesnovellierungen mehrmals anpassen</a:t>
            </a:r>
            <a:r>
              <a:rPr lang="pl-PL" sz="1800" dirty="0" smtClean="0">
                <a:latin typeface="Calibri" pitchFamily="34" charset="0"/>
                <a:cs typeface="Calibri" pitchFamily="34" charset="0"/>
              </a:rPr>
              <a:t>.</a:t>
            </a:r>
          </a:p>
        </p:txBody>
      </p:sp>
      <p:sp>
        <p:nvSpPr>
          <p:cNvPr id="9" name="Tytuł 1"/>
          <p:cNvSpPr>
            <a:spLocks noGrp="1"/>
          </p:cNvSpPr>
          <p:nvPr>
            <p:ph type="title"/>
          </p:nvPr>
        </p:nvSpPr>
        <p:spPr>
          <a:xfrm>
            <a:off x="457200" y="324115"/>
            <a:ext cx="8229600" cy="604559"/>
          </a:xfrm>
        </p:spPr>
        <p:txBody>
          <a:bodyPr>
            <a:noAutofit/>
          </a:bodyPr>
          <a:lstStyle/>
          <a:p>
            <a:r>
              <a:rPr sz="2400"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Cambria" pitchFamily="18" charset="0"/>
                <a:cs typeface="Arabic Typesetting" pitchFamily="66" charset="-78"/>
              </a:rPr>
              <a:t>Daten und Fakten</a:t>
            </a:r>
            <a:r>
              <a:rPr sz="4400" smtClean="0">
                <a:latin typeface="Arabic Typesetting" pitchFamily="66" charset="-78"/>
                <a:cs typeface="Arabic Typesetting" pitchFamily="66" charset="-78"/>
              </a:rPr>
              <a:t/>
            </a:r>
            <a:br>
              <a:rPr sz="4400" smtClean="0">
                <a:latin typeface="Arabic Typesetting" pitchFamily="66" charset="-78"/>
                <a:cs typeface="Arabic Typesetting" pitchFamily="66" charset="-78"/>
              </a:rPr>
            </a:br>
            <a:r>
              <a:rPr sz="2800">
                <a:latin typeface="Cambria" pitchFamily="18" charset="0"/>
                <a:cs typeface="Arabic Typesetting" pitchFamily="66" charset="-78"/>
              </a:rPr>
              <a:t>In einer wilden Ehe leben akzeptiert – seit wann?</a:t>
            </a:r>
          </a:p>
        </p:txBody>
      </p:sp>
      <p:pic>
        <p:nvPicPr>
          <p:cNvPr id="5" name="Picture 4" descr="http://stosowana.files.wordpress.com/2010/04/neurlogy-clinicalethic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74754" y="3214690"/>
            <a:ext cx="3268816" cy="2643206"/>
          </a:xfrm>
          <a:prstGeom prst="rect">
            <a:avLst/>
          </a:prstGeom>
          <a:noFill/>
          <a:scene3d>
            <a:camera prst="perspectiveBelow"/>
            <a:lightRig rig="threePt" dir="t"/>
          </a:scene3d>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1371880"/>
            <a:ext cx="8229600" cy="3771636"/>
          </a:xfrm>
        </p:spPr>
        <p:txBody>
          <a:bodyPr>
            <a:noAutofit/>
          </a:bodyPr>
          <a:lstStyle/>
          <a:p>
            <a:pPr>
              <a:lnSpc>
                <a:spcPct val="150000"/>
              </a:lnSpc>
              <a:buNone/>
            </a:pPr>
            <a:r>
              <a:rPr lang="pl-PL" sz="1800" dirty="0" smtClean="0">
                <a:latin typeface="Calibri" pitchFamily="34" charset="0"/>
                <a:cs typeface="Calibri" pitchFamily="34" charset="0"/>
              </a:rPr>
              <a:t>	</a:t>
            </a:r>
            <a:r>
              <a:rPr lang="pl-PL" sz="1800" dirty="0" err="1" smtClean="0">
                <a:latin typeface="Calibri" pitchFamily="34" charset="0"/>
                <a:cs typeface="Calibri" pitchFamily="34" charset="0"/>
              </a:rPr>
              <a:t>Seit</a:t>
            </a:r>
            <a:r>
              <a:rPr lang="pl-PL" sz="1800" dirty="0" smtClean="0">
                <a:latin typeface="Calibri" pitchFamily="34" charset="0"/>
                <a:cs typeface="Calibri" pitchFamily="34" charset="0"/>
              </a:rPr>
              <a:t> 1992 </a:t>
            </a:r>
            <a:r>
              <a:rPr lang="pl-PL" sz="1800" dirty="0" err="1" smtClean="0">
                <a:latin typeface="Calibri" pitchFamily="34" charset="0"/>
                <a:cs typeface="Calibri" pitchFamily="34" charset="0"/>
              </a:rPr>
              <a:t>wurde</a:t>
            </a:r>
            <a:r>
              <a:rPr lang="pl-PL" sz="1800" dirty="0" smtClean="0">
                <a:latin typeface="Calibri" pitchFamily="34" charset="0"/>
                <a:cs typeface="Calibri" pitchFamily="34" charset="0"/>
              </a:rPr>
              <a:t> </a:t>
            </a:r>
            <a:r>
              <a:rPr lang="pl-PL" sz="1800" dirty="0" err="1" smtClean="0">
                <a:latin typeface="Calibri" pitchFamily="34" charset="0"/>
                <a:cs typeface="Calibri" pitchFamily="34" charset="0"/>
              </a:rPr>
              <a:t>durch</a:t>
            </a:r>
            <a:r>
              <a:rPr lang="pl-PL" sz="1800" dirty="0" smtClean="0">
                <a:latin typeface="Calibri" pitchFamily="34" charset="0"/>
                <a:cs typeface="Calibri" pitchFamily="34" charset="0"/>
              </a:rPr>
              <a:t> </a:t>
            </a:r>
            <a:r>
              <a:rPr lang="pl-PL" sz="1800" dirty="0" err="1" smtClean="0">
                <a:latin typeface="Calibri" pitchFamily="34" charset="0"/>
                <a:cs typeface="Calibri" pitchFamily="34" charset="0"/>
              </a:rPr>
              <a:t>das</a:t>
            </a:r>
            <a:r>
              <a:rPr lang="pl-PL" sz="1800" dirty="0" smtClean="0">
                <a:latin typeface="Calibri" pitchFamily="34" charset="0"/>
                <a:cs typeface="Calibri" pitchFamily="34" charset="0"/>
              </a:rPr>
              <a:t> </a:t>
            </a:r>
            <a:r>
              <a:rPr lang="pl-PL" sz="1800" dirty="0" err="1" smtClean="0">
                <a:latin typeface="Calibri" pitchFamily="34" charset="0"/>
                <a:cs typeface="Calibri" pitchFamily="34" charset="0"/>
              </a:rPr>
              <a:t>Bundesverfassungssgericht</a:t>
            </a:r>
            <a:r>
              <a:rPr lang="pl-PL" sz="1800" dirty="0" smtClean="0">
                <a:latin typeface="Calibri" pitchFamily="34" charset="0"/>
                <a:cs typeface="Calibri" pitchFamily="34" charset="0"/>
              </a:rPr>
              <a:t>  (</a:t>
            </a:r>
            <a:r>
              <a:rPr lang="pl-PL" sz="1800" dirty="0" err="1" smtClean="0">
                <a:latin typeface="Calibri" pitchFamily="34" charset="0"/>
                <a:cs typeface="Calibri" pitchFamily="34" charset="0"/>
              </a:rPr>
              <a:t>BVerfG</a:t>
            </a:r>
            <a:r>
              <a:rPr lang="pl-PL" sz="1800" dirty="0" smtClean="0">
                <a:latin typeface="Calibri" pitchFamily="34" charset="0"/>
                <a:cs typeface="Calibri" pitchFamily="34" charset="0"/>
              </a:rPr>
              <a:t>) </a:t>
            </a:r>
            <a:r>
              <a:rPr lang="pl-PL" sz="1800" dirty="0" err="1" smtClean="0">
                <a:latin typeface="Calibri" pitchFamily="34" charset="0"/>
                <a:cs typeface="Calibri" pitchFamily="34" charset="0"/>
              </a:rPr>
              <a:t>bestimmt</a:t>
            </a:r>
            <a:r>
              <a:rPr lang="pl-PL" sz="1800" dirty="0" smtClean="0">
                <a:latin typeface="Calibri" pitchFamily="34" charset="0"/>
                <a:cs typeface="Calibri" pitchFamily="34" charset="0"/>
              </a:rPr>
              <a:t>, </a:t>
            </a:r>
            <a:r>
              <a:rPr lang="pl-PL" sz="1800" dirty="0" err="1" smtClean="0">
                <a:latin typeface="Calibri" pitchFamily="34" charset="0"/>
                <a:cs typeface="Calibri" pitchFamily="34" charset="0"/>
              </a:rPr>
              <a:t>dass</a:t>
            </a:r>
            <a:r>
              <a:rPr lang="pl-PL" sz="1800" dirty="0" smtClean="0">
                <a:latin typeface="Calibri" pitchFamily="34" charset="0"/>
                <a:cs typeface="Calibri" pitchFamily="34" charset="0"/>
              </a:rPr>
              <a:t> </a:t>
            </a:r>
            <a:r>
              <a:rPr lang="de-DE" sz="1800" dirty="0" smtClean="0">
                <a:latin typeface="Calibri" pitchFamily="34" charset="0"/>
                <a:cs typeface="Calibri" pitchFamily="34" charset="0"/>
              </a:rPr>
              <a:t>eine eheähnliche Gemeinschaft nur</a:t>
            </a:r>
            <a:r>
              <a:rPr lang="pl-PL" sz="1800" dirty="0" smtClean="0">
                <a:latin typeface="Calibri" pitchFamily="34" charset="0"/>
                <a:cs typeface="Calibri" pitchFamily="34" charset="0"/>
              </a:rPr>
              <a:t> </a:t>
            </a:r>
            <a:r>
              <a:rPr lang="de-DE" sz="1800" dirty="0" smtClean="0">
                <a:latin typeface="Calibri" pitchFamily="34" charset="0"/>
                <a:cs typeface="Calibri" pitchFamily="34" charset="0"/>
              </a:rPr>
              <a:t>,,wenn zwischen den Partnern so enge Bindungen bestehen, dass von ihnen ein gegenseitiges Einstehen in den Not- und Wechselfällen des Lebens erwartet werden kann</a:t>
            </a:r>
            <a:r>
              <a:rPr lang="pl-PL" sz="1800" dirty="0" smtClean="0">
                <a:latin typeface="Calibri" pitchFamily="34" charset="0"/>
                <a:cs typeface="Calibri" pitchFamily="34" charset="0"/>
              </a:rPr>
              <a:t>”</a:t>
            </a:r>
            <a:r>
              <a:rPr lang="de-DE" sz="1800" dirty="0" smtClean="0">
                <a:latin typeface="Calibri" pitchFamily="34" charset="0"/>
                <a:cs typeface="Calibri" pitchFamily="34" charset="0"/>
              </a:rPr>
              <a:t>. </a:t>
            </a:r>
            <a:endParaRPr lang="pl-PL" sz="1800" dirty="0" smtClean="0">
              <a:latin typeface="Calibri" pitchFamily="34" charset="0"/>
              <a:cs typeface="Calibri" pitchFamily="34" charset="0"/>
            </a:endParaRPr>
          </a:p>
          <a:p>
            <a:pPr>
              <a:lnSpc>
                <a:spcPct val="150000"/>
              </a:lnSpc>
            </a:pPr>
            <a:endParaRPr lang="pl-PL" sz="1100" dirty="0" smtClean="0">
              <a:latin typeface="Calibri" pitchFamily="34" charset="0"/>
              <a:cs typeface="Calibri" pitchFamily="34" charset="0"/>
            </a:endParaRPr>
          </a:p>
          <a:p>
            <a:pPr>
              <a:lnSpc>
                <a:spcPct val="150000"/>
              </a:lnSpc>
              <a:buNone/>
            </a:pPr>
            <a:r>
              <a:rPr lang="pl-PL" sz="1800" dirty="0" smtClean="0">
                <a:latin typeface="Calibri" pitchFamily="34" charset="0"/>
                <a:cs typeface="Calibri" pitchFamily="34" charset="0"/>
              </a:rPr>
              <a:t>	D</a:t>
            </a:r>
            <a:r>
              <a:rPr lang="de-DE" sz="1800" dirty="0" err="1" smtClean="0">
                <a:latin typeface="Calibri" pitchFamily="34" charset="0"/>
                <a:cs typeface="Calibri" pitchFamily="34" charset="0"/>
              </a:rPr>
              <a:t>ie</a:t>
            </a:r>
            <a:r>
              <a:rPr lang="de-DE" sz="1800" dirty="0" smtClean="0">
                <a:latin typeface="Calibri" pitchFamily="34" charset="0"/>
                <a:cs typeface="Calibri" pitchFamily="34" charset="0"/>
              </a:rPr>
              <a:t> eheähnliche Gemeinschaft </a:t>
            </a:r>
            <a:r>
              <a:rPr lang="pl-PL" sz="1800" dirty="0" err="1" smtClean="0">
                <a:latin typeface="Calibri" pitchFamily="34" charset="0"/>
                <a:cs typeface="Calibri" pitchFamily="34" charset="0"/>
              </a:rPr>
              <a:t>ist</a:t>
            </a:r>
            <a:r>
              <a:rPr lang="pl-PL" sz="1800" dirty="0" smtClean="0">
                <a:latin typeface="Calibri" pitchFamily="34" charset="0"/>
                <a:cs typeface="Calibri" pitchFamily="34" charset="0"/>
              </a:rPr>
              <a:t> </a:t>
            </a:r>
            <a:r>
              <a:rPr lang="de-DE" sz="1800" dirty="0" smtClean="0">
                <a:latin typeface="Calibri" pitchFamily="34" charset="0"/>
                <a:cs typeface="Calibri" pitchFamily="34" charset="0"/>
              </a:rPr>
              <a:t>eine typische Erscheinung des sozialen Lebens, die sich von anderen Gemeinschaften hinreichend deutlich abheb</a:t>
            </a:r>
            <a:r>
              <a:rPr lang="pl-PL" sz="1800" dirty="0" smtClean="0">
                <a:latin typeface="Calibri" pitchFamily="34" charset="0"/>
                <a:cs typeface="Calibri" pitchFamily="34" charset="0"/>
              </a:rPr>
              <a:t>t</a:t>
            </a:r>
            <a:r>
              <a:rPr lang="de-DE" sz="1800" dirty="0" smtClean="0">
                <a:latin typeface="Calibri" pitchFamily="34" charset="0"/>
                <a:cs typeface="Calibri" pitchFamily="34" charset="0"/>
              </a:rPr>
              <a:t>. Mit dem Begriff „eheähnlich" habe der Gesetzgeber an den Rechtsbegriff der Ehe angeknüpft, unter dem die Lebensgemeinschaft zwischen einem Mann und einer Frau zu verstehen </a:t>
            </a:r>
            <a:r>
              <a:rPr lang="pl-PL" sz="1800" dirty="0" err="1" smtClean="0">
                <a:latin typeface="Calibri" pitchFamily="34" charset="0"/>
                <a:cs typeface="Calibri" pitchFamily="34" charset="0"/>
              </a:rPr>
              <a:t>ist</a:t>
            </a:r>
            <a:r>
              <a:rPr lang="de-DE" sz="1800" dirty="0" smtClean="0">
                <a:latin typeface="Calibri" pitchFamily="34" charset="0"/>
                <a:cs typeface="Calibri" pitchFamily="34" charset="0"/>
              </a:rPr>
              <a:t>.</a:t>
            </a:r>
            <a:endParaRPr lang="pl-PL" sz="1800" dirty="0" smtClean="0">
              <a:latin typeface="Calibri" pitchFamily="34" charset="0"/>
              <a:cs typeface="Calibri" pitchFamily="34" charset="0"/>
            </a:endParaRPr>
          </a:p>
          <a:p>
            <a:pPr>
              <a:lnSpc>
                <a:spcPct val="150000"/>
              </a:lnSpc>
            </a:pPr>
            <a:endParaRPr lang="pl-PL" sz="1800" dirty="0" smtClean="0">
              <a:latin typeface="Calibri" pitchFamily="34" charset="0"/>
              <a:cs typeface="Calibri" pitchFamily="34" charset="0"/>
            </a:endParaRPr>
          </a:p>
        </p:txBody>
      </p:sp>
      <p:sp>
        <p:nvSpPr>
          <p:cNvPr id="5" name="Tytuł 1"/>
          <p:cNvSpPr txBox="1">
            <a:spLocks/>
          </p:cNvSpPr>
          <p:nvPr/>
        </p:nvSpPr>
        <p:spPr>
          <a:xfrm>
            <a:off x="428596" y="324115"/>
            <a:ext cx="8229600" cy="604559"/>
          </a:xfrm>
          <a:prstGeom prst="rect">
            <a:avLst/>
          </a:prstGeom>
        </p:spPr>
        <p:txBody>
          <a:bodyPr vert="horz" lIns="91440" tIns="45720" rIns="91440" bIns="45720" rtlCol="0" anchor="ctr">
            <a:noAutofit/>
          </a:bodyPr>
          <a:lstStyle/>
          <a:p>
            <a:pPr lvl="0" algn="ctr">
              <a:spcBef>
                <a:spcPct val="0"/>
              </a:spcBef>
            </a:pPr>
            <a:r>
              <a:rPr kumimoji="0" lang="pl-PL" sz="2400" b="0" i="0" u="sng" strike="noStrike" kern="1200" cap="all" spc="0" normalizeH="0" baseline="0" noProof="0" dirty="0" err="1" smtClean="0">
                <a:ln w="0"/>
                <a:solidFill>
                  <a:prstClr val="black"/>
                </a:solidFill>
                <a:effectLst>
                  <a:outerShdw blurRad="38100" dist="38100" dir="2700000" algn="tl">
                    <a:srgbClr val="000000">
                      <a:alpha val="43137"/>
                    </a:srgbClr>
                  </a:outerShdw>
                  <a:reflection blurRad="12700" stA="50000" endPos="50000" dist="5000" dir="5400000" sy="-100000" rotWithShape="0"/>
                </a:effectLst>
                <a:uLnTx/>
                <a:uFillTx/>
                <a:latin typeface="Cambria" pitchFamily="18" charset="0"/>
                <a:ea typeface="+mj-ea"/>
                <a:cs typeface="Arabic Typesetting" pitchFamily="66" charset="-78"/>
              </a:rPr>
              <a:t>Daten</a:t>
            </a:r>
            <a:r>
              <a:rPr kumimoji="0" lang="pl-PL" sz="2400" b="0" i="0" u="sng" strike="noStrike" kern="1200" cap="all" spc="0" normalizeH="0" baseline="0" noProof="0" dirty="0" smtClean="0">
                <a:ln w="0"/>
                <a:solidFill>
                  <a:prstClr val="black"/>
                </a:solidFill>
                <a:effectLst>
                  <a:outerShdw blurRad="38100" dist="38100" dir="2700000" algn="tl">
                    <a:srgbClr val="000000">
                      <a:alpha val="43137"/>
                    </a:srgbClr>
                  </a:outerShdw>
                  <a:reflection blurRad="12700" stA="50000" endPos="50000" dist="5000" dir="5400000" sy="-100000" rotWithShape="0"/>
                </a:effectLst>
                <a:uLnTx/>
                <a:uFillTx/>
                <a:latin typeface="Cambria" pitchFamily="18" charset="0"/>
                <a:ea typeface="+mj-ea"/>
                <a:cs typeface="Arabic Typesetting" pitchFamily="66" charset="-78"/>
              </a:rPr>
              <a:t> und </a:t>
            </a:r>
            <a:r>
              <a:rPr kumimoji="0" lang="pl-PL" sz="2400" b="0" i="0" u="sng" strike="noStrike" kern="1200" cap="all" spc="0" normalizeH="0" baseline="0" noProof="0" dirty="0" err="1" smtClean="0">
                <a:ln w="0"/>
                <a:solidFill>
                  <a:prstClr val="black"/>
                </a:solidFill>
                <a:effectLst>
                  <a:outerShdw blurRad="38100" dist="38100" dir="2700000" algn="tl">
                    <a:srgbClr val="000000">
                      <a:alpha val="43137"/>
                    </a:srgbClr>
                  </a:outerShdw>
                  <a:reflection blurRad="12700" stA="50000" endPos="50000" dist="5000" dir="5400000" sy="-100000" rotWithShape="0"/>
                </a:effectLst>
                <a:uLnTx/>
                <a:uFillTx/>
                <a:latin typeface="Cambria" pitchFamily="18" charset="0"/>
                <a:ea typeface="+mj-ea"/>
                <a:cs typeface="Arabic Typesetting" pitchFamily="66" charset="-78"/>
              </a:rPr>
              <a:t>Fakten</a:t>
            </a:r>
            <a:r>
              <a:rPr kumimoji="0" lang="pl-PL" sz="4400" b="0" i="0" u="none" strike="noStrike" kern="1200" cap="none" spc="0" normalizeH="0" baseline="0" noProof="0" dirty="0" smtClean="0">
                <a:ln w="12700">
                  <a:solidFill>
                    <a:schemeClr val="tx2">
                      <a:lumMod val="50000"/>
                    </a:schemeClr>
                  </a:solidFill>
                  <a:prstDash val="solid"/>
                </a:ln>
                <a:solidFill>
                  <a:schemeClr val="tx1"/>
                </a:solidFill>
                <a:effectLst>
                  <a:outerShdw blurRad="38100" dist="38100" dir="2700000" algn="tl">
                    <a:srgbClr val="000000">
                      <a:alpha val="43137"/>
                    </a:srgbClr>
                  </a:outerShdw>
                </a:effectLst>
                <a:uLnTx/>
                <a:uFillTx/>
                <a:latin typeface="Arabic Typesetting" pitchFamily="66" charset="-78"/>
                <a:ea typeface="+mj-ea"/>
                <a:cs typeface="Arabic Typesetting" pitchFamily="66" charset="-78"/>
              </a:rPr>
              <a:t/>
            </a:r>
            <a:br>
              <a:rPr kumimoji="0" lang="pl-PL" sz="4400" b="0" i="0" u="none" strike="noStrike" kern="1200" cap="none" spc="0" normalizeH="0" baseline="0" noProof="0" dirty="0" smtClean="0">
                <a:ln w="12700">
                  <a:solidFill>
                    <a:schemeClr val="tx2">
                      <a:lumMod val="50000"/>
                    </a:schemeClr>
                  </a:solidFill>
                  <a:prstDash val="solid"/>
                </a:ln>
                <a:solidFill>
                  <a:schemeClr val="tx1"/>
                </a:solidFill>
                <a:effectLst>
                  <a:outerShdw blurRad="38100" dist="38100" dir="2700000" algn="tl">
                    <a:srgbClr val="000000">
                      <a:alpha val="43137"/>
                    </a:srgbClr>
                  </a:outerShdw>
                </a:effectLst>
                <a:uLnTx/>
                <a:uFillTx/>
                <a:latin typeface="Arabic Typesetting" pitchFamily="66" charset="-78"/>
                <a:ea typeface="+mj-ea"/>
                <a:cs typeface="Arabic Typesetting" pitchFamily="66" charset="-78"/>
              </a:rPr>
            </a:br>
            <a:r>
              <a:rPr kumimoji="0" lang="pl-PL" sz="2800" b="0" i="0" u="none" strike="noStrike" kern="1200" cap="none" spc="0" normalizeH="0" baseline="0" noProof="0" dirty="0" smtClean="0">
                <a:ln w="12700">
                  <a:solidFill>
                    <a:schemeClr val="tx2">
                      <a:lumMod val="50000"/>
                    </a:schemeClr>
                  </a:solidFill>
                  <a:prstDash val="solid"/>
                </a:ln>
                <a:solidFill>
                  <a:schemeClr val="tx1"/>
                </a:solidFill>
                <a:effectLst>
                  <a:outerShdw blurRad="38100" dist="38100" dir="2700000" algn="tl">
                    <a:srgbClr val="000000">
                      <a:alpha val="43137"/>
                    </a:srgbClr>
                  </a:outerShdw>
                </a:effectLst>
                <a:uLnTx/>
                <a:uFillTx/>
                <a:latin typeface="Cambria" pitchFamily="18" charset="0"/>
                <a:ea typeface="+mj-ea"/>
                <a:cs typeface="Arabic Typesetting" pitchFamily="66" charset="-78"/>
              </a:rPr>
              <a:t>i</a:t>
            </a:r>
            <a:r>
              <a:rPr lang="pl-PL" sz="2800" dirty="0" smtClean="0">
                <a:ln w="12700">
                  <a:solidFill>
                    <a:schemeClr val="tx2">
                      <a:lumMod val="50000"/>
                    </a:schemeClr>
                  </a:solidFill>
                  <a:prstDash val="solid"/>
                </a:ln>
                <a:effectLst>
                  <a:outerShdw blurRad="38100" dist="38100" dir="2700000" algn="tl">
                    <a:srgbClr val="000000">
                      <a:alpha val="43137"/>
                    </a:srgbClr>
                  </a:outerShdw>
                </a:effectLst>
                <a:latin typeface="Cambria" pitchFamily="18" charset="0"/>
                <a:ea typeface="+mj-ea"/>
                <a:cs typeface="Arabic Typesetting" pitchFamily="66" charset="-78"/>
              </a:rPr>
              <a:t>n der </a:t>
            </a:r>
            <a:r>
              <a:rPr lang="pl-PL" sz="2800" dirty="0" err="1" smtClean="0">
                <a:ln w="12700">
                  <a:solidFill>
                    <a:schemeClr val="tx2">
                      <a:lumMod val="50000"/>
                    </a:schemeClr>
                  </a:solidFill>
                  <a:prstDash val="solid"/>
                </a:ln>
                <a:effectLst>
                  <a:outerShdw blurRad="38100" dist="38100" dir="2700000" algn="tl">
                    <a:srgbClr val="000000">
                      <a:alpha val="43137"/>
                    </a:srgbClr>
                  </a:outerShdw>
                </a:effectLst>
                <a:latin typeface="Cambria" pitchFamily="18" charset="0"/>
                <a:ea typeface="+mj-ea"/>
                <a:cs typeface="Arabic Typesetting" pitchFamily="66" charset="-78"/>
              </a:rPr>
              <a:t>Geschichte</a:t>
            </a:r>
            <a:r>
              <a:rPr lang="pl-PL" sz="2800" dirty="0" smtClean="0">
                <a:ln w="12700">
                  <a:solidFill>
                    <a:schemeClr val="tx2">
                      <a:lumMod val="50000"/>
                    </a:schemeClr>
                  </a:solidFill>
                  <a:prstDash val="solid"/>
                </a:ln>
                <a:effectLst>
                  <a:outerShdw blurRad="38100" dist="38100" dir="2700000" algn="tl">
                    <a:srgbClr val="000000">
                      <a:alpha val="43137"/>
                    </a:srgbClr>
                  </a:outerShdw>
                </a:effectLst>
                <a:latin typeface="Cambria" pitchFamily="18" charset="0"/>
                <a:ea typeface="+mj-ea"/>
                <a:cs typeface="Arabic Typesetting" pitchFamily="66" charset="-78"/>
              </a:rPr>
              <a:t> der </a:t>
            </a:r>
            <a:r>
              <a:rPr lang="pl-PL" sz="2800" dirty="0" err="1" smtClean="0">
                <a:ln w="12700">
                  <a:solidFill>
                    <a:schemeClr val="tx2">
                      <a:lumMod val="50000"/>
                    </a:schemeClr>
                  </a:solidFill>
                  <a:prstDash val="solid"/>
                </a:ln>
                <a:effectLst>
                  <a:outerShdw blurRad="38100" dist="38100" dir="2700000" algn="tl">
                    <a:srgbClr val="000000">
                      <a:alpha val="43137"/>
                    </a:srgbClr>
                  </a:outerShdw>
                </a:effectLst>
                <a:latin typeface="Cambria" pitchFamily="18" charset="0"/>
                <a:ea typeface="+mj-ea"/>
                <a:cs typeface="Arabic Typesetting" pitchFamily="66" charset="-78"/>
              </a:rPr>
              <a:t>Gesetzesnovellierungen</a:t>
            </a:r>
            <a:endParaRPr lang="pl-PL" sz="2800" dirty="0">
              <a:ln w="12700">
                <a:solidFill>
                  <a:schemeClr val="tx2">
                    <a:lumMod val="50000"/>
                  </a:schemeClr>
                </a:solidFill>
                <a:prstDash val="solid"/>
              </a:ln>
              <a:effectLst>
                <a:outerShdw blurRad="38100" dist="38100" dir="2700000" algn="tl">
                  <a:srgbClr val="000000">
                    <a:alpha val="43137"/>
                  </a:srgbClr>
                </a:outerShdw>
              </a:effectLst>
              <a:latin typeface="Cambria" pitchFamily="18" charset="0"/>
              <a:ea typeface="+mj-ea"/>
              <a:cs typeface="Arabic Typesetting" pitchFamily="66" charset="-78"/>
            </a:endParaRPr>
          </a:p>
        </p:txBody>
      </p:sp>
      <p:pic>
        <p:nvPicPr>
          <p:cNvPr id="7" name="Picture 2" descr="http://g.infor.pl/wj/portal/_wspolne/pliki_infornext/591000/rozwod_koscielny_3.jpg"/>
          <p:cNvPicPr>
            <a:picLocks noChangeAspect="1" noChangeArrowheads="1"/>
          </p:cNvPicPr>
          <p:nvPr/>
        </p:nvPicPr>
        <p:blipFill>
          <a:blip r:embed="rId3" cstate="print">
            <a:clrChange>
              <a:clrFrom>
                <a:srgbClr val="FFFFFF"/>
              </a:clrFrom>
              <a:clrTo>
                <a:srgbClr val="FFFFFF">
                  <a:alpha val="0"/>
                </a:srgbClr>
              </a:clrTo>
            </a:clrChange>
            <a:lum bright="-20000" contrast="20000"/>
          </a:blip>
          <a:srcRect/>
          <a:stretch>
            <a:fillRect/>
          </a:stretch>
        </p:blipFill>
        <p:spPr bwMode="auto">
          <a:xfrm rot="21360011">
            <a:off x="46980" y="1460051"/>
            <a:ext cx="926011" cy="809614"/>
          </a:xfrm>
          <a:prstGeom prst="rect">
            <a:avLst/>
          </a:prstGeom>
          <a:noFill/>
        </p:spPr>
      </p:pic>
      <p:pic>
        <p:nvPicPr>
          <p:cNvPr id="8" name="Picture 2" descr="http://g.infor.pl/wj/portal/_wspolne/pliki_infornext/591000/rozwod_koscielny_3.jpg"/>
          <p:cNvPicPr>
            <a:picLocks noChangeAspect="1" noChangeArrowheads="1"/>
          </p:cNvPicPr>
          <p:nvPr/>
        </p:nvPicPr>
        <p:blipFill>
          <a:blip r:embed="rId3" cstate="print">
            <a:clrChange>
              <a:clrFrom>
                <a:srgbClr val="FFFFFF"/>
              </a:clrFrom>
              <a:clrTo>
                <a:srgbClr val="FFFFFF">
                  <a:alpha val="0"/>
                </a:srgbClr>
              </a:clrTo>
            </a:clrChange>
            <a:lum bright="-20000" contrast="20000"/>
          </a:blip>
          <a:srcRect/>
          <a:stretch>
            <a:fillRect/>
          </a:stretch>
        </p:blipFill>
        <p:spPr bwMode="auto">
          <a:xfrm rot="21360011">
            <a:off x="98515" y="3317439"/>
            <a:ext cx="926011" cy="809614"/>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1514756"/>
            <a:ext cx="8229600" cy="3771636"/>
          </a:xfrm>
        </p:spPr>
        <p:txBody>
          <a:bodyPr>
            <a:noAutofit/>
          </a:bodyPr>
          <a:lstStyle/>
          <a:p>
            <a:pPr>
              <a:lnSpc>
                <a:spcPct val="150000"/>
              </a:lnSpc>
              <a:buNone/>
            </a:pPr>
            <a:r>
              <a:rPr lang="pl-PL" sz="1800" dirty="0" smtClean="0">
                <a:latin typeface="Calibri" pitchFamily="34" charset="0"/>
                <a:cs typeface="Calibri" pitchFamily="34" charset="0"/>
              </a:rPr>
              <a:t>	</a:t>
            </a:r>
            <a:r>
              <a:rPr lang="de-DE" sz="1800" dirty="0" smtClean="0">
                <a:latin typeface="Calibri" pitchFamily="34" charset="0"/>
                <a:cs typeface="Calibri" pitchFamily="34" charset="0"/>
              </a:rPr>
              <a:t>Gemeint </a:t>
            </a:r>
            <a:r>
              <a:rPr lang="pl-PL" sz="1800" dirty="0" err="1" smtClean="0">
                <a:latin typeface="Calibri" pitchFamily="34" charset="0"/>
                <a:cs typeface="Calibri" pitchFamily="34" charset="0"/>
              </a:rPr>
              <a:t>ist</a:t>
            </a:r>
            <a:r>
              <a:rPr lang="pl-PL" sz="1800" dirty="0" smtClean="0">
                <a:latin typeface="Calibri" pitchFamily="34" charset="0"/>
                <a:cs typeface="Calibri" pitchFamily="34" charset="0"/>
              </a:rPr>
              <a:t> </a:t>
            </a:r>
            <a:r>
              <a:rPr lang="de-DE" sz="1800" dirty="0" smtClean="0">
                <a:latin typeface="Calibri" pitchFamily="34" charset="0"/>
                <a:cs typeface="Calibri" pitchFamily="34" charset="0"/>
              </a:rPr>
              <a:t>also eine Lebensgemeinschaft zwischen einem Mann und einer Frau, die auf Dauer angelegt ist, und daneben keine weitere Le</a:t>
            </a:r>
            <a:r>
              <a:rPr lang="pl-PL" sz="1800" dirty="0" smtClean="0">
                <a:latin typeface="Calibri" pitchFamily="34" charset="0"/>
                <a:cs typeface="Calibri" pitchFamily="34" charset="0"/>
              </a:rPr>
              <a:t>b</a:t>
            </a:r>
            <a:r>
              <a:rPr lang="de-DE" sz="1800" dirty="0" err="1" smtClean="0">
                <a:latin typeface="Calibri" pitchFamily="34" charset="0"/>
                <a:cs typeface="Calibri" pitchFamily="34" charset="0"/>
              </a:rPr>
              <a:t>ensgemeinschaft</a:t>
            </a:r>
            <a:r>
              <a:rPr lang="de-DE" sz="1800" dirty="0" smtClean="0">
                <a:latin typeface="Calibri" pitchFamily="34" charset="0"/>
                <a:cs typeface="Calibri" pitchFamily="34" charset="0"/>
              </a:rPr>
              <a:t> gleicher Art </a:t>
            </a:r>
            <a:r>
              <a:rPr lang="de-DE" sz="1800" dirty="0" err="1" smtClean="0">
                <a:latin typeface="Calibri" pitchFamily="34" charset="0"/>
                <a:cs typeface="Calibri" pitchFamily="34" charset="0"/>
              </a:rPr>
              <a:t>zuläss</a:t>
            </a:r>
            <a:r>
              <a:rPr lang="pl-PL" sz="1800" dirty="0" smtClean="0">
                <a:latin typeface="Calibri" pitchFamily="34" charset="0"/>
                <a:cs typeface="Calibri" pitchFamily="34" charset="0"/>
              </a:rPr>
              <a:t>t</a:t>
            </a:r>
            <a:r>
              <a:rPr lang="de-DE" sz="1800" dirty="0" smtClean="0">
                <a:latin typeface="Calibri" pitchFamily="34" charset="0"/>
                <a:cs typeface="Calibri" pitchFamily="34" charset="0"/>
              </a:rPr>
              <a:t> und sich durch innere Bindungen auszeichne</a:t>
            </a:r>
            <a:r>
              <a:rPr lang="pl-PL" sz="1800" dirty="0" smtClean="0">
                <a:latin typeface="Calibri" pitchFamily="34" charset="0"/>
                <a:cs typeface="Calibri" pitchFamily="34" charset="0"/>
              </a:rPr>
              <a:t>t</a:t>
            </a:r>
            <a:r>
              <a:rPr lang="de-DE" sz="1800" dirty="0" smtClean="0">
                <a:latin typeface="Calibri" pitchFamily="34" charset="0"/>
                <a:cs typeface="Calibri" pitchFamily="34" charset="0"/>
              </a:rPr>
              <a:t>, die ein gegenseitiges Einstehen der Partner füreinander begründen.</a:t>
            </a:r>
            <a:endParaRPr lang="pl-PL" sz="1800" dirty="0" smtClean="0">
              <a:latin typeface="Calibri" pitchFamily="34" charset="0"/>
              <a:cs typeface="Calibri" pitchFamily="34" charset="0"/>
            </a:endParaRPr>
          </a:p>
          <a:p>
            <a:pPr>
              <a:lnSpc>
                <a:spcPct val="150000"/>
              </a:lnSpc>
            </a:pPr>
            <a:endParaRPr lang="pl-PL" sz="900" dirty="0" smtClean="0">
              <a:latin typeface="Calibri" pitchFamily="34" charset="0"/>
              <a:cs typeface="Calibri" pitchFamily="34" charset="0"/>
            </a:endParaRPr>
          </a:p>
          <a:p>
            <a:pPr>
              <a:lnSpc>
                <a:spcPct val="150000"/>
              </a:lnSpc>
              <a:buNone/>
            </a:pPr>
            <a:r>
              <a:rPr lang="pl-PL" sz="1800" dirty="0" smtClean="0">
                <a:latin typeface="Calibri" pitchFamily="34" charset="0"/>
                <a:cs typeface="Calibri" pitchFamily="34" charset="0"/>
              </a:rPr>
              <a:t>	</a:t>
            </a:r>
            <a:r>
              <a:rPr lang="de-DE" sz="1800" dirty="0" smtClean="0">
                <a:latin typeface="Calibri" pitchFamily="34" charset="0"/>
                <a:cs typeface="Calibri" pitchFamily="34" charset="0"/>
              </a:rPr>
              <a:t>2006 wurde der Begriff der ,,eheähnlichen Gemeinschaft" in ,,Bedarfsgemeinschaft</a:t>
            </a:r>
            <a:r>
              <a:rPr lang="pl-PL" sz="1800" dirty="0" smtClean="0">
                <a:latin typeface="Calibri" pitchFamily="34" charset="0"/>
                <a:cs typeface="Calibri" pitchFamily="34" charset="0"/>
              </a:rPr>
              <a:t>”</a:t>
            </a:r>
            <a:r>
              <a:rPr lang="de-DE" sz="1800" dirty="0" smtClean="0">
                <a:latin typeface="Calibri" pitchFamily="34" charset="0"/>
                <a:cs typeface="Calibri" pitchFamily="34" charset="0"/>
              </a:rPr>
              <a:t> geändert. Die Definition einer Bedarfsgemeinschaft betrifft allerdings nichts nur Liebespaare, sondern z.B. auch Elternteil-Kind-Gemeinschaften.</a:t>
            </a:r>
            <a:endParaRPr lang="pl-PL" sz="1800" dirty="0" smtClean="0">
              <a:latin typeface="Calibri" pitchFamily="34" charset="0"/>
              <a:cs typeface="Calibri" pitchFamily="34" charset="0"/>
            </a:endParaRPr>
          </a:p>
        </p:txBody>
      </p:sp>
      <p:sp>
        <p:nvSpPr>
          <p:cNvPr id="5" name="Tytuł 1"/>
          <p:cNvSpPr txBox="1">
            <a:spLocks/>
          </p:cNvSpPr>
          <p:nvPr/>
        </p:nvSpPr>
        <p:spPr>
          <a:xfrm>
            <a:off x="428596" y="324115"/>
            <a:ext cx="8229600" cy="604559"/>
          </a:xfrm>
          <a:prstGeom prst="rect">
            <a:avLst/>
          </a:prstGeom>
        </p:spPr>
        <p:txBody>
          <a:bodyPr vert="horz" lIns="91440" tIns="45720" rIns="91440" bIns="45720" rtlCol="0" anchor="ctr">
            <a:noAutofit/>
          </a:bodyPr>
          <a:lstStyle/>
          <a:p>
            <a:pPr lvl="0" algn="ctr">
              <a:spcBef>
                <a:spcPct val="0"/>
              </a:spcBef>
            </a:pPr>
            <a:r>
              <a:rPr kumimoji="0" lang="pl-PL" sz="2400" b="0" i="0" u="sng" strike="noStrike" kern="1200" cap="all" spc="0" normalizeH="0" baseline="0" noProof="0" dirty="0" err="1" smtClean="0">
                <a:ln w="0"/>
                <a:solidFill>
                  <a:prstClr val="black"/>
                </a:solidFill>
                <a:effectLst>
                  <a:outerShdw blurRad="38100" dist="38100" dir="2700000" algn="tl">
                    <a:srgbClr val="000000">
                      <a:alpha val="43137"/>
                    </a:srgbClr>
                  </a:outerShdw>
                  <a:reflection blurRad="12700" stA="50000" endPos="50000" dist="5000" dir="5400000" sy="-100000" rotWithShape="0"/>
                </a:effectLst>
                <a:uLnTx/>
                <a:uFillTx/>
                <a:latin typeface="Cambria" pitchFamily="18" charset="0"/>
                <a:ea typeface="+mj-ea"/>
                <a:cs typeface="Arabic Typesetting" pitchFamily="66" charset="-78"/>
              </a:rPr>
              <a:t>Daten</a:t>
            </a:r>
            <a:r>
              <a:rPr kumimoji="0" lang="pl-PL" sz="2400" b="0" i="0" u="sng" strike="noStrike" kern="1200" cap="all" spc="0" normalizeH="0" baseline="0" noProof="0" dirty="0" smtClean="0">
                <a:ln w="0"/>
                <a:solidFill>
                  <a:prstClr val="black"/>
                </a:solidFill>
                <a:effectLst>
                  <a:outerShdw blurRad="38100" dist="38100" dir="2700000" algn="tl">
                    <a:srgbClr val="000000">
                      <a:alpha val="43137"/>
                    </a:srgbClr>
                  </a:outerShdw>
                  <a:reflection blurRad="12700" stA="50000" endPos="50000" dist="5000" dir="5400000" sy="-100000" rotWithShape="0"/>
                </a:effectLst>
                <a:uLnTx/>
                <a:uFillTx/>
                <a:latin typeface="Cambria" pitchFamily="18" charset="0"/>
                <a:ea typeface="+mj-ea"/>
                <a:cs typeface="Arabic Typesetting" pitchFamily="66" charset="-78"/>
              </a:rPr>
              <a:t> und </a:t>
            </a:r>
            <a:r>
              <a:rPr kumimoji="0" lang="pl-PL" sz="2400" b="0" i="0" u="sng" strike="noStrike" kern="1200" cap="all" spc="0" normalizeH="0" baseline="0" noProof="0" dirty="0" err="1" smtClean="0">
                <a:ln w="0"/>
                <a:solidFill>
                  <a:prstClr val="black"/>
                </a:solidFill>
                <a:effectLst>
                  <a:outerShdw blurRad="38100" dist="38100" dir="2700000" algn="tl">
                    <a:srgbClr val="000000">
                      <a:alpha val="43137"/>
                    </a:srgbClr>
                  </a:outerShdw>
                  <a:reflection blurRad="12700" stA="50000" endPos="50000" dist="5000" dir="5400000" sy="-100000" rotWithShape="0"/>
                </a:effectLst>
                <a:uLnTx/>
                <a:uFillTx/>
                <a:latin typeface="Cambria" pitchFamily="18" charset="0"/>
                <a:ea typeface="+mj-ea"/>
                <a:cs typeface="Arabic Typesetting" pitchFamily="66" charset="-78"/>
              </a:rPr>
              <a:t>Fakten</a:t>
            </a:r>
            <a:r>
              <a:rPr kumimoji="0" lang="pl-PL" sz="4400" b="0" i="0" u="none" strike="noStrike" kern="1200" cap="none" spc="0" normalizeH="0" baseline="0" noProof="0" dirty="0" smtClean="0">
                <a:ln w="12700">
                  <a:solidFill>
                    <a:schemeClr val="tx2">
                      <a:lumMod val="50000"/>
                    </a:schemeClr>
                  </a:solidFill>
                  <a:prstDash val="solid"/>
                </a:ln>
                <a:solidFill>
                  <a:schemeClr val="tx1"/>
                </a:solidFill>
                <a:effectLst>
                  <a:outerShdw blurRad="38100" dist="38100" dir="2700000" algn="tl">
                    <a:srgbClr val="000000">
                      <a:alpha val="43137"/>
                    </a:srgbClr>
                  </a:outerShdw>
                </a:effectLst>
                <a:uLnTx/>
                <a:uFillTx/>
                <a:latin typeface="Arabic Typesetting" pitchFamily="66" charset="-78"/>
                <a:ea typeface="+mj-ea"/>
                <a:cs typeface="Arabic Typesetting" pitchFamily="66" charset="-78"/>
              </a:rPr>
              <a:t/>
            </a:r>
            <a:br>
              <a:rPr kumimoji="0" lang="pl-PL" sz="4400" b="0" i="0" u="none" strike="noStrike" kern="1200" cap="none" spc="0" normalizeH="0" baseline="0" noProof="0" dirty="0" smtClean="0">
                <a:ln w="12700">
                  <a:solidFill>
                    <a:schemeClr val="tx2">
                      <a:lumMod val="50000"/>
                    </a:schemeClr>
                  </a:solidFill>
                  <a:prstDash val="solid"/>
                </a:ln>
                <a:solidFill>
                  <a:schemeClr val="tx1"/>
                </a:solidFill>
                <a:effectLst>
                  <a:outerShdw blurRad="38100" dist="38100" dir="2700000" algn="tl">
                    <a:srgbClr val="000000">
                      <a:alpha val="43137"/>
                    </a:srgbClr>
                  </a:outerShdw>
                </a:effectLst>
                <a:uLnTx/>
                <a:uFillTx/>
                <a:latin typeface="Arabic Typesetting" pitchFamily="66" charset="-78"/>
                <a:ea typeface="+mj-ea"/>
                <a:cs typeface="Arabic Typesetting" pitchFamily="66" charset="-78"/>
              </a:rPr>
            </a:br>
            <a:r>
              <a:rPr kumimoji="0" lang="pl-PL" sz="2800" b="0" i="0" u="none" strike="noStrike" kern="1200" cap="none" spc="0" normalizeH="0" baseline="0" noProof="0" dirty="0" smtClean="0">
                <a:ln w="12700">
                  <a:solidFill>
                    <a:schemeClr val="tx2">
                      <a:lumMod val="50000"/>
                    </a:schemeClr>
                  </a:solidFill>
                  <a:prstDash val="solid"/>
                </a:ln>
                <a:solidFill>
                  <a:schemeClr val="tx1"/>
                </a:solidFill>
                <a:effectLst>
                  <a:outerShdw blurRad="38100" dist="38100" dir="2700000" algn="tl">
                    <a:srgbClr val="000000">
                      <a:alpha val="43137"/>
                    </a:srgbClr>
                  </a:outerShdw>
                </a:effectLst>
                <a:uLnTx/>
                <a:uFillTx/>
                <a:latin typeface="Cambria" pitchFamily="18" charset="0"/>
                <a:ea typeface="+mj-ea"/>
                <a:cs typeface="Arabic Typesetting" pitchFamily="66" charset="-78"/>
              </a:rPr>
              <a:t>i</a:t>
            </a:r>
            <a:r>
              <a:rPr lang="pl-PL" sz="2800" dirty="0" smtClean="0">
                <a:ln w="12700">
                  <a:solidFill>
                    <a:schemeClr val="tx2">
                      <a:lumMod val="50000"/>
                    </a:schemeClr>
                  </a:solidFill>
                  <a:prstDash val="solid"/>
                </a:ln>
                <a:effectLst>
                  <a:outerShdw blurRad="38100" dist="38100" dir="2700000" algn="tl">
                    <a:srgbClr val="000000">
                      <a:alpha val="43137"/>
                    </a:srgbClr>
                  </a:outerShdw>
                </a:effectLst>
                <a:latin typeface="Cambria" pitchFamily="18" charset="0"/>
                <a:ea typeface="+mj-ea"/>
                <a:cs typeface="Arabic Typesetting" pitchFamily="66" charset="-78"/>
              </a:rPr>
              <a:t>n der </a:t>
            </a:r>
            <a:r>
              <a:rPr lang="pl-PL" sz="2800" dirty="0" err="1" smtClean="0">
                <a:ln w="12700">
                  <a:solidFill>
                    <a:schemeClr val="tx2">
                      <a:lumMod val="50000"/>
                    </a:schemeClr>
                  </a:solidFill>
                  <a:prstDash val="solid"/>
                </a:ln>
                <a:effectLst>
                  <a:outerShdw blurRad="38100" dist="38100" dir="2700000" algn="tl">
                    <a:srgbClr val="000000">
                      <a:alpha val="43137"/>
                    </a:srgbClr>
                  </a:outerShdw>
                </a:effectLst>
                <a:latin typeface="Cambria" pitchFamily="18" charset="0"/>
                <a:ea typeface="+mj-ea"/>
                <a:cs typeface="Arabic Typesetting" pitchFamily="66" charset="-78"/>
              </a:rPr>
              <a:t>Geschichte</a:t>
            </a:r>
            <a:r>
              <a:rPr lang="pl-PL" sz="2800" dirty="0" smtClean="0">
                <a:ln w="12700">
                  <a:solidFill>
                    <a:schemeClr val="tx2">
                      <a:lumMod val="50000"/>
                    </a:schemeClr>
                  </a:solidFill>
                  <a:prstDash val="solid"/>
                </a:ln>
                <a:effectLst>
                  <a:outerShdw blurRad="38100" dist="38100" dir="2700000" algn="tl">
                    <a:srgbClr val="000000">
                      <a:alpha val="43137"/>
                    </a:srgbClr>
                  </a:outerShdw>
                </a:effectLst>
                <a:latin typeface="Cambria" pitchFamily="18" charset="0"/>
                <a:ea typeface="+mj-ea"/>
                <a:cs typeface="Arabic Typesetting" pitchFamily="66" charset="-78"/>
              </a:rPr>
              <a:t> der </a:t>
            </a:r>
            <a:r>
              <a:rPr lang="pl-PL" sz="2800" dirty="0" err="1" smtClean="0">
                <a:ln w="12700">
                  <a:solidFill>
                    <a:schemeClr val="tx2">
                      <a:lumMod val="50000"/>
                    </a:schemeClr>
                  </a:solidFill>
                  <a:prstDash val="solid"/>
                </a:ln>
                <a:effectLst>
                  <a:outerShdw blurRad="38100" dist="38100" dir="2700000" algn="tl">
                    <a:srgbClr val="000000">
                      <a:alpha val="43137"/>
                    </a:srgbClr>
                  </a:outerShdw>
                </a:effectLst>
                <a:latin typeface="Cambria" pitchFamily="18" charset="0"/>
                <a:ea typeface="+mj-ea"/>
                <a:cs typeface="Arabic Typesetting" pitchFamily="66" charset="-78"/>
              </a:rPr>
              <a:t>Gesetzesnovelloeriungen</a:t>
            </a:r>
            <a:endParaRPr lang="pl-PL" sz="2800" dirty="0">
              <a:ln w="12700">
                <a:solidFill>
                  <a:schemeClr val="tx2">
                    <a:lumMod val="50000"/>
                  </a:schemeClr>
                </a:solidFill>
                <a:prstDash val="solid"/>
              </a:ln>
              <a:effectLst>
                <a:outerShdw blurRad="38100" dist="38100" dir="2700000" algn="tl">
                  <a:srgbClr val="000000">
                    <a:alpha val="43137"/>
                  </a:srgbClr>
                </a:outerShdw>
              </a:effectLst>
              <a:latin typeface="Cambria" pitchFamily="18" charset="0"/>
              <a:ea typeface="+mj-ea"/>
              <a:cs typeface="Arabic Typesetting" pitchFamily="66" charset="-78"/>
            </a:endParaRPr>
          </a:p>
        </p:txBody>
      </p:sp>
      <p:pic>
        <p:nvPicPr>
          <p:cNvPr id="6" name="Picture 2" descr="http://g.infor.pl/wj/portal/_wspolne/pliki_infornext/591000/rozwod_koscielny_3.jpg"/>
          <p:cNvPicPr>
            <a:picLocks noChangeAspect="1" noChangeArrowheads="1"/>
          </p:cNvPicPr>
          <p:nvPr/>
        </p:nvPicPr>
        <p:blipFill>
          <a:blip r:embed="rId3" cstate="print">
            <a:clrChange>
              <a:clrFrom>
                <a:srgbClr val="FFFFFF"/>
              </a:clrFrom>
              <a:clrTo>
                <a:srgbClr val="FFFFFF">
                  <a:alpha val="0"/>
                </a:srgbClr>
              </a:clrTo>
            </a:clrChange>
            <a:lum bright="-20000" contrast="20000"/>
          </a:blip>
          <a:srcRect/>
          <a:stretch>
            <a:fillRect/>
          </a:stretch>
        </p:blipFill>
        <p:spPr bwMode="auto">
          <a:xfrm rot="21360011">
            <a:off x="118418" y="3731087"/>
            <a:ext cx="926011" cy="809614"/>
          </a:xfrm>
          <a:prstGeom prst="rect">
            <a:avLst/>
          </a:prstGeom>
          <a:noFill/>
        </p:spPr>
      </p:pic>
      <p:pic>
        <p:nvPicPr>
          <p:cNvPr id="7" name="Picture 2" descr="http://g.infor.pl/wj/portal/_wspolne/pliki_infornext/591000/rozwod_koscielny_3.jpg"/>
          <p:cNvPicPr>
            <a:picLocks noChangeAspect="1" noChangeArrowheads="1"/>
          </p:cNvPicPr>
          <p:nvPr/>
        </p:nvPicPr>
        <p:blipFill>
          <a:blip r:embed="rId3" cstate="print">
            <a:clrChange>
              <a:clrFrom>
                <a:srgbClr val="FFFFFF"/>
              </a:clrFrom>
              <a:clrTo>
                <a:srgbClr val="FFFFFF">
                  <a:alpha val="0"/>
                </a:srgbClr>
              </a:clrTo>
            </a:clrChange>
            <a:lum bright="-20000" contrast="20000"/>
          </a:blip>
          <a:srcRect/>
          <a:stretch>
            <a:fillRect/>
          </a:stretch>
        </p:blipFill>
        <p:spPr bwMode="auto">
          <a:xfrm rot="21360011">
            <a:off x="46980" y="1516509"/>
            <a:ext cx="926011" cy="809614"/>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pic>
        <p:nvPicPr>
          <p:cNvPr id="6" name="Picture 2" descr="http://www.niedziela.pl/gifs/n200535_024.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14546" y="3686194"/>
            <a:ext cx="4531596" cy="2243140"/>
          </a:xfrm>
          <a:prstGeom prst="rect">
            <a:avLst/>
          </a:prstGeom>
          <a:ln>
            <a:noFill/>
          </a:ln>
          <a:effectLst>
            <a:softEdge rad="317500"/>
          </a:effectLst>
        </p:spPr>
      </p:pic>
      <p:sp>
        <p:nvSpPr>
          <p:cNvPr id="2" name="Tytuł 1"/>
          <p:cNvSpPr>
            <a:spLocks noGrp="1"/>
          </p:cNvSpPr>
          <p:nvPr>
            <p:ph type="title"/>
          </p:nvPr>
        </p:nvSpPr>
        <p:spPr>
          <a:xfrm>
            <a:off x="457200" y="466991"/>
            <a:ext cx="8229600" cy="604559"/>
          </a:xfrm>
        </p:spPr>
        <p:txBody>
          <a:bodyPr>
            <a:noAutofit/>
          </a:bodyPr>
          <a:lstStyle/>
          <a:p>
            <a:r>
              <a:rPr sz="3200" b="1"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Interessante </a:t>
            </a:r>
            <a:r>
              <a:rPr sz="3200" b="1" u="sng" cap="all" smtClean="0">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Einzelheiten</a:t>
            </a:r>
            <a:r>
              <a:rPr sz="4400" b="1"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
            </a:r>
            <a:br>
              <a:rPr sz="4400" b="1"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br>
            <a:endParaRPr sz="4400">
              <a:latin typeface="Arabic Typesetting" pitchFamily="66" charset="-78"/>
              <a:cs typeface="Arabic Typesetting" pitchFamily="66" charset="-78"/>
            </a:endParaRPr>
          </a:p>
        </p:txBody>
      </p:sp>
      <p:graphicFrame>
        <p:nvGraphicFramePr>
          <p:cNvPr id="5" name="Tabela 4"/>
          <p:cNvGraphicFramePr>
            <a:graphicFrameLocks noGrp="1"/>
          </p:cNvGraphicFramePr>
          <p:nvPr/>
        </p:nvGraphicFramePr>
        <p:xfrm>
          <a:off x="142845" y="773970"/>
          <a:ext cx="8858311" cy="3007972"/>
        </p:xfrm>
        <a:graphic>
          <a:graphicData uri="http://schemas.openxmlformats.org/drawingml/2006/table">
            <a:tbl>
              <a:tblPr/>
              <a:tblGrid>
                <a:gridCol w="3759104"/>
                <a:gridCol w="1955936"/>
                <a:gridCol w="3143271"/>
              </a:tblGrid>
              <a:tr h="286262">
                <a:tc gridSpan="3">
                  <a:txBody>
                    <a:bodyPr/>
                    <a:lstStyle/>
                    <a:p>
                      <a:pPr marL="0" algn="ctr" defTabSz="914400" rtl="0" eaLnBrk="1" latinLnBrk="0" hangingPunct="1">
                        <a:lnSpc>
                          <a:spcPct val="115000"/>
                        </a:lnSpc>
                        <a:spcAft>
                          <a:spcPts val="800"/>
                        </a:spcAft>
                        <a:buFont typeface="Arial" pitchFamily="34" charset="0"/>
                        <a:buNone/>
                      </a:pPr>
                      <a:r>
                        <a:rPr lang="de-DE" sz="1800" b="1" kern="1200" dirty="0" smtClean="0">
                          <a:solidFill>
                            <a:schemeClr val="tx1"/>
                          </a:solidFill>
                          <a:latin typeface="Calibri"/>
                          <a:ea typeface="Calibri"/>
                          <a:cs typeface="Times New Roman"/>
                        </a:rPr>
                        <a:t>Rechtliche Unterschiede zur Ehe</a:t>
                      </a:r>
                      <a:endParaRPr lang="pl-PL" sz="1800" b="1" kern="1200" dirty="0">
                        <a:solidFill>
                          <a:schemeClr val="tx1"/>
                        </a:solidFill>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800"/>
                        </a:spcAft>
                      </a:pPr>
                      <a:endParaRPr lang="pl-PL" sz="1000">
                        <a:latin typeface="Calibri"/>
                        <a:ea typeface="Calibri"/>
                        <a:cs typeface="Times New Roman"/>
                      </a:endParaRPr>
                    </a:p>
                  </a:txBody>
                  <a:tcPr marL="59715" marR="59715" marT="29858" marB="298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800"/>
                        </a:spcAft>
                      </a:pPr>
                      <a:endParaRPr lang="pl-PL" sz="1000" dirty="0">
                        <a:latin typeface="Calibri"/>
                        <a:ea typeface="Calibri"/>
                        <a:cs typeface="Times New Roman"/>
                      </a:endParaRPr>
                    </a:p>
                  </a:txBody>
                  <a:tcPr marL="59715" marR="59715" marT="29858" marB="298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262">
                <a:tc>
                  <a:txBody>
                    <a:bodyPr/>
                    <a:lstStyle/>
                    <a:p>
                      <a:pPr algn="ctr">
                        <a:lnSpc>
                          <a:spcPct val="115000"/>
                        </a:lnSpc>
                        <a:spcAft>
                          <a:spcPts val="800"/>
                        </a:spcAft>
                        <a:buFont typeface="Arial" pitchFamily="34" charset="0"/>
                        <a:buNone/>
                      </a:pPr>
                      <a:r>
                        <a:rPr lang="pl-PL" sz="1400" b="1" kern="1200" dirty="0">
                          <a:solidFill>
                            <a:schemeClr val="tx1"/>
                          </a:solidFill>
                          <a:latin typeface="Calibri"/>
                          <a:ea typeface="Calibri"/>
                          <a:cs typeface="Times New Roman"/>
                        </a:rPr>
                        <a:t>Leistungsgegenstand</a:t>
                      </a: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800"/>
                        </a:spcAft>
                        <a:buFont typeface="Arial" pitchFamily="34" charset="0"/>
                        <a:buNone/>
                      </a:pPr>
                      <a:r>
                        <a:rPr lang="pl-PL" sz="1400" b="1" kern="1200" dirty="0" smtClean="0">
                          <a:solidFill>
                            <a:schemeClr val="tx1"/>
                          </a:solidFill>
                          <a:latin typeface="Calibri"/>
                          <a:ea typeface="Calibri"/>
                          <a:cs typeface="Times New Roman"/>
                        </a:rPr>
                        <a:t>Ehe </a:t>
                      </a: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800"/>
                        </a:spcAft>
                        <a:buFont typeface="Arial" pitchFamily="34" charset="0"/>
                        <a:buNone/>
                      </a:pPr>
                      <a:r>
                        <a:rPr lang="pl-PL" sz="1400" b="1" kern="1200" dirty="0" smtClean="0">
                          <a:solidFill>
                            <a:schemeClr val="tx1"/>
                          </a:solidFill>
                          <a:latin typeface="Calibri"/>
                          <a:ea typeface="Calibri"/>
                          <a:cs typeface="Times New Roman"/>
                        </a:rPr>
                        <a:t>e</a:t>
                      </a:r>
                      <a:r>
                        <a:rPr lang="de-DE" sz="1400" b="1" kern="1200" dirty="0" err="1" smtClean="0">
                          <a:solidFill>
                            <a:schemeClr val="tx1"/>
                          </a:solidFill>
                          <a:latin typeface="Calibri"/>
                          <a:ea typeface="Calibri"/>
                          <a:cs typeface="Times New Roman"/>
                        </a:rPr>
                        <a:t>heähnliche</a:t>
                      </a:r>
                      <a:r>
                        <a:rPr lang="pl-PL" sz="1400" b="1" kern="1200" dirty="0" smtClean="0">
                          <a:solidFill>
                            <a:schemeClr val="tx1"/>
                          </a:solidFill>
                          <a:latin typeface="Calibri"/>
                          <a:ea typeface="Calibri"/>
                          <a:cs typeface="Times New Roman"/>
                        </a:rPr>
                        <a:t>  G</a:t>
                      </a:r>
                      <a:r>
                        <a:rPr lang="de-DE" sz="1400" b="1" kern="1200" dirty="0" err="1" smtClean="0">
                          <a:solidFill>
                            <a:schemeClr val="tx1"/>
                          </a:solidFill>
                          <a:latin typeface="Calibri"/>
                          <a:ea typeface="Calibri"/>
                          <a:cs typeface="Times New Roman"/>
                        </a:rPr>
                        <a:t>emeinschaft</a:t>
                      </a:r>
                      <a:r>
                        <a:rPr lang="pl-PL" sz="1400" b="1" kern="1200" dirty="0" smtClean="0">
                          <a:solidFill>
                            <a:schemeClr val="tx1"/>
                          </a:solidFill>
                          <a:latin typeface="Calibri"/>
                          <a:ea typeface="Calibri"/>
                          <a:cs typeface="Times New Roman"/>
                        </a:rPr>
                        <a:t> </a:t>
                      </a: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25">
                <a:tc>
                  <a:txBody>
                    <a:bodyPr/>
                    <a:lstStyle/>
                    <a:p>
                      <a:pPr algn="ctr">
                        <a:lnSpc>
                          <a:spcPct val="115000"/>
                        </a:lnSpc>
                        <a:spcAft>
                          <a:spcPts val="800"/>
                        </a:spcAft>
                        <a:buFont typeface="Arial" pitchFamily="34" charset="0"/>
                        <a:buNone/>
                      </a:pPr>
                      <a:r>
                        <a:rPr lang="de-DE" sz="1400" dirty="0">
                          <a:latin typeface="Calibri"/>
                          <a:ea typeface="Calibri"/>
                          <a:cs typeface="Times New Roman"/>
                        </a:rPr>
                        <a:t>Voraussetzungen und Umfang der Sozialleistungen und Arbeitslosenhilfe</a:t>
                      </a:r>
                      <a:endParaRPr lang="pl-PL" sz="1400" dirty="0">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800"/>
                        </a:spcAft>
                        <a:buFont typeface="Arial" pitchFamily="34" charset="0"/>
                        <a:buNone/>
                      </a:pPr>
                      <a:r>
                        <a:rPr lang="pl-PL" sz="1400" dirty="0" err="1" smtClean="0">
                          <a:latin typeface="Calibri"/>
                          <a:ea typeface="Calibri"/>
                          <a:cs typeface="Times New Roman"/>
                        </a:rPr>
                        <a:t>Gemeinsame</a:t>
                      </a:r>
                      <a:r>
                        <a:rPr lang="pl-PL" sz="1400" dirty="0" smtClean="0">
                          <a:latin typeface="Calibri"/>
                          <a:ea typeface="Calibri"/>
                          <a:cs typeface="Times New Roman"/>
                        </a:rPr>
                        <a:t> </a:t>
                      </a:r>
                      <a:r>
                        <a:rPr lang="pl-PL" sz="1400" dirty="0" err="1">
                          <a:latin typeface="Calibri"/>
                          <a:ea typeface="Calibri"/>
                          <a:cs typeface="Times New Roman"/>
                        </a:rPr>
                        <a:t>Nutzung</a:t>
                      </a:r>
                      <a:endParaRPr lang="pl-PL" sz="1400" dirty="0">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r>
              <a:tr h="1112303">
                <a:tc>
                  <a:txBody>
                    <a:bodyPr/>
                    <a:lstStyle/>
                    <a:p>
                      <a:pPr algn="ctr">
                        <a:lnSpc>
                          <a:spcPct val="115000"/>
                        </a:lnSpc>
                        <a:spcAft>
                          <a:spcPts val="800"/>
                        </a:spcAft>
                        <a:buFont typeface="Arial" pitchFamily="34" charset="0"/>
                        <a:buNone/>
                      </a:pPr>
                      <a:r>
                        <a:rPr lang="de-DE" sz="1400" dirty="0">
                          <a:latin typeface="Calibri"/>
                          <a:ea typeface="Calibri"/>
                          <a:cs typeface="Times New Roman"/>
                        </a:rPr>
                        <a:t>Genuss von steuerrechtlichen </a:t>
                      </a:r>
                      <a:r>
                        <a:rPr lang="pl-PL" sz="1400" dirty="0" smtClean="0">
                          <a:latin typeface="Calibri"/>
                          <a:ea typeface="Calibri"/>
                          <a:cs typeface="Times New Roman"/>
                        </a:rPr>
                        <a:t>V</a:t>
                      </a:r>
                      <a:r>
                        <a:rPr lang="de-DE" sz="1400" dirty="0" err="1" smtClean="0">
                          <a:latin typeface="Calibri"/>
                          <a:ea typeface="Calibri"/>
                          <a:cs typeface="Times New Roman"/>
                        </a:rPr>
                        <a:t>orteile</a:t>
                      </a:r>
                      <a:r>
                        <a:rPr lang="pl-PL" sz="1400" dirty="0" smtClean="0">
                          <a:latin typeface="Calibri"/>
                          <a:ea typeface="Calibri"/>
                          <a:cs typeface="Times New Roman"/>
                        </a:rPr>
                        <a:t>n,</a:t>
                      </a:r>
                      <a:r>
                        <a:rPr lang="de-DE" sz="1400" dirty="0" smtClean="0">
                          <a:latin typeface="Calibri"/>
                          <a:ea typeface="Calibri"/>
                          <a:cs typeface="Times New Roman"/>
                        </a:rPr>
                        <a:t> </a:t>
                      </a:r>
                      <a:r>
                        <a:rPr lang="de-DE" sz="1400" dirty="0">
                          <a:latin typeface="Calibri"/>
                          <a:ea typeface="Calibri"/>
                          <a:cs typeface="Times New Roman"/>
                        </a:rPr>
                        <a:t>wie z.B. </a:t>
                      </a:r>
                      <a:r>
                        <a:rPr lang="de-DE" sz="1400" dirty="0" smtClean="0">
                          <a:latin typeface="Calibri"/>
                          <a:ea typeface="Calibri"/>
                          <a:cs typeface="Times New Roman"/>
                        </a:rPr>
                        <a:t>Ehegattensplitting  </a:t>
                      </a:r>
                      <a:r>
                        <a:rPr lang="de-DE" sz="1400" dirty="0">
                          <a:latin typeface="Calibri"/>
                          <a:ea typeface="Calibri"/>
                          <a:cs typeface="Times New Roman"/>
                        </a:rPr>
                        <a:t>bei Errechnung der Einkommensteuer</a:t>
                      </a:r>
                      <a:r>
                        <a:rPr lang="de-DE" sz="1400" dirty="0" smtClean="0">
                          <a:latin typeface="Calibri"/>
                          <a:ea typeface="Calibri"/>
                          <a:cs typeface="Times New Roman"/>
                        </a:rPr>
                        <a:t>, Anspruch </a:t>
                      </a:r>
                      <a:r>
                        <a:rPr lang="de-DE" sz="1400" dirty="0">
                          <a:latin typeface="Calibri"/>
                          <a:ea typeface="Calibri"/>
                          <a:cs typeface="Times New Roman"/>
                        </a:rPr>
                        <a:t>auf Hinterbliebenenrente im Falle des Todes des Partners </a:t>
                      </a:r>
                      <a:r>
                        <a:rPr lang="de-DE" sz="1400" dirty="0" smtClean="0">
                          <a:latin typeface="Calibri"/>
                          <a:ea typeface="Calibri"/>
                          <a:cs typeface="Times New Roman"/>
                        </a:rPr>
                        <a:t>oder</a:t>
                      </a:r>
                      <a:r>
                        <a:rPr lang="pl-PL" sz="1400" dirty="0" smtClean="0">
                          <a:latin typeface="Calibri"/>
                          <a:ea typeface="Calibri"/>
                          <a:cs typeface="Times New Roman"/>
                        </a:rPr>
                        <a:t> </a:t>
                      </a:r>
                      <a:r>
                        <a:rPr lang="de-DE" sz="1400" dirty="0" smtClean="0">
                          <a:latin typeface="Calibri"/>
                          <a:ea typeface="Calibri"/>
                          <a:cs typeface="Times New Roman"/>
                        </a:rPr>
                        <a:t>der beitragsfreien </a:t>
                      </a:r>
                      <a:r>
                        <a:rPr lang="de-DE" sz="1400" dirty="0">
                          <a:latin typeface="Calibri"/>
                          <a:ea typeface="Calibri"/>
                          <a:cs typeface="Times New Roman"/>
                        </a:rPr>
                        <a:t>Krankenversicherung des Partners in der Familienversicherung. </a:t>
                      </a:r>
                      <a:endParaRPr lang="pl-PL" sz="1400" dirty="0">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buFont typeface="Arial" pitchFamily="34" charset="0"/>
                        <a:buNone/>
                      </a:pPr>
                      <a:r>
                        <a:rPr lang="pl-PL" sz="1400" dirty="0" smtClean="0">
                          <a:latin typeface="Calibri"/>
                          <a:ea typeface="Calibri"/>
                          <a:cs typeface="Times New Roman"/>
                        </a:rPr>
                        <a:t>D</a:t>
                      </a:r>
                      <a:r>
                        <a:rPr lang="de-DE" sz="1400" dirty="0" err="1" smtClean="0">
                          <a:latin typeface="Calibri"/>
                          <a:ea typeface="Calibri"/>
                          <a:cs typeface="Times New Roman"/>
                        </a:rPr>
                        <a:t>ie</a:t>
                      </a:r>
                      <a:r>
                        <a:rPr lang="de-DE" sz="1400" dirty="0" smtClean="0">
                          <a:latin typeface="Calibri"/>
                          <a:ea typeface="Calibri"/>
                          <a:cs typeface="Times New Roman"/>
                        </a:rPr>
                        <a:t> </a:t>
                      </a:r>
                      <a:r>
                        <a:rPr lang="de-DE" sz="1400" dirty="0">
                          <a:latin typeface="Calibri"/>
                          <a:ea typeface="Calibri"/>
                          <a:cs typeface="Times New Roman"/>
                        </a:rPr>
                        <a:t>Partner  </a:t>
                      </a:r>
                      <a:r>
                        <a:rPr lang="pl-PL" sz="1400" dirty="0" err="1" smtClean="0">
                          <a:latin typeface="Calibri"/>
                          <a:ea typeface="Calibri"/>
                          <a:cs typeface="Times New Roman"/>
                        </a:rPr>
                        <a:t>kommen</a:t>
                      </a:r>
                      <a:r>
                        <a:rPr lang="pl-PL" sz="1400" dirty="0" smtClean="0">
                          <a:latin typeface="Calibri"/>
                          <a:ea typeface="Calibri"/>
                          <a:cs typeface="Times New Roman"/>
                        </a:rPr>
                        <a:t> </a:t>
                      </a:r>
                      <a:r>
                        <a:rPr lang="de-DE" sz="1400" dirty="0" smtClean="0">
                          <a:latin typeface="Calibri"/>
                          <a:ea typeface="Calibri"/>
                          <a:cs typeface="Times New Roman"/>
                        </a:rPr>
                        <a:t>in </a:t>
                      </a:r>
                      <a:r>
                        <a:rPr lang="de-DE" sz="1400" dirty="0">
                          <a:latin typeface="Calibri"/>
                          <a:ea typeface="Calibri"/>
                          <a:cs typeface="Times New Roman"/>
                        </a:rPr>
                        <a:t>den Genuss von steuerrechtlichen </a:t>
                      </a:r>
                      <a:r>
                        <a:rPr lang="de-DE" sz="1400" dirty="0" smtClean="0">
                          <a:latin typeface="Calibri"/>
                          <a:ea typeface="Calibri"/>
                          <a:cs typeface="Times New Roman"/>
                        </a:rPr>
                        <a:t>Vorteilen</a:t>
                      </a:r>
                      <a:r>
                        <a:rPr lang="pl-PL" sz="1400" dirty="0" smtClean="0">
                          <a:latin typeface="Calibri"/>
                          <a:ea typeface="Calibri"/>
                          <a:cs typeface="Times New Roman"/>
                        </a:rPr>
                        <a:t>.</a:t>
                      </a:r>
                      <a:endParaRPr lang="pl-PL" sz="1400" dirty="0">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buFont typeface="Arial" pitchFamily="34" charset="0"/>
                        <a:buNone/>
                      </a:pPr>
                      <a:r>
                        <a:rPr lang="pl-PL" sz="1400" dirty="0" smtClean="0">
                          <a:latin typeface="Calibri"/>
                          <a:ea typeface="Calibri"/>
                          <a:cs typeface="Times New Roman"/>
                        </a:rPr>
                        <a:t>D</a:t>
                      </a:r>
                      <a:r>
                        <a:rPr lang="de-DE" sz="1400" dirty="0" err="1" smtClean="0">
                          <a:latin typeface="Calibri"/>
                          <a:ea typeface="Calibri"/>
                          <a:cs typeface="Times New Roman"/>
                        </a:rPr>
                        <a:t>ie</a:t>
                      </a:r>
                      <a:r>
                        <a:rPr lang="de-DE" sz="1400" dirty="0" smtClean="0">
                          <a:latin typeface="Calibri"/>
                          <a:ea typeface="Calibri"/>
                          <a:cs typeface="Times New Roman"/>
                        </a:rPr>
                        <a:t> Partner</a:t>
                      </a:r>
                      <a:r>
                        <a:rPr lang="pl-PL" sz="1400" dirty="0" smtClean="0">
                          <a:latin typeface="Calibri"/>
                          <a:ea typeface="Calibri"/>
                          <a:cs typeface="Times New Roman"/>
                        </a:rPr>
                        <a:t> </a:t>
                      </a:r>
                      <a:r>
                        <a:rPr lang="pl-PL" sz="1400" dirty="0" err="1" smtClean="0">
                          <a:latin typeface="Calibri"/>
                          <a:ea typeface="Calibri"/>
                          <a:cs typeface="Times New Roman"/>
                        </a:rPr>
                        <a:t>kommen</a:t>
                      </a:r>
                      <a:r>
                        <a:rPr lang="de-DE" sz="1400" dirty="0" smtClean="0">
                          <a:latin typeface="Calibri"/>
                          <a:ea typeface="Calibri"/>
                          <a:cs typeface="Times New Roman"/>
                        </a:rPr>
                        <a:t> </a:t>
                      </a:r>
                      <a:r>
                        <a:rPr lang="de-DE" sz="1400" dirty="0">
                          <a:latin typeface="Calibri"/>
                          <a:ea typeface="Calibri"/>
                          <a:cs typeface="Times New Roman"/>
                        </a:rPr>
                        <a:t>nicht in den Genuss von steuerrechtlichen </a:t>
                      </a:r>
                      <a:r>
                        <a:rPr lang="de-DE" sz="1400" dirty="0" smtClean="0">
                          <a:latin typeface="Calibri"/>
                          <a:ea typeface="Calibri"/>
                          <a:cs typeface="Times New Roman"/>
                        </a:rPr>
                        <a:t>Vorteilen</a:t>
                      </a:r>
                      <a:r>
                        <a:rPr lang="pl-PL" sz="1400" dirty="0" smtClean="0">
                          <a:latin typeface="Calibri"/>
                          <a:ea typeface="Calibri"/>
                          <a:cs typeface="Times New Roman"/>
                        </a:rPr>
                        <a:t>.</a:t>
                      </a:r>
                      <a:endParaRPr lang="pl-PL" sz="1400" dirty="0">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pic>
        <p:nvPicPr>
          <p:cNvPr id="6" name="Picture 6" descr="http://www.familienleben.ch/images/stories/artikel-bilder/gruenderzeit/partnerschaft/Konkubinat-2-300.jpg"/>
          <p:cNvPicPr>
            <a:picLocks noChangeAspect="1" noChangeArrowheads="1"/>
          </p:cNvPicPr>
          <p:nvPr/>
        </p:nvPicPr>
        <p:blipFill>
          <a:blip r:embed="rId3">
            <a:lum bright="10000" contrast="-20000"/>
          </a:blip>
          <a:srcRect/>
          <a:stretch>
            <a:fillRect/>
          </a:stretch>
        </p:blipFill>
        <p:spPr bwMode="auto">
          <a:xfrm>
            <a:off x="571472" y="3810000"/>
            <a:ext cx="2857500" cy="1905000"/>
          </a:xfrm>
          <a:prstGeom prst="rect">
            <a:avLst/>
          </a:prstGeom>
          <a:noFill/>
          <a:effectLst>
            <a:softEdge rad="317500"/>
          </a:effectLst>
        </p:spPr>
      </p:pic>
      <p:sp>
        <p:nvSpPr>
          <p:cNvPr id="2" name="Tytuł 1"/>
          <p:cNvSpPr>
            <a:spLocks noGrp="1"/>
          </p:cNvSpPr>
          <p:nvPr>
            <p:ph type="title"/>
          </p:nvPr>
        </p:nvSpPr>
        <p:spPr>
          <a:xfrm>
            <a:off x="457200" y="466991"/>
            <a:ext cx="8229600" cy="604559"/>
          </a:xfrm>
        </p:spPr>
        <p:txBody>
          <a:bodyPr>
            <a:noAutofit/>
          </a:bodyPr>
          <a:lstStyle/>
          <a:p>
            <a:r>
              <a:rPr sz="3200" b="1"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Interessante </a:t>
            </a:r>
            <a:r>
              <a:rPr sz="3200" b="1" u="sng" cap="all" smtClean="0">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Einzelheiten</a:t>
            </a:r>
            <a:r>
              <a:rPr sz="4400" b="1"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t/>
            </a:r>
            <a:br>
              <a:rPr sz="4400" b="1" u="sng" cap="all">
                <a:ln w="0"/>
                <a:solidFill>
                  <a:prstClr val="black"/>
                </a:solidFill>
                <a:effectLst>
                  <a:outerShdw blurRad="38100" dist="38100" dir="2700000" algn="tl">
                    <a:srgbClr val="000000">
                      <a:alpha val="43137"/>
                    </a:srgbClr>
                  </a:outerShdw>
                  <a:reflection blurRad="12700" stA="50000" endPos="50000" dist="5000" dir="5400000" sy="-100000" rotWithShape="0"/>
                </a:effectLst>
                <a:latin typeface="Arabic Typesetting" pitchFamily="66" charset="-78"/>
                <a:cs typeface="Arabic Typesetting" pitchFamily="66" charset="-78"/>
              </a:rPr>
            </a:br>
            <a:endParaRPr sz="4400">
              <a:latin typeface="Arabic Typesetting" pitchFamily="66" charset="-78"/>
              <a:cs typeface="Arabic Typesetting" pitchFamily="66" charset="-78"/>
            </a:endParaRPr>
          </a:p>
        </p:txBody>
      </p:sp>
      <p:graphicFrame>
        <p:nvGraphicFramePr>
          <p:cNvPr id="5" name="Tabela 4"/>
          <p:cNvGraphicFramePr>
            <a:graphicFrameLocks noGrp="1"/>
          </p:cNvGraphicFramePr>
          <p:nvPr/>
        </p:nvGraphicFramePr>
        <p:xfrm>
          <a:off x="142844" y="785798"/>
          <a:ext cx="8858311" cy="4336392"/>
        </p:xfrm>
        <a:graphic>
          <a:graphicData uri="http://schemas.openxmlformats.org/drawingml/2006/table">
            <a:tbl>
              <a:tblPr/>
              <a:tblGrid>
                <a:gridCol w="3759104"/>
                <a:gridCol w="1955936"/>
                <a:gridCol w="3143271"/>
              </a:tblGrid>
              <a:tr h="286262">
                <a:tc gridSpan="3">
                  <a:txBody>
                    <a:bodyPr/>
                    <a:lstStyle/>
                    <a:p>
                      <a:pPr marL="0" algn="ctr" defTabSz="914400" rtl="0" eaLnBrk="1" latinLnBrk="0" hangingPunct="1">
                        <a:lnSpc>
                          <a:spcPct val="115000"/>
                        </a:lnSpc>
                        <a:spcAft>
                          <a:spcPts val="800"/>
                        </a:spcAft>
                        <a:buFont typeface="Arial" pitchFamily="34" charset="0"/>
                        <a:buNone/>
                      </a:pPr>
                      <a:r>
                        <a:rPr lang="de-DE" sz="1800" b="1" kern="1200" dirty="0" smtClean="0">
                          <a:solidFill>
                            <a:schemeClr val="tx1"/>
                          </a:solidFill>
                          <a:latin typeface="Calibri"/>
                          <a:ea typeface="Calibri"/>
                          <a:cs typeface="Times New Roman"/>
                        </a:rPr>
                        <a:t>Rechtliche Unterschiede zur Ehe</a:t>
                      </a:r>
                      <a:endParaRPr lang="pl-PL" sz="1800" b="1" kern="1200" dirty="0">
                        <a:solidFill>
                          <a:schemeClr val="tx1"/>
                        </a:solidFill>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800"/>
                        </a:spcAft>
                      </a:pPr>
                      <a:endParaRPr lang="pl-PL" sz="1000">
                        <a:latin typeface="Calibri"/>
                        <a:ea typeface="Calibri"/>
                        <a:cs typeface="Times New Roman"/>
                      </a:endParaRPr>
                    </a:p>
                  </a:txBody>
                  <a:tcPr marL="59715" marR="59715" marT="29858" marB="298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800"/>
                        </a:spcAft>
                      </a:pPr>
                      <a:endParaRPr lang="pl-PL" sz="1000" dirty="0">
                        <a:latin typeface="Calibri"/>
                        <a:ea typeface="Calibri"/>
                        <a:cs typeface="Times New Roman"/>
                      </a:endParaRPr>
                    </a:p>
                  </a:txBody>
                  <a:tcPr marL="59715" marR="59715" marT="29858" marB="298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262">
                <a:tc>
                  <a:txBody>
                    <a:bodyPr/>
                    <a:lstStyle/>
                    <a:p>
                      <a:pPr algn="ctr">
                        <a:lnSpc>
                          <a:spcPct val="115000"/>
                        </a:lnSpc>
                        <a:spcAft>
                          <a:spcPts val="800"/>
                        </a:spcAft>
                        <a:buFont typeface="Arial" pitchFamily="34" charset="0"/>
                        <a:buNone/>
                      </a:pPr>
                      <a:r>
                        <a:rPr lang="pl-PL" sz="1400" b="1" kern="1200" dirty="0">
                          <a:solidFill>
                            <a:schemeClr val="tx1"/>
                          </a:solidFill>
                          <a:latin typeface="Calibri"/>
                          <a:ea typeface="Calibri"/>
                          <a:cs typeface="Times New Roman"/>
                        </a:rPr>
                        <a:t>Leistungsgegenstand</a:t>
                      </a: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800"/>
                        </a:spcAft>
                        <a:buFont typeface="Arial" pitchFamily="34" charset="0"/>
                        <a:buNone/>
                      </a:pPr>
                      <a:r>
                        <a:rPr lang="pl-PL" sz="1400" b="1" kern="1200" dirty="0" smtClean="0">
                          <a:solidFill>
                            <a:schemeClr val="tx1"/>
                          </a:solidFill>
                          <a:latin typeface="Calibri"/>
                          <a:ea typeface="Calibri"/>
                          <a:cs typeface="Times New Roman"/>
                        </a:rPr>
                        <a:t>Ehe </a:t>
                      </a: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800"/>
                        </a:spcAft>
                        <a:buFont typeface="Arial" pitchFamily="34" charset="0"/>
                        <a:buNone/>
                      </a:pPr>
                      <a:r>
                        <a:rPr lang="pl-PL" sz="1400" b="1" kern="1200" dirty="0" smtClean="0">
                          <a:solidFill>
                            <a:schemeClr val="tx1"/>
                          </a:solidFill>
                          <a:latin typeface="Calibri"/>
                          <a:ea typeface="Calibri"/>
                          <a:cs typeface="Times New Roman"/>
                        </a:rPr>
                        <a:t>e</a:t>
                      </a:r>
                      <a:r>
                        <a:rPr lang="de-DE" sz="1400" b="1" kern="1200" smtClean="0">
                          <a:solidFill>
                            <a:schemeClr val="tx1"/>
                          </a:solidFill>
                          <a:latin typeface="Calibri"/>
                          <a:ea typeface="Calibri"/>
                          <a:cs typeface="Times New Roman"/>
                        </a:rPr>
                        <a:t>heähnliche</a:t>
                      </a:r>
                      <a:r>
                        <a:rPr lang="pl-PL" sz="1400" b="1" kern="1200" smtClean="0">
                          <a:solidFill>
                            <a:schemeClr val="tx1"/>
                          </a:solidFill>
                          <a:latin typeface="Calibri"/>
                          <a:ea typeface="Calibri"/>
                          <a:cs typeface="Times New Roman"/>
                        </a:rPr>
                        <a:t>  </a:t>
                      </a:r>
                      <a:r>
                        <a:rPr lang="pl-PL" sz="1400" b="1" kern="1200" dirty="0" smtClean="0">
                          <a:solidFill>
                            <a:schemeClr val="tx1"/>
                          </a:solidFill>
                          <a:latin typeface="Calibri"/>
                          <a:ea typeface="Calibri"/>
                          <a:cs typeface="Times New Roman"/>
                        </a:rPr>
                        <a:t>G</a:t>
                      </a:r>
                      <a:r>
                        <a:rPr lang="de-DE" sz="1400" b="1" kern="1200" dirty="0" err="1" smtClean="0">
                          <a:solidFill>
                            <a:schemeClr val="tx1"/>
                          </a:solidFill>
                          <a:latin typeface="Calibri"/>
                          <a:ea typeface="Calibri"/>
                          <a:cs typeface="Times New Roman"/>
                        </a:rPr>
                        <a:t>emeinschaft</a:t>
                      </a:r>
                      <a:r>
                        <a:rPr lang="pl-PL" sz="1400" b="1" kern="1200" dirty="0" smtClean="0">
                          <a:solidFill>
                            <a:schemeClr val="tx1"/>
                          </a:solidFill>
                          <a:latin typeface="Calibri"/>
                          <a:ea typeface="Calibri"/>
                          <a:cs typeface="Times New Roman"/>
                        </a:rPr>
                        <a:t> </a:t>
                      </a: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8615">
                <a:tc>
                  <a:txBody>
                    <a:bodyPr/>
                    <a:lstStyle/>
                    <a:p>
                      <a:pPr algn="ctr">
                        <a:lnSpc>
                          <a:spcPct val="115000"/>
                        </a:lnSpc>
                        <a:spcAft>
                          <a:spcPts val="800"/>
                        </a:spcAft>
                        <a:buFont typeface="Arial" pitchFamily="34" charset="0"/>
                        <a:buNone/>
                      </a:pPr>
                      <a:r>
                        <a:rPr lang="pl-PL" sz="1400" dirty="0" smtClean="0">
                          <a:latin typeface="Calibri"/>
                          <a:ea typeface="Calibri"/>
                          <a:cs typeface="Times New Roman"/>
                        </a:rPr>
                        <a:t>Man </a:t>
                      </a:r>
                      <a:r>
                        <a:rPr lang="pl-PL" sz="1400" dirty="0" err="1" smtClean="0">
                          <a:latin typeface="Calibri"/>
                          <a:ea typeface="Calibri"/>
                          <a:cs typeface="Times New Roman"/>
                        </a:rPr>
                        <a:t>ist</a:t>
                      </a:r>
                      <a:r>
                        <a:rPr lang="pl-PL" sz="1400" dirty="0" smtClean="0">
                          <a:latin typeface="Calibri"/>
                          <a:ea typeface="Calibri"/>
                          <a:cs typeface="Times New Roman"/>
                        </a:rPr>
                        <a:t> im </a:t>
                      </a:r>
                      <a:r>
                        <a:rPr lang="de-DE" sz="1400" dirty="0" smtClean="0">
                          <a:latin typeface="Calibri"/>
                          <a:ea typeface="Calibri"/>
                          <a:cs typeface="Times New Roman"/>
                        </a:rPr>
                        <a:t>Falle </a:t>
                      </a:r>
                      <a:r>
                        <a:rPr lang="de-DE" sz="1400" dirty="0">
                          <a:latin typeface="Calibri"/>
                          <a:ea typeface="Calibri"/>
                          <a:cs typeface="Times New Roman"/>
                        </a:rPr>
                        <a:t>des Todes des </a:t>
                      </a:r>
                      <a:r>
                        <a:rPr lang="de-DE" sz="1400" dirty="0" smtClean="0">
                          <a:latin typeface="Calibri"/>
                          <a:ea typeface="Calibri"/>
                          <a:cs typeface="Times New Roman"/>
                        </a:rPr>
                        <a:t>Partners</a:t>
                      </a:r>
                      <a:r>
                        <a:rPr lang="pl-PL" sz="1400" baseline="0" dirty="0" smtClean="0">
                          <a:latin typeface="Calibri"/>
                          <a:ea typeface="Calibri"/>
                          <a:cs typeface="Times New Roman"/>
                        </a:rPr>
                        <a:t> </a:t>
                      </a:r>
                      <a:r>
                        <a:rPr lang="pl-PL" sz="1400" baseline="0" dirty="0" err="1" smtClean="0">
                          <a:latin typeface="Calibri"/>
                          <a:ea typeface="Calibri"/>
                          <a:cs typeface="Times New Roman"/>
                        </a:rPr>
                        <a:t>nicht</a:t>
                      </a:r>
                      <a:r>
                        <a:rPr lang="pl-PL" sz="1400" baseline="0" dirty="0" smtClean="0">
                          <a:latin typeface="Calibri"/>
                          <a:ea typeface="Calibri"/>
                          <a:cs typeface="Times New Roman"/>
                        </a:rPr>
                        <a:t> </a:t>
                      </a:r>
                      <a:r>
                        <a:rPr lang="pl-PL" sz="1400" baseline="0" dirty="0" err="1" smtClean="0">
                          <a:latin typeface="Calibri"/>
                          <a:ea typeface="Calibri"/>
                          <a:cs typeface="Times New Roman"/>
                        </a:rPr>
                        <a:t>automatisch</a:t>
                      </a:r>
                      <a:r>
                        <a:rPr lang="pl-PL" sz="1400" baseline="0" dirty="0" smtClean="0">
                          <a:latin typeface="Calibri"/>
                          <a:ea typeface="Calibri"/>
                          <a:cs typeface="Times New Roman"/>
                        </a:rPr>
                        <a:t> </a:t>
                      </a:r>
                      <a:r>
                        <a:rPr lang="pl-PL" sz="1400" baseline="0" dirty="0" err="1" smtClean="0">
                          <a:latin typeface="Calibri"/>
                          <a:ea typeface="Calibri"/>
                          <a:cs typeface="Times New Roman"/>
                        </a:rPr>
                        <a:t>Erbe</a:t>
                      </a:r>
                      <a:r>
                        <a:rPr lang="pl-PL" sz="1400" baseline="0" dirty="0" smtClean="0">
                          <a:latin typeface="Calibri"/>
                          <a:ea typeface="Calibri"/>
                          <a:cs typeface="Times New Roman"/>
                        </a:rPr>
                        <a:t>.</a:t>
                      </a:r>
                      <a:endParaRPr lang="pl-PL" sz="1400" dirty="0">
                        <a:latin typeface="Calibri"/>
                        <a:ea typeface="Calibri"/>
                        <a:cs typeface="Times New Roman"/>
                      </a:endParaRPr>
                    </a:p>
                  </a:txBody>
                  <a:tcPr marL="44786" marR="44786" marT="62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buFont typeface="Arial" pitchFamily="34" charset="0"/>
                        <a:buNone/>
                      </a:pPr>
                      <a:r>
                        <a:rPr lang="pl-PL" sz="1400" dirty="0" err="1" smtClean="0">
                          <a:latin typeface="Calibri"/>
                          <a:ea typeface="Calibri"/>
                          <a:cs typeface="Times New Roman"/>
                        </a:rPr>
                        <a:t>Automatische</a:t>
                      </a:r>
                      <a:r>
                        <a:rPr lang="pl-PL" sz="1400" dirty="0" smtClean="0">
                          <a:latin typeface="Calibri"/>
                          <a:ea typeface="Calibri"/>
                          <a:cs typeface="Times New Roman"/>
                        </a:rPr>
                        <a:t> </a:t>
                      </a:r>
                      <a:r>
                        <a:rPr lang="pl-PL" sz="1400" dirty="0" err="1">
                          <a:latin typeface="Calibri"/>
                          <a:ea typeface="Calibri"/>
                          <a:cs typeface="Times New Roman"/>
                        </a:rPr>
                        <a:t>Erbe</a:t>
                      </a:r>
                      <a:r>
                        <a:rPr lang="pl-PL" sz="1400" dirty="0">
                          <a:latin typeface="Calibri"/>
                          <a:ea typeface="Calibri"/>
                          <a:cs typeface="Times New Roman"/>
                        </a:rPr>
                        <a:t>.</a:t>
                      </a: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buFont typeface="Arial" pitchFamily="34" charset="0"/>
                        <a:buNone/>
                      </a:pPr>
                      <a:r>
                        <a:rPr lang="pl-PL" sz="1400" dirty="0" err="1" smtClean="0">
                          <a:latin typeface="Calibri"/>
                          <a:ea typeface="Calibri"/>
                          <a:cs typeface="Times New Roman"/>
                        </a:rPr>
                        <a:t>Erben</a:t>
                      </a:r>
                      <a:r>
                        <a:rPr lang="pl-PL" sz="1400" dirty="0" smtClean="0">
                          <a:latin typeface="Calibri"/>
                          <a:ea typeface="Calibri"/>
                          <a:cs typeface="Times New Roman"/>
                        </a:rPr>
                        <a:t> </a:t>
                      </a:r>
                      <a:r>
                        <a:rPr lang="de-DE" sz="1400" dirty="0" smtClean="0">
                          <a:latin typeface="Calibri"/>
                          <a:ea typeface="Calibri"/>
                          <a:cs typeface="Times New Roman"/>
                        </a:rPr>
                        <a:t>muss </a:t>
                      </a:r>
                      <a:r>
                        <a:rPr lang="de-DE" sz="1400" dirty="0">
                          <a:latin typeface="Calibri"/>
                          <a:ea typeface="Calibri"/>
                          <a:cs typeface="Times New Roman"/>
                        </a:rPr>
                        <a:t>ausdrücklich  im Testament </a:t>
                      </a:r>
                      <a:r>
                        <a:rPr lang="pl-PL" sz="1400" dirty="0" err="1" smtClean="0">
                          <a:latin typeface="Calibri"/>
                          <a:ea typeface="Calibri"/>
                          <a:cs typeface="Times New Roman"/>
                        </a:rPr>
                        <a:t>geregelt</a:t>
                      </a:r>
                      <a:r>
                        <a:rPr lang="pl-PL" sz="1400" dirty="0" smtClean="0">
                          <a:latin typeface="Calibri"/>
                          <a:ea typeface="Calibri"/>
                          <a:cs typeface="Times New Roman"/>
                        </a:rPr>
                        <a:t> </a:t>
                      </a:r>
                      <a:r>
                        <a:rPr lang="de-DE" sz="1400" dirty="0" smtClean="0">
                          <a:latin typeface="Calibri"/>
                          <a:ea typeface="Calibri"/>
                          <a:cs typeface="Times New Roman"/>
                        </a:rPr>
                        <a:t>sein</a:t>
                      </a:r>
                      <a:r>
                        <a:rPr lang="de-DE" sz="1400" dirty="0">
                          <a:latin typeface="Calibri"/>
                          <a:ea typeface="Calibri"/>
                          <a:cs typeface="Times New Roman"/>
                        </a:rPr>
                        <a:t>. </a:t>
                      </a:r>
                      <a:endParaRPr lang="pl-PL" sz="1400" dirty="0">
                        <a:latin typeface="Calibri"/>
                        <a:ea typeface="Calibri"/>
                        <a:cs typeface="Times New Roman"/>
                      </a:endParaRPr>
                    </a:p>
                    <a:p>
                      <a:pPr algn="ctr">
                        <a:lnSpc>
                          <a:spcPct val="115000"/>
                        </a:lnSpc>
                        <a:spcAft>
                          <a:spcPts val="800"/>
                        </a:spcAft>
                        <a:buFont typeface="Arial" pitchFamily="34" charset="0"/>
                        <a:buNone/>
                      </a:pPr>
                      <a:r>
                        <a:rPr lang="de-DE" sz="1400" dirty="0">
                          <a:latin typeface="Calibri"/>
                          <a:ea typeface="Calibri"/>
                          <a:cs typeface="Times New Roman"/>
                        </a:rPr>
                        <a:t>Zudem </a:t>
                      </a:r>
                      <a:r>
                        <a:rPr lang="de-DE" sz="1400" dirty="0" smtClean="0">
                          <a:latin typeface="Calibri"/>
                          <a:ea typeface="Calibri"/>
                          <a:cs typeface="Times New Roman"/>
                        </a:rPr>
                        <a:t>steht </a:t>
                      </a:r>
                      <a:r>
                        <a:rPr lang="de-DE" sz="1400" dirty="0">
                          <a:latin typeface="Calibri"/>
                          <a:ea typeface="Calibri"/>
                          <a:cs typeface="Times New Roman"/>
                        </a:rPr>
                        <a:t>im Rahmen der Erbschaftssteuer nur ein fünfmal niedriger Freibetrag zu. </a:t>
                      </a:r>
                      <a:endParaRPr lang="pl-PL" sz="1400" dirty="0">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773">
                <a:tc>
                  <a:txBody>
                    <a:bodyPr/>
                    <a:lstStyle/>
                    <a:p>
                      <a:pPr algn="ctr">
                        <a:lnSpc>
                          <a:spcPct val="115000"/>
                        </a:lnSpc>
                        <a:spcAft>
                          <a:spcPts val="800"/>
                        </a:spcAft>
                        <a:buFont typeface="Arial" pitchFamily="34" charset="0"/>
                        <a:buNone/>
                      </a:pPr>
                      <a:r>
                        <a:rPr lang="de-DE" sz="1400" dirty="0">
                          <a:latin typeface="Calibri"/>
                          <a:ea typeface="Calibri"/>
                          <a:cs typeface="Times New Roman"/>
                        </a:rPr>
                        <a:t>Die Adoption eines </a:t>
                      </a:r>
                      <a:r>
                        <a:rPr lang="de-DE" sz="1400" dirty="0" smtClean="0">
                          <a:latin typeface="Calibri"/>
                          <a:ea typeface="Calibri"/>
                          <a:cs typeface="Times New Roman"/>
                        </a:rPr>
                        <a:t>Kindes</a:t>
                      </a:r>
                      <a:endParaRPr lang="pl-PL" sz="1400" dirty="0" smtClean="0">
                        <a:latin typeface="Calibri"/>
                        <a:ea typeface="Calibri"/>
                        <a:cs typeface="Times New Roman"/>
                      </a:endParaRPr>
                    </a:p>
                    <a:p>
                      <a:pPr algn="ctr">
                        <a:lnSpc>
                          <a:spcPct val="115000"/>
                        </a:lnSpc>
                        <a:spcAft>
                          <a:spcPts val="800"/>
                        </a:spcAft>
                        <a:buFont typeface="Arial" pitchFamily="34" charset="0"/>
                        <a:buNone/>
                      </a:pPr>
                      <a:endParaRPr lang="pl-PL" sz="1400" dirty="0" smtClean="0">
                        <a:latin typeface="Calibri"/>
                        <a:ea typeface="Calibri"/>
                        <a:cs typeface="Times New Roman"/>
                      </a:endParaRPr>
                    </a:p>
                    <a:p>
                      <a:pPr algn="ctr">
                        <a:lnSpc>
                          <a:spcPct val="115000"/>
                        </a:lnSpc>
                        <a:spcAft>
                          <a:spcPts val="800"/>
                        </a:spcAft>
                        <a:buFont typeface="Arial" pitchFamily="34" charset="0"/>
                        <a:buNone/>
                      </a:pPr>
                      <a:endParaRPr lang="pl-PL" sz="1400" dirty="0">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buFont typeface="Arial" pitchFamily="34" charset="0"/>
                        <a:buNone/>
                      </a:pPr>
                      <a:r>
                        <a:rPr lang="pl-PL" sz="1400" dirty="0" smtClean="0">
                          <a:latin typeface="Calibri"/>
                          <a:ea typeface="Calibri"/>
                          <a:cs typeface="Times New Roman"/>
                        </a:rPr>
                        <a:t>N</a:t>
                      </a:r>
                      <a:r>
                        <a:rPr lang="de-DE" sz="1400" dirty="0" smtClean="0">
                          <a:latin typeface="Calibri"/>
                          <a:ea typeface="Calibri"/>
                          <a:cs typeface="Times New Roman"/>
                        </a:rPr>
                        <a:t>ach </a:t>
                      </a:r>
                      <a:r>
                        <a:rPr lang="de-DE" sz="1400" dirty="0">
                          <a:latin typeface="Calibri"/>
                          <a:ea typeface="Calibri"/>
                          <a:cs typeface="Times New Roman"/>
                        </a:rPr>
                        <a:t>erfüllten Bedingungen </a:t>
                      </a:r>
                      <a:r>
                        <a:rPr lang="de-DE" sz="1400" dirty="0" smtClean="0">
                          <a:latin typeface="Calibri"/>
                          <a:ea typeface="Calibri"/>
                          <a:cs typeface="Times New Roman"/>
                        </a:rPr>
                        <a:t>Gemeinsame </a:t>
                      </a:r>
                      <a:r>
                        <a:rPr lang="de-DE" sz="1400" dirty="0">
                          <a:latin typeface="Calibri"/>
                          <a:ea typeface="Calibri"/>
                          <a:cs typeface="Times New Roman"/>
                        </a:rPr>
                        <a:t>Adoption </a:t>
                      </a:r>
                      <a:endParaRPr lang="pl-PL" sz="1400" dirty="0">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buFont typeface="Arial" pitchFamily="34" charset="0"/>
                        <a:buNone/>
                      </a:pPr>
                      <a:r>
                        <a:rPr lang="pl-PL" sz="1400" dirty="0" smtClean="0">
                          <a:latin typeface="Calibri"/>
                          <a:ea typeface="Calibri"/>
                          <a:cs typeface="Times New Roman"/>
                        </a:rPr>
                        <a:t>N</a:t>
                      </a:r>
                      <a:r>
                        <a:rPr lang="de-DE" sz="1400" dirty="0" smtClean="0">
                          <a:latin typeface="Calibri"/>
                          <a:ea typeface="Calibri"/>
                          <a:cs typeface="Times New Roman"/>
                        </a:rPr>
                        <a:t>ach </a:t>
                      </a:r>
                      <a:r>
                        <a:rPr lang="de-DE" sz="1400" dirty="0">
                          <a:latin typeface="Calibri"/>
                          <a:ea typeface="Calibri"/>
                          <a:cs typeface="Times New Roman"/>
                        </a:rPr>
                        <a:t>erfüllten Bedingungen nur den einzelnen Lebenspartnern einer Bedarfsgemeinschaft möglich, nicht aber der Bedarfsgemeinschaft an sich als Eheersatz, was bedeutet, dass der andere Lebenspartners nicht automatisch Elternteil wird und infolgedessen nach einer Trennung auch keinen Unterhalt leisten muss. </a:t>
                      </a:r>
                      <a:endParaRPr lang="pl-PL" sz="1400" dirty="0">
                        <a:latin typeface="Calibri"/>
                        <a:ea typeface="Calibri"/>
                        <a:cs typeface="Times New Roman"/>
                      </a:endParaRPr>
                    </a:p>
                  </a:txBody>
                  <a:tcPr marL="59715" marR="59715" marT="29858" marB="29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acyzm">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elkomiejsk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Rotacyzm</Template>
  <TotalTime>996</TotalTime>
  <Words>1370</Words>
  <Application>Microsoft Office PowerPoint</Application>
  <PresentationFormat>Pokaz na ekranie (16:10)</PresentationFormat>
  <Paragraphs>214</Paragraphs>
  <Slides>22</Slides>
  <Notes>0</Notes>
  <HiddenSlides>0</HiddenSlides>
  <MMClips>0</MMClips>
  <ScaleCrop>false</ScaleCrop>
  <HeadingPairs>
    <vt:vector size="4" baseType="variant">
      <vt:variant>
        <vt:lpstr>Motyw</vt:lpstr>
      </vt:variant>
      <vt:variant>
        <vt:i4>3</vt:i4>
      </vt:variant>
      <vt:variant>
        <vt:lpstr>Tytuły slajdów</vt:lpstr>
      </vt:variant>
      <vt:variant>
        <vt:i4>22</vt:i4>
      </vt:variant>
    </vt:vector>
  </HeadingPairs>
  <TitlesOfParts>
    <vt:vector size="25" baseType="lpstr">
      <vt:lpstr>Rotacyzm</vt:lpstr>
      <vt:lpstr>1_Projekt niestandardowy</vt:lpstr>
      <vt:lpstr>Projekt niestandardowy</vt:lpstr>
      <vt:lpstr>Das  ist eine Präsentation zum Thema:  Partnerschaftsmodelle</vt:lpstr>
      <vt:lpstr>INHALT</vt:lpstr>
      <vt:lpstr>Begriffsdefinition</vt:lpstr>
      <vt:lpstr>Daten und Fakten In einer wilden Ehe leben akzeptiert – seit wann?</vt:lpstr>
      <vt:lpstr>Daten und Fakten In einer wilden Ehe leben akzeptiert – seit wann?</vt:lpstr>
      <vt:lpstr>Slajd 6</vt:lpstr>
      <vt:lpstr>Slajd 7</vt:lpstr>
      <vt:lpstr>Interessante Einzelheiten </vt:lpstr>
      <vt:lpstr>Interessante Einzelheiten </vt:lpstr>
      <vt:lpstr>Interessante Einzelheiten </vt:lpstr>
      <vt:lpstr>Zusammenfassung</vt:lpstr>
      <vt:lpstr>Slajd 12</vt:lpstr>
      <vt:lpstr>Slajd 13</vt:lpstr>
      <vt:lpstr>Wortschatz</vt:lpstr>
      <vt:lpstr>Wortschatz</vt:lpstr>
      <vt:lpstr>Wortschatz</vt:lpstr>
      <vt:lpstr>Wortschatz</vt:lpstr>
      <vt:lpstr>Wortschatz</vt:lpstr>
      <vt:lpstr>Quiz  die  liebesbeziehung</vt:lpstr>
      <vt:lpstr>quiz</vt:lpstr>
      <vt:lpstr>Literatur</vt:lpstr>
      <vt:lpstr>Vielen Dank  für Ihre Aufmerksamkeit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ist eine Präsentation zum Thema:  Partnerschaftsmodelle</dc:title>
  <dc:creator>monia</dc:creator>
  <cp:lastModifiedBy>R</cp:lastModifiedBy>
  <cp:revision>96</cp:revision>
  <dcterms:created xsi:type="dcterms:W3CDTF">2014-04-03T08:54:19Z</dcterms:created>
  <dcterms:modified xsi:type="dcterms:W3CDTF">2015-04-19T18:00:56Z</dcterms:modified>
</cp:coreProperties>
</file>