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handoutMasterIdLst>
    <p:handoutMasterId r:id="rId18"/>
  </p:handoutMasterIdLst>
  <p:sldIdLst>
    <p:sldId id="256" r:id="rId2"/>
    <p:sldId id="258" r:id="rId3"/>
    <p:sldId id="259" r:id="rId4"/>
    <p:sldId id="260" r:id="rId5"/>
    <p:sldId id="261" r:id="rId6"/>
    <p:sldId id="262" r:id="rId7"/>
    <p:sldId id="273" r:id="rId8"/>
    <p:sldId id="274" r:id="rId9"/>
    <p:sldId id="275" r:id="rId10"/>
    <p:sldId id="263" r:id="rId11"/>
    <p:sldId id="264" r:id="rId12"/>
    <p:sldId id="276" r:id="rId13"/>
    <p:sldId id="277" r:id="rId14"/>
    <p:sldId id="265" r:id="rId15"/>
    <p:sldId id="278" r:id="rId16"/>
    <p:sldId id="257" r:id="rId17"/>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62" autoAdjust="0"/>
  </p:normalViewPr>
  <p:slideViewPr>
    <p:cSldViewPr>
      <p:cViewPr varScale="1">
        <p:scale>
          <a:sx n="131" d="100"/>
          <a:sy n="131" d="100"/>
        </p:scale>
        <p:origin x="-1428" y="-102"/>
      </p:cViewPr>
      <p:guideLst>
        <p:guide orient="horz" pos="2160"/>
        <p:guide pos="2880"/>
      </p:guideLst>
    </p:cSldViewPr>
  </p:slideViewPr>
  <p:outlineViewPr>
    <p:cViewPr>
      <p:scale>
        <a:sx n="33" d="100"/>
        <a:sy n="33" d="100"/>
      </p:scale>
      <p:origin x="0" y="11046"/>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6168A3E-BBF2-4798-8088-883F4951B4D9}" type="datetimeFigureOut">
              <a:rPr lang="pl-PL" smtClean="0"/>
              <a:pPr/>
              <a:t>2015-04-19</a:t>
            </a:fld>
            <a:endParaRPr lang="pl-PL"/>
          </a:p>
        </p:txBody>
      </p:sp>
      <p:sp>
        <p:nvSpPr>
          <p:cNvPr id="4" name="Symbol zastępczy stop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9851608-1193-42A9-A82E-58EAA213AC8F}" type="slidenum">
              <a:rPr lang="pl-PL" smtClean="0"/>
              <a:pPr/>
              <a:t>‹#›</a:t>
            </a:fld>
            <a:endParaRPr lang="pl-PL"/>
          </a:p>
        </p:txBody>
      </p:sp>
    </p:spTree>
    <p:extLst>
      <p:ext uri="{BB962C8B-B14F-4D97-AF65-F5344CB8AC3E}">
        <p14:creationId xmlns:p14="http://schemas.microsoft.com/office/powerpoint/2010/main" xmlns="" val="126612056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4" name="Date Placeholder 3"/>
          <p:cNvSpPr>
            <a:spLocks noGrp="1"/>
          </p:cNvSpPr>
          <p:nvPr>
            <p:ph type="dt" sz="half" idx="10"/>
          </p:nvPr>
        </p:nvSpPr>
        <p:spPr/>
        <p:txBody>
          <a:bodyPr/>
          <a:lstStyle/>
          <a:p>
            <a:fld id="{7FDFBAD7-BF79-4273-A85B-1C34A86BD957}" type="datetimeFigureOut">
              <a:rPr lang="pl-PL" smtClean="0"/>
              <a:pPr/>
              <a:t>2015-04-19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E27280B-2D21-49C8-9FA9-11EC84650FEE}" type="slidenum">
              <a:rPr lang="pl-PL" smtClean="0"/>
              <a:pPr/>
              <a:t>‹#›</a:t>
            </a:fld>
            <a:endParaRPr lang="pl-PL"/>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pl-PL" smtClean="0"/>
              <a:t>Kliknij, aby edytować styl</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7FDFBAD7-BF79-4273-A85B-1C34A86BD957}" type="datetimeFigureOut">
              <a:rPr lang="pl-PL" smtClean="0"/>
              <a:pPr/>
              <a:t>2015-04-19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E27280B-2D21-49C8-9FA9-11EC84650FEE}" type="slidenum">
              <a:rPr lang="pl-PL" smtClean="0"/>
              <a:pPr/>
              <a:t>‹#›</a:t>
            </a:fld>
            <a:endParaRPr lang="pl-PL"/>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pl-PL" smtClean="0"/>
              <a:t>Kliknij, aby edytować styl</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7FDFBAD7-BF79-4273-A85B-1C34A86BD957}" type="datetimeFigureOut">
              <a:rPr lang="pl-PL" smtClean="0"/>
              <a:pPr/>
              <a:t>2015-04-19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E27280B-2D21-49C8-9FA9-11EC84650FEE}" type="slidenum">
              <a:rPr lang="pl-PL" smtClean="0"/>
              <a:pPr/>
              <a:t>‹#›</a:t>
            </a:fld>
            <a:endParaRPr lang="pl-PL"/>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FDFBAD7-BF79-4273-A85B-1C34A86BD957}" type="datetimeFigureOut">
              <a:rPr lang="pl-PL" smtClean="0"/>
              <a:pPr/>
              <a:t>2015-04-19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E27280B-2D21-49C8-9FA9-11EC84650FEE}" type="slidenum">
              <a:rPr lang="pl-PL" smtClean="0"/>
              <a:pPr/>
              <a:t>‹#›</a:t>
            </a:fld>
            <a:endParaRPr lang="pl-PL"/>
          </a:p>
        </p:txBody>
      </p:sp>
      <p:sp>
        <p:nvSpPr>
          <p:cNvPr id="8" name="Title 7"/>
          <p:cNvSpPr>
            <a:spLocks noGrp="1"/>
          </p:cNvSpPr>
          <p:nvPr>
            <p:ph type="title"/>
          </p:nvPr>
        </p:nvSpPr>
        <p:spPr/>
        <p:txBody>
          <a:bodyPr/>
          <a:lstStyle/>
          <a:p>
            <a:r>
              <a:rPr lang="pl-PL" smtClean="0"/>
              <a:t>Kliknij, aby edytować styl</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pl-PL" smtClean="0"/>
              <a:t>Kliknij, aby edytować styl</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7FDFBAD7-BF79-4273-A85B-1C34A86BD957}" type="datetimeFigureOut">
              <a:rPr lang="pl-PL" smtClean="0"/>
              <a:pPr/>
              <a:t>2015-04-19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E27280B-2D21-49C8-9FA9-11EC84650FEE}" type="slidenum">
              <a:rPr lang="pl-PL" smtClean="0"/>
              <a:pPr/>
              <a:t>‹#›</a:t>
            </a:fld>
            <a:endParaRPr lang="pl-PL"/>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FDFBAD7-BF79-4273-A85B-1C34A86BD957}" type="datetimeFigureOut">
              <a:rPr lang="pl-PL" smtClean="0"/>
              <a:pPr/>
              <a:t>2015-04-19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DE27280B-2D21-49C8-9FA9-11EC84650FEE}" type="slidenum">
              <a:rPr lang="pl-PL" smtClean="0"/>
              <a:pPr/>
              <a:t>‹#›</a:t>
            </a:fld>
            <a:endParaRPr lang="pl-PL"/>
          </a:p>
        </p:txBody>
      </p:sp>
      <p:sp>
        <p:nvSpPr>
          <p:cNvPr id="8" name="Title 7"/>
          <p:cNvSpPr>
            <a:spLocks noGrp="1"/>
          </p:cNvSpPr>
          <p:nvPr>
            <p:ph type="title"/>
          </p:nvPr>
        </p:nvSpPr>
        <p:spPr/>
        <p:txBody>
          <a:bodyPr/>
          <a:lstStyle/>
          <a:p>
            <a:r>
              <a:rPr lang="pl-PL" smtClean="0"/>
              <a:t>Kliknij, aby edytować styl</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pl-PL" smtClean="0"/>
              <a:t>Kliknij, aby edytować style wzorca tekstu</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7FDFBAD7-BF79-4273-A85B-1C34A86BD957}" type="datetimeFigureOut">
              <a:rPr lang="pl-PL" smtClean="0"/>
              <a:pPr/>
              <a:t>2015-04-19</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DE27280B-2D21-49C8-9FA9-11EC84650FEE}" type="slidenum">
              <a:rPr lang="pl-PL" smtClean="0"/>
              <a:pPr/>
              <a:t>‹#›</a:t>
            </a:fld>
            <a:endParaRPr lang="pl-PL"/>
          </a:p>
        </p:txBody>
      </p:sp>
      <p:sp>
        <p:nvSpPr>
          <p:cNvPr id="10" name="Title 9"/>
          <p:cNvSpPr>
            <a:spLocks noGrp="1"/>
          </p:cNvSpPr>
          <p:nvPr>
            <p:ph type="title"/>
          </p:nvPr>
        </p:nvSpPr>
        <p:spPr/>
        <p:txBody>
          <a:bodyPr/>
          <a:lstStyle/>
          <a:p>
            <a:r>
              <a:rPr lang="pl-PL" smtClean="0"/>
              <a:t>Kliknij, aby edytować styl</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Date Placeholder 2"/>
          <p:cNvSpPr>
            <a:spLocks noGrp="1"/>
          </p:cNvSpPr>
          <p:nvPr>
            <p:ph type="dt" sz="half" idx="10"/>
          </p:nvPr>
        </p:nvSpPr>
        <p:spPr/>
        <p:txBody>
          <a:bodyPr/>
          <a:lstStyle/>
          <a:p>
            <a:fld id="{7FDFBAD7-BF79-4273-A85B-1C34A86BD957}" type="datetimeFigureOut">
              <a:rPr lang="pl-PL" smtClean="0"/>
              <a:pPr/>
              <a:t>2015-04-19</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DE27280B-2D21-49C8-9FA9-11EC84650FEE}" type="slidenum">
              <a:rPr lang="pl-PL" smtClean="0"/>
              <a:pPr/>
              <a:t>‹#›</a:t>
            </a:fld>
            <a:endParaRPr lang="pl-PL"/>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DFBAD7-BF79-4273-A85B-1C34A86BD957}" type="datetimeFigureOut">
              <a:rPr lang="pl-PL" smtClean="0"/>
              <a:pPr/>
              <a:t>2015-04-19</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DE27280B-2D21-49C8-9FA9-11EC84650FEE}" type="slidenum">
              <a:rPr lang="pl-PL" smtClean="0"/>
              <a:pPr/>
              <a:t>‹#›</a:t>
            </a:fld>
            <a:endParaRPr lang="pl-PL"/>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pl-PL" smtClean="0"/>
              <a:t>Kliknij, aby edytować styl</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7FDFBAD7-BF79-4273-A85B-1C34A86BD957}" type="datetimeFigureOut">
              <a:rPr lang="pl-PL" smtClean="0"/>
              <a:pPr/>
              <a:t>2015-04-19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DE27280B-2D21-49C8-9FA9-11EC84650FEE}" type="slidenum">
              <a:rPr lang="pl-PL" smtClean="0"/>
              <a:pPr/>
              <a:t>‹#›</a:t>
            </a:fld>
            <a:endParaRPr lang="pl-PL"/>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smtClean="0"/>
              <a:t>Kliknij ikonę, aby dodać obraz</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7FDFBAD7-BF79-4273-A85B-1C34A86BD957}" type="datetimeFigureOut">
              <a:rPr lang="pl-PL" smtClean="0"/>
              <a:pPr/>
              <a:t>2015-04-19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DE27280B-2D21-49C8-9FA9-11EC84650FEE}" type="slidenum">
              <a:rPr lang="pl-PL" smtClean="0"/>
              <a:pPr/>
              <a:t>‹#›</a:t>
            </a:fld>
            <a:endParaRPr lang="pl-PL"/>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pl-PL" smtClean="0"/>
              <a:t>Kliknij, aby edytować styl</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pl-PL" smtClean="0"/>
              <a:t>Kliknij, aby edytować styl</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7FDFBAD7-BF79-4273-A85B-1C34A86BD957}" type="datetimeFigureOut">
              <a:rPr lang="pl-PL" smtClean="0"/>
              <a:pPr/>
              <a:t>2015-04-19</a:t>
            </a:fld>
            <a:endParaRPr lang="pl-PL"/>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pl-PL"/>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E27280B-2D21-49C8-9FA9-11EC84650FEE}"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395536" y="332656"/>
            <a:ext cx="2527176" cy="2527176"/>
          </a:xfrm>
          <a:prstGeom prst="rect">
            <a:avLst/>
          </a:prstGeom>
        </p:spPr>
      </p:pic>
      <p:sp>
        <p:nvSpPr>
          <p:cNvPr id="3" name="Podtytuł 2"/>
          <p:cNvSpPr>
            <a:spLocks noGrp="1"/>
          </p:cNvSpPr>
          <p:nvPr>
            <p:ph type="subTitle" idx="1"/>
          </p:nvPr>
        </p:nvSpPr>
        <p:spPr>
          <a:xfrm>
            <a:off x="2922712" y="5085184"/>
            <a:ext cx="5637010" cy="882119"/>
          </a:xfrm>
        </p:spPr>
        <p:txBody>
          <a:bodyPr>
            <a:normAutofit fontScale="70000" lnSpcReduction="20000"/>
          </a:bodyPr>
          <a:lstStyle/>
          <a:p>
            <a:pPr algn="r"/>
            <a:r>
              <a:rPr lang="pl-PL" dirty="0" err="1"/>
              <a:t>Bearbeitet</a:t>
            </a:r>
            <a:r>
              <a:rPr lang="pl-PL" dirty="0"/>
              <a:t> von Ewelina </a:t>
            </a:r>
            <a:r>
              <a:rPr lang="pl-PL" dirty="0" smtClean="0"/>
              <a:t>Półchłopek</a:t>
            </a:r>
          </a:p>
          <a:p>
            <a:pPr algn="r"/>
            <a:r>
              <a:rPr lang="pl-PL" dirty="0"/>
              <a:t> II </a:t>
            </a:r>
            <a:r>
              <a:rPr lang="pl-PL" dirty="0" err="1" smtClean="0"/>
              <a:t>Semester</a:t>
            </a:r>
            <a:r>
              <a:rPr lang="pl-PL" dirty="0" smtClean="0"/>
              <a:t>, </a:t>
            </a:r>
            <a:r>
              <a:rPr lang="pl-PL" dirty="0" err="1" smtClean="0"/>
              <a:t>Physiotherapie</a:t>
            </a:r>
            <a:endParaRPr lang="pl-PL" dirty="0" smtClean="0"/>
          </a:p>
          <a:p>
            <a:pPr algn="r"/>
            <a:r>
              <a:rPr lang="pl-PL" dirty="0" err="1" smtClean="0"/>
              <a:t>Gruppe</a:t>
            </a:r>
            <a:r>
              <a:rPr lang="pl-PL" dirty="0" smtClean="0"/>
              <a:t> von Mag. M. Żukowska-Światłowska</a:t>
            </a:r>
            <a:r>
              <a:rPr lang="pl-PL" dirty="0" smtClean="0"/>
              <a:t>  </a:t>
            </a:r>
            <a:endParaRPr lang="pl-PL" dirty="0" smtClean="0"/>
          </a:p>
          <a:p>
            <a:endParaRPr lang="pl-PL" dirty="0"/>
          </a:p>
        </p:txBody>
      </p:sp>
      <p:sp>
        <p:nvSpPr>
          <p:cNvPr id="2" name="Tytuł 1"/>
          <p:cNvSpPr>
            <a:spLocks noGrp="1"/>
          </p:cNvSpPr>
          <p:nvPr>
            <p:ph type="ctrTitle"/>
          </p:nvPr>
        </p:nvSpPr>
        <p:spPr>
          <a:xfrm>
            <a:off x="755576" y="2124819"/>
            <a:ext cx="7772400" cy="1470025"/>
          </a:xfrm>
        </p:spPr>
        <p:txBody>
          <a:bodyPr>
            <a:normAutofit fontScale="90000"/>
          </a:bodyPr>
          <a:lstStyle/>
          <a:p>
            <a:pPr marL="182880" indent="0" algn="ctr">
              <a:buNone/>
            </a:pPr>
            <a:r>
              <a:rPr lang="pl-PL" b="1" dirty="0" err="1" smtClean="0"/>
              <a:t>Doppelter</a:t>
            </a:r>
            <a:r>
              <a:rPr lang="pl-PL" b="1" dirty="0" smtClean="0"/>
              <a:t> </a:t>
            </a:r>
            <a:r>
              <a:rPr lang="pl-PL" b="1" dirty="0" err="1" smtClean="0"/>
              <a:t>Hochschulabachluss</a:t>
            </a:r>
            <a:r>
              <a:rPr lang="pl-PL" b="1" dirty="0" smtClean="0"/>
              <a:t> – </a:t>
            </a:r>
            <a:r>
              <a:rPr lang="pl-PL" b="1" dirty="0" err="1" smtClean="0"/>
              <a:t>doppelter</a:t>
            </a:r>
            <a:r>
              <a:rPr lang="pl-PL" b="1" dirty="0" smtClean="0"/>
              <a:t> </a:t>
            </a:r>
            <a:r>
              <a:rPr lang="pl-PL" b="1" dirty="0" err="1" smtClean="0"/>
              <a:t>Gewinn</a:t>
            </a:r>
            <a:endParaRPr lang="pl-PL" b="1" dirty="0"/>
          </a:p>
        </p:txBody>
      </p:sp>
    </p:spTree>
    <p:extLst>
      <p:ext uri="{BB962C8B-B14F-4D97-AF65-F5344CB8AC3E}">
        <p14:creationId xmlns:p14="http://schemas.microsoft.com/office/powerpoint/2010/main" xmlns="" val="13972151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bg1"/>
            </a:gs>
            <a:gs pos="39999">
              <a:schemeClr val="bg1"/>
            </a:gs>
            <a:gs pos="70000">
              <a:schemeClr val="bg2"/>
            </a:gs>
            <a:gs pos="100000">
              <a:schemeClr val="bg2">
                <a:lumMod val="90000"/>
              </a:schemeClr>
            </a:gs>
          </a:gsLst>
          <a:lin ang="16200000" scaled="1"/>
          <a:tileRect/>
        </a:gradFill>
        <a:effectLst/>
      </p:bgPr>
    </p:bg>
    <p:spTree>
      <p:nvGrpSpPr>
        <p:cNvPr id="1" name=""/>
        <p:cNvGrpSpPr/>
        <p:nvPr/>
      </p:nvGrpSpPr>
      <p:grpSpPr>
        <a:xfrm>
          <a:off x="0" y="0"/>
          <a:ext cx="0" cy="0"/>
          <a:chOff x="0" y="0"/>
          <a:chExt cx="0" cy="0"/>
        </a:xfrm>
      </p:grpSpPr>
      <p:sp>
        <p:nvSpPr>
          <p:cNvPr id="2" name="Tytuł 1"/>
          <p:cNvSpPr>
            <a:spLocks noGrp="1"/>
          </p:cNvSpPr>
          <p:nvPr>
            <p:ph type="title"/>
          </p:nvPr>
        </p:nvSpPr>
        <p:spPr>
          <a:xfrm>
            <a:off x="971600" y="476672"/>
            <a:ext cx="7344816" cy="1143000"/>
          </a:xfrm>
        </p:spPr>
        <p:txBody>
          <a:bodyPr/>
          <a:lstStyle/>
          <a:p>
            <a:pPr marL="0" indent="0" algn="ctr">
              <a:buNone/>
            </a:pPr>
            <a:r>
              <a:rPr lang="pl-PL" dirty="0" err="1"/>
              <a:t>Persönliche</a:t>
            </a:r>
            <a:r>
              <a:rPr lang="pl-PL" dirty="0"/>
              <a:t> </a:t>
            </a:r>
            <a:r>
              <a:rPr lang="pl-PL" dirty="0" err="1"/>
              <a:t>Erfahrungen</a:t>
            </a:r>
            <a:r>
              <a:rPr lang="pl-PL" dirty="0"/>
              <a:t> </a:t>
            </a:r>
          </a:p>
        </p:txBody>
      </p:sp>
      <p:sp>
        <p:nvSpPr>
          <p:cNvPr id="3" name="Symbol zastępczy zawartości 2"/>
          <p:cNvSpPr>
            <a:spLocks noGrp="1"/>
          </p:cNvSpPr>
          <p:nvPr>
            <p:ph sz="quarter" idx="13"/>
          </p:nvPr>
        </p:nvSpPr>
        <p:spPr>
          <a:xfrm>
            <a:off x="971600" y="1628800"/>
            <a:ext cx="7560840" cy="5112568"/>
          </a:xfrm>
        </p:spPr>
        <p:txBody>
          <a:bodyPr>
            <a:normAutofit fontScale="92500" lnSpcReduction="10000"/>
          </a:bodyPr>
          <a:lstStyle/>
          <a:p>
            <a:pPr marL="45720" indent="0">
              <a:buNone/>
            </a:pPr>
            <a:r>
              <a:rPr lang="de-DE" dirty="0"/>
              <a:t>Ich bin Studentin der Physiotherapie - Masterstudium im ersten Studienjahr an der </a:t>
            </a:r>
            <a:r>
              <a:rPr lang="de-DE" dirty="0" smtClean="0"/>
              <a:t>Universität</a:t>
            </a:r>
            <a:r>
              <a:rPr lang="pl-PL" dirty="0" smtClean="0"/>
              <a:t> </a:t>
            </a:r>
            <a:r>
              <a:rPr lang="de-DE" dirty="0" err="1" smtClean="0"/>
              <a:t>Rzes</a:t>
            </a:r>
            <a:r>
              <a:rPr lang="pl-PL" dirty="0" err="1" smtClean="0"/>
              <a:t>zó</a:t>
            </a:r>
            <a:r>
              <a:rPr lang="de-DE" dirty="0" smtClean="0"/>
              <a:t>w.</a:t>
            </a:r>
            <a:r>
              <a:rPr lang="pl-PL" dirty="0" smtClean="0"/>
              <a:t> </a:t>
            </a:r>
            <a:r>
              <a:rPr lang="de-DE" dirty="0" smtClean="0"/>
              <a:t>Bekannt </a:t>
            </a:r>
            <a:r>
              <a:rPr lang="de-DE" dirty="0"/>
              <a:t>ist, dass Physiotherapeuten Menschen mit meist </a:t>
            </a:r>
            <a:r>
              <a:rPr lang="pl-PL" dirty="0" smtClean="0"/>
              <a:t>k</a:t>
            </a:r>
            <a:r>
              <a:rPr lang="de-DE" dirty="0" err="1" smtClean="0"/>
              <a:t>örperlichen</a:t>
            </a:r>
            <a:r>
              <a:rPr lang="de-DE" dirty="0" smtClean="0"/>
              <a:t> </a:t>
            </a:r>
            <a:r>
              <a:rPr lang="de-DE" dirty="0"/>
              <a:t>Beschwerden </a:t>
            </a:r>
            <a:r>
              <a:rPr lang="de-DE" dirty="0" smtClean="0"/>
              <a:t>behandeln.</a:t>
            </a:r>
            <a:r>
              <a:rPr lang="pl-PL" dirty="0"/>
              <a:t> </a:t>
            </a:r>
            <a:r>
              <a:rPr lang="de-DE" dirty="0" smtClean="0"/>
              <a:t>Die </a:t>
            </a:r>
            <a:r>
              <a:rPr lang="de-DE" dirty="0"/>
              <a:t>Behandlungsmethoden und Einsatzgebiete sind sehr </a:t>
            </a:r>
            <a:r>
              <a:rPr lang="de-DE" dirty="0" smtClean="0"/>
              <a:t>umfangreich.</a:t>
            </a:r>
            <a:endParaRPr lang="pl-PL" dirty="0" smtClean="0"/>
          </a:p>
          <a:p>
            <a:pPr marL="45720" indent="0">
              <a:buNone/>
            </a:pPr>
            <a:r>
              <a:rPr lang="de-DE" dirty="0" smtClean="0"/>
              <a:t>Man </a:t>
            </a:r>
            <a:r>
              <a:rPr lang="de-DE" dirty="0"/>
              <a:t>kann mit Kindern in einer Kinderklinik,</a:t>
            </a:r>
          </a:p>
          <a:p>
            <a:r>
              <a:rPr lang="de-DE" dirty="0"/>
              <a:t>mit alten Menschen in Altersheimen,</a:t>
            </a:r>
          </a:p>
          <a:p>
            <a:r>
              <a:rPr lang="de-DE" dirty="0"/>
              <a:t>mit Behinderten in einer Behinderteneinrichtung,</a:t>
            </a:r>
          </a:p>
          <a:p>
            <a:r>
              <a:rPr lang="de-DE" dirty="0"/>
              <a:t>mit Sportlern in Vereinen,</a:t>
            </a:r>
          </a:p>
          <a:p>
            <a:r>
              <a:rPr lang="de-DE" dirty="0"/>
              <a:t>in einer privaten Praxis </a:t>
            </a:r>
            <a:r>
              <a:rPr lang="de-DE" dirty="0" err="1" smtClean="0"/>
              <a:t>usw</a:t>
            </a:r>
            <a:r>
              <a:rPr lang="pl-PL" dirty="0" smtClean="0"/>
              <a:t>.</a:t>
            </a:r>
            <a:r>
              <a:rPr lang="de-DE" dirty="0" smtClean="0"/>
              <a:t> </a:t>
            </a:r>
            <a:r>
              <a:rPr lang="de-DE" dirty="0"/>
              <a:t>arbeiten</a:t>
            </a:r>
            <a:r>
              <a:rPr lang="de-DE" dirty="0" smtClean="0"/>
              <a:t>.</a:t>
            </a:r>
            <a:endParaRPr lang="pl-PL" dirty="0" smtClean="0"/>
          </a:p>
          <a:p>
            <a:pPr marL="45720" indent="0">
              <a:buNone/>
            </a:pPr>
            <a:r>
              <a:rPr lang="de-DE" dirty="0"/>
              <a:t>Man kann sich für bestimmte Gebiete </a:t>
            </a:r>
            <a:r>
              <a:rPr lang="de-DE" dirty="0" smtClean="0"/>
              <a:t>– </a:t>
            </a:r>
            <a:r>
              <a:rPr lang="pl-PL" dirty="0" smtClean="0"/>
              <a:t>C</a:t>
            </a:r>
            <a:r>
              <a:rPr lang="de-DE" dirty="0" err="1" smtClean="0"/>
              <a:t>hirurgie</a:t>
            </a:r>
            <a:r>
              <a:rPr lang="de-DE" dirty="0"/>
              <a:t>, Orthopädie, Neurologie, usw. spezialisieren. Der Unterschied ist nur, ob man in der </a:t>
            </a:r>
            <a:r>
              <a:rPr lang="de-DE" dirty="0" smtClean="0"/>
              <a:t>Reha-Klinik</a:t>
            </a:r>
            <a:r>
              <a:rPr lang="pl-PL" dirty="0" smtClean="0"/>
              <a:t>,</a:t>
            </a:r>
            <a:r>
              <a:rPr lang="de-DE" dirty="0" smtClean="0"/>
              <a:t> </a:t>
            </a:r>
            <a:r>
              <a:rPr lang="de-DE" dirty="0"/>
              <a:t>in einer </a:t>
            </a:r>
            <a:r>
              <a:rPr lang="de-DE" dirty="0" smtClean="0"/>
              <a:t>Praxi</a:t>
            </a:r>
            <a:r>
              <a:rPr lang="pl-PL" dirty="0" smtClean="0"/>
              <a:t>s</a:t>
            </a:r>
            <a:r>
              <a:rPr lang="de-DE" dirty="0" smtClean="0"/>
              <a:t> </a:t>
            </a:r>
            <a:r>
              <a:rPr lang="de-DE" dirty="0"/>
              <a:t>oder in </a:t>
            </a:r>
            <a:r>
              <a:rPr lang="de-DE" dirty="0" smtClean="0"/>
              <a:t>eine</a:t>
            </a:r>
            <a:r>
              <a:rPr lang="pl-PL" dirty="0" smtClean="0"/>
              <a:t>m</a:t>
            </a:r>
            <a:r>
              <a:rPr lang="de-DE" dirty="0" smtClean="0"/>
              <a:t> </a:t>
            </a:r>
            <a:r>
              <a:rPr lang="de-DE" dirty="0"/>
              <a:t>Krankenhaus arbeitet. Wichtig ist nur eines, </a:t>
            </a:r>
            <a:r>
              <a:rPr lang="pl-PL" dirty="0" err="1" smtClean="0"/>
              <a:t>dass</a:t>
            </a:r>
            <a:r>
              <a:rPr lang="pl-PL" dirty="0" smtClean="0"/>
              <a:t> es </a:t>
            </a:r>
            <a:r>
              <a:rPr lang="de-DE" dirty="0" smtClean="0"/>
              <a:t>Spaß</a:t>
            </a:r>
            <a:r>
              <a:rPr lang="pl-PL" dirty="0" smtClean="0"/>
              <a:t> </a:t>
            </a:r>
            <a:r>
              <a:rPr lang="pl-PL" dirty="0" err="1" smtClean="0"/>
              <a:t>macht</a:t>
            </a:r>
            <a:r>
              <a:rPr lang="pl-PL" dirty="0" smtClean="0"/>
              <a:t>,</a:t>
            </a:r>
            <a:r>
              <a:rPr lang="de-DE" dirty="0" smtClean="0"/>
              <a:t> </a:t>
            </a:r>
            <a:r>
              <a:rPr lang="de-DE" dirty="0"/>
              <a:t>mit Menschen zu arbeiten. </a:t>
            </a:r>
            <a:endParaRPr lang="pl-PL" dirty="0" smtClean="0"/>
          </a:p>
          <a:p>
            <a:endParaRPr lang="pl-PL" dirty="0"/>
          </a:p>
        </p:txBody>
      </p:sp>
    </p:spTree>
    <p:extLst>
      <p:ext uri="{BB962C8B-B14F-4D97-AF65-F5344CB8AC3E}">
        <p14:creationId xmlns:p14="http://schemas.microsoft.com/office/powerpoint/2010/main" xmlns="" val="8159594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bg1"/>
            </a:gs>
            <a:gs pos="39999">
              <a:schemeClr val="bg1"/>
            </a:gs>
            <a:gs pos="70000">
              <a:schemeClr val="bg2"/>
            </a:gs>
            <a:gs pos="100000">
              <a:schemeClr val="bg2">
                <a:lumMod val="90000"/>
              </a:schemeClr>
            </a:gs>
          </a:gsLst>
          <a:lin ang="16200000" scaled="1"/>
          <a:tileRect/>
        </a:gradFill>
        <a:effectLst/>
      </p:bgPr>
    </p:bg>
    <p:spTree>
      <p:nvGrpSpPr>
        <p:cNvPr id="1" name=""/>
        <p:cNvGrpSpPr/>
        <p:nvPr/>
      </p:nvGrpSpPr>
      <p:grpSpPr>
        <a:xfrm>
          <a:off x="0" y="0"/>
          <a:ext cx="0" cy="0"/>
          <a:chOff x="0" y="0"/>
          <a:chExt cx="0" cy="0"/>
        </a:xfrm>
      </p:grpSpPr>
      <p:pic>
        <p:nvPicPr>
          <p:cNvPr id="4" name="Obraz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5652120" y="4553359"/>
            <a:ext cx="3491880" cy="2304641"/>
          </a:xfrm>
          <a:prstGeom prst="rect">
            <a:avLst/>
          </a:prstGeom>
        </p:spPr>
      </p:pic>
      <p:pic>
        <p:nvPicPr>
          <p:cNvPr id="5" name="Obraz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3922055"/>
            <a:ext cx="4427984" cy="2935946"/>
          </a:xfrm>
          <a:prstGeom prst="rect">
            <a:avLst/>
          </a:prstGeom>
        </p:spPr>
      </p:pic>
      <p:sp>
        <p:nvSpPr>
          <p:cNvPr id="3" name="Symbol zastępczy zawartości 2"/>
          <p:cNvSpPr>
            <a:spLocks noGrp="1"/>
          </p:cNvSpPr>
          <p:nvPr>
            <p:ph sz="quarter" idx="13"/>
          </p:nvPr>
        </p:nvSpPr>
        <p:spPr>
          <a:xfrm>
            <a:off x="971600" y="404664"/>
            <a:ext cx="7272808" cy="6048672"/>
          </a:xfrm>
        </p:spPr>
        <p:txBody>
          <a:bodyPr>
            <a:normAutofit/>
          </a:bodyPr>
          <a:lstStyle/>
          <a:p>
            <a:pPr marL="45720" indent="0">
              <a:buNone/>
            </a:pPr>
            <a:r>
              <a:rPr lang="de-DE" sz="2000" dirty="0" smtClean="0"/>
              <a:t>Ich </a:t>
            </a:r>
            <a:r>
              <a:rPr lang="de-DE" sz="2000" dirty="0"/>
              <a:t>habe schon während des </a:t>
            </a:r>
            <a:r>
              <a:rPr lang="pl-PL" sz="2000" dirty="0" smtClean="0"/>
              <a:t>B</a:t>
            </a:r>
            <a:r>
              <a:rPr lang="de-DE" sz="2000" dirty="0" smtClean="0"/>
              <a:t>achelorstudiums </a:t>
            </a:r>
            <a:r>
              <a:rPr lang="de-DE" sz="2000" dirty="0"/>
              <a:t>ein Praktikum in einem Krankenhaus absolviert und die </a:t>
            </a:r>
            <a:r>
              <a:rPr lang="pl-PL" sz="2000" dirty="0" smtClean="0"/>
              <a:t>b</a:t>
            </a:r>
            <a:r>
              <a:rPr lang="de-DE" sz="2000" dirty="0" err="1" smtClean="0"/>
              <a:t>eruflichen</a:t>
            </a:r>
            <a:r>
              <a:rPr lang="de-DE" sz="2000" dirty="0" smtClean="0"/>
              <a:t> </a:t>
            </a:r>
            <a:r>
              <a:rPr lang="de-DE" sz="2000" dirty="0"/>
              <a:t>Erfahrungen gesammelt. Besonders möchte ich meine Gymnastikübung empfehlen, weil </a:t>
            </a:r>
            <a:r>
              <a:rPr lang="pl-PL" sz="2000" dirty="0" err="1" smtClean="0"/>
              <a:t>sie</a:t>
            </a:r>
            <a:r>
              <a:rPr lang="pl-PL" sz="2000" dirty="0" smtClean="0"/>
              <a:t> </a:t>
            </a:r>
            <a:r>
              <a:rPr lang="de-DE" sz="2000" dirty="0" smtClean="0"/>
              <a:t>gut </a:t>
            </a:r>
            <a:r>
              <a:rPr lang="de-DE" sz="2000" dirty="0"/>
              <a:t>für </a:t>
            </a:r>
            <a:r>
              <a:rPr lang="de-DE" sz="2000" dirty="0" smtClean="0"/>
              <a:t>Rückenschmerzen</a:t>
            </a:r>
            <a:r>
              <a:rPr lang="pl-PL" sz="2000" dirty="0" smtClean="0"/>
              <a:t> </a:t>
            </a:r>
            <a:r>
              <a:rPr lang="pl-PL" sz="2000" dirty="0" err="1" smtClean="0"/>
              <a:t>ist</a:t>
            </a:r>
            <a:r>
              <a:rPr lang="de-DE" sz="2000" dirty="0" smtClean="0"/>
              <a:t>. </a:t>
            </a:r>
            <a:r>
              <a:rPr lang="de-DE" sz="2000" dirty="0"/>
              <a:t>Man stärkt die Rückenmuskeln und Beinmuskeln</a:t>
            </a:r>
            <a:r>
              <a:rPr lang="de-DE" sz="2000" dirty="0" smtClean="0"/>
              <a:t>.</a:t>
            </a:r>
            <a:endParaRPr lang="pl-PL" sz="2000" dirty="0" smtClean="0"/>
          </a:p>
          <a:p>
            <a:r>
              <a:rPr lang="de-DE" sz="2000" dirty="0"/>
              <a:t>Man legt sich auf den Rücken. Man winkelt beide Beine an. Man hebe den Rumpf möglichst hoch. Man hält diese Position 5 </a:t>
            </a:r>
            <a:r>
              <a:rPr lang="de-DE" sz="2000" dirty="0" smtClean="0"/>
              <a:t>Sekunden</a:t>
            </a:r>
            <a:r>
              <a:rPr lang="pl-PL" sz="2000" dirty="0" smtClean="0"/>
              <a:t> </a:t>
            </a:r>
            <a:r>
              <a:rPr lang="pl-PL" sz="2000" dirty="0" err="1" smtClean="0"/>
              <a:t>durch</a:t>
            </a:r>
            <a:r>
              <a:rPr lang="de-DE" sz="2000" dirty="0" smtClean="0"/>
              <a:t>. </a:t>
            </a:r>
            <a:r>
              <a:rPr lang="de-DE" sz="2000" dirty="0"/>
              <a:t>Man führt die Übung fünfmal durch</a:t>
            </a:r>
            <a:r>
              <a:rPr lang="de-DE" sz="2000" dirty="0" smtClean="0"/>
              <a:t>.</a:t>
            </a:r>
            <a:endParaRPr lang="pl-PL" sz="2000" dirty="0" smtClean="0"/>
          </a:p>
          <a:p>
            <a:r>
              <a:rPr lang="pl-PL" sz="2000" dirty="0"/>
              <a:t>Man </a:t>
            </a:r>
            <a:r>
              <a:rPr lang="pl-PL" sz="2000" dirty="0" err="1"/>
              <a:t>kniet</a:t>
            </a:r>
            <a:r>
              <a:rPr lang="pl-PL" sz="2000" dirty="0"/>
              <a:t> </a:t>
            </a:r>
            <a:r>
              <a:rPr lang="pl-PL" sz="2000" dirty="0" err="1"/>
              <a:t>sich</a:t>
            </a:r>
            <a:r>
              <a:rPr lang="pl-PL" sz="2000" dirty="0"/>
              <a:t> </a:t>
            </a:r>
            <a:r>
              <a:rPr lang="pl-PL" sz="2000" dirty="0" err="1"/>
              <a:t>hin</a:t>
            </a:r>
            <a:r>
              <a:rPr lang="pl-PL" sz="2000" dirty="0" smtClean="0"/>
              <a:t>.</a:t>
            </a:r>
            <a:r>
              <a:rPr lang="de-DE" sz="2000" dirty="0"/>
              <a:t> Man stützt sich auf Händen. Man zieht den Bauch an. Man nimmt den Kopf zur Brust und man zieht den Rücken nach oben. Man atmet dabei aus. Man drückt den Rücken nach unten und man atmet dabei ein. Man führt die Übung fünfmal durch.</a:t>
            </a:r>
            <a:endParaRPr lang="pl-PL" sz="2000" dirty="0"/>
          </a:p>
        </p:txBody>
      </p:sp>
    </p:spTree>
    <p:extLst>
      <p:ext uri="{BB962C8B-B14F-4D97-AF65-F5344CB8AC3E}">
        <p14:creationId xmlns:p14="http://schemas.microsoft.com/office/powerpoint/2010/main" xmlns="" val="37312008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55576" y="476672"/>
            <a:ext cx="7272808" cy="1143000"/>
          </a:xfrm>
        </p:spPr>
        <p:txBody>
          <a:bodyPr/>
          <a:lstStyle/>
          <a:p>
            <a:pPr marL="0" indent="0" algn="ctr">
              <a:buNone/>
            </a:pPr>
            <a:r>
              <a:rPr lang="pl-PL" dirty="0" err="1"/>
              <a:t>Zusammenfassung</a:t>
            </a:r>
            <a:endParaRPr lang="pl-PL" dirty="0"/>
          </a:p>
        </p:txBody>
      </p:sp>
      <p:sp>
        <p:nvSpPr>
          <p:cNvPr id="3" name="Symbol zastępczy zawartości 2"/>
          <p:cNvSpPr>
            <a:spLocks noGrp="1"/>
          </p:cNvSpPr>
          <p:nvPr>
            <p:ph sz="quarter" idx="13"/>
          </p:nvPr>
        </p:nvSpPr>
        <p:spPr>
          <a:xfrm>
            <a:off x="1115616" y="1916832"/>
            <a:ext cx="6696744" cy="4392488"/>
          </a:xfrm>
        </p:spPr>
        <p:txBody>
          <a:bodyPr>
            <a:normAutofit/>
          </a:bodyPr>
          <a:lstStyle/>
          <a:p>
            <a:r>
              <a:rPr lang="de-DE" dirty="0"/>
              <a:t>Seit Jahren gibt es ein breites Angebot der Programme für Wirtschaftswissenschaften, die den gleichzeitigen Abschluss an einer Hochschule im Heimatland und einer Partnerhochschule ermöglichen</a:t>
            </a:r>
            <a:r>
              <a:rPr lang="de-DE" dirty="0" smtClean="0"/>
              <a:t>.</a:t>
            </a:r>
            <a:endParaRPr lang="pl-PL" dirty="0" smtClean="0"/>
          </a:p>
          <a:p>
            <a:r>
              <a:rPr lang="de-DE" dirty="0"/>
              <a:t>Heute ist auch eine immer größere Auswahl der Austauschprogramme in anderen Studiengängen auf allen Studienstufen zu verzeichnen.</a:t>
            </a:r>
            <a:endParaRPr lang="pl-PL" dirty="0"/>
          </a:p>
        </p:txBody>
      </p:sp>
    </p:spTree>
    <p:extLst>
      <p:ext uri="{BB962C8B-B14F-4D97-AF65-F5344CB8AC3E}">
        <p14:creationId xmlns:p14="http://schemas.microsoft.com/office/powerpoint/2010/main" xmlns="" val="37466580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55576" y="476672"/>
            <a:ext cx="7272808" cy="1143000"/>
          </a:xfrm>
        </p:spPr>
        <p:txBody>
          <a:bodyPr/>
          <a:lstStyle/>
          <a:p>
            <a:pPr marL="0" indent="0" algn="ctr">
              <a:buNone/>
            </a:pPr>
            <a:r>
              <a:rPr lang="pl-PL" dirty="0" err="1"/>
              <a:t>Zusammenfassung</a:t>
            </a:r>
            <a:endParaRPr lang="pl-PL" dirty="0"/>
          </a:p>
        </p:txBody>
      </p:sp>
      <p:sp>
        <p:nvSpPr>
          <p:cNvPr id="3" name="Symbol zastępczy zawartości 2"/>
          <p:cNvSpPr>
            <a:spLocks noGrp="1"/>
          </p:cNvSpPr>
          <p:nvPr>
            <p:ph sz="quarter" idx="13"/>
          </p:nvPr>
        </p:nvSpPr>
        <p:spPr>
          <a:xfrm>
            <a:off x="1115616" y="1700808"/>
            <a:ext cx="6696744" cy="4824536"/>
          </a:xfrm>
        </p:spPr>
        <p:txBody>
          <a:bodyPr>
            <a:normAutofit/>
          </a:bodyPr>
          <a:lstStyle/>
          <a:p>
            <a:r>
              <a:rPr lang="de-DE" dirty="0"/>
              <a:t>Der Deutsche Akademische Austauschdienst bietet nämlich integrierte Studiengänge an, in deren Rahmen der Erwerb eines Doppeldiploms möglich ist</a:t>
            </a:r>
            <a:r>
              <a:rPr lang="de-DE" dirty="0" smtClean="0"/>
              <a:t>.</a:t>
            </a:r>
            <a:endParaRPr lang="pl-PL" dirty="0" smtClean="0"/>
          </a:p>
          <a:p>
            <a:r>
              <a:rPr lang="de-DE" dirty="0"/>
              <a:t>Zwischen zwei Universitäten wird genau geregelt, an welcher Hochschule welcher Teil des Studiums abgeschlossen wird</a:t>
            </a:r>
            <a:r>
              <a:rPr lang="de-DE" dirty="0" smtClean="0"/>
              <a:t>.</a:t>
            </a:r>
            <a:endParaRPr lang="pl-PL" dirty="0" smtClean="0"/>
          </a:p>
          <a:p>
            <a:r>
              <a:rPr lang="de-DE" dirty="0"/>
              <a:t>In Bachelor Studiengängen ist es in der Regel obligatorisch, mindestens zwei Semester an der ausländischen Universität zu absolvieren</a:t>
            </a:r>
            <a:r>
              <a:rPr lang="de-DE" dirty="0" smtClean="0"/>
              <a:t>.</a:t>
            </a:r>
            <a:endParaRPr lang="pl-PL" dirty="0" smtClean="0"/>
          </a:p>
          <a:p>
            <a:r>
              <a:rPr lang="de-DE" dirty="0"/>
              <a:t>Im Rahmen der Masterstudiengänge beträgt die Aufenthaltsdauer mindestens ein Semester.</a:t>
            </a:r>
            <a:endParaRPr lang="pl-PL" dirty="0"/>
          </a:p>
        </p:txBody>
      </p:sp>
    </p:spTree>
    <p:extLst>
      <p:ext uri="{BB962C8B-B14F-4D97-AF65-F5344CB8AC3E}">
        <p14:creationId xmlns:p14="http://schemas.microsoft.com/office/powerpoint/2010/main" xmlns="" val="19175327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5E9EFF"/>
            </a:gs>
            <a:gs pos="39999">
              <a:srgbClr val="85C2FF"/>
            </a:gs>
            <a:gs pos="70000">
              <a:schemeClr val="bg2"/>
            </a:gs>
            <a:gs pos="100000">
              <a:schemeClr val="bg1"/>
            </a:gs>
          </a:gsLst>
          <a:lin ang="16200000" scaled="1"/>
          <a:tileRect/>
        </a:gradFill>
        <a:effectLst/>
      </p:bgPr>
    </p:bg>
    <p:spTree>
      <p:nvGrpSpPr>
        <p:cNvPr id="1" name=""/>
        <p:cNvGrpSpPr/>
        <p:nvPr/>
      </p:nvGrpSpPr>
      <p:grpSpPr>
        <a:xfrm>
          <a:off x="0" y="0"/>
          <a:ext cx="0" cy="0"/>
          <a:chOff x="0" y="0"/>
          <a:chExt cx="0" cy="0"/>
        </a:xfrm>
      </p:grpSpPr>
      <p:sp>
        <p:nvSpPr>
          <p:cNvPr id="2" name="Tytuł 1"/>
          <p:cNvSpPr>
            <a:spLocks noGrp="1"/>
          </p:cNvSpPr>
          <p:nvPr>
            <p:ph type="title"/>
          </p:nvPr>
        </p:nvSpPr>
        <p:spPr>
          <a:xfrm>
            <a:off x="1187624" y="404664"/>
            <a:ext cx="6800543" cy="1143000"/>
          </a:xfrm>
        </p:spPr>
        <p:txBody>
          <a:bodyPr/>
          <a:lstStyle/>
          <a:p>
            <a:pPr marL="0" indent="0" algn="ctr">
              <a:buNone/>
            </a:pPr>
            <a:r>
              <a:rPr lang="pl-PL" dirty="0" err="1"/>
              <a:t>Fachwortschatz</a:t>
            </a:r>
            <a:endParaRPr lang="pl-PL" dirty="0"/>
          </a:p>
        </p:txBody>
      </p:sp>
      <p:graphicFrame>
        <p:nvGraphicFramePr>
          <p:cNvPr id="3" name="Tabela 2"/>
          <p:cNvGraphicFramePr>
            <a:graphicFrameLocks noGrp="1"/>
          </p:cNvGraphicFramePr>
          <p:nvPr>
            <p:extLst>
              <p:ext uri="{D42A27DB-BD31-4B8C-83A1-F6EECF244321}">
                <p14:modId xmlns:p14="http://schemas.microsoft.com/office/powerpoint/2010/main" xmlns="" val="2022567776"/>
              </p:ext>
            </p:extLst>
          </p:nvPr>
        </p:nvGraphicFramePr>
        <p:xfrm>
          <a:off x="467544" y="1556792"/>
          <a:ext cx="7920880" cy="4941410"/>
        </p:xfrm>
        <a:graphic>
          <a:graphicData uri="http://schemas.openxmlformats.org/drawingml/2006/table">
            <a:tbl>
              <a:tblPr firstRow="1" bandRow="1">
                <a:tableStyleId>{5C22544A-7EE6-4342-B048-85BDC9FD1C3A}</a:tableStyleId>
              </a:tblPr>
              <a:tblGrid>
                <a:gridCol w="1944216"/>
                <a:gridCol w="1728192"/>
                <a:gridCol w="1872208"/>
                <a:gridCol w="2376264"/>
              </a:tblGrid>
              <a:tr h="460850">
                <a:tc>
                  <a:txBody>
                    <a:bodyPr/>
                    <a:lstStyle/>
                    <a:p>
                      <a:r>
                        <a:rPr lang="pl-PL" dirty="0" smtClean="0"/>
                        <a:t>Nomen </a:t>
                      </a:r>
                      <a:endParaRPr lang="pl-PL" dirty="0"/>
                    </a:p>
                  </a:txBody>
                  <a:tcPr/>
                </a:tc>
                <a:tc>
                  <a:txBody>
                    <a:bodyPr/>
                    <a:lstStyle/>
                    <a:p>
                      <a:r>
                        <a:rPr lang="pl-PL" dirty="0" err="1" smtClean="0"/>
                        <a:t>Verb</a:t>
                      </a:r>
                      <a:r>
                        <a:rPr lang="pl-PL" dirty="0" smtClean="0"/>
                        <a:t> </a:t>
                      </a:r>
                      <a:endParaRPr lang="pl-PL" dirty="0"/>
                    </a:p>
                  </a:txBody>
                  <a:tcPr/>
                </a:tc>
                <a:tc>
                  <a:txBody>
                    <a:bodyPr/>
                    <a:lstStyle/>
                    <a:p>
                      <a:r>
                        <a:rPr lang="pl-PL" dirty="0" err="1" smtClean="0"/>
                        <a:t>Adjektiv</a:t>
                      </a:r>
                      <a:endParaRPr lang="pl-PL" dirty="0"/>
                    </a:p>
                  </a:txBody>
                  <a:tcPr/>
                </a:tc>
                <a:tc>
                  <a:txBody>
                    <a:bodyPr/>
                    <a:lstStyle/>
                    <a:p>
                      <a:r>
                        <a:rPr lang="pl-PL" dirty="0" err="1" smtClean="0"/>
                        <a:t>Wendung</a:t>
                      </a:r>
                      <a:endParaRPr lang="pl-PL" dirty="0"/>
                    </a:p>
                  </a:txBody>
                  <a:tcPr/>
                </a:tc>
              </a:tr>
              <a:tr h="460850">
                <a:tc>
                  <a:txBody>
                    <a:bodyPr/>
                    <a:lstStyle/>
                    <a:p>
                      <a:r>
                        <a:rPr lang="pl-PL" dirty="0" err="1" smtClean="0"/>
                        <a:t>das</a:t>
                      </a:r>
                      <a:r>
                        <a:rPr lang="pl-PL" dirty="0" smtClean="0"/>
                        <a:t> </a:t>
                      </a:r>
                      <a:r>
                        <a:rPr lang="pl-PL" dirty="0" err="1" smtClean="0"/>
                        <a:t>Studienangebot</a:t>
                      </a:r>
                      <a:endParaRPr lang="pl-PL" dirty="0" smtClean="0"/>
                    </a:p>
                    <a:p>
                      <a:r>
                        <a:rPr lang="pl-PL" dirty="0" smtClean="0"/>
                        <a:t>- oferta</a:t>
                      </a:r>
                      <a:r>
                        <a:rPr lang="pl-PL" baseline="0" dirty="0" smtClean="0"/>
                        <a:t> studiów </a:t>
                      </a:r>
                      <a:r>
                        <a:rPr lang="pl-PL" dirty="0" smtClean="0"/>
                        <a:t> </a:t>
                      </a:r>
                      <a:endParaRPr lang="pl-PL" dirty="0"/>
                    </a:p>
                  </a:txBody>
                  <a:tcPr/>
                </a:tc>
                <a:tc>
                  <a:txBody>
                    <a:bodyPr/>
                    <a:lstStyle/>
                    <a:p>
                      <a:r>
                        <a:rPr lang="pl-PL" dirty="0" err="1" smtClean="0"/>
                        <a:t>etw</a:t>
                      </a:r>
                      <a:r>
                        <a:rPr lang="pl-PL" dirty="0" smtClean="0"/>
                        <a:t>. </a:t>
                      </a:r>
                      <a:r>
                        <a:rPr lang="pl-PL" dirty="0" err="1" smtClean="0"/>
                        <a:t>anerkennen</a:t>
                      </a:r>
                      <a:endParaRPr lang="pl-PL" dirty="0" smtClean="0"/>
                    </a:p>
                    <a:p>
                      <a:r>
                        <a:rPr lang="pl-PL" dirty="0" smtClean="0"/>
                        <a:t>-</a:t>
                      </a:r>
                      <a:r>
                        <a:rPr lang="pl-PL" baseline="0" dirty="0" smtClean="0"/>
                        <a:t> uznawać coś</a:t>
                      </a:r>
                      <a:endParaRPr lang="pl-PL" dirty="0"/>
                    </a:p>
                  </a:txBody>
                  <a:tcPr/>
                </a:tc>
                <a:tc>
                  <a:txBody>
                    <a:bodyPr/>
                    <a:lstStyle/>
                    <a:p>
                      <a:r>
                        <a:rPr lang="pl-PL" dirty="0" err="1" smtClean="0"/>
                        <a:t>fortschreitend</a:t>
                      </a:r>
                      <a:r>
                        <a:rPr lang="pl-PL" dirty="0" smtClean="0"/>
                        <a:t> </a:t>
                      </a:r>
                    </a:p>
                    <a:p>
                      <a:r>
                        <a:rPr lang="pl-PL" dirty="0" smtClean="0"/>
                        <a:t>- postępujący</a:t>
                      </a:r>
                      <a:r>
                        <a:rPr lang="pl-PL" baseline="0" dirty="0" smtClean="0"/>
                        <a:t> </a:t>
                      </a:r>
                      <a:endParaRPr lang="pl-PL" dirty="0"/>
                    </a:p>
                  </a:txBody>
                  <a:tcPr/>
                </a:tc>
                <a:tc>
                  <a:txBody>
                    <a:bodyPr/>
                    <a:lstStyle/>
                    <a:p>
                      <a:r>
                        <a:rPr lang="pl-PL" dirty="0" err="1" smtClean="0"/>
                        <a:t>auf</a:t>
                      </a:r>
                      <a:r>
                        <a:rPr lang="pl-PL" dirty="0" smtClean="0"/>
                        <a:t> </a:t>
                      </a:r>
                      <a:r>
                        <a:rPr lang="pl-PL" dirty="0" err="1" smtClean="0"/>
                        <a:t>dem</a:t>
                      </a:r>
                      <a:r>
                        <a:rPr lang="pl-PL" dirty="0" smtClean="0"/>
                        <a:t> </a:t>
                      </a:r>
                      <a:r>
                        <a:rPr lang="pl-PL" dirty="0" err="1" smtClean="0"/>
                        <a:t>Vormarsch</a:t>
                      </a:r>
                      <a:endParaRPr lang="pl-PL" dirty="0" smtClean="0"/>
                    </a:p>
                    <a:p>
                      <a:r>
                        <a:rPr lang="pl-PL" dirty="0" smtClean="0"/>
                        <a:t>- obejmować szerszym zasięgiem</a:t>
                      </a:r>
                      <a:endParaRPr lang="pl-PL" dirty="0"/>
                    </a:p>
                  </a:txBody>
                  <a:tcPr/>
                </a:tc>
              </a:tr>
              <a:tr h="460850">
                <a:tc>
                  <a:txBody>
                    <a:bodyPr/>
                    <a:lstStyle/>
                    <a:p>
                      <a:r>
                        <a:rPr lang="pl-PL" dirty="0" smtClean="0"/>
                        <a:t>der </a:t>
                      </a:r>
                      <a:r>
                        <a:rPr lang="pl-PL" dirty="0" err="1" smtClean="0"/>
                        <a:t>Studieninhalt</a:t>
                      </a:r>
                      <a:endParaRPr lang="pl-PL" dirty="0" smtClean="0"/>
                    </a:p>
                    <a:p>
                      <a:r>
                        <a:rPr lang="pl-PL" dirty="0" smtClean="0"/>
                        <a:t>- treść</a:t>
                      </a:r>
                      <a:r>
                        <a:rPr lang="pl-PL" baseline="0" dirty="0" smtClean="0"/>
                        <a:t> studiów </a:t>
                      </a:r>
                      <a:endParaRPr lang="pl-PL" dirty="0"/>
                    </a:p>
                  </a:txBody>
                  <a:tcPr/>
                </a:tc>
                <a:tc>
                  <a:txBody>
                    <a:bodyPr/>
                    <a:lstStyle/>
                    <a:p>
                      <a:r>
                        <a:rPr lang="pl-PL" dirty="0" err="1" smtClean="0"/>
                        <a:t>etw</a:t>
                      </a:r>
                      <a:r>
                        <a:rPr lang="pl-PL" dirty="0" smtClean="0"/>
                        <a:t>. </a:t>
                      </a:r>
                      <a:r>
                        <a:rPr lang="pl-PL" dirty="0" err="1" smtClean="0"/>
                        <a:t>erlangen</a:t>
                      </a:r>
                      <a:endParaRPr lang="pl-PL" dirty="0" smtClean="0"/>
                    </a:p>
                    <a:p>
                      <a:r>
                        <a:rPr lang="pl-PL" dirty="0" smtClean="0"/>
                        <a:t>- uzyskiwać coś</a:t>
                      </a:r>
                      <a:endParaRPr lang="pl-PL" dirty="0"/>
                    </a:p>
                  </a:txBody>
                  <a:tcPr/>
                </a:tc>
                <a:tc>
                  <a:txBody>
                    <a:bodyPr/>
                    <a:lstStyle/>
                    <a:p>
                      <a:r>
                        <a:rPr lang="pl-PL" dirty="0" err="1" smtClean="0"/>
                        <a:t>abgestimmt</a:t>
                      </a:r>
                      <a:r>
                        <a:rPr lang="pl-PL" dirty="0" smtClean="0"/>
                        <a:t> </a:t>
                      </a:r>
                    </a:p>
                    <a:p>
                      <a:r>
                        <a:rPr lang="pl-PL" dirty="0" smtClean="0"/>
                        <a:t>- uzgodniony</a:t>
                      </a:r>
                      <a:r>
                        <a:rPr lang="pl-PL" baseline="0" dirty="0" smtClean="0"/>
                        <a:t> </a:t>
                      </a:r>
                      <a:endParaRPr lang="pl-PL" dirty="0"/>
                    </a:p>
                  </a:txBody>
                  <a:tcPr/>
                </a:tc>
                <a:tc>
                  <a:txBody>
                    <a:bodyPr/>
                    <a:lstStyle/>
                    <a:p>
                      <a:r>
                        <a:rPr lang="de-DE" dirty="0" smtClean="0"/>
                        <a:t>die Einsicht in etwas erhalten</a:t>
                      </a:r>
                      <a:endParaRPr lang="pl-PL" dirty="0" smtClean="0"/>
                    </a:p>
                    <a:p>
                      <a:r>
                        <a:rPr lang="pl-PL" dirty="0" smtClean="0"/>
                        <a:t>– uzyskać wgląd w coś </a:t>
                      </a:r>
                      <a:endParaRPr lang="pl-PL" dirty="0"/>
                    </a:p>
                  </a:txBody>
                  <a:tcPr/>
                </a:tc>
              </a:tr>
              <a:tr h="460850">
                <a:tc>
                  <a:txBody>
                    <a:bodyPr/>
                    <a:lstStyle/>
                    <a:p>
                      <a:r>
                        <a:rPr lang="pl-PL" dirty="0" err="1" smtClean="0"/>
                        <a:t>die</a:t>
                      </a:r>
                      <a:r>
                        <a:rPr lang="pl-PL" dirty="0" smtClean="0"/>
                        <a:t> </a:t>
                      </a:r>
                      <a:r>
                        <a:rPr lang="pl-PL" dirty="0" err="1" smtClean="0"/>
                        <a:t>Flexibilität</a:t>
                      </a:r>
                      <a:endParaRPr lang="pl-PL" dirty="0" smtClean="0"/>
                    </a:p>
                    <a:p>
                      <a:r>
                        <a:rPr lang="pl-PL" dirty="0" smtClean="0"/>
                        <a:t>-</a:t>
                      </a:r>
                      <a:r>
                        <a:rPr lang="pl-PL" baseline="0" dirty="0" smtClean="0"/>
                        <a:t> zdolność do przystosowania </a:t>
                      </a:r>
                      <a:endParaRPr lang="pl-PL" dirty="0"/>
                    </a:p>
                  </a:txBody>
                  <a:tcPr/>
                </a:tc>
                <a:tc>
                  <a:txBody>
                    <a:bodyPr/>
                    <a:lstStyle/>
                    <a:p>
                      <a:r>
                        <a:rPr lang="pl-PL" dirty="0" err="1" smtClean="0"/>
                        <a:t>knüpfen</a:t>
                      </a:r>
                      <a:endParaRPr lang="pl-PL" dirty="0" smtClean="0"/>
                    </a:p>
                    <a:p>
                      <a:r>
                        <a:rPr lang="pl-PL" dirty="0" smtClean="0"/>
                        <a:t>- nawiązywać</a:t>
                      </a:r>
                      <a:r>
                        <a:rPr lang="pl-PL" baseline="0" dirty="0" smtClean="0"/>
                        <a:t> </a:t>
                      </a:r>
                      <a:endParaRPr lang="pl-PL" dirty="0"/>
                    </a:p>
                  </a:txBody>
                  <a:tcPr/>
                </a:tc>
                <a:tc>
                  <a:txBody>
                    <a:bodyPr/>
                    <a:lstStyle/>
                    <a:p>
                      <a:r>
                        <a:rPr lang="pl-PL" dirty="0" err="1" smtClean="0"/>
                        <a:t>zusätzlich</a:t>
                      </a:r>
                      <a:r>
                        <a:rPr lang="pl-PL" dirty="0" smtClean="0"/>
                        <a:t> </a:t>
                      </a:r>
                    </a:p>
                    <a:p>
                      <a:r>
                        <a:rPr lang="pl-PL" dirty="0" smtClean="0"/>
                        <a:t>- dodatkowy</a:t>
                      </a:r>
                      <a:endParaRPr lang="pl-PL" dirty="0"/>
                    </a:p>
                  </a:txBody>
                  <a:tcPr/>
                </a:tc>
                <a:tc>
                  <a:txBody>
                    <a:bodyPr/>
                    <a:lstStyle/>
                    <a:p>
                      <a:r>
                        <a:rPr lang="pl-PL" dirty="0" err="1" smtClean="0"/>
                        <a:t>sehr</a:t>
                      </a:r>
                      <a:r>
                        <a:rPr lang="pl-PL" dirty="0" smtClean="0"/>
                        <a:t> von </a:t>
                      </a:r>
                      <a:r>
                        <a:rPr lang="pl-PL" dirty="0" err="1" smtClean="0"/>
                        <a:t>Nutzen</a:t>
                      </a:r>
                      <a:r>
                        <a:rPr lang="pl-PL" dirty="0" smtClean="0"/>
                        <a:t> </a:t>
                      </a:r>
                      <a:r>
                        <a:rPr lang="pl-PL" dirty="0" err="1" smtClean="0"/>
                        <a:t>sein</a:t>
                      </a:r>
                      <a:endParaRPr lang="pl-PL" dirty="0" smtClean="0"/>
                    </a:p>
                    <a:p>
                      <a:r>
                        <a:rPr lang="pl-PL" dirty="0" smtClean="0"/>
                        <a:t>- przynosić wiele korzyści </a:t>
                      </a:r>
                      <a:endParaRPr lang="pl-PL" dirty="0"/>
                    </a:p>
                  </a:txBody>
                  <a:tcPr/>
                </a:tc>
              </a:tr>
              <a:tr h="460850">
                <a:tc>
                  <a:txBody>
                    <a:bodyPr/>
                    <a:lstStyle/>
                    <a:p>
                      <a:r>
                        <a:rPr lang="pl-PL" dirty="0" err="1" smtClean="0"/>
                        <a:t>das</a:t>
                      </a:r>
                      <a:r>
                        <a:rPr lang="pl-PL" dirty="0" smtClean="0"/>
                        <a:t> </a:t>
                      </a:r>
                      <a:r>
                        <a:rPr lang="pl-PL" dirty="0" err="1" smtClean="0"/>
                        <a:t>Bildungssystem</a:t>
                      </a:r>
                      <a:endParaRPr lang="pl-PL" dirty="0" smtClean="0"/>
                    </a:p>
                    <a:p>
                      <a:r>
                        <a:rPr lang="pl-PL" dirty="0" smtClean="0"/>
                        <a:t>- system kształcenia</a:t>
                      </a:r>
                      <a:endParaRPr lang="pl-PL" dirty="0"/>
                    </a:p>
                  </a:txBody>
                  <a:tcPr/>
                </a:tc>
                <a:tc>
                  <a:txBody>
                    <a:bodyPr/>
                    <a:lstStyle/>
                    <a:p>
                      <a:r>
                        <a:rPr lang="pl-PL" dirty="0" err="1" smtClean="0"/>
                        <a:t>etw</a:t>
                      </a:r>
                      <a:r>
                        <a:rPr lang="pl-PL" dirty="0" smtClean="0"/>
                        <a:t>. </a:t>
                      </a:r>
                      <a:r>
                        <a:rPr lang="pl-PL" dirty="0" err="1" smtClean="0"/>
                        <a:t>anbieten</a:t>
                      </a:r>
                      <a:endParaRPr lang="pl-PL" dirty="0" smtClean="0"/>
                    </a:p>
                    <a:p>
                      <a:r>
                        <a:rPr lang="pl-PL" dirty="0" smtClean="0"/>
                        <a:t>- oferować coś</a:t>
                      </a:r>
                      <a:endParaRPr lang="pl-PL" dirty="0"/>
                    </a:p>
                  </a:txBody>
                  <a:tcPr/>
                </a:tc>
                <a:tc>
                  <a:txBody>
                    <a:bodyPr/>
                    <a:lstStyle/>
                    <a:p>
                      <a:r>
                        <a:rPr lang="pl-PL" dirty="0" err="1" smtClean="0"/>
                        <a:t>unbegründet</a:t>
                      </a:r>
                      <a:endParaRPr lang="pl-PL" dirty="0" smtClean="0"/>
                    </a:p>
                    <a:p>
                      <a:r>
                        <a:rPr lang="pl-PL" dirty="0" smtClean="0"/>
                        <a:t>- bezzasadny </a:t>
                      </a:r>
                      <a:endParaRPr lang="pl-PL" dirty="0"/>
                    </a:p>
                  </a:txBody>
                  <a:tcPr/>
                </a:tc>
                <a:tc>
                  <a:txBody>
                    <a:bodyPr/>
                    <a:lstStyle/>
                    <a:p>
                      <a:r>
                        <a:rPr lang="pl-PL" dirty="0" err="1" smtClean="0"/>
                        <a:t>auf</a:t>
                      </a:r>
                      <a:r>
                        <a:rPr lang="pl-PL" dirty="0" smtClean="0"/>
                        <a:t> </a:t>
                      </a:r>
                      <a:r>
                        <a:rPr lang="pl-PL" dirty="0" smtClean="0"/>
                        <a:t>dem </a:t>
                      </a:r>
                      <a:r>
                        <a:rPr lang="pl-PL" dirty="0" err="1" smtClean="0"/>
                        <a:t>Arbeitsmarkt</a:t>
                      </a:r>
                      <a:r>
                        <a:rPr lang="pl-PL" dirty="0" smtClean="0"/>
                        <a:t> </a:t>
                      </a:r>
                      <a:r>
                        <a:rPr lang="pl-PL" dirty="0" err="1" smtClean="0"/>
                        <a:t>gefragt</a:t>
                      </a:r>
                      <a:r>
                        <a:rPr lang="pl-PL" dirty="0" smtClean="0"/>
                        <a:t> </a:t>
                      </a:r>
                      <a:r>
                        <a:rPr lang="pl-PL" dirty="0" err="1" smtClean="0"/>
                        <a:t>sein</a:t>
                      </a:r>
                      <a:endParaRPr lang="pl-PL" dirty="0" smtClean="0"/>
                    </a:p>
                    <a:p>
                      <a:r>
                        <a:rPr lang="pl-PL" dirty="0" smtClean="0"/>
                        <a:t>– być poszukiwany na rynku pracy </a:t>
                      </a:r>
                      <a:endParaRPr lang="pl-PL" dirty="0"/>
                    </a:p>
                  </a:txBody>
                  <a:tcPr/>
                </a:tc>
              </a:tr>
            </a:tbl>
          </a:graphicData>
        </a:graphic>
      </p:graphicFrame>
    </p:spTree>
    <p:extLst>
      <p:ext uri="{BB962C8B-B14F-4D97-AF65-F5344CB8AC3E}">
        <p14:creationId xmlns:p14="http://schemas.microsoft.com/office/powerpoint/2010/main" xmlns="" val="2642129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5E9EFF"/>
            </a:gs>
            <a:gs pos="39999">
              <a:srgbClr val="85C2FF"/>
            </a:gs>
            <a:gs pos="70000">
              <a:schemeClr val="bg2"/>
            </a:gs>
            <a:gs pos="100000">
              <a:schemeClr val="bg1"/>
            </a:gs>
          </a:gsLst>
          <a:lin ang="16200000" scaled="1"/>
          <a:tileRect/>
        </a:gradFill>
        <a:effectLst/>
      </p:bgPr>
    </p:bg>
    <p:spTree>
      <p:nvGrpSpPr>
        <p:cNvPr id="1" name=""/>
        <p:cNvGrpSpPr/>
        <p:nvPr/>
      </p:nvGrpSpPr>
      <p:grpSpPr>
        <a:xfrm>
          <a:off x="0" y="0"/>
          <a:ext cx="0" cy="0"/>
          <a:chOff x="0" y="0"/>
          <a:chExt cx="0" cy="0"/>
        </a:xfrm>
      </p:grpSpPr>
      <p:sp>
        <p:nvSpPr>
          <p:cNvPr id="2" name="Tytuł 1"/>
          <p:cNvSpPr>
            <a:spLocks noGrp="1"/>
          </p:cNvSpPr>
          <p:nvPr>
            <p:ph type="title"/>
          </p:nvPr>
        </p:nvSpPr>
        <p:spPr>
          <a:xfrm>
            <a:off x="1331640" y="404664"/>
            <a:ext cx="6656527" cy="1143000"/>
          </a:xfrm>
        </p:spPr>
        <p:txBody>
          <a:bodyPr/>
          <a:lstStyle/>
          <a:p>
            <a:pPr marL="0" indent="0" algn="ctr">
              <a:buNone/>
            </a:pPr>
            <a:r>
              <a:rPr lang="pl-PL" dirty="0" err="1"/>
              <a:t>Fachwortschatz</a:t>
            </a:r>
            <a:endParaRPr lang="pl-PL" dirty="0"/>
          </a:p>
        </p:txBody>
      </p:sp>
      <p:graphicFrame>
        <p:nvGraphicFramePr>
          <p:cNvPr id="3" name="Tabela 2"/>
          <p:cNvGraphicFramePr>
            <a:graphicFrameLocks noGrp="1"/>
          </p:cNvGraphicFramePr>
          <p:nvPr>
            <p:extLst>
              <p:ext uri="{D42A27DB-BD31-4B8C-83A1-F6EECF244321}">
                <p14:modId xmlns:p14="http://schemas.microsoft.com/office/powerpoint/2010/main" xmlns="" val="1852473785"/>
              </p:ext>
            </p:extLst>
          </p:nvPr>
        </p:nvGraphicFramePr>
        <p:xfrm>
          <a:off x="539552" y="1556792"/>
          <a:ext cx="7920880" cy="3752690"/>
        </p:xfrm>
        <a:graphic>
          <a:graphicData uri="http://schemas.openxmlformats.org/drawingml/2006/table">
            <a:tbl>
              <a:tblPr firstRow="1" bandRow="1">
                <a:tableStyleId>{5C22544A-7EE6-4342-B048-85BDC9FD1C3A}</a:tableStyleId>
              </a:tblPr>
              <a:tblGrid>
                <a:gridCol w="1944216"/>
                <a:gridCol w="1872208"/>
                <a:gridCol w="1728192"/>
                <a:gridCol w="2376264"/>
              </a:tblGrid>
              <a:tr h="460850">
                <a:tc>
                  <a:txBody>
                    <a:bodyPr/>
                    <a:lstStyle/>
                    <a:p>
                      <a:r>
                        <a:rPr lang="pl-PL" dirty="0" smtClean="0"/>
                        <a:t>Nomen </a:t>
                      </a:r>
                      <a:endParaRPr lang="pl-PL" dirty="0"/>
                    </a:p>
                  </a:txBody>
                  <a:tcPr/>
                </a:tc>
                <a:tc>
                  <a:txBody>
                    <a:bodyPr/>
                    <a:lstStyle/>
                    <a:p>
                      <a:r>
                        <a:rPr lang="pl-PL" dirty="0" err="1" smtClean="0"/>
                        <a:t>Verb</a:t>
                      </a:r>
                      <a:r>
                        <a:rPr lang="pl-PL" dirty="0" smtClean="0"/>
                        <a:t> </a:t>
                      </a:r>
                      <a:endParaRPr lang="pl-PL" dirty="0"/>
                    </a:p>
                  </a:txBody>
                  <a:tcPr/>
                </a:tc>
                <a:tc>
                  <a:txBody>
                    <a:bodyPr/>
                    <a:lstStyle/>
                    <a:p>
                      <a:r>
                        <a:rPr lang="pl-PL" dirty="0" err="1" smtClean="0"/>
                        <a:t>Adjektiv</a:t>
                      </a:r>
                      <a:endParaRPr lang="pl-PL" dirty="0"/>
                    </a:p>
                  </a:txBody>
                  <a:tcPr/>
                </a:tc>
                <a:tc>
                  <a:txBody>
                    <a:bodyPr/>
                    <a:lstStyle/>
                    <a:p>
                      <a:r>
                        <a:rPr lang="pl-PL" dirty="0" err="1" smtClean="0"/>
                        <a:t>Wendung</a:t>
                      </a:r>
                      <a:endParaRPr lang="pl-PL" dirty="0"/>
                    </a:p>
                  </a:txBody>
                  <a:tcPr/>
                </a:tc>
              </a:tr>
              <a:tr h="460850">
                <a:tc>
                  <a:txBody>
                    <a:bodyPr/>
                    <a:lstStyle/>
                    <a:p>
                      <a:r>
                        <a:rPr lang="pl-PL" dirty="0" err="1" smtClean="0"/>
                        <a:t>die</a:t>
                      </a:r>
                      <a:r>
                        <a:rPr lang="pl-PL" dirty="0" smtClean="0"/>
                        <a:t> </a:t>
                      </a:r>
                      <a:r>
                        <a:rPr lang="pl-PL" dirty="0" err="1" smtClean="0"/>
                        <a:t>Furcht</a:t>
                      </a:r>
                      <a:endParaRPr lang="pl-PL" dirty="0" smtClean="0"/>
                    </a:p>
                    <a:p>
                      <a:r>
                        <a:rPr lang="pl-PL" dirty="0" smtClean="0"/>
                        <a:t>-</a:t>
                      </a:r>
                      <a:r>
                        <a:rPr lang="pl-PL" baseline="0" dirty="0" smtClean="0"/>
                        <a:t> obawa</a:t>
                      </a:r>
                      <a:endParaRPr lang="pl-PL" dirty="0"/>
                    </a:p>
                  </a:txBody>
                  <a:tcPr/>
                </a:tc>
                <a:tc>
                  <a:txBody>
                    <a:bodyPr/>
                    <a:lstStyle/>
                    <a:p>
                      <a:r>
                        <a:rPr lang="pl-PL" dirty="0" err="1" smtClean="0"/>
                        <a:t>etw</a:t>
                      </a:r>
                      <a:r>
                        <a:rPr lang="pl-PL" dirty="0" smtClean="0"/>
                        <a:t>. </a:t>
                      </a:r>
                      <a:r>
                        <a:rPr lang="pl-PL" dirty="0" err="1" smtClean="0"/>
                        <a:t>ausschlie</a:t>
                      </a:r>
                      <a:r>
                        <a:rPr lang="de-DE" dirty="0" smtClean="0"/>
                        <a:t>ß</a:t>
                      </a:r>
                      <a:r>
                        <a:rPr lang="pl-PL" dirty="0" smtClean="0"/>
                        <a:t>en</a:t>
                      </a:r>
                      <a:endParaRPr lang="pl-PL" dirty="0" smtClean="0"/>
                    </a:p>
                    <a:p>
                      <a:r>
                        <a:rPr lang="pl-PL" dirty="0" smtClean="0"/>
                        <a:t>- wykluczyć coś</a:t>
                      </a:r>
                      <a:endParaRPr lang="pl-PL" dirty="0"/>
                    </a:p>
                  </a:txBody>
                  <a:tcPr/>
                </a:tc>
                <a:tc>
                  <a:txBody>
                    <a:bodyPr/>
                    <a:lstStyle/>
                    <a:p>
                      <a:r>
                        <a:rPr lang="pl-PL" dirty="0" err="1" smtClean="0"/>
                        <a:t>erforderlich</a:t>
                      </a:r>
                      <a:endParaRPr lang="pl-PL" dirty="0" smtClean="0"/>
                    </a:p>
                    <a:p>
                      <a:r>
                        <a:rPr lang="pl-PL" dirty="0" smtClean="0"/>
                        <a:t>-konieczny</a:t>
                      </a:r>
                      <a:endParaRPr lang="pl-PL" dirty="0"/>
                    </a:p>
                  </a:txBody>
                  <a:tcPr/>
                </a:tc>
                <a:tc>
                  <a:txBody>
                    <a:bodyPr/>
                    <a:lstStyle/>
                    <a:p>
                      <a:r>
                        <a:rPr lang="pl-PL" dirty="0" err="1" smtClean="0"/>
                        <a:t>jdm</a:t>
                      </a:r>
                      <a:r>
                        <a:rPr lang="pl-PL" dirty="0" smtClean="0"/>
                        <a:t>. </a:t>
                      </a:r>
                      <a:r>
                        <a:rPr lang="pl-PL" dirty="0" err="1" smtClean="0"/>
                        <a:t>zugute</a:t>
                      </a:r>
                      <a:r>
                        <a:rPr lang="pl-PL" dirty="0" smtClean="0"/>
                        <a:t> </a:t>
                      </a:r>
                      <a:r>
                        <a:rPr lang="pl-PL" dirty="0" err="1" smtClean="0"/>
                        <a:t>kommen</a:t>
                      </a:r>
                      <a:r>
                        <a:rPr lang="pl-PL" dirty="0" smtClean="0"/>
                        <a:t> – wychodzić komuś na dobre</a:t>
                      </a:r>
                      <a:endParaRPr lang="pl-PL" dirty="0"/>
                    </a:p>
                  </a:txBody>
                  <a:tcPr/>
                </a:tc>
              </a:tr>
              <a:tr h="942718">
                <a:tc>
                  <a:txBody>
                    <a:bodyPr/>
                    <a:lstStyle/>
                    <a:p>
                      <a:r>
                        <a:rPr lang="pl-PL" dirty="0" err="1" smtClean="0"/>
                        <a:t>die</a:t>
                      </a:r>
                      <a:r>
                        <a:rPr lang="pl-PL" dirty="0" smtClean="0"/>
                        <a:t> </a:t>
                      </a:r>
                      <a:r>
                        <a:rPr lang="pl-PL" dirty="0" err="1" smtClean="0"/>
                        <a:t>Studiengebühr</a:t>
                      </a:r>
                      <a:endParaRPr lang="pl-PL" dirty="0" smtClean="0"/>
                    </a:p>
                    <a:p>
                      <a:r>
                        <a:rPr lang="pl-PL" dirty="0" smtClean="0"/>
                        <a:t>- opłata za studia </a:t>
                      </a:r>
                    </a:p>
                  </a:txBody>
                  <a:tcPr/>
                </a:tc>
                <a:tc>
                  <a:txBody>
                    <a:bodyPr/>
                    <a:lstStyle/>
                    <a:p>
                      <a:r>
                        <a:rPr lang="pl-PL" dirty="0" err="1" smtClean="0"/>
                        <a:t>etw</a:t>
                      </a:r>
                      <a:r>
                        <a:rPr lang="pl-PL" dirty="0" smtClean="0"/>
                        <a:t>. </a:t>
                      </a:r>
                      <a:r>
                        <a:rPr lang="pl-PL" dirty="0" err="1" smtClean="0"/>
                        <a:t>beantragen</a:t>
                      </a:r>
                      <a:r>
                        <a:rPr lang="pl-PL" dirty="0" smtClean="0"/>
                        <a:t> </a:t>
                      </a:r>
                    </a:p>
                    <a:p>
                      <a:r>
                        <a:rPr lang="pl-PL" dirty="0" smtClean="0"/>
                        <a:t>- wnioskować o coś</a:t>
                      </a:r>
                      <a:endParaRPr lang="pl-PL" dirty="0"/>
                    </a:p>
                  </a:txBody>
                  <a:tcPr/>
                </a:tc>
                <a:tc>
                  <a:txBody>
                    <a:bodyPr/>
                    <a:lstStyle/>
                    <a:p>
                      <a:r>
                        <a:rPr lang="pl-PL" dirty="0" err="1" smtClean="0"/>
                        <a:t>verträglich</a:t>
                      </a:r>
                      <a:r>
                        <a:rPr lang="pl-PL" dirty="0" smtClean="0"/>
                        <a:t> </a:t>
                      </a:r>
                    </a:p>
                    <a:p>
                      <a:r>
                        <a:rPr lang="pl-PL" dirty="0" smtClean="0"/>
                        <a:t>- umowny</a:t>
                      </a:r>
                      <a:endParaRPr lang="pl-PL" dirty="0"/>
                    </a:p>
                  </a:txBody>
                  <a:tcPr/>
                </a:tc>
                <a:tc>
                  <a:txBody>
                    <a:bodyPr/>
                    <a:lstStyle/>
                    <a:p>
                      <a:r>
                        <a:rPr lang="pl-PL" dirty="0" err="1" smtClean="0"/>
                        <a:t>sich</a:t>
                      </a:r>
                      <a:r>
                        <a:rPr lang="pl-PL" dirty="0" smtClean="0"/>
                        <a:t> </a:t>
                      </a:r>
                      <a:r>
                        <a:rPr lang="pl-PL" dirty="0" err="1" smtClean="0"/>
                        <a:t>an</a:t>
                      </a:r>
                      <a:r>
                        <a:rPr lang="pl-PL" dirty="0" smtClean="0"/>
                        <a:t> </a:t>
                      </a:r>
                      <a:r>
                        <a:rPr lang="pl-PL" dirty="0" err="1" smtClean="0"/>
                        <a:t>etw</a:t>
                      </a:r>
                      <a:r>
                        <a:rPr lang="pl-PL" dirty="0" smtClean="0"/>
                        <a:t>. </a:t>
                      </a:r>
                      <a:r>
                        <a:rPr lang="pl-PL" dirty="0" err="1" smtClean="0"/>
                        <a:t>anpassen</a:t>
                      </a:r>
                      <a:endParaRPr lang="pl-PL" dirty="0" smtClean="0"/>
                    </a:p>
                    <a:p>
                      <a:r>
                        <a:rPr lang="pl-PL" dirty="0" smtClean="0"/>
                        <a:t>– dopasowywać się do czegoś </a:t>
                      </a:r>
                      <a:endParaRPr lang="pl-PL" dirty="0"/>
                    </a:p>
                  </a:txBody>
                  <a:tcPr/>
                </a:tc>
              </a:tr>
              <a:tr h="460850">
                <a:tc>
                  <a:txBody>
                    <a:bodyPr/>
                    <a:lstStyle/>
                    <a:p>
                      <a:r>
                        <a:rPr lang="pl-PL" dirty="0" err="1" smtClean="0"/>
                        <a:t>das</a:t>
                      </a:r>
                      <a:r>
                        <a:rPr lang="pl-PL" dirty="0" smtClean="0"/>
                        <a:t> </a:t>
                      </a:r>
                      <a:r>
                        <a:rPr lang="pl-PL" dirty="0" err="1" smtClean="0"/>
                        <a:t>Zielland</a:t>
                      </a:r>
                      <a:endParaRPr lang="pl-PL" dirty="0" smtClean="0"/>
                    </a:p>
                    <a:p>
                      <a:r>
                        <a:rPr lang="pl-PL" dirty="0" smtClean="0"/>
                        <a:t>- kraj docelowy</a:t>
                      </a:r>
                    </a:p>
                    <a:p>
                      <a:endParaRPr lang="pl-PL" dirty="0"/>
                    </a:p>
                  </a:txBody>
                  <a:tcPr/>
                </a:tc>
                <a:tc>
                  <a:txBody>
                    <a:bodyPr/>
                    <a:lstStyle/>
                    <a:p>
                      <a:r>
                        <a:rPr lang="pl-PL" dirty="0" err="1" smtClean="0"/>
                        <a:t>etw</a:t>
                      </a:r>
                      <a:r>
                        <a:rPr lang="pl-PL" dirty="0" smtClean="0"/>
                        <a:t>. </a:t>
                      </a:r>
                      <a:r>
                        <a:rPr lang="pl-PL" dirty="0" err="1" smtClean="0"/>
                        <a:t>verzeichnen</a:t>
                      </a:r>
                      <a:endParaRPr lang="pl-PL" dirty="0" smtClean="0"/>
                    </a:p>
                    <a:p>
                      <a:r>
                        <a:rPr lang="pl-PL" baseline="0" dirty="0" smtClean="0"/>
                        <a:t>- o</a:t>
                      </a:r>
                      <a:r>
                        <a:rPr lang="pl-PL" dirty="0" smtClean="0"/>
                        <a:t>dnotowywać coś </a:t>
                      </a:r>
                      <a:endParaRPr lang="pl-PL" dirty="0"/>
                    </a:p>
                  </a:txBody>
                  <a:tcPr/>
                </a:tc>
                <a:tc>
                  <a:txBody>
                    <a:bodyPr/>
                    <a:lstStyle/>
                    <a:p>
                      <a:r>
                        <a:rPr lang="pl-PL" dirty="0" err="1" smtClean="0"/>
                        <a:t>preiswert</a:t>
                      </a:r>
                      <a:endParaRPr lang="pl-PL" dirty="0" smtClean="0"/>
                    </a:p>
                    <a:p>
                      <a:r>
                        <a:rPr lang="pl-PL" dirty="0" smtClean="0"/>
                        <a:t>- niedrogi</a:t>
                      </a:r>
                      <a:r>
                        <a:rPr lang="pl-PL" baseline="0" dirty="0" smtClean="0"/>
                        <a:t> </a:t>
                      </a:r>
                      <a:endParaRPr lang="pl-PL" dirty="0"/>
                    </a:p>
                  </a:txBody>
                  <a:tcPr/>
                </a:tc>
                <a:tc>
                  <a:txBody>
                    <a:bodyPr/>
                    <a:lstStyle/>
                    <a:p>
                      <a:r>
                        <a:rPr lang="de-DE" dirty="0" smtClean="0"/>
                        <a:t>sich keine Sorgen um </a:t>
                      </a:r>
                      <a:r>
                        <a:rPr lang="de-DE" dirty="0" err="1" smtClean="0"/>
                        <a:t>etw</a:t>
                      </a:r>
                      <a:r>
                        <a:rPr lang="de-DE" dirty="0" smtClean="0"/>
                        <a:t>. machen</a:t>
                      </a:r>
                      <a:endParaRPr lang="pl-PL" dirty="0" smtClean="0"/>
                    </a:p>
                    <a:p>
                      <a:r>
                        <a:rPr lang="pl-PL" dirty="0" smtClean="0"/>
                        <a:t>-</a:t>
                      </a:r>
                      <a:r>
                        <a:rPr lang="pl-PL" baseline="0" dirty="0" smtClean="0"/>
                        <a:t> nie martwić się o coś</a:t>
                      </a:r>
                      <a:endParaRPr lang="pl-PL" dirty="0"/>
                    </a:p>
                  </a:txBody>
                  <a:tcPr/>
                </a:tc>
              </a:tr>
            </a:tbl>
          </a:graphicData>
        </a:graphic>
      </p:graphicFrame>
    </p:spTree>
    <p:extLst>
      <p:ext uri="{BB962C8B-B14F-4D97-AF65-F5344CB8AC3E}">
        <p14:creationId xmlns:p14="http://schemas.microsoft.com/office/powerpoint/2010/main" xmlns="" val="4787080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bg2">
                <a:lumMod val="75000"/>
              </a:schemeClr>
            </a:gs>
            <a:gs pos="39999">
              <a:schemeClr val="bg1"/>
            </a:gs>
            <a:gs pos="70000">
              <a:schemeClr val="bg1"/>
            </a:gs>
            <a:gs pos="100000">
              <a:schemeClr val="bg1"/>
            </a:gs>
          </a:gsLst>
          <a:lin ang="5400000" scaled="1"/>
          <a:tileRect/>
        </a:gradFill>
        <a:effectLst/>
      </p:bgPr>
    </p:bg>
    <p:spTree>
      <p:nvGrpSpPr>
        <p:cNvPr id="1" name=""/>
        <p:cNvGrpSpPr/>
        <p:nvPr/>
      </p:nvGrpSpPr>
      <p:grpSpPr>
        <a:xfrm>
          <a:off x="0" y="0"/>
          <a:ext cx="0" cy="0"/>
          <a:chOff x="0" y="0"/>
          <a:chExt cx="0" cy="0"/>
        </a:xfrm>
      </p:grpSpPr>
      <p:pic>
        <p:nvPicPr>
          <p:cNvPr id="4" name="Obraz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483768" y="3899379"/>
            <a:ext cx="3627715" cy="3144939"/>
          </a:xfrm>
          <a:prstGeom prst="rect">
            <a:avLst/>
          </a:prstGeom>
        </p:spPr>
      </p:pic>
      <p:sp>
        <p:nvSpPr>
          <p:cNvPr id="2" name="Tytuł 1"/>
          <p:cNvSpPr>
            <a:spLocks noGrp="1"/>
          </p:cNvSpPr>
          <p:nvPr>
            <p:ph type="title"/>
          </p:nvPr>
        </p:nvSpPr>
        <p:spPr>
          <a:xfrm>
            <a:off x="1115616" y="692696"/>
            <a:ext cx="6512511" cy="1143000"/>
          </a:xfrm>
        </p:spPr>
        <p:txBody>
          <a:bodyPr/>
          <a:lstStyle/>
          <a:p>
            <a:pPr marL="0" indent="0" algn="ctr">
              <a:buNone/>
            </a:pPr>
            <a:r>
              <a:rPr lang="pl-PL" dirty="0" err="1" smtClean="0"/>
              <a:t>Bibliographie</a:t>
            </a:r>
            <a:r>
              <a:rPr lang="pl-PL" dirty="0" smtClean="0"/>
              <a:t>:</a:t>
            </a:r>
            <a:endParaRPr lang="pl-PL" dirty="0"/>
          </a:p>
        </p:txBody>
      </p:sp>
      <p:sp>
        <p:nvSpPr>
          <p:cNvPr id="3" name="Symbol zastępczy zawartości 2"/>
          <p:cNvSpPr>
            <a:spLocks noGrp="1"/>
          </p:cNvSpPr>
          <p:nvPr>
            <p:ph sz="quarter" idx="13"/>
          </p:nvPr>
        </p:nvSpPr>
        <p:spPr>
          <a:xfrm>
            <a:off x="1115616" y="1916832"/>
            <a:ext cx="6696744" cy="3474720"/>
          </a:xfrm>
        </p:spPr>
        <p:txBody>
          <a:bodyPr/>
          <a:lstStyle/>
          <a:p>
            <a:pPr marL="502920" indent="-457200">
              <a:buFont typeface="+mj-lt"/>
              <a:buAutoNum type="arabicPeriod"/>
            </a:pPr>
            <a:r>
              <a:rPr lang="pl-PL" dirty="0" err="1" smtClean="0"/>
              <a:t>Deutsch</a:t>
            </a:r>
            <a:r>
              <a:rPr lang="pl-PL" dirty="0" smtClean="0"/>
              <a:t> </a:t>
            </a:r>
            <a:r>
              <a:rPr lang="pl-PL" dirty="0" err="1" smtClean="0"/>
              <a:t>Aktuell</a:t>
            </a:r>
            <a:r>
              <a:rPr lang="pl-PL" dirty="0" smtClean="0"/>
              <a:t> I 60/2013, </a:t>
            </a:r>
            <a:r>
              <a:rPr lang="pl-PL" i="1" dirty="0" err="1" smtClean="0"/>
              <a:t>Doppelter</a:t>
            </a:r>
            <a:r>
              <a:rPr lang="pl-PL" i="1" dirty="0" smtClean="0"/>
              <a:t> </a:t>
            </a:r>
            <a:r>
              <a:rPr lang="pl-PL" i="1" dirty="0" err="1"/>
              <a:t>Hochschulabachluss</a:t>
            </a:r>
            <a:r>
              <a:rPr lang="pl-PL" i="1" dirty="0"/>
              <a:t> – </a:t>
            </a:r>
            <a:r>
              <a:rPr lang="pl-PL" i="1" dirty="0" err="1"/>
              <a:t>doppelter</a:t>
            </a:r>
            <a:r>
              <a:rPr lang="pl-PL" i="1" dirty="0"/>
              <a:t> </a:t>
            </a:r>
            <a:r>
              <a:rPr lang="pl-PL" i="1" dirty="0" err="1" smtClean="0"/>
              <a:t>Gewinn</a:t>
            </a:r>
            <a:endParaRPr lang="pl-PL" i="1" dirty="0" smtClean="0"/>
          </a:p>
          <a:p>
            <a:pPr marL="502920" indent="-457200">
              <a:buFont typeface="+mj-lt"/>
              <a:buAutoNum type="arabicPeriod"/>
            </a:pPr>
            <a:r>
              <a:rPr lang="pl-PL" dirty="0" err="1" smtClean="0"/>
              <a:t>Wörterbuch</a:t>
            </a:r>
            <a:r>
              <a:rPr lang="pl-PL" dirty="0" smtClean="0"/>
              <a:t> </a:t>
            </a:r>
            <a:r>
              <a:rPr lang="pl-PL" dirty="0" err="1"/>
              <a:t>Deutsch</a:t>
            </a:r>
            <a:r>
              <a:rPr lang="pl-PL" dirty="0"/>
              <a:t>- </a:t>
            </a:r>
            <a:r>
              <a:rPr lang="pl-PL" dirty="0" err="1"/>
              <a:t>Polnisch</a:t>
            </a:r>
            <a:r>
              <a:rPr lang="pl-PL" dirty="0"/>
              <a:t> http://pl.pons.com</a:t>
            </a:r>
          </a:p>
          <a:p>
            <a:pPr marL="502920" indent="-457200">
              <a:buFont typeface="+mj-lt"/>
              <a:buAutoNum type="arabicPeriod"/>
            </a:pPr>
            <a:r>
              <a:rPr lang="pl-PL" dirty="0" smtClean="0"/>
              <a:t>W</a:t>
            </a:r>
            <a:r>
              <a:rPr lang="pl-PL" dirty="0"/>
              <a:t>. </a:t>
            </a:r>
            <a:r>
              <a:rPr lang="pl-PL" dirty="0" smtClean="0"/>
              <a:t>Niesłuchowski, </a:t>
            </a:r>
            <a:r>
              <a:rPr lang="pl-PL" i="1" dirty="0" smtClean="0"/>
              <a:t>Kręgosłup </a:t>
            </a:r>
            <a:r>
              <a:rPr lang="pl-PL" i="1" dirty="0"/>
              <a:t>– klucz do </a:t>
            </a:r>
            <a:r>
              <a:rPr lang="pl-PL" i="1" dirty="0" smtClean="0"/>
              <a:t>zdrowia</a:t>
            </a:r>
            <a:endParaRPr lang="pl-PL" i="1" dirty="0"/>
          </a:p>
          <a:p>
            <a:endParaRPr lang="pl-PL" dirty="0"/>
          </a:p>
        </p:txBody>
      </p:sp>
    </p:spTree>
    <p:extLst>
      <p:ext uri="{BB962C8B-B14F-4D97-AF65-F5344CB8AC3E}">
        <p14:creationId xmlns:p14="http://schemas.microsoft.com/office/powerpoint/2010/main" xmlns="" val="40410048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bg2">
                <a:lumMod val="75000"/>
              </a:schemeClr>
            </a:gs>
            <a:gs pos="39999">
              <a:schemeClr val="bg1"/>
            </a:gs>
            <a:gs pos="70000">
              <a:schemeClr val="bg1"/>
            </a:gs>
            <a:gs pos="100000">
              <a:schemeClr val="bg1"/>
            </a:gs>
          </a:gsLst>
          <a:lin ang="2700000" scaled="1"/>
          <a:tileRect/>
        </a:gradFill>
        <a:effectLst/>
      </p:bgPr>
    </p:bg>
    <p:spTree>
      <p:nvGrpSpPr>
        <p:cNvPr id="1" name=""/>
        <p:cNvGrpSpPr/>
        <p:nvPr/>
      </p:nvGrpSpPr>
      <p:grpSpPr>
        <a:xfrm>
          <a:off x="0" y="0"/>
          <a:ext cx="0" cy="0"/>
          <a:chOff x="0" y="0"/>
          <a:chExt cx="0" cy="0"/>
        </a:xfrm>
      </p:grpSpPr>
      <p:pic>
        <p:nvPicPr>
          <p:cNvPr id="4" name="Obraz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355976" y="2931373"/>
            <a:ext cx="5228732" cy="3485821"/>
          </a:xfrm>
          <a:prstGeom prst="rect">
            <a:avLst/>
          </a:prstGeom>
        </p:spPr>
      </p:pic>
      <p:sp>
        <p:nvSpPr>
          <p:cNvPr id="2" name="Tytuł 1"/>
          <p:cNvSpPr>
            <a:spLocks noGrp="1"/>
          </p:cNvSpPr>
          <p:nvPr>
            <p:ph type="title"/>
          </p:nvPr>
        </p:nvSpPr>
        <p:spPr>
          <a:xfrm>
            <a:off x="1115616" y="692696"/>
            <a:ext cx="6512511" cy="1143000"/>
          </a:xfrm>
        </p:spPr>
        <p:txBody>
          <a:bodyPr/>
          <a:lstStyle/>
          <a:p>
            <a:pPr marL="0" indent="0" algn="ctr">
              <a:buNone/>
            </a:pPr>
            <a:r>
              <a:rPr lang="pl-PL" dirty="0" err="1" smtClean="0"/>
              <a:t>Inhalt</a:t>
            </a:r>
            <a:r>
              <a:rPr lang="pl-PL" dirty="0"/>
              <a:t>:</a:t>
            </a:r>
          </a:p>
        </p:txBody>
      </p:sp>
      <p:sp>
        <p:nvSpPr>
          <p:cNvPr id="3" name="Symbol zastępczy zawartości 2"/>
          <p:cNvSpPr>
            <a:spLocks noGrp="1"/>
          </p:cNvSpPr>
          <p:nvPr>
            <p:ph sz="quarter" idx="13"/>
          </p:nvPr>
        </p:nvSpPr>
        <p:spPr>
          <a:xfrm>
            <a:off x="1187624" y="2132856"/>
            <a:ext cx="6400800" cy="3474720"/>
          </a:xfrm>
        </p:spPr>
        <p:txBody>
          <a:bodyPr/>
          <a:lstStyle/>
          <a:p>
            <a:pPr marL="502920" indent="-457200">
              <a:buFont typeface="+mj-lt"/>
              <a:buAutoNum type="arabicPeriod"/>
            </a:pPr>
            <a:r>
              <a:rPr lang="pl-PL" sz="2400" dirty="0" err="1" smtClean="0"/>
              <a:t>Einführung</a:t>
            </a:r>
            <a:endParaRPr lang="pl-PL" sz="2400" dirty="0" smtClean="0"/>
          </a:p>
          <a:p>
            <a:pPr marL="502920" indent="-457200">
              <a:buFont typeface="+mj-lt"/>
              <a:buAutoNum type="arabicPeriod"/>
            </a:pPr>
            <a:r>
              <a:rPr lang="pl-PL" sz="2400" dirty="0"/>
              <a:t>Was </a:t>
            </a:r>
            <a:r>
              <a:rPr lang="pl-PL" sz="2400" dirty="0" err="1"/>
              <a:t>ist</a:t>
            </a:r>
            <a:r>
              <a:rPr lang="pl-PL" sz="2400" dirty="0"/>
              <a:t> </a:t>
            </a:r>
            <a:r>
              <a:rPr lang="pl-PL" sz="2400" dirty="0" err="1"/>
              <a:t>das</a:t>
            </a:r>
            <a:r>
              <a:rPr lang="pl-PL" sz="2400" dirty="0"/>
              <a:t> </a:t>
            </a:r>
            <a:r>
              <a:rPr lang="pl-PL" sz="2400" dirty="0" err="1"/>
              <a:t>Doppeldiplom</a:t>
            </a:r>
            <a:r>
              <a:rPr lang="pl-PL" sz="2400" dirty="0" smtClean="0"/>
              <a:t>?</a:t>
            </a:r>
          </a:p>
          <a:p>
            <a:pPr marL="502920" indent="-457200">
              <a:buFont typeface="+mj-lt"/>
              <a:buAutoNum type="arabicPeriod"/>
            </a:pPr>
            <a:r>
              <a:rPr lang="pl-PL" sz="2400" dirty="0" err="1"/>
              <a:t>Interessante</a:t>
            </a:r>
            <a:r>
              <a:rPr lang="pl-PL" sz="2400" dirty="0"/>
              <a:t> </a:t>
            </a:r>
            <a:r>
              <a:rPr lang="pl-PL" sz="2400" dirty="0" err="1" smtClean="0"/>
              <a:t>E</a:t>
            </a:r>
            <a:r>
              <a:rPr lang="pl-PL" sz="2400" dirty="0" err="1" smtClean="0"/>
              <a:t>inzelheiten</a:t>
            </a:r>
            <a:endParaRPr lang="pl-PL" sz="2400" dirty="0" smtClean="0"/>
          </a:p>
          <a:p>
            <a:pPr marL="502920" indent="-457200">
              <a:buFont typeface="+mj-lt"/>
              <a:buAutoNum type="arabicPeriod"/>
            </a:pPr>
            <a:r>
              <a:rPr lang="pl-PL" sz="2400" dirty="0" err="1" smtClean="0"/>
              <a:t>Persönliche</a:t>
            </a:r>
            <a:r>
              <a:rPr lang="pl-PL" sz="2400" dirty="0" smtClean="0"/>
              <a:t> </a:t>
            </a:r>
            <a:r>
              <a:rPr lang="pl-PL" sz="2400" dirty="0" err="1" smtClean="0"/>
              <a:t>Erfahrungen</a:t>
            </a:r>
            <a:endParaRPr lang="pl-PL" sz="2400" dirty="0" smtClean="0"/>
          </a:p>
          <a:p>
            <a:pPr marL="502920" indent="-457200">
              <a:buFont typeface="+mj-lt"/>
              <a:buAutoNum type="arabicPeriod"/>
            </a:pPr>
            <a:r>
              <a:rPr lang="pl-PL" sz="2400" dirty="0" err="1"/>
              <a:t>Zusammenfassung</a:t>
            </a:r>
            <a:endParaRPr lang="pl-PL" sz="2400" dirty="0"/>
          </a:p>
          <a:p>
            <a:pPr marL="502920" indent="-457200">
              <a:buFont typeface="+mj-lt"/>
              <a:buAutoNum type="arabicPeriod"/>
            </a:pPr>
            <a:r>
              <a:rPr lang="pl-PL" sz="2400" dirty="0" err="1"/>
              <a:t>Fachwortschatz</a:t>
            </a:r>
            <a:endParaRPr lang="pl-PL" sz="2400" dirty="0" smtClean="0"/>
          </a:p>
          <a:p>
            <a:pPr marL="502920" indent="-457200">
              <a:buFont typeface="+mj-lt"/>
              <a:buAutoNum type="arabicPeriod"/>
            </a:pPr>
            <a:r>
              <a:rPr lang="pl-PL" sz="2400" dirty="0" err="1" smtClean="0"/>
              <a:t>Bibliographie</a:t>
            </a:r>
            <a:endParaRPr lang="pl-PL" sz="2400" dirty="0" smtClean="0"/>
          </a:p>
          <a:p>
            <a:endParaRPr lang="pl-PL" dirty="0"/>
          </a:p>
        </p:txBody>
      </p:sp>
    </p:spTree>
    <p:extLst>
      <p:ext uri="{BB962C8B-B14F-4D97-AF65-F5344CB8AC3E}">
        <p14:creationId xmlns:p14="http://schemas.microsoft.com/office/powerpoint/2010/main" xmlns="" val="41110306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15616" y="692696"/>
            <a:ext cx="6512511" cy="1143000"/>
          </a:xfrm>
        </p:spPr>
        <p:txBody>
          <a:bodyPr/>
          <a:lstStyle/>
          <a:p>
            <a:pPr marL="0" indent="0" algn="ctr">
              <a:buNone/>
            </a:pPr>
            <a:r>
              <a:rPr lang="pl-PL" dirty="0" err="1" smtClean="0"/>
              <a:t>Einführung</a:t>
            </a:r>
            <a:endParaRPr lang="pl-PL" dirty="0"/>
          </a:p>
        </p:txBody>
      </p:sp>
      <p:sp>
        <p:nvSpPr>
          <p:cNvPr id="3" name="Symbol zastępczy zawartości 2"/>
          <p:cNvSpPr>
            <a:spLocks noGrp="1"/>
          </p:cNvSpPr>
          <p:nvPr>
            <p:ph sz="quarter" idx="13"/>
          </p:nvPr>
        </p:nvSpPr>
        <p:spPr>
          <a:xfrm>
            <a:off x="1187624" y="2204864"/>
            <a:ext cx="6400800" cy="3474720"/>
          </a:xfrm>
        </p:spPr>
        <p:txBody>
          <a:bodyPr/>
          <a:lstStyle/>
          <a:p>
            <a:r>
              <a:rPr lang="de-DE" dirty="0"/>
              <a:t>Mit fortschreitender </a:t>
            </a:r>
            <a:r>
              <a:rPr lang="de-DE" dirty="0" smtClean="0"/>
              <a:t>Globalisierung </a:t>
            </a:r>
            <a:r>
              <a:rPr lang="de-DE" dirty="0"/>
              <a:t>wird auch die Bedeutung der interkulturellen Kompetenz immer größer</a:t>
            </a:r>
            <a:r>
              <a:rPr lang="de-DE" dirty="0" smtClean="0"/>
              <a:t>.</a:t>
            </a:r>
            <a:endParaRPr lang="pl-PL" dirty="0" smtClean="0"/>
          </a:p>
          <a:p>
            <a:r>
              <a:rPr lang="de-DE" dirty="0"/>
              <a:t>Aus diesem Grund sind die internationalen Studiengänge mit Doppelabschlüssen auf dem Vormarsch.</a:t>
            </a:r>
            <a:endParaRPr lang="pl-PL" dirty="0"/>
          </a:p>
        </p:txBody>
      </p:sp>
    </p:spTree>
    <p:extLst>
      <p:ext uri="{BB962C8B-B14F-4D97-AF65-F5344CB8AC3E}">
        <p14:creationId xmlns:p14="http://schemas.microsoft.com/office/powerpoint/2010/main" xmlns="" val="18049129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724128" y="1618912"/>
            <a:ext cx="3499418" cy="5249127"/>
          </a:xfrm>
          <a:prstGeom prst="rect">
            <a:avLst/>
          </a:prstGeom>
        </p:spPr>
      </p:pic>
      <p:sp>
        <p:nvSpPr>
          <p:cNvPr id="2" name="Tytuł 1"/>
          <p:cNvSpPr>
            <a:spLocks noGrp="1"/>
          </p:cNvSpPr>
          <p:nvPr>
            <p:ph type="title"/>
          </p:nvPr>
        </p:nvSpPr>
        <p:spPr>
          <a:xfrm>
            <a:off x="683568" y="548680"/>
            <a:ext cx="7632848" cy="1143000"/>
          </a:xfrm>
        </p:spPr>
        <p:txBody>
          <a:bodyPr/>
          <a:lstStyle/>
          <a:p>
            <a:pPr marL="0" indent="0" algn="ctr">
              <a:buNone/>
            </a:pPr>
            <a:r>
              <a:rPr lang="pl-PL" dirty="0" smtClean="0"/>
              <a:t>Was </a:t>
            </a:r>
            <a:r>
              <a:rPr lang="pl-PL" dirty="0" err="1"/>
              <a:t>ist</a:t>
            </a:r>
            <a:r>
              <a:rPr lang="pl-PL" dirty="0"/>
              <a:t> </a:t>
            </a:r>
            <a:r>
              <a:rPr lang="pl-PL" dirty="0" err="1" smtClean="0"/>
              <a:t>das</a:t>
            </a:r>
            <a:r>
              <a:rPr lang="pl-PL" dirty="0" smtClean="0"/>
              <a:t> </a:t>
            </a:r>
            <a:r>
              <a:rPr lang="pl-PL" dirty="0" err="1" smtClean="0"/>
              <a:t>Doppeldiplom</a:t>
            </a:r>
            <a:r>
              <a:rPr lang="pl-PL" dirty="0"/>
              <a:t>?</a:t>
            </a:r>
          </a:p>
        </p:txBody>
      </p:sp>
      <p:sp>
        <p:nvSpPr>
          <p:cNvPr id="3" name="Symbol zastępczy zawartości 2"/>
          <p:cNvSpPr>
            <a:spLocks noGrp="1"/>
          </p:cNvSpPr>
          <p:nvPr>
            <p:ph sz="quarter" idx="13"/>
          </p:nvPr>
        </p:nvSpPr>
        <p:spPr>
          <a:xfrm>
            <a:off x="899592" y="1772816"/>
            <a:ext cx="5616624" cy="5085184"/>
          </a:xfrm>
        </p:spPr>
        <p:txBody>
          <a:bodyPr>
            <a:normAutofit/>
          </a:bodyPr>
          <a:lstStyle/>
          <a:p>
            <a:r>
              <a:rPr lang="de-DE" dirty="0" smtClean="0"/>
              <a:t>Bei </a:t>
            </a:r>
            <a:r>
              <a:rPr lang="de-DE" dirty="0"/>
              <a:t>den </a:t>
            </a:r>
            <a:r>
              <a:rPr lang="de-DE" dirty="0" smtClean="0"/>
              <a:t>Doppelabschlussprogramme</a:t>
            </a:r>
            <a:r>
              <a:rPr lang="pl-PL" dirty="0" smtClean="0"/>
              <a:t>n</a:t>
            </a:r>
            <a:r>
              <a:rPr lang="de-DE" dirty="0" smtClean="0"/>
              <a:t> </a:t>
            </a:r>
            <a:r>
              <a:rPr lang="de-DE" dirty="0"/>
              <a:t>handelt es sich um die Kooperation zwischen Partnerhochschulen aus zwei oder mehreren Ländern.</a:t>
            </a:r>
            <a:endParaRPr lang="pl-PL" dirty="0" smtClean="0"/>
          </a:p>
          <a:p>
            <a:r>
              <a:rPr lang="de-DE" dirty="0"/>
              <a:t>Ein </a:t>
            </a:r>
            <a:r>
              <a:rPr lang="de-DE" dirty="0" smtClean="0"/>
              <a:t>obligatorische</a:t>
            </a:r>
            <a:r>
              <a:rPr lang="pl-PL" dirty="0" smtClean="0"/>
              <a:t>r</a:t>
            </a:r>
            <a:r>
              <a:rPr lang="de-DE" dirty="0" smtClean="0"/>
              <a:t> </a:t>
            </a:r>
            <a:r>
              <a:rPr lang="de-DE" dirty="0"/>
              <a:t>Bestandteil dieses </a:t>
            </a:r>
            <a:r>
              <a:rPr lang="de-DE" dirty="0" smtClean="0"/>
              <a:t>Studienangebots </a:t>
            </a:r>
            <a:r>
              <a:rPr lang="de-DE" dirty="0"/>
              <a:t>ist eine </a:t>
            </a:r>
            <a:r>
              <a:rPr lang="de-DE" dirty="0" smtClean="0"/>
              <a:t>Auslandsphase.</a:t>
            </a:r>
            <a:endParaRPr lang="pl-PL" dirty="0" smtClean="0"/>
          </a:p>
          <a:p>
            <a:r>
              <a:rPr lang="de-DE" dirty="0" smtClean="0"/>
              <a:t>Die </a:t>
            </a:r>
            <a:r>
              <a:rPr lang="de-DE" dirty="0"/>
              <a:t>Prüfungen und Scheine werden in der Regel anerkannt, weil die Studieninhalte zwischen zwei Partnerhochschulen abgestimmt sind</a:t>
            </a:r>
            <a:r>
              <a:rPr lang="de-DE" dirty="0" smtClean="0"/>
              <a:t>.</a:t>
            </a:r>
            <a:endParaRPr lang="pl-PL" dirty="0" smtClean="0"/>
          </a:p>
          <a:p>
            <a:r>
              <a:rPr lang="de-DE" dirty="0"/>
              <a:t>Man kann also ohne Studienzeitverlängerung Diplome zweier Universitäten erlangen.</a:t>
            </a:r>
            <a:endParaRPr lang="pl-PL" dirty="0"/>
          </a:p>
        </p:txBody>
      </p:sp>
    </p:spTree>
    <p:extLst>
      <p:ext uri="{BB962C8B-B14F-4D97-AF65-F5344CB8AC3E}">
        <p14:creationId xmlns:p14="http://schemas.microsoft.com/office/powerpoint/2010/main" xmlns="" val="29380359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55576" y="476672"/>
            <a:ext cx="7200800" cy="1143000"/>
          </a:xfrm>
        </p:spPr>
        <p:txBody>
          <a:bodyPr/>
          <a:lstStyle/>
          <a:p>
            <a:pPr marL="0" indent="0" algn="ctr">
              <a:buNone/>
            </a:pPr>
            <a:r>
              <a:rPr lang="pl-PL" dirty="0" err="1"/>
              <a:t>Interessante</a:t>
            </a:r>
            <a:r>
              <a:rPr lang="pl-PL" dirty="0"/>
              <a:t> </a:t>
            </a:r>
            <a:r>
              <a:rPr lang="pl-PL" dirty="0" err="1"/>
              <a:t>E</a:t>
            </a:r>
            <a:r>
              <a:rPr lang="pl-PL" dirty="0" err="1" smtClean="0"/>
              <a:t>inzelheiten</a:t>
            </a:r>
            <a:endParaRPr lang="pl-PL" dirty="0"/>
          </a:p>
        </p:txBody>
      </p:sp>
      <p:sp>
        <p:nvSpPr>
          <p:cNvPr id="3" name="Symbol zastępczy zawartości 2"/>
          <p:cNvSpPr>
            <a:spLocks noGrp="1"/>
          </p:cNvSpPr>
          <p:nvPr>
            <p:ph sz="quarter" idx="13"/>
          </p:nvPr>
        </p:nvSpPr>
        <p:spPr>
          <a:xfrm>
            <a:off x="827584" y="1772816"/>
            <a:ext cx="7272808" cy="4680520"/>
          </a:xfrm>
        </p:spPr>
        <p:txBody>
          <a:bodyPr>
            <a:normAutofit lnSpcReduction="10000"/>
          </a:bodyPr>
          <a:lstStyle/>
          <a:p>
            <a:r>
              <a:rPr lang="de-DE" dirty="0"/>
              <a:t>Die Doppelabschlussprogramme bieten die Möglichkeit, Einsicht in das Studentenleben im Ausland zu erhalten</a:t>
            </a:r>
            <a:r>
              <a:rPr lang="de-DE" dirty="0" smtClean="0"/>
              <a:t>.</a:t>
            </a:r>
            <a:endParaRPr lang="pl-PL" dirty="0" smtClean="0"/>
          </a:p>
          <a:p>
            <a:r>
              <a:rPr lang="de-DE" dirty="0"/>
              <a:t>Ein längerer Auslandsaufenthalt kann den </a:t>
            </a:r>
            <a:r>
              <a:rPr lang="de-DE" dirty="0" smtClean="0"/>
              <a:t>Student</a:t>
            </a:r>
            <a:r>
              <a:rPr lang="pl-PL" dirty="0" smtClean="0"/>
              <a:t>en</a:t>
            </a:r>
            <a:r>
              <a:rPr lang="de-DE" dirty="0" smtClean="0"/>
              <a:t>, </a:t>
            </a:r>
            <a:r>
              <a:rPr lang="de-DE" dirty="0"/>
              <a:t>die neue Kulturen kennen lernen </a:t>
            </a:r>
            <a:r>
              <a:rPr lang="de-DE" dirty="0" smtClean="0"/>
              <a:t>möchten</a:t>
            </a:r>
            <a:r>
              <a:rPr lang="de-DE" dirty="0"/>
              <a:t>, sehr von Nutzen sein</a:t>
            </a:r>
            <a:r>
              <a:rPr lang="de-DE" dirty="0" smtClean="0"/>
              <a:t>.</a:t>
            </a:r>
            <a:endParaRPr lang="pl-PL" dirty="0" smtClean="0"/>
          </a:p>
          <a:p>
            <a:r>
              <a:rPr lang="de-DE" dirty="0" smtClean="0"/>
              <a:t>D</a:t>
            </a:r>
            <a:r>
              <a:rPr lang="pl-PL" dirty="0" smtClean="0"/>
              <a:t>er</a:t>
            </a:r>
            <a:r>
              <a:rPr lang="de-DE" dirty="0" smtClean="0"/>
              <a:t> </a:t>
            </a:r>
            <a:r>
              <a:rPr lang="de-DE" dirty="0"/>
              <a:t>Auslandsaufenthalt hilft, eine Fremdsprache zu </a:t>
            </a:r>
            <a:r>
              <a:rPr lang="de-DE" dirty="0" err="1" smtClean="0"/>
              <a:t>erler</a:t>
            </a:r>
            <a:r>
              <a:rPr lang="pl-PL" dirty="0" err="1" smtClean="0"/>
              <a:t>nen</a:t>
            </a:r>
            <a:r>
              <a:rPr lang="de-DE" dirty="0" smtClean="0"/>
              <a:t>. </a:t>
            </a:r>
            <a:r>
              <a:rPr lang="de-DE" dirty="0"/>
              <a:t>Außerdem sind Personen, die doppelte Studiengänge absolvieren, auf dem Arbeitsmarkt gefragt, weil sie in der Regel zusätzliche Sprachen beherrschen</a:t>
            </a:r>
            <a:r>
              <a:rPr lang="de-DE" dirty="0" smtClean="0"/>
              <a:t>.</a:t>
            </a:r>
            <a:endParaRPr lang="pl-PL" dirty="0" smtClean="0"/>
          </a:p>
          <a:p>
            <a:r>
              <a:rPr lang="de-DE" dirty="0"/>
              <a:t>Die Auslandserfahrungen kommen also den Absolventen im Berufsleben zugute.</a:t>
            </a:r>
            <a:endParaRPr lang="pl-PL" dirty="0"/>
          </a:p>
        </p:txBody>
      </p:sp>
    </p:spTree>
    <p:extLst>
      <p:ext uri="{BB962C8B-B14F-4D97-AF65-F5344CB8AC3E}">
        <p14:creationId xmlns:p14="http://schemas.microsoft.com/office/powerpoint/2010/main" xmlns="" val="23232381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55576" y="476672"/>
            <a:ext cx="7272808" cy="1143000"/>
          </a:xfrm>
        </p:spPr>
        <p:txBody>
          <a:bodyPr/>
          <a:lstStyle/>
          <a:p>
            <a:pPr marL="0" indent="0" algn="ctr">
              <a:buNone/>
            </a:pPr>
            <a:r>
              <a:rPr lang="pl-PL" dirty="0" err="1"/>
              <a:t>Interessante</a:t>
            </a:r>
            <a:r>
              <a:rPr lang="pl-PL" dirty="0"/>
              <a:t> </a:t>
            </a:r>
            <a:r>
              <a:rPr lang="pl-PL" dirty="0" err="1"/>
              <a:t>E</a:t>
            </a:r>
            <a:r>
              <a:rPr lang="pl-PL" dirty="0" err="1" smtClean="0"/>
              <a:t>inzelheiten</a:t>
            </a:r>
            <a:endParaRPr lang="pl-PL" dirty="0"/>
          </a:p>
        </p:txBody>
      </p:sp>
      <p:sp>
        <p:nvSpPr>
          <p:cNvPr id="3" name="Symbol zastępczy zawartości 2"/>
          <p:cNvSpPr>
            <a:spLocks noGrp="1"/>
          </p:cNvSpPr>
          <p:nvPr>
            <p:ph sz="quarter" idx="13"/>
          </p:nvPr>
        </p:nvSpPr>
        <p:spPr>
          <a:xfrm>
            <a:off x="1115616" y="2132856"/>
            <a:ext cx="6400800" cy="3474720"/>
          </a:xfrm>
        </p:spPr>
        <p:txBody>
          <a:bodyPr/>
          <a:lstStyle/>
          <a:p>
            <a:r>
              <a:rPr lang="de-DE" dirty="0"/>
              <a:t>Man muss sich </a:t>
            </a:r>
            <a:r>
              <a:rPr lang="de-DE" dirty="0" smtClean="0"/>
              <a:t>an </a:t>
            </a:r>
            <a:r>
              <a:rPr lang="de-DE" dirty="0"/>
              <a:t>neue Situation und Umgebung anpassen</a:t>
            </a:r>
            <a:r>
              <a:rPr lang="de-DE" dirty="0" smtClean="0"/>
              <a:t>.</a:t>
            </a:r>
            <a:endParaRPr lang="pl-PL" dirty="0" smtClean="0"/>
          </a:p>
          <a:p>
            <a:r>
              <a:rPr lang="de-DE" dirty="0"/>
              <a:t>Außerdem lernen die Studenten eine höhere Offenheit, Toleranz, Selbstständigkeit und Flexibilität</a:t>
            </a:r>
            <a:r>
              <a:rPr lang="de-DE" dirty="0" smtClean="0"/>
              <a:t>.</a:t>
            </a:r>
            <a:endParaRPr lang="pl-PL" dirty="0" smtClean="0"/>
          </a:p>
          <a:p>
            <a:r>
              <a:rPr lang="de-DE" dirty="0"/>
              <a:t>Im Ausland ist es somit möglich, neue Kontakte zu knüpfen, die in der Zukunft nützlich sein können.</a:t>
            </a:r>
            <a:endParaRPr lang="pl-PL" dirty="0"/>
          </a:p>
        </p:txBody>
      </p:sp>
    </p:spTree>
    <p:extLst>
      <p:ext uri="{BB962C8B-B14F-4D97-AF65-F5344CB8AC3E}">
        <p14:creationId xmlns:p14="http://schemas.microsoft.com/office/powerpoint/2010/main" xmlns="" val="1848055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55576" y="476672"/>
            <a:ext cx="7272808" cy="1143000"/>
          </a:xfrm>
        </p:spPr>
        <p:txBody>
          <a:bodyPr/>
          <a:lstStyle/>
          <a:p>
            <a:pPr marL="0" indent="0" algn="ctr">
              <a:buNone/>
            </a:pPr>
            <a:r>
              <a:rPr lang="pl-PL" dirty="0" err="1"/>
              <a:t>Interessante</a:t>
            </a:r>
            <a:r>
              <a:rPr lang="pl-PL" dirty="0"/>
              <a:t> </a:t>
            </a:r>
            <a:r>
              <a:rPr lang="pl-PL" dirty="0" err="1"/>
              <a:t>E</a:t>
            </a:r>
            <a:r>
              <a:rPr lang="pl-PL" dirty="0" err="1" smtClean="0"/>
              <a:t>inzelheiten</a:t>
            </a:r>
            <a:endParaRPr lang="pl-PL" dirty="0"/>
          </a:p>
        </p:txBody>
      </p:sp>
      <p:sp>
        <p:nvSpPr>
          <p:cNvPr id="3" name="Symbol zastępczy zawartości 2"/>
          <p:cNvSpPr>
            <a:spLocks noGrp="1"/>
          </p:cNvSpPr>
          <p:nvPr>
            <p:ph sz="quarter" idx="13"/>
          </p:nvPr>
        </p:nvSpPr>
        <p:spPr>
          <a:xfrm>
            <a:off x="1115616" y="1916832"/>
            <a:ext cx="6696744" cy="4680520"/>
          </a:xfrm>
        </p:spPr>
        <p:txBody>
          <a:bodyPr>
            <a:normAutofit/>
          </a:bodyPr>
          <a:lstStyle/>
          <a:p>
            <a:pPr marL="45720" indent="0">
              <a:buNone/>
            </a:pPr>
            <a:r>
              <a:rPr lang="pl-PL" dirty="0" err="1" smtClean="0"/>
              <a:t>Angst</a:t>
            </a:r>
            <a:r>
              <a:rPr lang="pl-PL" dirty="0" smtClean="0"/>
              <a:t> </a:t>
            </a:r>
            <a:r>
              <a:rPr lang="pl-PL" dirty="0" err="1"/>
              <a:t>vor</a:t>
            </a:r>
            <a:r>
              <a:rPr lang="pl-PL" dirty="0"/>
              <a:t> </a:t>
            </a:r>
            <a:r>
              <a:rPr lang="pl-PL" dirty="0" err="1"/>
              <a:t>dem</a:t>
            </a:r>
            <a:r>
              <a:rPr lang="pl-PL" dirty="0"/>
              <a:t> </a:t>
            </a:r>
            <a:r>
              <a:rPr lang="pl-PL" dirty="0" err="1"/>
              <a:t>Unbekannten</a:t>
            </a:r>
            <a:r>
              <a:rPr lang="pl-PL" dirty="0" smtClean="0"/>
              <a:t>!</a:t>
            </a:r>
            <a:endParaRPr lang="pl-PL" dirty="0"/>
          </a:p>
          <a:p>
            <a:r>
              <a:rPr lang="de-DE" dirty="0" smtClean="0"/>
              <a:t>Viele </a:t>
            </a:r>
            <a:r>
              <a:rPr lang="de-DE" dirty="0"/>
              <a:t>Studenten sind ihrer Fremdsprachenkenntnisse nicht sicher.</a:t>
            </a:r>
          </a:p>
          <a:p>
            <a:r>
              <a:rPr lang="de-DE" dirty="0"/>
              <a:t>Diese Furcht ist jedoch unbegründet, weil während des Aufenthalts im Ausland häufig Sprachkurse angeboten werden.</a:t>
            </a:r>
          </a:p>
          <a:p>
            <a:r>
              <a:rPr lang="de-DE" dirty="0"/>
              <a:t>Man muss sich also keine Sorgen um die sprachlichen Probleme machen.</a:t>
            </a:r>
          </a:p>
          <a:p>
            <a:r>
              <a:rPr lang="de-DE" dirty="0"/>
              <a:t>Die Aufgeschlossenheit gegenüber einer fremden Kultur ist jedoch erforderlich.</a:t>
            </a:r>
          </a:p>
          <a:p>
            <a:endParaRPr lang="pl-PL" dirty="0"/>
          </a:p>
        </p:txBody>
      </p:sp>
    </p:spTree>
    <p:extLst>
      <p:ext uri="{BB962C8B-B14F-4D97-AF65-F5344CB8AC3E}">
        <p14:creationId xmlns:p14="http://schemas.microsoft.com/office/powerpoint/2010/main" xmlns="" val="30024010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55576" y="476672"/>
            <a:ext cx="7272808" cy="1143000"/>
          </a:xfrm>
        </p:spPr>
        <p:txBody>
          <a:bodyPr/>
          <a:lstStyle/>
          <a:p>
            <a:pPr marL="0" indent="0" algn="ctr">
              <a:buNone/>
            </a:pPr>
            <a:r>
              <a:rPr lang="pl-PL" dirty="0" err="1"/>
              <a:t>Interessante</a:t>
            </a:r>
            <a:r>
              <a:rPr lang="pl-PL" dirty="0"/>
              <a:t> </a:t>
            </a:r>
            <a:r>
              <a:rPr lang="pl-PL" dirty="0" err="1"/>
              <a:t>E</a:t>
            </a:r>
            <a:r>
              <a:rPr lang="pl-PL" dirty="0" err="1" smtClean="0"/>
              <a:t>inzelheiten</a:t>
            </a:r>
            <a:endParaRPr lang="pl-PL" dirty="0"/>
          </a:p>
        </p:txBody>
      </p:sp>
      <p:sp>
        <p:nvSpPr>
          <p:cNvPr id="3" name="Symbol zastępczy zawartości 2"/>
          <p:cNvSpPr>
            <a:spLocks noGrp="1"/>
          </p:cNvSpPr>
          <p:nvPr>
            <p:ph sz="quarter" idx="13"/>
          </p:nvPr>
        </p:nvSpPr>
        <p:spPr>
          <a:xfrm>
            <a:off x="1115616" y="1916832"/>
            <a:ext cx="6696744" cy="4392488"/>
          </a:xfrm>
        </p:spPr>
        <p:txBody>
          <a:bodyPr>
            <a:normAutofit lnSpcReduction="10000"/>
          </a:bodyPr>
          <a:lstStyle/>
          <a:p>
            <a:r>
              <a:rPr lang="de-DE" dirty="0"/>
              <a:t>Man sollte sich auch durch die Studiengebühren im Ausland nicht abschrecken lassen</a:t>
            </a:r>
            <a:r>
              <a:rPr lang="de-DE" dirty="0" smtClean="0"/>
              <a:t>.</a:t>
            </a:r>
            <a:endParaRPr lang="pl-PL" dirty="0" smtClean="0"/>
          </a:p>
          <a:p>
            <a:r>
              <a:rPr lang="de-DE" dirty="0"/>
              <a:t>Die Gebühren an einer ausländischen Hochschule sind nämlich oft verträglich </a:t>
            </a:r>
            <a:r>
              <a:rPr lang="de-DE" dirty="0" err="1" smtClean="0"/>
              <a:t>ausgeschlo</a:t>
            </a:r>
            <a:r>
              <a:rPr lang="pl-PL" dirty="0" err="1" smtClean="0"/>
              <a:t>ss</a:t>
            </a:r>
            <a:r>
              <a:rPr lang="de-DE" dirty="0" smtClean="0"/>
              <a:t>en</a:t>
            </a:r>
            <a:r>
              <a:rPr lang="de-DE" dirty="0"/>
              <a:t>.</a:t>
            </a:r>
            <a:endParaRPr lang="pl-PL" dirty="0" smtClean="0"/>
          </a:p>
          <a:p>
            <a:r>
              <a:rPr lang="de-DE" dirty="0"/>
              <a:t>Die Studenten, die an einer ausländischen Universität immatrikuliert werden möchten, können manchmal Probleme haben, eine preiswerte Unterkunft für das ganze Auslandssemester zu finden</a:t>
            </a:r>
            <a:r>
              <a:rPr lang="de-DE" dirty="0" smtClean="0"/>
              <a:t>.</a:t>
            </a:r>
            <a:endParaRPr lang="pl-PL" dirty="0" smtClean="0"/>
          </a:p>
          <a:p>
            <a:r>
              <a:rPr lang="de-DE" dirty="0"/>
              <a:t>Die Studenten sollten also über die notwendigen Sprachvoraussetzungen und die Ausgaben für Auslandsaufenthalte gut unterrichtet sein.</a:t>
            </a:r>
            <a:endParaRPr lang="pl-PL" dirty="0" smtClean="0"/>
          </a:p>
        </p:txBody>
      </p:sp>
    </p:spTree>
    <p:extLst>
      <p:ext uri="{BB962C8B-B14F-4D97-AF65-F5344CB8AC3E}">
        <p14:creationId xmlns:p14="http://schemas.microsoft.com/office/powerpoint/2010/main" xmlns="" val="21092148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55576" y="476672"/>
            <a:ext cx="7272808" cy="1143000"/>
          </a:xfrm>
        </p:spPr>
        <p:txBody>
          <a:bodyPr/>
          <a:lstStyle/>
          <a:p>
            <a:pPr marL="0" indent="0" algn="ctr">
              <a:buNone/>
            </a:pPr>
            <a:r>
              <a:rPr lang="pl-PL" dirty="0" err="1"/>
              <a:t>Interessante</a:t>
            </a:r>
            <a:r>
              <a:rPr lang="pl-PL" dirty="0"/>
              <a:t> </a:t>
            </a:r>
            <a:r>
              <a:rPr lang="pl-PL" dirty="0" err="1"/>
              <a:t>E</a:t>
            </a:r>
            <a:r>
              <a:rPr lang="pl-PL" dirty="0" err="1" smtClean="0"/>
              <a:t>inzelheiten</a:t>
            </a:r>
            <a:endParaRPr lang="pl-PL" dirty="0"/>
          </a:p>
        </p:txBody>
      </p:sp>
      <p:sp>
        <p:nvSpPr>
          <p:cNvPr id="3" name="Symbol zastępczy zawartości 2"/>
          <p:cNvSpPr>
            <a:spLocks noGrp="1"/>
          </p:cNvSpPr>
          <p:nvPr>
            <p:ph sz="quarter" idx="13"/>
          </p:nvPr>
        </p:nvSpPr>
        <p:spPr>
          <a:xfrm>
            <a:off x="1115616" y="1916832"/>
            <a:ext cx="6696744" cy="4392488"/>
          </a:xfrm>
        </p:spPr>
        <p:txBody>
          <a:bodyPr>
            <a:normAutofit/>
          </a:bodyPr>
          <a:lstStyle/>
          <a:p>
            <a:r>
              <a:rPr lang="de-DE" dirty="0"/>
              <a:t>Außerdem ist es notwendig, entsprechende Bewerbungsfristen einzuhalten, weil die ausländischen Universitäten unterschiedliche Semesterzeiten haben</a:t>
            </a:r>
            <a:r>
              <a:rPr lang="de-DE" dirty="0" smtClean="0"/>
              <a:t>.</a:t>
            </a:r>
            <a:endParaRPr lang="pl-PL" dirty="0" smtClean="0"/>
          </a:p>
          <a:p>
            <a:r>
              <a:rPr lang="de-DE" dirty="0"/>
              <a:t>Man sollte sich auch rechtzeitig informieren, welche Aufenthaltsbestimmungen im Zielland vorhanden sind.</a:t>
            </a:r>
            <a:endParaRPr lang="pl-PL" dirty="0" smtClean="0"/>
          </a:p>
          <a:p>
            <a:r>
              <a:rPr lang="de-DE" dirty="0"/>
              <a:t>In einigen Fällen muss ein Visum beantragt werden.</a:t>
            </a:r>
            <a:endParaRPr lang="pl-PL" dirty="0"/>
          </a:p>
        </p:txBody>
      </p:sp>
    </p:spTree>
    <p:extLst>
      <p:ext uri="{BB962C8B-B14F-4D97-AF65-F5344CB8AC3E}">
        <p14:creationId xmlns:p14="http://schemas.microsoft.com/office/powerpoint/2010/main" xmlns="" val="660672522"/>
      </p:ext>
    </p:extLst>
  </p:cSld>
  <p:clrMapOvr>
    <a:masterClrMapping/>
  </p:clrMapOvr>
  <p:timing>
    <p:tnLst>
      <p:par>
        <p:cTn id="1" dur="indefinite" restart="never" nodeType="tmRoot"/>
      </p:par>
    </p:tnLst>
  </p:timing>
</p:sld>
</file>

<file path=ppt/theme/theme1.xml><?xml version="1.0" encoding="utf-8"?>
<a:theme xmlns:a="http://schemas.openxmlformats.org/drawingml/2006/main" name="Aerodynamiczny">
  <a:themeElements>
    <a:clrScheme name="Elementarny">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Aerodynamiczny">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erodynamiczny">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441</TotalTime>
  <Words>998</Words>
  <Application>Microsoft Office PowerPoint</Application>
  <PresentationFormat>Pokaz na ekranie (4:3)</PresentationFormat>
  <Paragraphs>132</Paragraphs>
  <Slides>16</Slides>
  <Notes>0</Notes>
  <HiddenSlides>0</HiddenSlides>
  <MMClips>0</MMClips>
  <ScaleCrop>false</ScaleCrop>
  <HeadingPairs>
    <vt:vector size="4" baseType="variant">
      <vt:variant>
        <vt:lpstr>Motyw</vt:lpstr>
      </vt:variant>
      <vt:variant>
        <vt:i4>1</vt:i4>
      </vt:variant>
      <vt:variant>
        <vt:lpstr>Tytuły slajdów</vt:lpstr>
      </vt:variant>
      <vt:variant>
        <vt:i4>16</vt:i4>
      </vt:variant>
    </vt:vector>
  </HeadingPairs>
  <TitlesOfParts>
    <vt:vector size="17" baseType="lpstr">
      <vt:lpstr>Aerodynamiczny</vt:lpstr>
      <vt:lpstr>Doppelter Hochschulabachluss – doppelter Gewinn</vt:lpstr>
      <vt:lpstr>Inhalt:</vt:lpstr>
      <vt:lpstr>Einführung</vt:lpstr>
      <vt:lpstr>Was ist das Doppeldiplom?</vt:lpstr>
      <vt:lpstr>Interessante Einzelheiten</vt:lpstr>
      <vt:lpstr>Interessante Einzelheiten</vt:lpstr>
      <vt:lpstr>Interessante Einzelheiten</vt:lpstr>
      <vt:lpstr>Interessante Einzelheiten</vt:lpstr>
      <vt:lpstr>Interessante Einzelheiten</vt:lpstr>
      <vt:lpstr>Persönliche Erfahrungen </vt:lpstr>
      <vt:lpstr>Slajd 11</vt:lpstr>
      <vt:lpstr>Zusammenfassung</vt:lpstr>
      <vt:lpstr>Zusammenfassung</vt:lpstr>
      <vt:lpstr>Fachwortschatz</vt:lpstr>
      <vt:lpstr>Fachwortschatz</vt:lpstr>
      <vt:lpstr>Bibliographie: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Doppelter Hochschulabachluss – doppelter Gewinn</dc:title>
  <dc:creator>Ewelina</dc:creator>
  <cp:lastModifiedBy>R</cp:lastModifiedBy>
  <cp:revision>50</cp:revision>
  <dcterms:created xsi:type="dcterms:W3CDTF">2014-03-09T14:44:26Z</dcterms:created>
  <dcterms:modified xsi:type="dcterms:W3CDTF">2015-04-19T08:09:05Z</dcterms:modified>
</cp:coreProperties>
</file>