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78" r:id="rId21"/>
    <p:sldId id="276" r:id="rId22"/>
    <p:sldId id="277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>
        <p:scale>
          <a:sx n="66" d="100"/>
          <a:sy n="66" d="100"/>
        </p:scale>
        <p:origin x="-3318" y="-1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3680F-EEFA-45E0-9B8C-2E8699DFE88A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5FF2-846B-4C0F-A885-8EB3570A54A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243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35FF2-846B-4C0F-A885-8EB3570A54AF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884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309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804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642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9064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9850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5470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892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025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3158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5913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7193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CCC8-8AAF-4551-8763-5DBC1725DE29}" type="datetimeFigureOut">
              <a:rPr lang="pl-PL" smtClean="0"/>
              <a:pPr/>
              <a:t>2015-04-19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C44C-5637-4567-8246-DE593719331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913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pPr marL="182880"/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pl-PL" alt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alt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räsentation</a:t>
            </a:r>
            <a:r>
              <a:rPr lang="pl-PL" alt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l-PL" altLang="pl-P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hema</a:t>
            </a:r>
            <a:r>
              <a:rPr lang="pl-PL" alt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Das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Deutschland und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Polen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Vergleich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99992" y="3717032"/>
            <a:ext cx="4464496" cy="2099074"/>
          </a:xfrm>
        </p:spPr>
        <p:txBody>
          <a:bodyPr>
            <a:normAutofit fontScale="77500" lnSpcReduction="20000"/>
          </a:bodyPr>
          <a:lstStyle/>
          <a:p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Vorbereitet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einer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pl-P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dagogikstudentin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Rzeszower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Universit</a:t>
            </a:r>
            <a:r>
              <a:rPr lang="de-D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im </a:t>
            </a:r>
            <a:r>
              <a:rPr lang="pl-PL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vierten</a:t>
            </a:r>
            <a:r>
              <a:rPr lang="pl-PL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Studienjahr</a:t>
            </a:r>
            <a:endParaRPr lang="pl-PL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Gruppe</a:t>
            </a:r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von Mag. M. Żukowska-Światłowska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600400" cy="310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131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	</a:t>
            </a:r>
            <a:r>
              <a:rPr lang="en-US" dirty="0" err="1" smtClean="0"/>
              <a:t>Sowohl</a:t>
            </a:r>
            <a:r>
              <a:rPr lang="en-US" dirty="0" smtClean="0"/>
              <a:t> </a:t>
            </a:r>
            <a:r>
              <a:rPr lang="en-US" dirty="0"/>
              <a:t>in Deutschland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in </a:t>
            </a:r>
            <a:r>
              <a:rPr lang="en-US" dirty="0" err="1"/>
              <a:t>Polen</a:t>
            </a:r>
            <a:r>
              <a:rPr lang="en-US" dirty="0"/>
              <a:t> </a:t>
            </a:r>
            <a:r>
              <a:rPr lang="en-US" dirty="0" smtClean="0"/>
              <a:t>sin</a:t>
            </a:r>
            <a:r>
              <a:rPr lang="pl-PL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häu</a:t>
            </a:r>
            <a:r>
              <a:rPr lang="pl-PL" dirty="0" smtClean="0"/>
              <a:t>f</a:t>
            </a:r>
            <a:r>
              <a:rPr lang="en-US" dirty="0" err="1" smtClean="0"/>
              <a:t>ig</a:t>
            </a:r>
            <a:r>
              <a:rPr lang="en-US" dirty="0" smtClean="0"/>
              <a:t> </a:t>
            </a:r>
            <a:r>
              <a:rPr lang="en-US" dirty="0" err="1"/>
              <a:t>Studenten</a:t>
            </a:r>
            <a:r>
              <a:rPr lang="en-US" dirty="0"/>
              <a:t>, die </a:t>
            </a:r>
            <a:r>
              <a:rPr lang="en-US" dirty="0" err="1"/>
              <a:t>sich</a:t>
            </a:r>
            <a:r>
              <a:rPr lang="en-US" dirty="0"/>
              <a:t> in </a:t>
            </a:r>
            <a:r>
              <a:rPr lang="en-US" dirty="0" err="1"/>
              <a:t>ihrer</a:t>
            </a:r>
            <a:r>
              <a:rPr lang="en-US" dirty="0"/>
              <a:t> </a:t>
            </a:r>
            <a:r>
              <a:rPr lang="en-US" dirty="0" err="1"/>
              <a:t>Freizeit</a:t>
            </a:r>
            <a:r>
              <a:rPr lang="en-US" dirty="0"/>
              <a:t> </a:t>
            </a:r>
            <a:r>
              <a:rPr lang="en-US" dirty="0" err="1"/>
              <a:t>engagieren</a:t>
            </a:r>
            <a:r>
              <a:rPr lang="en-US" dirty="0"/>
              <a:t>.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 smtClean="0"/>
              <a:t>haben</a:t>
            </a:r>
            <a:r>
              <a:rPr lang="pl-PL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Gegensatz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älteren</a:t>
            </a:r>
            <a:r>
              <a:rPr lang="en-US" dirty="0"/>
              <a:t> </a:t>
            </a:r>
            <a:r>
              <a:rPr lang="en-US" dirty="0" err="1" smtClean="0"/>
              <a:t>Menschen</a:t>
            </a:r>
            <a:r>
              <a:rPr lang="pl-PL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häufig</a:t>
            </a:r>
            <a:r>
              <a:rPr lang="en-US" dirty="0"/>
              <a:t>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Verpflichtungen</a:t>
            </a:r>
            <a:r>
              <a:rPr lang="en-US" dirty="0"/>
              <a:t> in der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der </a:t>
            </a:r>
            <a:r>
              <a:rPr lang="en-US" dirty="0" err="1"/>
              <a:t>Arbeit</a:t>
            </a:r>
            <a:r>
              <a:rPr lang="en-US" dirty="0"/>
              <a:t>. “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habe</a:t>
            </a:r>
            <a:r>
              <a:rPr lang="en-US" dirty="0"/>
              <a:t>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”, “ </a:t>
            </a:r>
            <a:r>
              <a:rPr lang="en-US" dirty="0" err="1"/>
              <a:t>Ich</a:t>
            </a:r>
            <a:r>
              <a:rPr lang="en-US" dirty="0"/>
              <a:t> muss </a:t>
            </a:r>
            <a:r>
              <a:rPr lang="en-US" dirty="0" err="1"/>
              <a:t>mich</a:t>
            </a:r>
            <a:r>
              <a:rPr lang="en-US" dirty="0"/>
              <a:t> um </a:t>
            </a:r>
            <a:r>
              <a:rPr lang="en-US" dirty="0" err="1"/>
              <a:t>meine</a:t>
            </a:r>
            <a:r>
              <a:rPr lang="en-US" dirty="0"/>
              <a:t>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kümmern</a:t>
            </a:r>
            <a:r>
              <a:rPr lang="en-US" dirty="0"/>
              <a:t>”- das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die </a:t>
            </a:r>
            <a:r>
              <a:rPr lang="en-US" dirty="0" err="1"/>
              <a:t>Gründe</a:t>
            </a:r>
            <a:r>
              <a:rPr lang="en-US" dirty="0"/>
              <a:t>, die am </a:t>
            </a:r>
            <a:r>
              <a:rPr lang="en-US" dirty="0" err="1"/>
              <a:t>häufigsten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Antwort</a:t>
            </a:r>
            <a:r>
              <a:rPr lang="en-US" dirty="0"/>
              <a:t> auf die </a:t>
            </a:r>
            <a:r>
              <a:rPr lang="en-US" dirty="0" err="1"/>
              <a:t>Frage</a:t>
            </a:r>
            <a:r>
              <a:rPr lang="en-US" dirty="0"/>
              <a:t> </a:t>
            </a:r>
            <a:r>
              <a:rPr lang="en-US" dirty="0" err="1"/>
              <a:t>genannt</a:t>
            </a:r>
            <a:r>
              <a:rPr lang="en-US" dirty="0"/>
              <a:t> </a:t>
            </a:r>
            <a:r>
              <a:rPr lang="en-US" dirty="0" smtClean="0"/>
              <a:t>w</a:t>
            </a:r>
            <a:r>
              <a:rPr lang="pl-PL" dirty="0" smtClean="0"/>
              <a:t>e</a:t>
            </a:r>
            <a:r>
              <a:rPr lang="en-US" dirty="0" err="1" smtClean="0"/>
              <a:t>rden</a:t>
            </a:r>
            <a:r>
              <a:rPr lang="en-US" dirty="0"/>
              <a:t>, </a:t>
            </a:r>
            <a:r>
              <a:rPr lang="en-US" dirty="0" err="1"/>
              <a:t>warum</a:t>
            </a:r>
            <a:r>
              <a:rPr lang="en-US" dirty="0"/>
              <a:t> man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ehrenamtlich</a:t>
            </a:r>
            <a:r>
              <a:rPr lang="en-US" dirty="0"/>
              <a:t> </a:t>
            </a:r>
            <a:r>
              <a:rPr lang="en-US" dirty="0" err="1"/>
              <a:t>engagiert</a:t>
            </a:r>
            <a:r>
              <a:rPr lang="en-US" dirty="0"/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260648"/>
            <a:ext cx="73448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3200" b="1" cap="none" spc="1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Warum</a:t>
            </a:r>
            <a:r>
              <a:rPr lang="pl-PL" sz="3200" b="1" cap="none" spc="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1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arbeiten</a:t>
            </a:r>
            <a:r>
              <a:rPr lang="pl-PL" sz="3200" b="1" cap="none" spc="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3200" b="1" cap="none" spc="150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junge</a:t>
            </a:r>
            <a:r>
              <a:rPr lang="pl-PL" sz="3200" b="1" cap="none" spc="1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150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Leute</a:t>
            </a:r>
            <a:r>
              <a:rPr lang="pl-PL" sz="3200" b="1" cap="none" spc="150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1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gern</a:t>
            </a:r>
            <a:r>
              <a:rPr lang="pl-PL" sz="3200" b="1" cap="none" spc="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3200" b="1" spc="1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3200" b="1" cap="none" spc="1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hrenamthlich</a:t>
            </a:r>
            <a:r>
              <a:rPr lang="pl-PL" sz="3200" b="1" cap="none" spc="1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pl-PL" sz="3200" b="1" cap="none" spc="1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9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260648"/>
            <a:ext cx="7398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Interessante</a:t>
            </a:r>
            <a:r>
              <a:rPr lang="pl-PL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Einzelheiten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62138"/>
            <a:ext cx="5715000" cy="35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37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Hilfsorganisation</a:t>
            </a:r>
            <a:r>
              <a:rPr lang="pl-PL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pl-PL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Obdachlose</a:t>
            </a:r>
            <a:r>
              <a:rPr lang="pl-PL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Deutschland</a:t>
            </a:r>
            <a: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 smtClean="0"/>
              <a:t>	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/>
              <a:t>der </a:t>
            </a:r>
            <a:r>
              <a:rPr lang="en-US" sz="2800" dirty="0" err="1"/>
              <a:t>bekanntesten</a:t>
            </a:r>
            <a:r>
              <a:rPr lang="en-US" sz="2800" dirty="0"/>
              <a:t> </a:t>
            </a:r>
            <a:r>
              <a:rPr lang="en-US" sz="2800" dirty="0" err="1"/>
              <a:t>Beispiele</a:t>
            </a:r>
            <a:r>
              <a:rPr lang="en-US" sz="2800" dirty="0"/>
              <a:t> in Deutschland war die Berliner “ </a:t>
            </a:r>
            <a:r>
              <a:rPr lang="pl-PL" sz="2800" dirty="0" err="1"/>
              <a:t>T</a:t>
            </a:r>
            <a:r>
              <a:rPr lang="en-US" sz="2800" dirty="0" err="1" smtClean="0"/>
              <a:t>reberhilfe</a:t>
            </a:r>
            <a:r>
              <a:rPr lang="en-US" sz="2800" dirty="0"/>
              <a:t>”,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Organisation</a:t>
            </a:r>
            <a:r>
              <a:rPr lang="en-US" sz="2800" dirty="0"/>
              <a:t>, die </a:t>
            </a:r>
            <a:r>
              <a:rPr lang="en-US" sz="2800" dirty="0" err="1"/>
              <a:t>sich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Obdachlose</a:t>
            </a:r>
            <a:r>
              <a:rPr lang="en-US" sz="2800" dirty="0"/>
              <a:t> in Berlin </a:t>
            </a:r>
            <a:r>
              <a:rPr lang="en-US" sz="2800" dirty="0" err="1"/>
              <a:t>einsetzte</a:t>
            </a:r>
            <a:r>
              <a:rPr lang="en-US" sz="2800" dirty="0"/>
              <a:t>. </a:t>
            </a:r>
            <a:r>
              <a:rPr lang="en-US" sz="2800" dirty="0" err="1"/>
              <a:t>Dabei</a:t>
            </a:r>
            <a:r>
              <a:rPr lang="en-US" sz="2800" dirty="0"/>
              <a:t> </a:t>
            </a:r>
            <a:r>
              <a:rPr lang="en-US" sz="2800" dirty="0" err="1" smtClean="0"/>
              <a:t>stellte</a:t>
            </a:r>
            <a:r>
              <a:rPr lang="en-US" sz="2800" dirty="0" smtClean="0"/>
              <a:t> </a:t>
            </a:r>
            <a:r>
              <a:rPr lang="en-US" sz="2800" dirty="0" err="1"/>
              <a:t>sie</a:t>
            </a:r>
            <a:r>
              <a:rPr lang="en-US" sz="2800" dirty="0"/>
              <a:t> </a:t>
            </a:r>
            <a:r>
              <a:rPr lang="en-US" sz="2800" dirty="0" err="1"/>
              <a:t>Wohnungen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Verfügung</a:t>
            </a:r>
            <a:r>
              <a:rPr lang="en-US" sz="2800" dirty="0"/>
              <a:t> und </a:t>
            </a:r>
            <a:r>
              <a:rPr lang="en-US" sz="2800" dirty="0" err="1"/>
              <a:t>betreute</a:t>
            </a:r>
            <a:r>
              <a:rPr lang="en-US" sz="2800" dirty="0"/>
              <a:t> </a:t>
            </a:r>
            <a:r>
              <a:rPr lang="en-US" sz="2800" dirty="0" err="1"/>
              <a:t>dort</a:t>
            </a:r>
            <a:r>
              <a:rPr lang="en-US" sz="2800" dirty="0"/>
              <a:t> die </a:t>
            </a:r>
            <a:r>
              <a:rPr lang="en-US" sz="2800" dirty="0" err="1"/>
              <a:t>Obdachlosen</a:t>
            </a:r>
            <a:r>
              <a:rPr lang="en-US" sz="2800" dirty="0"/>
              <a:t> und </a:t>
            </a:r>
            <a:r>
              <a:rPr lang="en-US" sz="2800" dirty="0" err="1"/>
              <a:t>erhielt</a:t>
            </a:r>
            <a:r>
              <a:rPr lang="en-US" sz="2800" dirty="0"/>
              <a:t> </a:t>
            </a:r>
            <a:r>
              <a:rPr lang="en-US" sz="2800" dirty="0" err="1"/>
              <a:t>dafür</a:t>
            </a:r>
            <a:r>
              <a:rPr lang="en-US" sz="2800" dirty="0"/>
              <a:t> Geld von der Berliner </a:t>
            </a:r>
            <a:r>
              <a:rPr lang="en-US" sz="2800" dirty="0" err="1"/>
              <a:t>Regierung</a:t>
            </a:r>
            <a:r>
              <a:rPr lang="en-US" sz="2800" dirty="0"/>
              <a:t>. </a:t>
            </a:r>
            <a:r>
              <a:rPr lang="en-US" sz="2800" dirty="0" err="1"/>
              <a:t>Während</a:t>
            </a:r>
            <a:r>
              <a:rPr lang="en-US" sz="2800" dirty="0"/>
              <a:t> </a:t>
            </a:r>
            <a:r>
              <a:rPr lang="en-US" sz="2800" dirty="0" err="1"/>
              <a:t>aber</a:t>
            </a:r>
            <a:r>
              <a:rPr lang="en-US" sz="2800" dirty="0"/>
              <a:t> </a:t>
            </a:r>
            <a:r>
              <a:rPr lang="en-US" sz="2800" dirty="0" err="1"/>
              <a:t>viele</a:t>
            </a:r>
            <a:r>
              <a:rPr lang="en-US" sz="2800" dirty="0"/>
              <a:t> Menschen </a:t>
            </a:r>
            <a:r>
              <a:rPr lang="en-US" sz="2800" dirty="0" err="1"/>
              <a:t>ehrenamtlich</a:t>
            </a:r>
            <a:r>
              <a:rPr lang="en-US" sz="2800" dirty="0"/>
              <a:t> und </a:t>
            </a:r>
            <a:r>
              <a:rPr lang="en-US" sz="2800" dirty="0" err="1"/>
              <a:t>ohne</a:t>
            </a:r>
            <a:r>
              <a:rPr lang="en-US" sz="2800" dirty="0"/>
              <a:t> </a:t>
            </a:r>
            <a:r>
              <a:rPr lang="en-US" sz="2800" dirty="0" err="1"/>
              <a:t>Bezahlung</a:t>
            </a:r>
            <a:r>
              <a:rPr lang="en-US" sz="2800" dirty="0"/>
              <a:t> </a:t>
            </a:r>
            <a:r>
              <a:rPr lang="en-US" sz="2800" dirty="0" err="1"/>
              <a:t>wichtige</a:t>
            </a:r>
            <a:r>
              <a:rPr lang="en-US" sz="2800" dirty="0"/>
              <a:t> </a:t>
            </a:r>
            <a:r>
              <a:rPr lang="en-US" sz="2800" dirty="0" err="1"/>
              <a:t>Tätigkeiten</a:t>
            </a:r>
            <a:r>
              <a:rPr lang="en-US" sz="2800" dirty="0"/>
              <a:t> </a:t>
            </a:r>
            <a:r>
              <a:rPr lang="de-DE" sz="2800" dirty="0" smtClean="0"/>
              <a:t>übernehmen</a:t>
            </a:r>
            <a:r>
              <a:rPr lang="en-US" sz="2800" dirty="0" smtClean="0"/>
              <a:t>, </a:t>
            </a:r>
            <a:r>
              <a:rPr lang="en-US" sz="2800" dirty="0"/>
              <a:t>um </a:t>
            </a:r>
            <a:r>
              <a:rPr lang="de-DE" sz="2800" dirty="0" smtClean="0"/>
              <a:t>Obdachlosen</a:t>
            </a:r>
            <a:r>
              <a:rPr lang="en-US" sz="2800" dirty="0" smtClean="0"/>
              <a:t> </a:t>
            </a:r>
            <a:r>
              <a:rPr lang="en-US" sz="2800" dirty="0"/>
              <a:t>in Berlin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helfen</a:t>
            </a:r>
            <a:r>
              <a:rPr lang="en-US" sz="2800" dirty="0"/>
              <a:t>, </a:t>
            </a:r>
            <a:r>
              <a:rPr lang="en-US" sz="2800" dirty="0" err="1"/>
              <a:t>erhielt</a:t>
            </a:r>
            <a:r>
              <a:rPr lang="en-US" sz="2800" dirty="0"/>
              <a:t> der </a:t>
            </a:r>
            <a:r>
              <a:rPr lang="en-US" sz="2800" dirty="0" err="1"/>
              <a:t>Vorsitzende</a:t>
            </a:r>
            <a:r>
              <a:rPr lang="en-US" sz="2800" dirty="0"/>
              <a:t> </a:t>
            </a:r>
            <a:r>
              <a:rPr lang="en-US" sz="2800" dirty="0" err="1"/>
              <a:t>der</a:t>
            </a:r>
            <a:r>
              <a:rPr lang="en-US" sz="2800" dirty="0"/>
              <a:t> </a:t>
            </a:r>
            <a:r>
              <a:rPr lang="en-US" sz="2800" dirty="0" smtClean="0"/>
              <a:t>“</a:t>
            </a:r>
            <a:r>
              <a:rPr lang="en-US" sz="2800" dirty="0" err="1" smtClean="0"/>
              <a:t>Treberhilfe</a:t>
            </a:r>
            <a:r>
              <a:rPr lang="en-US" sz="2800" dirty="0"/>
              <a:t>”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/>
              <a:t>seine </a:t>
            </a:r>
            <a:r>
              <a:rPr lang="en-US" sz="2800" dirty="0" err="1"/>
              <a:t>Tätigkeit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Organisation</a:t>
            </a:r>
            <a:r>
              <a:rPr lang="en-US" sz="2800" dirty="0"/>
              <a:t> </a:t>
            </a:r>
            <a:r>
              <a:rPr lang="en-US" sz="2800" dirty="0" err="1"/>
              <a:t>über</a:t>
            </a:r>
            <a:r>
              <a:rPr lang="en-US" sz="2800" dirty="0"/>
              <a:t> 300000 Euro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Jahr</a:t>
            </a:r>
            <a:r>
              <a:rPr lang="en-US" sz="2800" dirty="0"/>
              <a:t>. Der Fall </a:t>
            </a:r>
            <a:r>
              <a:rPr lang="en-US" sz="2800" dirty="0" err="1"/>
              <a:t>wurde</a:t>
            </a:r>
            <a:r>
              <a:rPr lang="en-US" sz="2800" dirty="0"/>
              <a:t> </a:t>
            </a:r>
            <a:r>
              <a:rPr lang="en-US" sz="2800" dirty="0" err="1"/>
              <a:t>erst</a:t>
            </a:r>
            <a:r>
              <a:rPr lang="en-US" sz="2800" dirty="0"/>
              <a:t> </a:t>
            </a:r>
            <a:r>
              <a:rPr lang="en-US" sz="2800" dirty="0" err="1"/>
              <a:t>bekannt</a:t>
            </a:r>
            <a:r>
              <a:rPr lang="en-US" sz="2800" dirty="0"/>
              <a:t>, </a:t>
            </a:r>
            <a:r>
              <a:rPr lang="en-US" sz="2800" dirty="0" err="1"/>
              <a:t>nachdem</a:t>
            </a:r>
            <a:r>
              <a:rPr lang="en-US" sz="2800" dirty="0"/>
              <a:t> </a:t>
            </a:r>
            <a:r>
              <a:rPr lang="en-US" sz="2800" dirty="0" err="1"/>
              <a:t>er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 err="1"/>
              <a:t>seinem</a:t>
            </a:r>
            <a:r>
              <a:rPr lang="en-US" sz="2800" dirty="0"/>
              <a:t> </a:t>
            </a:r>
            <a:r>
              <a:rPr lang="en-US" sz="2800" dirty="0" err="1" smtClean="0"/>
              <a:t>Dienstwagen</a:t>
            </a:r>
            <a:r>
              <a:rPr lang="pl-PL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/>
              <a:t>einem</a:t>
            </a:r>
            <a:r>
              <a:rPr lang="en-US" sz="2800" dirty="0"/>
              <a:t> </a:t>
            </a:r>
            <a:r>
              <a:rPr lang="en-US" sz="2800" dirty="0" err="1" smtClean="0"/>
              <a:t>Maserati</a:t>
            </a:r>
            <a:r>
              <a:rPr lang="pl-PL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/>
              <a:t>zu</a:t>
            </a:r>
            <a:r>
              <a:rPr lang="en-US" sz="2800" dirty="0"/>
              <a:t> </a:t>
            </a:r>
            <a:r>
              <a:rPr lang="en-US" sz="2800" dirty="0" err="1"/>
              <a:t>schnell</a:t>
            </a:r>
            <a:r>
              <a:rPr lang="en-US" sz="2800" dirty="0"/>
              <a:t> </a:t>
            </a:r>
            <a:r>
              <a:rPr lang="en-US" sz="2800" dirty="0" err="1"/>
              <a:t>gefahren</a:t>
            </a:r>
            <a:r>
              <a:rPr lang="en-US" sz="2800" dirty="0"/>
              <a:t> war. </a:t>
            </a:r>
            <a:endParaRPr lang="pl-PL" sz="2800" dirty="0"/>
          </a:p>
          <a:p>
            <a:pPr marL="0" indent="0">
              <a:buNone/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2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 </a:t>
            </a:r>
            <a:r>
              <a:rPr lang="pl-P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wäre</a:t>
            </a:r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es, </a:t>
            </a:r>
            <a:r>
              <a:rPr lang="pl-PL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wenn</a:t>
            </a:r>
            <a:r>
              <a:rPr lang="pl-PL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junge Leute nicht</a:t>
            </a:r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hrenamt</a:t>
            </a:r>
            <a:r>
              <a:rPr lang="de-DE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lich</a:t>
            </a:r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arbeite</a:t>
            </a:r>
            <a:r>
              <a:rPr lang="de-DE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würden</a:t>
            </a:r>
            <a:r>
              <a:rPr lang="pl-PL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nnte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zum Beispiel den größten 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Flughafen 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der Welt neunmal 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bauen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5759351" cy="283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42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Bedeutung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pl-PL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dirty="0">
                <a:latin typeface="Times New Roman" pitchFamily="18" charset="0"/>
                <a:cs typeface="Times New Roman" pitchFamily="18" charset="0"/>
              </a:rPr>
              <a:t>Ehrenamt ist sehr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wichtig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40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hne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sähe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hier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großer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Teil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gesellschaftlichen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Lebens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ganz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anders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deshalb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soll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Ehernamt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schätzen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8655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09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pl-PL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Situation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pl-PL" sz="4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Ehrenamtes</a:t>
            </a:r>
            <a:r>
              <a:rPr lang="pl-PL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der </a:t>
            </a:r>
            <a:r>
              <a:rPr lang="pl-PL" sz="40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Kirche</a:t>
            </a:r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l-PL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Kirche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mit der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Beteiligung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Hilfe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aktiv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. W</a:t>
            </a:r>
            <a:r>
              <a:rPr lang="de-DE" sz="4000" dirty="0" err="1" smtClean="0">
                <a:latin typeface="Times New Roman" pitchFamily="18" charset="0"/>
                <a:cs typeface="Times New Roman" pitchFamily="18" charset="0"/>
              </a:rPr>
              <a:t>enn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es d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Ehrenamt nicht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(keine ehrenamtlichen Helfer)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, m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sste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die Kirche ihren Betrieb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vollst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ndig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latin typeface="Times New Roman" pitchFamily="18" charset="0"/>
                <a:cs typeface="Times New Roman" pitchFamily="18" charset="0"/>
              </a:rPr>
              <a:t>einstellen</a:t>
            </a:r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1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gleichen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Eigenschaften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pl-PL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Ehrenamtes</a:t>
            </a: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Polen </a:t>
            </a:r>
            <a:r>
              <a:rPr lang="pl-PL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pl-PL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pl-PL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Deutschland</a:t>
            </a:r>
            <a:endParaRPr lang="pl-PL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ehrenamtliche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Engagement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sehr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wichtig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Gesellschaft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eben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Kirche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entwickelt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sich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Kultur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Ehrenamtes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weiter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Bedeutung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Ehrenamte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 steigt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dort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eher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sinkt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365104"/>
            <a:ext cx="29462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45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1. </a:t>
            </a:r>
            <a:r>
              <a:rPr lang="pl-PL" sz="2000" dirty="0" err="1" smtClean="0"/>
              <a:t>Warum</a:t>
            </a:r>
            <a:r>
              <a:rPr lang="pl-PL" sz="2000" dirty="0" smtClean="0"/>
              <a:t> </a:t>
            </a:r>
            <a:r>
              <a:rPr lang="de-DE" sz="2000" dirty="0" smtClean="0"/>
              <a:t>arbeiten</a:t>
            </a:r>
            <a:r>
              <a:rPr lang="pl-PL" sz="2000" dirty="0" smtClean="0"/>
              <a:t> </a:t>
            </a:r>
            <a:r>
              <a:rPr lang="pl-PL" sz="2000" dirty="0" err="1"/>
              <a:t>junge</a:t>
            </a:r>
            <a:r>
              <a:rPr lang="pl-PL" sz="2000" dirty="0"/>
              <a:t> </a:t>
            </a:r>
            <a:r>
              <a:rPr lang="pl-PL" sz="2000" dirty="0" err="1"/>
              <a:t>Leute</a:t>
            </a:r>
            <a:r>
              <a:rPr lang="pl-PL" sz="2000" dirty="0"/>
              <a:t> </a:t>
            </a:r>
            <a:r>
              <a:rPr lang="pl-PL" sz="2000" dirty="0" smtClean="0"/>
              <a:t>  </a:t>
            </a:r>
            <a:r>
              <a:rPr lang="de-DE" sz="2000" dirty="0" smtClean="0"/>
              <a:t>e</a:t>
            </a:r>
            <a:r>
              <a:rPr lang="pl-PL" sz="2000" dirty="0" err="1" smtClean="0"/>
              <a:t>hrenamtlich</a:t>
            </a:r>
            <a:r>
              <a:rPr lang="pl-PL" sz="2000" dirty="0" smtClean="0"/>
              <a:t> </a:t>
            </a:r>
            <a:r>
              <a:rPr lang="pl-PL" sz="2000" dirty="0" err="1" smtClean="0"/>
              <a:t>gern</a:t>
            </a:r>
            <a:r>
              <a:rPr lang="pl-PL" sz="2000" dirty="0" smtClean="0"/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Freizeit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Sie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keine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Pflichten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 I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welch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Jahr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 entwickelte sich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Kultur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Ehr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namtes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in Ost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eutschland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in Polen?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1955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1990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1998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2002</a:t>
            </a:r>
          </a:p>
          <a:p>
            <a:pPr marL="457200" indent="-457200">
              <a:buFont typeface="+mj-lt"/>
              <a:buAutoNum type="alphaL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pl-PL" sz="2000" dirty="0" smtClean="0"/>
          </a:p>
          <a:p>
            <a:pPr marL="457200" indent="-457200">
              <a:buFont typeface="+mj-lt"/>
              <a:buAutoNum type="alphaLcParenR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946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de-DE" sz="2000" dirty="0"/>
              <a:t> Wie </a:t>
            </a:r>
            <a:r>
              <a:rPr lang="de-DE" sz="2000" dirty="0" smtClean="0"/>
              <a:t>viel </a:t>
            </a:r>
            <a:r>
              <a:rPr lang="de-DE" sz="2000" dirty="0"/>
              <a:t>Prozent der Menschen in </a:t>
            </a:r>
            <a:r>
              <a:rPr lang="de-DE" sz="2000" dirty="0" smtClean="0"/>
              <a:t>Polen</a:t>
            </a:r>
            <a:r>
              <a:rPr lang="pl-PL" sz="2000" dirty="0" smtClean="0"/>
              <a:t> </a:t>
            </a:r>
            <a:r>
              <a:rPr lang="pl-PL" sz="2000" dirty="0" err="1" smtClean="0"/>
              <a:t>sind</a:t>
            </a:r>
            <a:r>
              <a:rPr lang="pl-PL" sz="2000" dirty="0" smtClean="0"/>
              <a:t> </a:t>
            </a:r>
            <a:r>
              <a:rPr lang="pl-PL" sz="2000" dirty="0" err="1" smtClean="0"/>
              <a:t>ehrenamtlich</a:t>
            </a:r>
            <a:r>
              <a:rPr lang="pl-PL" sz="2000" dirty="0" smtClean="0"/>
              <a:t> </a:t>
            </a:r>
            <a:r>
              <a:rPr lang="pl-PL" sz="2000" dirty="0" err="1" smtClean="0"/>
              <a:t>aktiv</a:t>
            </a:r>
            <a:r>
              <a:rPr lang="pl-PL" sz="2000" dirty="0" smtClean="0"/>
              <a:t>? </a:t>
            </a:r>
            <a:endParaRPr lang="pl-PL" sz="2000" dirty="0"/>
          </a:p>
          <a:p>
            <a:pPr marL="457200" indent="-457200">
              <a:buFont typeface="+mj-lt"/>
              <a:buAutoNum type="alphaLcParenR"/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Prozent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Prozent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Prozent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Prozent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000" dirty="0" smtClean="0"/>
              <a:t>4. </a:t>
            </a:r>
            <a:r>
              <a:rPr lang="pl-PL" sz="2000" dirty="0" err="1" smtClean="0"/>
              <a:t>Welche</a:t>
            </a:r>
            <a:r>
              <a:rPr lang="pl-PL" sz="2000" dirty="0" smtClean="0"/>
              <a:t> </a:t>
            </a:r>
            <a:r>
              <a:rPr lang="pl-PL" sz="2000" dirty="0" err="1" smtClean="0"/>
              <a:t>Gruppe</a:t>
            </a:r>
            <a:r>
              <a:rPr lang="pl-PL" sz="2000" dirty="0" smtClean="0"/>
              <a:t>  </a:t>
            </a:r>
            <a:r>
              <a:rPr lang="de-DE" sz="2000" dirty="0" smtClean="0"/>
              <a:t>ist</a:t>
            </a:r>
            <a:r>
              <a:rPr lang="pl-PL" sz="2000" dirty="0" smtClean="0"/>
              <a:t> </a:t>
            </a:r>
            <a:r>
              <a:rPr lang="de-DE" sz="2000" dirty="0" smtClean="0"/>
              <a:t>am meisten beteiligt</a:t>
            </a:r>
            <a:r>
              <a:rPr lang="pl-PL" sz="2000" dirty="0" smtClean="0"/>
              <a:t> an</a:t>
            </a:r>
            <a:r>
              <a:rPr lang="de-DE" sz="2000" dirty="0" smtClean="0"/>
              <a:t> der</a:t>
            </a:r>
            <a:r>
              <a:rPr lang="pl-PL" sz="2000" dirty="0" smtClean="0"/>
              <a:t> </a:t>
            </a:r>
            <a:r>
              <a:rPr lang="de-DE" sz="2000" dirty="0" smtClean="0"/>
              <a:t>e</a:t>
            </a:r>
            <a:r>
              <a:rPr lang="pl-PL" sz="2000" dirty="0" err="1" smtClean="0"/>
              <a:t>hrenamt</a:t>
            </a:r>
            <a:r>
              <a:rPr lang="de-DE" sz="2000" dirty="0" err="1" smtClean="0"/>
              <a:t>licher</a:t>
            </a:r>
            <a:r>
              <a:rPr lang="de-DE" sz="2000" dirty="0" smtClean="0"/>
              <a:t> A</a:t>
            </a:r>
            <a:r>
              <a:rPr lang="pl-PL" sz="2000" dirty="0" err="1" smtClean="0"/>
              <a:t>rbeit</a:t>
            </a:r>
            <a:r>
              <a:rPr lang="pl-PL" sz="2000" dirty="0" smtClean="0"/>
              <a:t> ? </a:t>
            </a:r>
          </a:p>
          <a:p>
            <a:pPr marL="514350" indent="-514350">
              <a:buFont typeface="+mj-lt"/>
              <a:buAutoNum type="alphaLcParenR"/>
            </a:pPr>
            <a:r>
              <a:rPr lang="pl-PL" sz="2000" dirty="0" err="1" smtClean="0"/>
              <a:t>Jugend</a:t>
            </a:r>
            <a:endParaRPr lang="pl-PL" sz="2000" dirty="0"/>
          </a:p>
          <a:p>
            <a:pPr marL="514350" indent="-514350">
              <a:buFont typeface="+mj-lt"/>
              <a:buAutoNum type="alphaLcParenR"/>
            </a:pPr>
            <a:r>
              <a:rPr lang="de-DE" sz="2000" dirty="0"/>
              <a:t>Studenten</a:t>
            </a:r>
            <a:endParaRPr lang="pl-PL" sz="2000" dirty="0"/>
          </a:p>
          <a:p>
            <a:pPr marL="514350" indent="-514350">
              <a:buFont typeface="+mj-lt"/>
              <a:buAutoNum type="alphaLcParenR"/>
            </a:pPr>
            <a:r>
              <a:rPr lang="de-DE" sz="2000" dirty="0"/>
              <a:t>ältere Menschen</a:t>
            </a:r>
            <a:endParaRPr lang="pl-PL" sz="2000" dirty="0"/>
          </a:p>
          <a:p>
            <a:pPr marL="0" indent="0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5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Wortschatz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Nomen</a:t>
            </a:r>
            <a:r>
              <a:rPr lang="de-DE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Vergleich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porównanie </a:t>
            </a: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wolontariat</a:t>
            </a:r>
          </a:p>
          <a:p>
            <a:pPr marL="0" indent="0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Einsatz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zaangażowanie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Gegensatz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 przeciwieństwo</a:t>
            </a: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Gemeinde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gmina</a:t>
            </a: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Dorf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wieś</a:t>
            </a: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Mitglied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członek</a:t>
            </a: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Stimmung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– nastrój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Gesellschaft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społeczeństwo</a:t>
            </a:r>
          </a:p>
          <a:p>
            <a:pPr marL="0" indent="0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Anteil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odsetek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Verpflichtung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zobowiązanie</a:t>
            </a:r>
          </a:p>
          <a:p>
            <a:pPr marL="0" indent="0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Ersatz- rekompensata </a:t>
            </a:r>
          </a:p>
          <a:p>
            <a:pPr marL="0" indent="0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73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720080"/>
          </a:xfrm>
        </p:spPr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Inhalt</a:t>
            </a:r>
            <a:endParaRPr lang="pl-P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Ziele und </a:t>
            </a:r>
            <a:r>
              <a:rPr lang="pl-PL" sz="2400" dirty="0" err="1" smtClean="0"/>
              <a:t>Eigenschaften</a:t>
            </a:r>
            <a:r>
              <a:rPr lang="pl-PL" sz="2400" dirty="0" smtClean="0"/>
              <a:t> des </a:t>
            </a:r>
            <a:r>
              <a:rPr lang="pl-PL" sz="2400" dirty="0" err="1" smtClean="0"/>
              <a:t>Ehrenamtes</a:t>
            </a:r>
            <a:r>
              <a:rPr lang="pl-PL" sz="2400" dirty="0" smtClean="0"/>
              <a:t> in Polen und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Deutschland</a:t>
            </a:r>
            <a:r>
              <a:rPr lang="pl-PL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Unterschied</a:t>
            </a:r>
            <a:r>
              <a:rPr lang="pl-PL" sz="2400" dirty="0" smtClean="0"/>
              <a:t> </a:t>
            </a:r>
            <a:r>
              <a:rPr lang="pl-PL" sz="2400" dirty="0" err="1" smtClean="0"/>
              <a:t>zwischen</a:t>
            </a:r>
            <a:r>
              <a:rPr lang="pl-PL" sz="2400" dirty="0" smtClean="0"/>
              <a:t> dem </a:t>
            </a:r>
            <a:r>
              <a:rPr lang="pl-PL" sz="2400" dirty="0" err="1" smtClean="0"/>
              <a:t>Ehrenamt</a:t>
            </a:r>
            <a:r>
              <a:rPr lang="pl-PL" sz="2400" dirty="0" smtClean="0"/>
              <a:t> in Polen </a:t>
            </a:r>
            <a:r>
              <a:rPr lang="pl-PL" sz="2400" dirty="0" err="1" smtClean="0"/>
              <a:t>und</a:t>
            </a:r>
            <a:r>
              <a:rPr lang="pl-PL" sz="2400" dirty="0" smtClean="0"/>
              <a:t> dem </a:t>
            </a:r>
            <a:r>
              <a:rPr lang="pl-PL" sz="2400" dirty="0" err="1" smtClean="0"/>
              <a:t>Ehrenamt</a:t>
            </a:r>
            <a:r>
              <a:rPr lang="pl-PL" sz="2400" dirty="0" smtClean="0"/>
              <a:t> in </a:t>
            </a:r>
            <a:r>
              <a:rPr lang="pl-PL" sz="2400" dirty="0" err="1" smtClean="0"/>
              <a:t>Deutschland</a:t>
            </a:r>
            <a:r>
              <a:rPr lang="pl-PL" sz="2400" dirty="0" smtClean="0"/>
              <a:t>. </a:t>
            </a:r>
            <a:r>
              <a:rPr lang="pl-PL" sz="2400" dirty="0" err="1" smtClean="0"/>
              <a:t>Geschichte</a:t>
            </a:r>
            <a:r>
              <a:rPr lang="pl-PL" sz="2400" dirty="0" smtClean="0"/>
              <a:t> der </a:t>
            </a:r>
            <a:r>
              <a:rPr lang="pl-PL" sz="2400" dirty="0" err="1" smtClean="0"/>
              <a:t>Entwicklung</a:t>
            </a:r>
            <a:r>
              <a:rPr lang="pl-PL" sz="2400" dirty="0" smtClean="0"/>
              <a:t> des </a:t>
            </a:r>
            <a:r>
              <a:rPr lang="pl-PL" sz="2400" dirty="0" err="1" smtClean="0"/>
              <a:t>Ehrenamtes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smtClean="0"/>
              <a:t>der </a:t>
            </a:r>
            <a:r>
              <a:rPr lang="pl-PL" sz="2400" dirty="0" err="1" smtClean="0"/>
              <a:t>Bundesrepublik</a:t>
            </a:r>
            <a:r>
              <a:rPr lang="pl-PL" sz="2400" dirty="0" smtClean="0"/>
              <a:t> </a:t>
            </a:r>
            <a:r>
              <a:rPr lang="pl-PL" sz="2400" dirty="0" err="1" smtClean="0"/>
              <a:t>Deutschland</a:t>
            </a:r>
            <a:r>
              <a:rPr lang="pl-PL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Eine</a:t>
            </a:r>
            <a:r>
              <a:rPr lang="pl-PL" sz="2400" dirty="0" smtClean="0"/>
              <a:t> kurze </a:t>
            </a:r>
            <a:r>
              <a:rPr lang="pl-PL" sz="2400" dirty="0" err="1" smtClean="0"/>
              <a:t>Geschichte</a:t>
            </a:r>
            <a:r>
              <a:rPr lang="pl-PL" sz="2400" dirty="0" smtClean="0"/>
              <a:t> des </a:t>
            </a:r>
            <a:r>
              <a:rPr lang="pl-PL" sz="2400" dirty="0" err="1" smtClean="0"/>
              <a:t>Ehrenamtes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Polen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Entwicklung</a:t>
            </a:r>
            <a:r>
              <a:rPr lang="pl-PL" sz="2400" dirty="0" smtClean="0"/>
              <a:t> </a:t>
            </a:r>
            <a:r>
              <a:rPr lang="pl-PL" sz="2400" dirty="0" err="1" smtClean="0"/>
              <a:t>einer</a:t>
            </a:r>
            <a:r>
              <a:rPr lang="pl-PL" sz="2400" dirty="0" smtClean="0"/>
              <a:t> Kultur des </a:t>
            </a:r>
            <a:r>
              <a:rPr lang="pl-PL" sz="2400" dirty="0" err="1" smtClean="0"/>
              <a:t>Ehrenamtes</a:t>
            </a:r>
            <a:r>
              <a:rPr lang="pl-PL" sz="2400" dirty="0" smtClean="0"/>
              <a:t> in </a:t>
            </a:r>
            <a:r>
              <a:rPr lang="pl-PL" sz="2400" dirty="0" err="1" smtClean="0"/>
              <a:t>Deutschland</a:t>
            </a:r>
            <a:r>
              <a:rPr lang="pl-PL" sz="2400" dirty="0" smtClean="0"/>
              <a:t> und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Polen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Warum</a:t>
            </a:r>
            <a:r>
              <a:rPr lang="pl-PL" sz="2400" dirty="0" smtClean="0"/>
              <a:t> </a:t>
            </a:r>
            <a:r>
              <a:rPr lang="pl-PL" sz="2400" dirty="0" err="1" smtClean="0"/>
              <a:t>arbeiten</a:t>
            </a:r>
            <a:r>
              <a:rPr lang="pl-PL" sz="2400" dirty="0" smtClean="0"/>
              <a:t> </a:t>
            </a:r>
            <a:r>
              <a:rPr lang="pl-PL" sz="2400" dirty="0" err="1" smtClean="0"/>
              <a:t>junge</a:t>
            </a:r>
            <a:r>
              <a:rPr lang="pl-PL" sz="2400" dirty="0" smtClean="0"/>
              <a:t> </a:t>
            </a:r>
            <a:r>
              <a:rPr lang="pl-PL" sz="2400" dirty="0" err="1" smtClean="0"/>
              <a:t>Leute</a:t>
            </a:r>
            <a:r>
              <a:rPr lang="pl-PL" sz="2400" dirty="0" smtClean="0"/>
              <a:t>  </a:t>
            </a:r>
            <a:r>
              <a:rPr lang="pl-PL" sz="2400" dirty="0" err="1" smtClean="0"/>
              <a:t>gern</a:t>
            </a:r>
            <a:r>
              <a:rPr lang="pl-PL" sz="2400" dirty="0" smtClean="0"/>
              <a:t> </a:t>
            </a:r>
            <a:r>
              <a:rPr lang="pl-PL" sz="2400" dirty="0" err="1" smtClean="0"/>
              <a:t>ehrenamtlich</a:t>
            </a:r>
            <a:r>
              <a:rPr lang="pl-PL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Hilfsorganisation</a:t>
            </a:r>
            <a:r>
              <a:rPr lang="pl-PL" sz="2400" dirty="0" smtClean="0"/>
              <a:t> </a:t>
            </a:r>
            <a:r>
              <a:rPr lang="pl-PL" sz="2400" dirty="0" err="1" smtClean="0"/>
              <a:t>für</a:t>
            </a:r>
            <a:r>
              <a:rPr lang="pl-PL" sz="2400" dirty="0" smtClean="0"/>
              <a:t> </a:t>
            </a:r>
            <a:r>
              <a:rPr lang="pl-PL" sz="2400" dirty="0" err="1" smtClean="0"/>
              <a:t>Obdachlose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Deutschland</a:t>
            </a:r>
            <a:r>
              <a:rPr lang="pl-PL" sz="24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Was </a:t>
            </a:r>
            <a:r>
              <a:rPr lang="pl-PL" sz="2400" dirty="0" err="1" smtClean="0"/>
              <a:t>wäre</a:t>
            </a:r>
            <a:r>
              <a:rPr lang="pl-PL" sz="2400" dirty="0" smtClean="0"/>
              <a:t> es, </a:t>
            </a:r>
            <a:r>
              <a:rPr lang="pl-PL" sz="2400" dirty="0" err="1" smtClean="0"/>
              <a:t>wenn</a:t>
            </a:r>
            <a:r>
              <a:rPr lang="pl-PL" sz="2400" dirty="0" smtClean="0"/>
              <a:t> </a:t>
            </a:r>
            <a:r>
              <a:rPr lang="pl-PL" sz="2400" dirty="0" err="1" smtClean="0"/>
              <a:t>nicht</a:t>
            </a:r>
            <a:r>
              <a:rPr lang="pl-PL" sz="2400" dirty="0" smtClean="0"/>
              <a:t> so </a:t>
            </a:r>
            <a:r>
              <a:rPr lang="pl-PL" sz="2400" dirty="0" err="1" smtClean="0"/>
              <a:t>viele</a:t>
            </a:r>
            <a:r>
              <a:rPr lang="pl-PL" sz="2400" dirty="0" smtClean="0"/>
              <a:t> </a:t>
            </a:r>
            <a:r>
              <a:rPr lang="pl-PL" sz="2400" dirty="0" err="1" smtClean="0"/>
              <a:t>Menschen</a:t>
            </a:r>
            <a:r>
              <a:rPr lang="pl-PL" sz="2400" dirty="0" smtClean="0"/>
              <a:t>  </a:t>
            </a:r>
            <a:r>
              <a:rPr lang="pl-PL" sz="2400" dirty="0" err="1" smtClean="0"/>
              <a:t>kostenlos</a:t>
            </a:r>
            <a:r>
              <a:rPr lang="pl-PL" sz="2400" dirty="0" smtClean="0"/>
              <a:t> </a:t>
            </a:r>
            <a:r>
              <a:rPr lang="pl-PL" sz="2400" dirty="0" err="1" smtClean="0"/>
              <a:t>arbeiten</a:t>
            </a:r>
            <a:r>
              <a:rPr lang="pl-PL" sz="2400" dirty="0" smtClean="0"/>
              <a:t> w</a:t>
            </a:r>
            <a:r>
              <a:rPr lang="de-DE" sz="2400" dirty="0" smtClean="0"/>
              <a:t>ü</a:t>
            </a:r>
            <a:r>
              <a:rPr lang="pl-PL" sz="2400" dirty="0" err="1" smtClean="0"/>
              <a:t>rden</a:t>
            </a:r>
            <a:r>
              <a:rPr lang="pl-PL" sz="24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Die</a:t>
            </a:r>
            <a:r>
              <a:rPr lang="pl-PL" sz="2400" dirty="0" smtClean="0"/>
              <a:t> </a:t>
            </a:r>
            <a:r>
              <a:rPr lang="pl-PL" sz="2400" dirty="0" err="1" smtClean="0"/>
              <a:t>Bedeutung</a:t>
            </a:r>
            <a:r>
              <a:rPr lang="pl-PL" sz="2400" dirty="0" smtClean="0"/>
              <a:t> des </a:t>
            </a:r>
            <a:r>
              <a:rPr lang="pl-PL" sz="2400" dirty="0" err="1" smtClean="0"/>
              <a:t>Ehrenamtes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dirty="0" smtClean="0"/>
              <a:t> </a:t>
            </a:r>
            <a:r>
              <a:rPr lang="pl-PL" sz="2400" dirty="0" err="1" smtClean="0"/>
              <a:t>Die</a:t>
            </a:r>
            <a:r>
              <a:rPr lang="pl-PL" sz="2400" dirty="0" smtClean="0"/>
              <a:t> </a:t>
            </a:r>
            <a:r>
              <a:rPr lang="pl-PL" sz="2400" dirty="0" err="1" smtClean="0"/>
              <a:t>Situation</a:t>
            </a:r>
            <a:r>
              <a:rPr lang="pl-PL" sz="2400" dirty="0" smtClean="0"/>
              <a:t> des </a:t>
            </a:r>
            <a:r>
              <a:rPr lang="pl-PL" sz="2400" dirty="0" err="1" smtClean="0"/>
              <a:t>Ehrenamtes</a:t>
            </a:r>
            <a:r>
              <a:rPr lang="pl-PL" sz="2400" dirty="0" smtClean="0"/>
              <a:t> in der </a:t>
            </a:r>
            <a:r>
              <a:rPr lang="pl-PL" sz="2400" dirty="0" err="1" smtClean="0"/>
              <a:t>Kirche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pl-PL" sz="2400" dirty="0" err="1" smtClean="0"/>
              <a:t>Die</a:t>
            </a:r>
            <a:r>
              <a:rPr lang="pl-PL" sz="2400" dirty="0" smtClean="0"/>
              <a:t> </a:t>
            </a:r>
            <a:r>
              <a:rPr lang="pl-PL" sz="2400" dirty="0" err="1" smtClean="0"/>
              <a:t>gleichen</a:t>
            </a:r>
            <a:r>
              <a:rPr lang="pl-PL" sz="2400" dirty="0" smtClean="0"/>
              <a:t> </a:t>
            </a:r>
            <a:r>
              <a:rPr lang="pl-PL" sz="2400" dirty="0" err="1" smtClean="0"/>
              <a:t>Eigenschaften</a:t>
            </a:r>
            <a:r>
              <a:rPr lang="pl-PL" sz="2400" dirty="0" smtClean="0"/>
              <a:t> des </a:t>
            </a:r>
            <a:r>
              <a:rPr lang="pl-PL" sz="2400" dirty="0" err="1" smtClean="0"/>
              <a:t>Ehrenamtes</a:t>
            </a:r>
            <a:r>
              <a:rPr lang="pl-PL" sz="2400" dirty="0" smtClean="0"/>
              <a:t> in Polen und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Deutschland</a:t>
            </a:r>
            <a:endParaRPr lang="pl-PL" sz="2400" dirty="0" smtClean="0"/>
          </a:p>
          <a:p>
            <a:pPr marL="514350" indent="-51435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367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>
              <a:buNone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Charakterzug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– cecha charakteru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Fall- przypadek</a:t>
            </a:r>
          </a:p>
          <a:p>
            <a:pPr marL="0" indent="0">
              <a:buNone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Dienstwagen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samochód służbowy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Berechnung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kalkulacja </a:t>
            </a: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Obdachlose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bezdomny </a:t>
            </a:r>
          </a:p>
          <a:p>
            <a:pPr marL="0" indent="0">
              <a:buNone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81030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Verb:</a:t>
            </a:r>
            <a:r>
              <a:rPr lang="de-DE" b="1" dirty="0"/>
              <a:t/>
            </a:r>
            <a:br>
              <a:rPr lang="de-DE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verlangen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żądać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bereichern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wzbogacać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bestehen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istnieć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einf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hren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wprowadzić 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Geschehen</a:t>
            </a:r>
            <a:r>
              <a:rPr lang="pl-PL" sz="240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dziać się 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opfern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poświęcać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steuern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kierować</a:t>
            </a:r>
          </a:p>
          <a:p>
            <a:pPr marL="0" indent="0">
              <a:buNone/>
            </a:pP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aufwachsen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dorastać </a:t>
            </a:r>
          </a:p>
          <a:p>
            <a:pPr marL="0" indent="0">
              <a:buNone/>
            </a:pP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betreuen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- opiekować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się kimś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7941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b="1" dirty="0">
                <a:latin typeface="Times New Roman" pitchFamily="18" charset="0"/>
                <a:cs typeface="Times New Roman" pitchFamily="18" charset="0"/>
              </a:rPr>
              <a:t>Adjektiv</a:t>
            </a:r>
            <a:r>
              <a:rPr lang="de-DE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dirty="0"/>
              <a:t> </a:t>
            </a:r>
            <a:r>
              <a:rPr lang="de-DE" b="1" dirty="0"/>
              <a:t/>
            </a:r>
            <a:br>
              <a:rPr lang="de-DE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rkennbar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widoczny</a:t>
            </a:r>
          </a:p>
          <a:p>
            <a:pPr marL="0" indent="0">
              <a:buNone/>
            </a:pP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Obdachlose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- bezdomny </a:t>
            </a:r>
          </a:p>
          <a:p>
            <a:pPr marL="0" indent="0">
              <a:buNone/>
            </a:pPr>
            <a:r>
              <a:rPr lang="de-DE" b="1" dirty="0"/>
              <a:t>Wendung: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Schwierigkeiten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geraten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wpaść w kłopoty 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etw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Einsetzen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angażowac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się w coś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ertvolle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Arbeit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leisten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wykonywać wartościową pracę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pełnić wolontariat 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Sache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Ehre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sprawa honoru</a:t>
            </a:r>
          </a:p>
          <a:p>
            <a:pPr marL="0" indent="0">
              <a:buNone/>
            </a:pP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hrenamtliche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Arbeit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verrichten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wykonywać pracę charytatywną </a:t>
            </a:r>
          </a:p>
          <a:p>
            <a:pPr marL="0" indent="0">
              <a:buNone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09806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ber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Geschehen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mitbestimmen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współdecydować o biegu wydarzeń</a:t>
            </a:r>
          </a:p>
          <a:p>
            <a:pPr marL="0" indent="0">
              <a:buNone/>
            </a:pPr>
            <a:r>
              <a:rPr lang="de-DE" sz="2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bernehmen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podjąć aktywność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wolontariacką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Angriff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Regierung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atak na rząd</a:t>
            </a:r>
          </a:p>
          <a:p>
            <a:pPr marL="0" indent="0">
              <a:buNone/>
            </a:pPr>
            <a:r>
              <a:rPr lang="de-DE" sz="2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iner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Sache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gleichkommen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być równoznaczny z czymś </a:t>
            </a:r>
          </a:p>
          <a:p>
            <a:pPr marL="0" indent="0">
              <a:buNone/>
            </a:pPr>
            <a:r>
              <a:rPr lang="de-DE" sz="26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err="1" smtClean="0">
                <a:latin typeface="Times New Roman" pitchFamily="18" charset="0"/>
                <a:cs typeface="Times New Roman" pitchFamily="18" charset="0"/>
              </a:rPr>
              <a:t>bekleiden</a:t>
            </a:r>
            <a:r>
              <a:rPr lang="de-DE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sprawować wolontariat </a:t>
            </a: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Mehrzahl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- w większości</a:t>
            </a:r>
          </a:p>
          <a:p>
            <a:pPr marL="0" indent="0">
              <a:buNone/>
            </a:pP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4181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Daten</a:t>
            </a: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</a:t>
            </a:r>
            <a:r>
              <a:rPr lang="pl-PL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l-PL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</a:t>
            </a:r>
            <a:r>
              <a:rPr lang="pl-PL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akten</a:t>
            </a:r>
            <a: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pl-PL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64462"/>
            <a:ext cx="5256584" cy="444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85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Das </a:t>
            </a:r>
            <a:r>
              <a:rPr lang="de-DE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Ehrenamt</a:t>
            </a:r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l-P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 </a:t>
            </a:r>
            <a:r>
              <a:rPr lang="pl-PL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Deutschland</a:t>
            </a:r>
            <a:r>
              <a:rPr lang="pl-P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und </a:t>
            </a:r>
            <a:r>
              <a:rPr lang="pl-PL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</a:t>
            </a:r>
            <a:r>
              <a:rPr lang="pl-P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pl-PL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Polen</a:t>
            </a:r>
            <a:r>
              <a:rPr lang="pl-P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pl-P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7584" y="2078119"/>
            <a:ext cx="74168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 </a:t>
            </a:r>
            <a:r>
              <a:rPr lang="pl-PL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Ehrenamt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 eine Frage der Menschenrechte 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tut es selbstlos.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1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Fußballclub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das Rote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Kreuz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Kirche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scheinen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Gemeinsamkeiten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eines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sicher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Diese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Organisationen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könnten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Schwierigkeiten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era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wenn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Menschen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Fortkommen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einsetzen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würden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Menschen, die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ihren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Einsatz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keinen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verlangen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trotzdem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sehr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wertvolle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Arbeit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leisten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55470" y="-52956"/>
            <a:ext cx="69127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Ziele </a:t>
            </a:r>
            <a:r>
              <a:rPr lang="pl-P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und 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DIE </a:t>
            </a:r>
            <a:r>
              <a:rPr lang="pl-PL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EigenschafteN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dEs </a:t>
            </a:r>
            <a:r>
              <a:rPr lang="pl-PL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EhrenamtES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 Polen und </a:t>
            </a:r>
            <a:r>
              <a:rPr lang="pl-PL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</a:t>
            </a:r>
            <a:r>
              <a:rPr lang="pl-PL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Deutschland</a:t>
            </a:r>
            <a:r>
              <a:rPr lang="pl-PL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pl-PL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55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0219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 smtClean="0"/>
              <a:t>	Was </a:t>
            </a:r>
            <a:r>
              <a:rPr lang="pl-PL" sz="2800" dirty="0" err="1" smtClean="0"/>
              <a:t>das</a:t>
            </a:r>
            <a:r>
              <a:rPr lang="pl-PL" sz="2800" dirty="0" smtClean="0"/>
              <a:t>  </a:t>
            </a:r>
            <a:r>
              <a:rPr lang="pl-PL" sz="2800" dirty="0" err="1" smtClean="0"/>
              <a:t>Ehrnamt</a:t>
            </a:r>
            <a:r>
              <a:rPr lang="pl-PL" sz="2800" dirty="0" smtClean="0"/>
              <a:t> </a:t>
            </a:r>
            <a:r>
              <a:rPr lang="pl-PL" sz="2800" dirty="0" err="1" smtClean="0"/>
              <a:t>bettrift</a:t>
            </a:r>
            <a:r>
              <a:rPr lang="pl-PL" sz="2800" dirty="0" smtClean="0"/>
              <a:t>, </a:t>
            </a:r>
            <a:r>
              <a:rPr lang="pl-PL" sz="2800" dirty="0" err="1" smtClean="0"/>
              <a:t>gibt</a:t>
            </a:r>
            <a:r>
              <a:rPr lang="pl-PL" sz="2800" dirty="0" smtClean="0"/>
              <a:t> es gro</a:t>
            </a:r>
            <a:r>
              <a:rPr lang="en-US" sz="2800" dirty="0" smtClean="0"/>
              <a:t>ß</a:t>
            </a:r>
            <a:r>
              <a:rPr lang="pl-PL" sz="2800" dirty="0" smtClean="0"/>
              <a:t>e </a:t>
            </a:r>
            <a:r>
              <a:rPr lang="pl-PL" sz="2800" dirty="0" err="1" smtClean="0"/>
              <a:t>Unterschiede</a:t>
            </a:r>
            <a:r>
              <a:rPr lang="pl-PL" sz="2800" dirty="0" smtClean="0"/>
              <a:t> </a:t>
            </a:r>
            <a:r>
              <a:rPr lang="en-US" sz="2800" dirty="0" err="1" smtClean="0"/>
              <a:t>zwischen</a:t>
            </a:r>
            <a:r>
              <a:rPr lang="en-US" sz="2800" dirty="0" smtClean="0"/>
              <a:t> </a:t>
            </a:r>
            <a:r>
              <a:rPr lang="en-US" sz="2800" dirty="0"/>
              <a:t>den </a:t>
            </a:r>
            <a:r>
              <a:rPr lang="pl-PL" sz="2800" dirty="0" err="1" smtClean="0"/>
              <a:t>beiden</a:t>
            </a:r>
            <a:r>
              <a:rPr lang="pl-PL" sz="2800" dirty="0" smtClean="0"/>
              <a:t> </a:t>
            </a:r>
            <a:r>
              <a:rPr lang="en-US" sz="2800" dirty="0" err="1" smtClean="0"/>
              <a:t>Ländern</a:t>
            </a:r>
            <a:r>
              <a:rPr lang="en-US" sz="2800" dirty="0" smtClean="0"/>
              <a:t>. </a:t>
            </a:r>
            <a:r>
              <a:rPr lang="en-US" sz="2800" dirty="0" err="1"/>
              <a:t>Während</a:t>
            </a:r>
            <a:r>
              <a:rPr lang="en-US" sz="2800" dirty="0"/>
              <a:t> in Deutschland </a:t>
            </a:r>
            <a:r>
              <a:rPr lang="en-US" sz="2800" dirty="0" err="1"/>
              <a:t>etwa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> </a:t>
            </a:r>
            <a:r>
              <a:rPr lang="en-US" sz="2800" dirty="0" err="1"/>
              <a:t>Drittel</a:t>
            </a:r>
            <a:r>
              <a:rPr lang="en-US" sz="2800" dirty="0"/>
              <a:t> der Menschen </a:t>
            </a:r>
            <a:r>
              <a:rPr lang="en-US" sz="2800" dirty="0" err="1"/>
              <a:t>über</a:t>
            </a:r>
            <a:r>
              <a:rPr lang="en-US" sz="2800" dirty="0"/>
              <a:t> 14 </a:t>
            </a:r>
            <a:r>
              <a:rPr lang="en-US" sz="2800" dirty="0" err="1"/>
              <a:t>Jahre</a:t>
            </a:r>
            <a:r>
              <a:rPr lang="en-US" sz="2800" dirty="0"/>
              <a:t> </a:t>
            </a:r>
            <a:r>
              <a:rPr lang="en-US" sz="2800" dirty="0" err="1"/>
              <a:t>ehrenamtlich</a:t>
            </a:r>
            <a:r>
              <a:rPr lang="en-US" sz="2800" dirty="0"/>
              <a:t> </a:t>
            </a:r>
            <a:r>
              <a:rPr lang="en-US" sz="2800" dirty="0" err="1"/>
              <a:t>tätig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, </a:t>
            </a:r>
            <a:r>
              <a:rPr lang="en-US" sz="2800" dirty="0" smtClean="0"/>
              <a:t>sin</a:t>
            </a:r>
            <a:r>
              <a:rPr lang="pl-PL" sz="2800" dirty="0" smtClean="0"/>
              <a:t>d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err="1"/>
              <a:t>Polen</a:t>
            </a:r>
            <a:r>
              <a:rPr lang="en-US" sz="2800" dirty="0"/>
              <a:t> </a:t>
            </a:r>
            <a:r>
              <a:rPr lang="en-US" sz="2800" dirty="0" err="1"/>
              <a:t>nur</a:t>
            </a:r>
            <a:r>
              <a:rPr lang="en-US" sz="2800" dirty="0"/>
              <a:t> </a:t>
            </a:r>
            <a:r>
              <a:rPr lang="en-US" sz="2800" dirty="0" err="1"/>
              <a:t>etwa</a:t>
            </a:r>
            <a:r>
              <a:rPr lang="en-US" sz="2800" dirty="0"/>
              <a:t> 13 </a:t>
            </a:r>
            <a:r>
              <a:rPr lang="en-US" sz="2800" dirty="0" err="1"/>
              <a:t>Prozent</a:t>
            </a:r>
            <a:r>
              <a:rPr lang="en-US" sz="2800" dirty="0"/>
              <a:t>.</a:t>
            </a:r>
            <a:endParaRPr lang="pl-PL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552" y="116632"/>
            <a:ext cx="76208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Unterschied</a:t>
            </a:r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zwischen</a:t>
            </a:r>
            <a:r>
              <a:rPr lang="pl-PL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dem </a:t>
            </a:r>
            <a:r>
              <a:rPr lang="pl-PL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 Polen </a:t>
            </a:r>
            <a:r>
              <a:rPr lang="pl-PL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Ehrenamt</a:t>
            </a:r>
            <a:r>
              <a:rPr lang="pl-PL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l-PL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Deutschland</a:t>
            </a:r>
            <a:endParaRPr lang="pl-PL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22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	Deutsche </a:t>
            </a:r>
            <a:r>
              <a:rPr lang="pl-PL" sz="2800" dirty="0" err="1" smtClean="0"/>
              <a:t>Geschichte</a:t>
            </a:r>
            <a:r>
              <a:rPr lang="pl-PL" sz="2800" dirty="0" smtClean="0"/>
              <a:t> </a:t>
            </a:r>
            <a:r>
              <a:rPr lang="pl-PL" sz="2800" dirty="0" err="1" smtClean="0"/>
              <a:t>ist</a:t>
            </a:r>
            <a:r>
              <a:rPr lang="pl-PL" sz="2800" dirty="0" smtClean="0"/>
              <a:t> </a:t>
            </a:r>
            <a:r>
              <a:rPr lang="pl-PL" sz="2800" dirty="0" err="1" smtClean="0"/>
              <a:t>sehr</a:t>
            </a:r>
            <a:r>
              <a:rPr lang="pl-PL" sz="2800" dirty="0" smtClean="0"/>
              <a:t> </a:t>
            </a:r>
            <a:r>
              <a:rPr lang="pl-PL" sz="2800" dirty="0" err="1" smtClean="0"/>
              <a:t>reich</a:t>
            </a:r>
            <a:r>
              <a:rPr lang="pl-PL" sz="2800" dirty="0" smtClean="0"/>
              <a:t>.</a:t>
            </a:r>
            <a:r>
              <a:rPr lang="en-US" sz="2800" dirty="0" smtClean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Westen</a:t>
            </a:r>
            <a:r>
              <a:rPr lang="en-US" sz="2800" dirty="0"/>
              <a:t> </a:t>
            </a:r>
            <a:r>
              <a:rPr lang="en-US" sz="2800" dirty="0" smtClean="0"/>
              <a:t>Deutschland</a:t>
            </a:r>
            <a:r>
              <a:rPr lang="pl-PL" sz="2800" dirty="0" smtClean="0"/>
              <a:t>s</a:t>
            </a:r>
            <a:r>
              <a:rPr lang="en-US" sz="2800" dirty="0" smtClean="0"/>
              <a:t> </a:t>
            </a:r>
            <a:r>
              <a:rPr lang="en-US" sz="2800" dirty="0" err="1"/>
              <a:t>wurde</a:t>
            </a:r>
            <a:r>
              <a:rPr lang="en-US" sz="2800" dirty="0"/>
              <a:t> </a:t>
            </a:r>
            <a:r>
              <a:rPr lang="en-US" sz="2800" dirty="0" err="1"/>
              <a:t>nach</a:t>
            </a:r>
            <a:r>
              <a:rPr lang="en-US" sz="2800" dirty="0"/>
              <a:t> 1945 die “</a:t>
            </a:r>
            <a:r>
              <a:rPr lang="en-US" sz="2800" dirty="0" err="1"/>
              <a:t>kommunale</a:t>
            </a:r>
            <a:r>
              <a:rPr lang="en-US" sz="2800" dirty="0"/>
              <a:t> </a:t>
            </a:r>
            <a:r>
              <a:rPr lang="en-US" sz="2800" dirty="0" err="1"/>
              <a:t>Selbstverwaltung</a:t>
            </a:r>
            <a:r>
              <a:rPr lang="en-US" sz="2800" dirty="0"/>
              <a:t>” </a:t>
            </a:r>
            <a:r>
              <a:rPr lang="en-US" sz="2800" dirty="0" err="1"/>
              <a:t>eingeführt</a:t>
            </a:r>
            <a:r>
              <a:rPr lang="en-US" sz="2800" dirty="0"/>
              <a:t>. Das </a:t>
            </a:r>
            <a:r>
              <a:rPr lang="en-US" sz="2800" dirty="0" err="1"/>
              <a:t>bedeutet</a:t>
            </a:r>
            <a:r>
              <a:rPr lang="en-US" sz="2800" dirty="0"/>
              <a:t>, </a:t>
            </a:r>
            <a:r>
              <a:rPr lang="en-US" sz="2800" dirty="0" err="1"/>
              <a:t>dass</a:t>
            </a:r>
            <a:r>
              <a:rPr lang="en-US" sz="2800" dirty="0"/>
              <a:t> die </a:t>
            </a:r>
            <a:r>
              <a:rPr lang="en-US" sz="2800" dirty="0" err="1"/>
              <a:t>Verwaltung</a:t>
            </a:r>
            <a:r>
              <a:rPr lang="en-US" sz="2800" dirty="0"/>
              <a:t> der </a:t>
            </a:r>
            <a:r>
              <a:rPr lang="en-US" sz="2800" dirty="0" err="1"/>
              <a:t>Städte</a:t>
            </a:r>
            <a:r>
              <a:rPr lang="en-US" sz="2800" dirty="0"/>
              <a:t> und </a:t>
            </a:r>
            <a:r>
              <a:rPr lang="en-US" sz="2800" dirty="0" err="1"/>
              <a:t>Gemeinden</a:t>
            </a:r>
            <a:r>
              <a:rPr lang="en-US" sz="2800" dirty="0"/>
              <a:t> </a:t>
            </a:r>
            <a:r>
              <a:rPr lang="en-US" sz="2800" dirty="0" err="1"/>
              <a:t>durch</a:t>
            </a:r>
            <a:r>
              <a:rPr lang="en-US" sz="2800" dirty="0"/>
              <a:t> </a:t>
            </a:r>
            <a:r>
              <a:rPr lang="en-US" sz="2800" dirty="0" err="1"/>
              <a:t>ihre</a:t>
            </a:r>
            <a:r>
              <a:rPr lang="en-US" sz="2800" dirty="0"/>
              <a:t> </a:t>
            </a:r>
            <a:r>
              <a:rPr lang="en-US" sz="2800" dirty="0" err="1"/>
              <a:t>Einwohner</a:t>
            </a:r>
            <a:r>
              <a:rPr lang="en-US" sz="2800" dirty="0"/>
              <a:t> </a:t>
            </a:r>
            <a:r>
              <a:rPr lang="en-US" sz="2800" dirty="0" err="1"/>
              <a:t>selbst</a:t>
            </a:r>
            <a:r>
              <a:rPr lang="en-US" sz="2800" dirty="0"/>
              <a:t> </a:t>
            </a:r>
            <a:r>
              <a:rPr lang="en-US" sz="2800" dirty="0" err="1"/>
              <a:t>geschehen</a:t>
            </a:r>
            <a:r>
              <a:rPr lang="en-US" sz="2800" dirty="0"/>
              <a:t> </a:t>
            </a:r>
            <a:r>
              <a:rPr lang="en-US" sz="2800" dirty="0" err="1"/>
              <a:t>soll</a:t>
            </a:r>
            <a:r>
              <a:rPr lang="en-US" sz="2800" dirty="0" smtClean="0"/>
              <a:t>.</a:t>
            </a:r>
            <a:endParaRPr lang="pl-PL" sz="2800" dirty="0" smtClean="0"/>
          </a:p>
          <a:p>
            <a:pPr marL="0" indent="0">
              <a:buNone/>
            </a:pPr>
            <a:r>
              <a:rPr lang="en-US" sz="2800" dirty="0"/>
              <a:t>Anders </a:t>
            </a:r>
            <a:r>
              <a:rPr lang="en-US" sz="2800" dirty="0" err="1"/>
              <a:t>sah</a:t>
            </a:r>
            <a:r>
              <a:rPr lang="en-US" sz="2800" dirty="0"/>
              <a:t>  </a:t>
            </a:r>
            <a:r>
              <a:rPr lang="en-US" sz="2800" dirty="0" err="1"/>
              <a:t>es</a:t>
            </a:r>
            <a:r>
              <a:rPr lang="en-US" sz="2800" dirty="0"/>
              <a:t>  in </a:t>
            </a:r>
            <a:r>
              <a:rPr lang="en-US" sz="2800" dirty="0" err="1"/>
              <a:t>Ostdeutschland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r>
              <a:rPr lang="en-US" sz="2800" dirty="0"/>
              <a:t>: In der DDR war </a:t>
            </a:r>
            <a:r>
              <a:rPr lang="en-US" sz="2800" dirty="0" err="1"/>
              <a:t>ehrenamtliches</a:t>
            </a:r>
            <a:r>
              <a:rPr lang="en-US" sz="2800" dirty="0"/>
              <a:t> Engagement </a:t>
            </a:r>
            <a:r>
              <a:rPr lang="en-US" sz="2800" dirty="0" err="1"/>
              <a:t>weniger</a:t>
            </a:r>
            <a:r>
              <a:rPr lang="en-US" sz="2800" dirty="0"/>
              <a:t> </a:t>
            </a:r>
            <a:r>
              <a:rPr lang="en-US" sz="2800" dirty="0" err="1"/>
              <a:t>gern</a:t>
            </a:r>
            <a:r>
              <a:rPr lang="en-US" sz="2800" dirty="0"/>
              <a:t> </a:t>
            </a:r>
            <a:r>
              <a:rPr lang="en-US" sz="2800" dirty="0" err="1"/>
              <a:t>gesehen</a:t>
            </a:r>
            <a:r>
              <a:rPr lang="en-US" sz="2800" dirty="0"/>
              <a:t>. Die </a:t>
            </a:r>
            <a:r>
              <a:rPr lang="en-US" sz="2800" dirty="0" err="1"/>
              <a:t>kommunistische</a:t>
            </a:r>
            <a:r>
              <a:rPr lang="en-US" sz="2800" dirty="0"/>
              <a:t> </a:t>
            </a:r>
            <a:r>
              <a:rPr lang="en-US" sz="2800" dirty="0" err="1"/>
              <a:t>Führung</a:t>
            </a:r>
            <a:r>
              <a:rPr lang="en-US" sz="2800" dirty="0"/>
              <a:t> </a:t>
            </a:r>
            <a:r>
              <a:rPr lang="en-US" sz="2800" dirty="0" err="1"/>
              <a:t>vermutete</a:t>
            </a:r>
            <a:r>
              <a:rPr lang="en-US" sz="2800" dirty="0"/>
              <a:t> </a:t>
            </a:r>
            <a:r>
              <a:rPr lang="pl-PL" sz="2800" dirty="0" err="1" smtClean="0"/>
              <a:t>Feinde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en-US" sz="2800" dirty="0" smtClean="0"/>
              <a:t> </a:t>
            </a:r>
            <a:r>
              <a:rPr lang="en-US" sz="2800" dirty="0" err="1" smtClean="0"/>
              <a:t>allen</a:t>
            </a:r>
            <a:r>
              <a:rPr lang="pl-PL" sz="2800" dirty="0" smtClean="0"/>
              <a:t> </a:t>
            </a:r>
            <a:r>
              <a:rPr lang="pl-PL" sz="2800" dirty="0" err="1" smtClean="0"/>
              <a:t>automomen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Organisationen</a:t>
            </a:r>
            <a:r>
              <a:rPr lang="pl-PL" sz="2800" dirty="0" smtClean="0"/>
              <a:t>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2832" y="-8094"/>
            <a:ext cx="5371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Geschichte</a:t>
            </a:r>
            <a:r>
              <a:rPr lang="pl-PL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pl-PL" sz="32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Entwicklung</a:t>
            </a:r>
            <a:r>
              <a:rPr lang="pl-PL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pl-PL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Ehrnamtes</a:t>
            </a:r>
            <a:r>
              <a:rPr lang="pl-PL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</a:t>
            </a:r>
            <a:r>
              <a:rPr lang="de-DE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Deutschland</a:t>
            </a:r>
            <a:endParaRPr lang="pl-PL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2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2149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</a:t>
            </a:r>
            <a:r>
              <a:rPr lang="en-US" dirty="0" err="1" smtClean="0"/>
              <a:t>Ähnlich</a:t>
            </a:r>
            <a:r>
              <a:rPr lang="en-US" dirty="0" smtClean="0"/>
              <a:t> </a:t>
            </a:r>
            <a:r>
              <a:rPr lang="en-US" dirty="0"/>
              <a:t>war die Situation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polnischen</a:t>
            </a:r>
            <a:r>
              <a:rPr lang="en-US" dirty="0"/>
              <a:t> </a:t>
            </a:r>
            <a:r>
              <a:rPr lang="en-US" dirty="0" err="1" smtClean="0"/>
              <a:t>Kommunismus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Das</a:t>
            </a:r>
            <a:r>
              <a:rPr lang="en-US" dirty="0" smtClean="0"/>
              <a:t> </a:t>
            </a:r>
            <a:r>
              <a:rPr lang="en-US" dirty="0"/>
              <a:t>Engagement, das </a:t>
            </a:r>
            <a:r>
              <a:rPr lang="en-US" dirty="0" err="1"/>
              <a:t>nicht</a:t>
            </a:r>
            <a:r>
              <a:rPr lang="en-US" dirty="0"/>
              <a:t> von der </a:t>
            </a:r>
            <a:r>
              <a:rPr lang="en-US" dirty="0" err="1"/>
              <a:t>Regierung</a:t>
            </a:r>
            <a:r>
              <a:rPr lang="en-US" dirty="0"/>
              <a:t> </a:t>
            </a:r>
            <a:r>
              <a:rPr lang="en-US" dirty="0" err="1"/>
              <a:t>gesteuert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, war fast </a:t>
            </a:r>
            <a:r>
              <a:rPr lang="en-US" dirty="0" err="1"/>
              <a:t>nur</a:t>
            </a:r>
            <a:r>
              <a:rPr lang="en-US" dirty="0"/>
              <a:t> in der </a:t>
            </a:r>
            <a:r>
              <a:rPr lang="en-US" dirty="0" err="1"/>
              <a:t>Kirche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755576" y="0"/>
            <a:ext cx="77427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pl-PL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kurze </a:t>
            </a:r>
            <a:r>
              <a:rPr lang="pl-PL" sz="4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Geschichte</a:t>
            </a:r>
            <a:r>
              <a:rPr lang="pl-PL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 </a:t>
            </a:r>
            <a:r>
              <a:rPr lang="pl-PL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Ehrenamts</a:t>
            </a:r>
            <a:r>
              <a:rPr lang="pl-PL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l-PL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Polen</a:t>
            </a:r>
            <a:endParaRPr lang="pl-PL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6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/>
              <a:t>	</a:t>
            </a:r>
            <a:r>
              <a:rPr lang="en-US" sz="2800" dirty="0" err="1" smtClean="0"/>
              <a:t>Erst</a:t>
            </a:r>
            <a:r>
              <a:rPr lang="en-US" sz="2800" dirty="0" smtClean="0"/>
              <a:t> </a:t>
            </a:r>
            <a:r>
              <a:rPr lang="en-US" sz="2800" dirty="0"/>
              <a:t>ab 1990 </a:t>
            </a:r>
            <a:r>
              <a:rPr lang="en-US" sz="2800" dirty="0" err="1"/>
              <a:t>konnte</a:t>
            </a:r>
            <a:r>
              <a:rPr lang="en-US" sz="2800" dirty="0"/>
              <a:t> </a:t>
            </a:r>
            <a:r>
              <a:rPr lang="pl-PL" sz="2800" dirty="0" smtClean="0"/>
              <a:t> </a:t>
            </a:r>
            <a:r>
              <a:rPr lang="en-US" sz="2800" dirty="0" err="1" smtClean="0"/>
              <a:t>sich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err="1"/>
              <a:t>Ostdeutschland</a:t>
            </a:r>
            <a:r>
              <a:rPr lang="en-US" sz="2800" dirty="0"/>
              <a:t> und </a:t>
            </a:r>
            <a:r>
              <a:rPr lang="en-US" sz="2800" dirty="0" err="1"/>
              <a:t>Polen</a:t>
            </a:r>
            <a:r>
              <a:rPr lang="en-US" sz="2800" dirty="0"/>
              <a:t> </a:t>
            </a:r>
            <a:r>
              <a:rPr lang="en-US" sz="2800" dirty="0" err="1"/>
              <a:t>eine</a:t>
            </a:r>
            <a:r>
              <a:rPr lang="en-US" sz="2800" dirty="0"/>
              <a:t> </a:t>
            </a:r>
            <a:r>
              <a:rPr lang="en-US" sz="2800" dirty="0" err="1"/>
              <a:t>Kultur</a:t>
            </a:r>
            <a:r>
              <a:rPr lang="en-US" sz="2800" dirty="0"/>
              <a:t> des </a:t>
            </a:r>
            <a:r>
              <a:rPr lang="en-US" sz="2800" dirty="0" err="1" smtClean="0"/>
              <a:t>Ehren</a:t>
            </a:r>
            <a:r>
              <a:rPr lang="pl-PL" sz="2800" dirty="0" err="1" smtClean="0"/>
              <a:t>am</a:t>
            </a:r>
            <a:r>
              <a:rPr lang="en-US" sz="2800" dirty="0" smtClean="0"/>
              <a:t>t</a:t>
            </a:r>
            <a:r>
              <a:rPr lang="pl-PL" sz="2800" dirty="0" smtClean="0"/>
              <a:t>e</a:t>
            </a:r>
            <a:r>
              <a:rPr lang="en-US" sz="2800" dirty="0" smtClean="0"/>
              <a:t>s </a:t>
            </a:r>
            <a:r>
              <a:rPr lang="en-US" sz="2800" dirty="0" err="1"/>
              <a:t>entwickeln</a:t>
            </a:r>
            <a:r>
              <a:rPr lang="en-US" sz="2800" dirty="0"/>
              <a:t>. So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 </a:t>
            </a:r>
            <a:r>
              <a:rPr lang="en-US" sz="2800" dirty="0" err="1"/>
              <a:t>verwunderlich</a:t>
            </a:r>
            <a:r>
              <a:rPr lang="en-US" sz="2800" dirty="0"/>
              <a:t>, </a:t>
            </a:r>
            <a:r>
              <a:rPr lang="en-US" sz="2800" dirty="0" err="1"/>
              <a:t>dass</a:t>
            </a:r>
            <a:r>
              <a:rPr lang="en-US" sz="2800" dirty="0"/>
              <a:t> der </a:t>
            </a:r>
            <a:r>
              <a:rPr lang="en-US" sz="2800" dirty="0" err="1"/>
              <a:t>Anteil</a:t>
            </a:r>
            <a:r>
              <a:rPr lang="en-US" sz="2800" dirty="0"/>
              <a:t> der </a:t>
            </a:r>
            <a:r>
              <a:rPr lang="en-US" sz="2800" dirty="0" err="1"/>
              <a:t>Aktiven</a:t>
            </a:r>
            <a:r>
              <a:rPr lang="en-US" sz="2800" dirty="0"/>
              <a:t> </a:t>
            </a:r>
            <a:r>
              <a:rPr lang="en-US" sz="2800" dirty="0" err="1"/>
              <a:t>dort</a:t>
            </a:r>
            <a:r>
              <a:rPr lang="en-US" sz="2800" dirty="0"/>
              <a:t> </a:t>
            </a:r>
            <a:r>
              <a:rPr lang="en-US" sz="2800" dirty="0" err="1"/>
              <a:t>immer</a:t>
            </a:r>
            <a:r>
              <a:rPr lang="en-US" sz="2800" dirty="0"/>
              <a:t> </a:t>
            </a:r>
            <a:r>
              <a:rPr lang="en-US" sz="2800" dirty="0" err="1"/>
              <a:t>noch</a:t>
            </a:r>
            <a:r>
              <a:rPr lang="en-US" sz="2800" dirty="0"/>
              <a:t> </a:t>
            </a:r>
            <a:r>
              <a:rPr lang="en-US" sz="2800" dirty="0" err="1"/>
              <a:t>geringer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als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Westen</a:t>
            </a:r>
            <a:r>
              <a:rPr lang="en-US" sz="2800" dirty="0"/>
              <a:t> </a:t>
            </a:r>
            <a:r>
              <a:rPr lang="en-US" sz="2800" dirty="0" err="1"/>
              <a:t>Deutschlands</a:t>
            </a:r>
            <a:r>
              <a:rPr lang="en-US" sz="2800" dirty="0"/>
              <a:t>. In </a:t>
            </a:r>
            <a:r>
              <a:rPr lang="en-US" sz="2800" dirty="0" err="1"/>
              <a:t>Polen</a:t>
            </a:r>
            <a:r>
              <a:rPr lang="en-US" sz="2800" dirty="0"/>
              <a:t> </a:t>
            </a:r>
            <a:r>
              <a:rPr lang="en-US" sz="2800" dirty="0" smtClean="0"/>
              <a:t>w</a:t>
            </a:r>
            <a:r>
              <a:rPr lang="pl-PL" sz="2800" dirty="0" smtClean="0"/>
              <a:t>e</a:t>
            </a:r>
            <a:r>
              <a:rPr lang="en-US" sz="2800" dirty="0" err="1" smtClean="0"/>
              <a:t>rden</a:t>
            </a:r>
            <a:r>
              <a:rPr lang="en-US" sz="2800" dirty="0" smtClean="0"/>
              <a:t> </a:t>
            </a:r>
            <a:r>
              <a:rPr lang="en-US" sz="2800" dirty="0" err="1"/>
              <a:t>nach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die </a:t>
            </a:r>
            <a:r>
              <a:rPr lang="en-US" sz="2800" dirty="0" err="1"/>
              <a:t>meisten</a:t>
            </a:r>
            <a:r>
              <a:rPr lang="en-US" sz="2800" dirty="0"/>
              <a:t> </a:t>
            </a:r>
            <a:r>
              <a:rPr lang="en-US" sz="2800" dirty="0" err="1"/>
              <a:t>Ehrenämter</a:t>
            </a:r>
            <a:r>
              <a:rPr lang="en-US" sz="2800" dirty="0"/>
              <a:t> </a:t>
            </a:r>
            <a:r>
              <a:rPr lang="pl-PL" sz="2800" dirty="0" smtClean="0"/>
              <a:t>von</a:t>
            </a:r>
            <a:r>
              <a:rPr lang="en-US" sz="2800" dirty="0" smtClean="0"/>
              <a:t> </a:t>
            </a:r>
            <a:r>
              <a:rPr lang="en-US" sz="2800" dirty="0"/>
              <a:t>der </a:t>
            </a:r>
            <a:r>
              <a:rPr lang="en-US" sz="2800" dirty="0" err="1"/>
              <a:t>Kirche</a:t>
            </a:r>
            <a:r>
              <a:rPr lang="en-US" sz="2800" dirty="0"/>
              <a:t> </a:t>
            </a:r>
            <a:r>
              <a:rPr lang="en-US" sz="2800" dirty="0" err="1"/>
              <a:t>übernommen</a:t>
            </a:r>
            <a:r>
              <a:rPr lang="en-US" sz="2800" dirty="0"/>
              <a:t>. Und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verwundert</a:t>
            </a:r>
            <a:r>
              <a:rPr lang="en-US" sz="2800" dirty="0"/>
              <a:t> </a:t>
            </a:r>
            <a:r>
              <a:rPr lang="en-US" sz="2800" dirty="0" err="1"/>
              <a:t>auch</a:t>
            </a:r>
            <a:r>
              <a:rPr lang="en-US" sz="2800" dirty="0"/>
              <a:t> </a:t>
            </a:r>
            <a:r>
              <a:rPr lang="en-US" sz="2800" dirty="0" err="1"/>
              <a:t>nicht</a:t>
            </a:r>
            <a:r>
              <a:rPr lang="en-US" sz="2800" dirty="0"/>
              <a:t>, </a:t>
            </a:r>
            <a:r>
              <a:rPr lang="en-US" sz="2800" dirty="0" err="1"/>
              <a:t>dass</a:t>
            </a:r>
            <a:r>
              <a:rPr lang="en-US" sz="2800" dirty="0"/>
              <a:t> in </a:t>
            </a:r>
            <a:r>
              <a:rPr lang="en-US" sz="2800" dirty="0" err="1"/>
              <a:t>Ostdeutschland</a:t>
            </a:r>
            <a:r>
              <a:rPr lang="en-US" sz="2800" dirty="0"/>
              <a:t> und </a:t>
            </a:r>
            <a:r>
              <a:rPr lang="pl-PL" sz="2800" dirty="0" err="1"/>
              <a:t>P</a:t>
            </a:r>
            <a:r>
              <a:rPr lang="en-US" sz="2800" dirty="0" err="1" smtClean="0"/>
              <a:t>olen</a:t>
            </a:r>
            <a:r>
              <a:rPr lang="en-US" sz="2800" dirty="0" smtClean="0"/>
              <a:t> </a:t>
            </a:r>
            <a:r>
              <a:rPr lang="en-US" sz="2800" dirty="0"/>
              <a:t>die </a:t>
            </a:r>
            <a:r>
              <a:rPr lang="en-US" sz="2800" dirty="0" err="1"/>
              <a:t>Aktiven</a:t>
            </a:r>
            <a:r>
              <a:rPr lang="en-US" sz="2800" dirty="0"/>
              <a:t> in der </a:t>
            </a:r>
            <a:r>
              <a:rPr lang="en-US" sz="2800" dirty="0" err="1"/>
              <a:t>Mehrzahl</a:t>
            </a:r>
            <a:r>
              <a:rPr lang="en-US" sz="2800" dirty="0"/>
              <a:t> </a:t>
            </a:r>
            <a:r>
              <a:rPr lang="en-US" sz="2800" dirty="0" err="1"/>
              <a:t>unter</a:t>
            </a:r>
            <a:r>
              <a:rPr lang="en-US" sz="2800" dirty="0"/>
              <a:t> 35 </a:t>
            </a:r>
            <a:r>
              <a:rPr lang="en-US" sz="2800" dirty="0" err="1"/>
              <a:t>Jahre</a:t>
            </a:r>
            <a:r>
              <a:rPr lang="en-US" sz="2800" dirty="0"/>
              <a:t> alt </a:t>
            </a:r>
            <a:r>
              <a:rPr lang="en-US" sz="2800" dirty="0" err="1"/>
              <a:t>sind</a:t>
            </a:r>
            <a:r>
              <a:rPr lang="en-US" sz="2800" dirty="0"/>
              <a:t>. 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4735" y="116632"/>
            <a:ext cx="8352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pl-PL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Entwicklung</a:t>
            </a:r>
            <a:r>
              <a:rPr lang="pl-P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einer</a:t>
            </a:r>
            <a:r>
              <a:rPr lang="pl-P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kultur </a:t>
            </a:r>
            <a:r>
              <a:rPr lang="pl-PL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pl-PL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EhrenamtES</a:t>
            </a:r>
            <a:r>
              <a:rPr lang="pl-PL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l-PL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Deutschland</a:t>
            </a:r>
            <a:r>
              <a:rPr lang="pl-P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pl-PL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in Polen</a:t>
            </a:r>
          </a:p>
        </p:txBody>
      </p:sp>
    </p:spTree>
    <p:extLst>
      <p:ext uri="{BB962C8B-B14F-4D97-AF65-F5344CB8AC3E}">
        <p14:creationId xmlns:p14="http://schemas.microsoft.com/office/powerpoint/2010/main" xmlns="" val="28820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678</Words>
  <Application>Microsoft Office PowerPoint</Application>
  <PresentationFormat>Pokaz na ekranie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Das ist eine Präsentation zum Thema: Das Ehrenamt in Deutschland und in Polen- ein Vergleich.  </vt:lpstr>
      <vt:lpstr>Inhalt</vt:lpstr>
      <vt:lpstr>Daten und Fakten </vt:lpstr>
      <vt:lpstr>Das Ehrenamt in Deutschland und in Polen </vt:lpstr>
      <vt:lpstr> </vt:lpstr>
      <vt:lpstr>Slajd 6</vt:lpstr>
      <vt:lpstr>Slajd 7</vt:lpstr>
      <vt:lpstr>Slajd 8</vt:lpstr>
      <vt:lpstr>Slajd 9</vt:lpstr>
      <vt:lpstr>Slajd 10</vt:lpstr>
      <vt:lpstr>Slajd 11</vt:lpstr>
      <vt:lpstr>Hilfsorganisation für Obdachlose in Deutschland </vt:lpstr>
      <vt:lpstr>Wie wäre es, wenn junge Leute nicht ehrenamtlich arbeiten würden? </vt:lpstr>
      <vt:lpstr>Die Bedeutung von Ehrenamt </vt:lpstr>
      <vt:lpstr>Situation des Ehrenamtes in der Kirche </vt:lpstr>
      <vt:lpstr>Die gleichen Eigenschaften des Ehrenamtes in Polen und in Deutschland</vt:lpstr>
      <vt:lpstr>Quiz</vt:lpstr>
      <vt:lpstr>Slajd 18</vt:lpstr>
      <vt:lpstr>Wortschatz</vt:lpstr>
      <vt:lpstr>Slajd 20</vt:lpstr>
      <vt:lpstr>Verb: </vt:lpstr>
      <vt:lpstr>Adjektiv:  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Ehrenamt in Deutschland und Polen- ein Vergleich.</dc:title>
  <dc:creator>regge</dc:creator>
  <cp:lastModifiedBy>R</cp:lastModifiedBy>
  <cp:revision>91</cp:revision>
  <dcterms:created xsi:type="dcterms:W3CDTF">2014-05-08T15:20:06Z</dcterms:created>
  <dcterms:modified xsi:type="dcterms:W3CDTF">2015-04-19T18:06:44Z</dcterms:modified>
</cp:coreProperties>
</file>