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80" r:id="rId6"/>
  </p:sldMasterIdLst>
  <p:notesMasterIdLst>
    <p:notesMasterId r:id="rId29"/>
  </p:notesMasterIdLst>
  <p:sldIdLst>
    <p:sldId id="25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79" r:id="rId27"/>
    <p:sldId id="278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0716B-AC4F-4396-A69B-9A72E5B71FAF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18D1C-D106-4DCF-9783-47C7CE5419E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18D1C-D106-4DCF-9783-47C7CE5419E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ipe dir="r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EC88D5-5138-4E43-B843-5C86F8A07EC9}" type="datetimeFigureOut">
              <a:rPr lang="pl-PL" smtClean="0"/>
              <a:pPr/>
              <a:t>2015-03-01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4B6149-65BA-4129-8FF5-A053FFD672B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Pluto\Downloads\Scorpions%20-%20Wind%20Of%20Change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Mur_Berli&#324;sk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  <a:latin typeface="Arial Black" pitchFamily="34" charset="0"/>
              </a:rPr>
              <a:t>Vorbereitet</a:t>
            </a:r>
            <a:r>
              <a:rPr lang="pl-PL" dirty="0" smtClean="0">
                <a:solidFill>
                  <a:schemeClr val="bg1"/>
                </a:solidFill>
                <a:latin typeface="Arial Black" pitchFamily="34" charset="0"/>
              </a:rPr>
              <a:t> von: </a:t>
            </a:r>
            <a:r>
              <a:rPr lang="pl-PL" i="1" dirty="0" smtClean="0">
                <a:solidFill>
                  <a:schemeClr val="bg1"/>
                </a:solidFill>
                <a:latin typeface="Arial Black" pitchFamily="34" charset="0"/>
              </a:rPr>
              <a:t>Martyna Fic</a:t>
            </a:r>
            <a:r>
              <a:rPr lang="pl-PL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rial Black" pitchFamily="34" charset="0"/>
              </a:rPr>
              <a:t>und</a:t>
            </a:r>
            <a:r>
              <a:rPr lang="pl-PL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l-PL" i="1" dirty="0" smtClean="0">
                <a:solidFill>
                  <a:schemeClr val="bg1"/>
                </a:solidFill>
                <a:latin typeface="Arial Black" pitchFamily="34" charset="0"/>
              </a:rPr>
              <a:t>Małgorzata Wysocka, </a:t>
            </a:r>
            <a:r>
              <a:rPr lang="pl-PL" i="1" dirty="0" err="1" smtClean="0">
                <a:solidFill>
                  <a:schemeClr val="bg1"/>
                </a:solidFill>
                <a:latin typeface="Arial Black" pitchFamily="34" charset="0"/>
              </a:rPr>
              <a:t>Studentinnen</a:t>
            </a:r>
            <a:r>
              <a:rPr lang="pl-PL" i="1" dirty="0" smtClean="0">
                <a:solidFill>
                  <a:schemeClr val="bg1"/>
                </a:solidFill>
                <a:latin typeface="Arial Black" pitchFamily="34" charset="0"/>
              </a:rPr>
              <a:t> der </a:t>
            </a:r>
            <a:r>
              <a:rPr lang="pl-PL" i="1" dirty="0" err="1" smtClean="0">
                <a:solidFill>
                  <a:schemeClr val="bg1"/>
                </a:solidFill>
                <a:latin typeface="Arial Black" pitchFamily="34" charset="0"/>
              </a:rPr>
              <a:t>Anglistik</a:t>
            </a:r>
            <a:endParaRPr lang="pl-PL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l-PL" i="1" dirty="0" smtClean="0">
                <a:solidFill>
                  <a:schemeClr val="bg1"/>
                </a:solidFill>
                <a:latin typeface="Arial Black" pitchFamily="34" charset="0"/>
              </a:rPr>
              <a:t>4. </a:t>
            </a:r>
            <a:r>
              <a:rPr lang="pl-PL" i="1" dirty="0" err="1" smtClean="0">
                <a:solidFill>
                  <a:schemeClr val="bg1"/>
                </a:solidFill>
                <a:latin typeface="Arial Black" pitchFamily="34" charset="0"/>
              </a:rPr>
              <a:t>Semester</a:t>
            </a:r>
            <a:r>
              <a:rPr lang="pl-PL" i="1" dirty="0" smtClean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pl-PL" i="1" dirty="0" err="1" smtClean="0">
                <a:solidFill>
                  <a:schemeClr val="bg1"/>
                </a:solidFill>
                <a:latin typeface="Arial Black" pitchFamily="34" charset="0"/>
              </a:rPr>
              <a:t>Masterstudiengang</a:t>
            </a:r>
            <a:r>
              <a:rPr lang="pl-PL" i="1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pl-PL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772400" cy="1470025"/>
          </a:xfrm>
        </p:spPr>
        <p:txBody>
          <a:bodyPr>
            <a:noAutofit/>
          </a:bodyPr>
          <a:lstStyle/>
          <a:p>
            <a:r>
              <a:rPr lang="pl-PL" sz="6600" dirty="0" err="1" smtClean="0">
                <a:solidFill>
                  <a:srgbClr val="FF0000"/>
                </a:solidFill>
                <a:latin typeface="Algerian" pitchFamily="82" charset="0"/>
              </a:rPr>
              <a:t>Die</a:t>
            </a:r>
            <a:r>
              <a:rPr lang="pl-PL" sz="6600" dirty="0" smtClean="0">
                <a:solidFill>
                  <a:srgbClr val="FF0000"/>
                </a:solidFill>
                <a:latin typeface="Algerian" pitchFamily="82" charset="0"/>
              </a:rPr>
              <a:t> Berliner Mauer</a:t>
            </a:r>
            <a:endParaRPr lang="pl-PL" sz="66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300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214530"/>
            <a:ext cx="4643470" cy="4643470"/>
          </a:xfrm>
        </p:spPr>
      </p:pic>
      <p:pic>
        <p:nvPicPr>
          <p:cNvPr id="6" name="Symbol zastępczy zawartości 5" descr="pobrany pli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56908" y="0"/>
            <a:ext cx="5387092" cy="392906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DIE BERLINER MAUER </a:t>
            </a:r>
            <a:r>
              <a:rPr lang="pl-PL" sz="2400" dirty="0" smtClean="0">
                <a:solidFill>
                  <a:srgbClr val="FF0000"/>
                </a:solidFill>
              </a:rPr>
              <a:t>- der </a:t>
            </a:r>
            <a:r>
              <a:rPr lang="pl-PL" sz="2400" dirty="0" err="1" smtClean="0">
                <a:solidFill>
                  <a:srgbClr val="FF0000"/>
                </a:solidFill>
              </a:rPr>
              <a:t>Platz</a:t>
            </a:r>
            <a:r>
              <a:rPr lang="pl-PL" sz="2400" dirty="0" smtClean="0">
                <a:solidFill>
                  <a:srgbClr val="FF0000"/>
                </a:solidFill>
              </a:rPr>
              <a:t> der  </a:t>
            </a:r>
            <a:r>
              <a:rPr lang="de-DE" sz="2400" dirty="0" smtClean="0">
                <a:solidFill>
                  <a:srgbClr val="FF0000"/>
                </a:solidFill>
              </a:rPr>
              <a:t>Repression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und</a:t>
            </a:r>
            <a:r>
              <a:rPr lang="pl-PL" sz="2400" dirty="0" smtClean="0">
                <a:solidFill>
                  <a:srgbClr val="FF0000"/>
                </a:solidFill>
              </a:rPr>
              <a:t> des </a:t>
            </a:r>
            <a:r>
              <a:rPr lang="pl-PL" sz="2400" dirty="0" err="1" smtClean="0">
                <a:solidFill>
                  <a:srgbClr val="FF0000"/>
                </a:solidFill>
              </a:rPr>
              <a:t>Todes</a:t>
            </a:r>
            <a:r>
              <a:rPr lang="pl-PL" sz="2400" dirty="0" smtClean="0">
                <a:solidFill>
                  <a:srgbClr val="FF0000"/>
                </a:solidFill>
              </a:rPr>
              <a:t>…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0002491YOQM04LME-C317-F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7603" y="1722438"/>
            <a:ext cx="3537794" cy="4525962"/>
          </a:xfrm>
        </p:spPr>
      </p:pic>
      <p:pic>
        <p:nvPicPr>
          <p:cNvPr id="6" name="Symbol zastępczy zawartości 5" descr="5292059-berlin-mur-berlinski-670-9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2836" y="1722438"/>
            <a:ext cx="3369327" cy="4525962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dirty="0" smtClean="0"/>
              <a:t>9. </a:t>
            </a:r>
            <a:r>
              <a:rPr lang="pl-PL" sz="3000" dirty="0" err="1" smtClean="0"/>
              <a:t>November</a:t>
            </a:r>
            <a:r>
              <a:rPr lang="pl-PL" sz="3000" dirty="0" smtClean="0"/>
              <a:t> 1989 – </a:t>
            </a:r>
            <a:r>
              <a:rPr lang="pl-PL" sz="3000" dirty="0" err="1" smtClean="0"/>
              <a:t>die</a:t>
            </a:r>
            <a:r>
              <a:rPr lang="pl-PL" sz="3000" dirty="0" smtClean="0"/>
              <a:t> </a:t>
            </a:r>
            <a:r>
              <a:rPr lang="pl-PL" sz="3000" dirty="0" err="1" smtClean="0"/>
              <a:t>Pressekonferenz</a:t>
            </a:r>
            <a:r>
              <a:rPr lang="pl-PL" sz="3000" dirty="0" smtClean="0"/>
              <a:t> von </a:t>
            </a:r>
            <a:r>
              <a:rPr lang="de-DE" sz="3000" dirty="0" smtClean="0"/>
              <a:t> Günter Schabowski</a:t>
            </a:r>
            <a:endParaRPr lang="pl-PL" sz="3000" dirty="0"/>
          </a:p>
        </p:txBody>
      </p:sp>
      <p:pic>
        <p:nvPicPr>
          <p:cNvPr id="4" name="Symbol zastępczy zawartości 3" descr="schab_pla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43050"/>
            <a:ext cx="6010300" cy="450772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5572164" cy="2143140"/>
          </a:xfrm>
        </p:spPr>
        <p:txBody>
          <a:bodyPr>
            <a:noAutofit/>
          </a:bodyPr>
          <a:lstStyle/>
          <a:p>
            <a:r>
              <a:rPr lang="pl-PL" sz="2800" dirty="0" smtClean="0"/>
              <a:t>9. </a:t>
            </a:r>
            <a:r>
              <a:rPr lang="pl-PL" sz="2800" dirty="0" err="1" smtClean="0"/>
              <a:t>November</a:t>
            </a:r>
            <a:r>
              <a:rPr lang="pl-PL" sz="2800" dirty="0" smtClean="0"/>
              <a:t> 1989 -  </a:t>
            </a:r>
            <a:br>
              <a:rPr lang="pl-PL" sz="2800" dirty="0" smtClean="0"/>
            </a:br>
            <a:r>
              <a:rPr lang="pl-PL" sz="2800" dirty="0" err="1" smtClean="0"/>
              <a:t>die</a:t>
            </a:r>
            <a:r>
              <a:rPr lang="pl-PL" sz="2800" dirty="0" smtClean="0"/>
              <a:t> </a:t>
            </a:r>
            <a:r>
              <a:rPr lang="en-US" sz="2800" dirty="0" err="1" smtClean="0"/>
              <a:t>Grenz</a:t>
            </a:r>
            <a:r>
              <a:rPr lang="de-DE" sz="2800" dirty="0" err="1" smtClean="0"/>
              <a:t>übergangsstelle</a:t>
            </a:r>
            <a:r>
              <a:rPr lang="de-DE" sz="2800" dirty="0" smtClean="0"/>
              <a:t> auf der Bornholmer Straße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09_bln_mau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79725"/>
            <a:ext cx="8035017" cy="3978275"/>
          </a:xfrm>
        </p:spPr>
      </p:pic>
      <p:pic>
        <p:nvPicPr>
          <p:cNvPr id="6" name="Obraz 5" descr="mauerfall_bornholmer_01_schoelzel_190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302" y="0"/>
            <a:ext cx="2793698" cy="429347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484568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023937"/>
            <a:ext cx="7410450" cy="48101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83766" y="5105400"/>
            <a:ext cx="6560234" cy="1752600"/>
          </a:xfrm>
        </p:spPr>
        <p:txBody>
          <a:bodyPr/>
          <a:lstStyle/>
          <a:p>
            <a:r>
              <a:rPr lang="pl-PL" dirty="0" smtClean="0"/>
              <a:t>13. </a:t>
            </a:r>
            <a:r>
              <a:rPr lang="pl-PL" dirty="0" err="1" smtClean="0"/>
              <a:t>Juni</a:t>
            </a:r>
            <a:r>
              <a:rPr lang="pl-PL" dirty="0" smtClean="0"/>
              <a:t> 1990 </a:t>
            </a:r>
          </a:p>
          <a:p>
            <a:r>
              <a:rPr lang="pl-PL" dirty="0" smtClean="0"/>
              <a:t>Der </a:t>
            </a:r>
            <a:r>
              <a:rPr lang="pl-PL" dirty="0" err="1" smtClean="0"/>
              <a:t>Mauer-Abriss</a:t>
            </a:r>
            <a:r>
              <a:rPr lang="pl-PL" dirty="0" smtClean="0"/>
              <a:t> </a:t>
            </a:r>
            <a:r>
              <a:rPr lang="pl-PL" dirty="0" err="1" smtClean="0"/>
              <a:t>begann</a:t>
            </a:r>
            <a:endParaRPr lang="pl-PL" dirty="0"/>
          </a:p>
        </p:txBody>
      </p:sp>
      <p:pic>
        <p:nvPicPr>
          <p:cNvPr id="4" name="Obraz 3" descr="1_000_ARP2292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2919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5784" y="357166"/>
            <a:ext cx="8229600" cy="1143000"/>
          </a:xfrm>
        </p:spPr>
        <p:txBody>
          <a:bodyPr/>
          <a:lstStyle/>
          <a:p>
            <a:r>
              <a:rPr lang="pl-PL" dirty="0" smtClean="0"/>
              <a:t>CHECKPOINT CHARLIE  </a:t>
            </a:r>
            <a:endParaRPr lang="pl-PL" dirty="0"/>
          </a:p>
        </p:txBody>
      </p:sp>
      <p:pic>
        <p:nvPicPr>
          <p:cNvPr id="6" name="Symbol zastępczy zawartości 5" descr="JSHDJSHJ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9943" y="1646238"/>
            <a:ext cx="7084114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Maueropfer</a:t>
            </a:r>
            <a:r>
              <a:rPr lang="pl-PL" dirty="0" smtClean="0"/>
              <a:t> Franciszek Piesik</a:t>
            </a:r>
            <a:endParaRPr lang="pl-PL" dirty="0"/>
          </a:p>
        </p:txBody>
      </p:sp>
      <p:pic>
        <p:nvPicPr>
          <p:cNvPr id="5" name="Symbol zastępczy zawartości 4" descr="459px-Maueropfer_Franciszek_Piesik_-_Abbildung_auf_einer_Infostele_der_Chronik_der_Mau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599471"/>
            <a:ext cx="3618550" cy="4722247"/>
          </a:xfrm>
        </p:spPr>
      </p:pic>
      <p:pic>
        <p:nvPicPr>
          <p:cNvPr id="6" name="Symbol zastępczy zawartości 5" descr="gedenken-der-mauer-opfer-39d98f8d-bf63-4b0b-9051-21e89267ba4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143248"/>
            <a:ext cx="4329114" cy="2431441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MAUERMUSEUM</a:t>
            </a:r>
            <a:endParaRPr lang="pl-PL" dirty="0"/>
          </a:p>
        </p:txBody>
      </p:sp>
      <p:pic>
        <p:nvPicPr>
          <p:cNvPr id="4" name="Symbol zastępczy zawartości 3" descr="8426845362_8fbd9b11b0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7220474" cy="4896383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latin typeface="Algerian" pitchFamily="82" charset="0"/>
              </a:rPr>
              <a:t>Deutschland</a:t>
            </a:r>
            <a:r>
              <a:rPr lang="pl-PL" dirty="0" smtClean="0">
                <a:latin typeface="Algerian" pitchFamily="82" charset="0"/>
              </a:rPr>
              <a:t> </a:t>
            </a:r>
            <a:r>
              <a:rPr lang="pl-PL" dirty="0" err="1" smtClean="0">
                <a:latin typeface="Algerian" pitchFamily="82" charset="0"/>
              </a:rPr>
              <a:t>nach</a:t>
            </a:r>
            <a:r>
              <a:rPr lang="pl-PL" dirty="0" smtClean="0">
                <a:latin typeface="Algerian" pitchFamily="82" charset="0"/>
              </a:rPr>
              <a:t> dem </a:t>
            </a:r>
            <a:r>
              <a:rPr lang="pl-PL" dirty="0" err="1" smtClean="0">
                <a:latin typeface="Algerian" pitchFamily="82" charset="0"/>
              </a:rPr>
              <a:t>Zweiten</a:t>
            </a:r>
            <a:r>
              <a:rPr lang="pl-PL" dirty="0" smtClean="0">
                <a:latin typeface="Algerian" pitchFamily="82" charset="0"/>
              </a:rPr>
              <a:t> Weltkrieg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4038600" cy="4525963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4 </a:t>
            </a:r>
            <a:r>
              <a:rPr lang="pl-PL" dirty="0" err="1" smtClean="0"/>
              <a:t>Besatzungszonen</a:t>
            </a:r>
            <a:r>
              <a:rPr lang="pl-PL" dirty="0" smtClean="0"/>
              <a:t>:</a:t>
            </a:r>
          </a:p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Vereinigten</a:t>
            </a:r>
            <a:r>
              <a:rPr lang="pl-PL" dirty="0" smtClean="0"/>
              <a:t> </a:t>
            </a:r>
            <a:r>
              <a:rPr lang="pl-PL" dirty="0" err="1" smtClean="0"/>
              <a:t>Staaten</a:t>
            </a:r>
            <a:endParaRPr lang="pl-PL" dirty="0" smtClean="0"/>
          </a:p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Sowjetunion</a:t>
            </a:r>
            <a:endParaRPr lang="pl-PL" dirty="0" smtClean="0"/>
          </a:p>
          <a:p>
            <a:r>
              <a:rPr lang="en-US" dirty="0" err="1"/>
              <a:t>Gro</a:t>
            </a:r>
            <a:r>
              <a:rPr lang="de-DE" dirty="0" err="1" smtClean="0"/>
              <a:t>ßbritannien</a:t>
            </a:r>
            <a:endParaRPr lang="pl-PL" dirty="0" smtClean="0"/>
          </a:p>
          <a:p>
            <a:r>
              <a:rPr lang="en-US" dirty="0" smtClean="0"/>
              <a:t>Fr</a:t>
            </a:r>
            <a:r>
              <a:rPr lang="pl-PL" dirty="0" smtClean="0"/>
              <a:t>a</a:t>
            </a:r>
            <a:r>
              <a:rPr lang="en-US" dirty="0" err="1" smtClean="0"/>
              <a:t>nkreich</a:t>
            </a:r>
            <a:endParaRPr lang="pl-PL" dirty="0"/>
          </a:p>
        </p:txBody>
      </p:sp>
      <p:pic>
        <p:nvPicPr>
          <p:cNvPr id="5" name="Symbol zastępczy zawartości 4" descr="2000px-Deutschland_Besatzungszonen_-_1945_1946.svg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36013" y="1470551"/>
            <a:ext cx="3545549" cy="4526498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DER BERLINER MAUER IN MUSIC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142844" y="2071678"/>
            <a:ext cx="3643338" cy="4495800"/>
          </a:xfrm>
        </p:spPr>
        <p:txBody>
          <a:bodyPr>
            <a:normAutofit/>
          </a:bodyPr>
          <a:lstStyle/>
          <a:p>
            <a:endParaRPr lang="pl-PL" sz="2400" b="1" dirty="0" smtClean="0"/>
          </a:p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SCORPIONS - WIND OF CHANGE</a:t>
            </a:r>
          </a:p>
          <a:p>
            <a:endParaRPr lang="pl-PL" sz="2400" b="1" dirty="0" smtClean="0"/>
          </a:p>
          <a:p>
            <a:endParaRPr lang="pl-PL" sz="2400" b="1" dirty="0" smtClean="0"/>
          </a:p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DAVID BOWIE - HEROES</a:t>
            </a:r>
            <a:endParaRPr lang="pl-PL" sz="2400" b="1" dirty="0"/>
          </a:p>
        </p:txBody>
      </p:sp>
      <p:pic>
        <p:nvPicPr>
          <p:cNvPr id="4" name="Scorpions - Wind Of Change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29058" y="2071678"/>
            <a:ext cx="5043493" cy="338297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die</a:t>
            </a:r>
            <a:r>
              <a:rPr lang="pl-PL" dirty="0" smtClean="0"/>
              <a:t> Bibliografie: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+mj-lt"/>
              </a:rPr>
              <a:t>Mur berliński, film dokumentalny, 2009, </a:t>
            </a:r>
            <a:r>
              <a:rPr lang="pl-PL" dirty="0" smtClean="0">
                <a:latin typeface="+mj-lt"/>
              </a:rPr>
              <a:t>Patrick </a:t>
            </a:r>
            <a:r>
              <a:rPr lang="pl-PL" dirty="0" err="1" smtClean="0">
                <a:latin typeface="+mj-lt"/>
              </a:rPr>
              <a:t>Rotman</a:t>
            </a:r>
            <a:endParaRPr lang="pl-PL" dirty="0" smtClean="0">
              <a:latin typeface="+mj-lt"/>
              <a:hlinkClick r:id="rId2"/>
            </a:endParaRPr>
          </a:p>
          <a:p>
            <a:r>
              <a:rPr lang="pl-PL" dirty="0" smtClean="0">
                <a:latin typeface="+mj-lt"/>
              </a:rPr>
              <a:t>http</a:t>
            </a:r>
            <a:r>
              <a:rPr lang="pl-PL" dirty="0" smtClean="0">
                <a:latin typeface="+mj-lt"/>
              </a:rPr>
              <a:t>://pl.wikipedia.org/wiki/Mur_Berliński</a:t>
            </a:r>
          </a:p>
          <a:p>
            <a:r>
              <a:rPr lang="pl-PL" dirty="0" smtClean="0">
                <a:latin typeface="+mj-lt"/>
              </a:rPr>
              <a:t>http://www.rollingstone.de/magazin/features/article110198/video-galerie-die-zehn-wichtigsten-mauersongs.html</a:t>
            </a:r>
          </a:p>
          <a:p>
            <a:r>
              <a:rPr lang="pl-PL" dirty="0" smtClean="0">
                <a:latin typeface="+mj-lt"/>
              </a:rPr>
              <a:t>http://portalwiedzy.onet.pl/60397,,,,berlinski_mur,haslo.html</a:t>
            </a:r>
          </a:p>
          <a:p>
            <a:r>
              <a:rPr lang="pl-PL" dirty="0" smtClean="0">
                <a:latin typeface="+mj-lt"/>
              </a:rPr>
              <a:t>https://www.youtube.com/watch?v=n4RjJKxsamQ</a:t>
            </a:r>
          </a:p>
          <a:p>
            <a:r>
              <a:rPr lang="pl-PL" dirty="0" smtClean="0">
                <a:latin typeface="+mj-lt"/>
              </a:rPr>
              <a:t>https://www.youtube.com/watch?v=Tgcc5V9Hu3g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643182"/>
            <a:ext cx="7772400" cy="1143000"/>
          </a:xfrm>
        </p:spPr>
        <p:txBody>
          <a:bodyPr>
            <a:noAutofit/>
          </a:bodyPr>
          <a:lstStyle/>
          <a:p>
            <a:r>
              <a:rPr lang="pl-PL" sz="9600" dirty="0" smtClean="0"/>
              <a:t>VIELEN DANK! </a:t>
            </a:r>
            <a:endParaRPr lang="pl-PL" sz="9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Berlin </a:t>
            </a:r>
            <a:r>
              <a:rPr lang="pl-PL" dirty="0" err="1" smtClean="0"/>
              <a:t>nach</a:t>
            </a:r>
            <a:r>
              <a:rPr lang="pl-PL" dirty="0" smtClean="0"/>
              <a:t> dem </a:t>
            </a:r>
            <a:r>
              <a:rPr lang="pl-PL" dirty="0" err="1" smtClean="0"/>
              <a:t>Zweiten</a:t>
            </a:r>
            <a:r>
              <a:rPr lang="pl-PL" dirty="0" smtClean="0"/>
              <a:t> Weltkrieg</a:t>
            </a:r>
            <a:endParaRPr lang="pl-PL" dirty="0"/>
          </a:p>
        </p:txBody>
      </p:sp>
      <p:pic>
        <p:nvPicPr>
          <p:cNvPr id="4" name="Symbol zastępczy zawartości 3" descr="290px-Occupied_Berli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643050"/>
            <a:ext cx="5353882" cy="4071966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38600" cy="452628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 smtClean="0"/>
              <a:t>IM WESTEN:</a:t>
            </a:r>
          </a:p>
          <a:p>
            <a:pPr>
              <a:buNone/>
            </a:pPr>
            <a:r>
              <a:rPr lang="pl-PL" sz="3200" dirty="0" smtClean="0"/>
              <a:t>	23. Mai 1949 - </a:t>
            </a:r>
            <a:r>
              <a:rPr lang="pl-PL" sz="3200" dirty="0" err="1" smtClean="0"/>
              <a:t>die</a:t>
            </a:r>
            <a:r>
              <a:rPr lang="pl-PL" sz="3200" dirty="0" smtClean="0"/>
              <a:t> </a:t>
            </a:r>
            <a:r>
              <a:rPr lang="pl-PL" sz="3200" dirty="0" err="1" smtClean="0"/>
              <a:t>Bundesrepublik</a:t>
            </a:r>
            <a:r>
              <a:rPr lang="pl-PL" sz="3200" dirty="0" smtClean="0"/>
              <a:t> </a:t>
            </a:r>
            <a:r>
              <a:rPr lang="pl-PL" sz="3200" dirty="0" err="1" smtClean="0"/>
              <a:t>Deutschland</a:t>
            </a:r>
            <a:r>
              <a:rPr lang="pl-PL" sz="3200" dirty="0" smtClean="0"/>
              <a:t> (BRD)</a:t>
            </a:r>
          </a:p>
          <a:p>
            <a:endParaRPr lang="pl-PL" sz="3200" dirty="0" smtClean="0"/>
          </a:p>
          <a:p>
            <a:r>
              <a:rPr lang="pl-PL" sz="3200" dirty="0" smtClean="0"/>
              <a:t>IM OSTEN:</a:t>
            </a:r>
          </a:p>
          <a:p>
            <a:pPr>
              <a:buNone/>
            </a:pPr>
            <a:r>
              <a:rPr lang="pl-PL" sz="3200" dirty="0" smtClean="0"/>
              <a:t>	7. </a:t>
            </a:r>
            <a:r>
              <a:rPr lang="pl-PL" sz="3200" dirty="0" err="1" smtClean="0"/>
              <a:t>Oktober</a:t>
            </a:r>
            <a:r>
              <a:rPr lang="pl-PL" sz="3200" dirty="0" smtClean="0"/>
              <a:t> 1949 - </a:t>
            </a:r>
            <a:r>
              <a:rPr lang="pl-PL" sz="3200" dirty="0" err="1" smtClean="0"/>
              <a:t>die</a:t>
            </a:r>
            <a:r>
              <a:rPr lang="pl-PL" sz="3200" dirty="0" smtClean="0"/>
              <a:t> Deutsche </a:t>
            </a:r>
            <a:r>
              <a:rPr lang="pl-PL" sz="3200" dirty="0" err="1" smtClean="0"/>
              <a:t>Demokratische</a:t>
            </a:r>
            <a:r>
              <a:rPr lang="pl-PL" sz="3200" dirty="0" smtClean="0"/>
              <a:t> Republik (DDR)</a:t>
            </a:r>
            <a:endParaRPr lang="pl-PL" sz="3200" dirty="0"/>
          </a:p>
        </p:txBody>
      </p:sp>
      <p:pic>
        <p:nvPicPr>
          <p:cNvPr id="7" name="Symbol zastępczy zawartości 6" descr="deutsche_grenze_05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857232"/>
            <a:ext cx="3923285" cy="5297264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4040188" cy="63976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BRD – </a:t>
            </a:r>
            <a:r>
              <a:rPr lang="pl-PL" sz="3200" dirty="0" err="1" smtClean="0">
                <a:solidFill>
                  <a:srgbClr val="00B050"/>
                </a:solidFill>
              </a:rPr>
              <a:t>frei</a:t>
            </a:r>
            <a:r>
              <a:rPr lang="pl-PL" sz="3200" dirty="0" smtClean="0">
                <a:solidFill>
                  <a:srgbClr val="00B050"/>
                </a:solidFill>
              </a:rPr>
              <a:t> </a:t>
            </a:r>
            <a:r>
              <a:rPr lang="pl-PL" sz="3200" dirty="0" err="1" smtClean="0">
                <a:solidFill>
                  <a:srgbClr val="00B050"/>
                </a:solidFill>
              </a:rPr>
              <a:t>und</a:t>
            </a:r>
            <a:r>
              <a:rPr lang="pl-PL" sz="3200" dirty="0" smtClean="0">
                <a:solidFill>
                  <a:srgbClr val="00B050"/>
                </a:solidFill>
              </a:rPr>
              <a:t> </a:t>
            </a:r>
            <a:r>
              <a:rPr lang="pl-PL" sz="3200" dirty="0" err="1" smtClean="0">
                <a:solidFill>
                  <a:srgbClr val="00B050"/>
                </a:solidFill>
              </a:rPr>
              <a:t>reich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786314" y="785794"/>
            <a:ext cx="4041775" cy="63976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DDR - STALINISMUS</a:t>
            </a: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7" name="Symbol zastępczy zawartości 6" descr="Germania-Planul-Marshal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407574" cy="3643338"/>
          </a:xfrm>
        </p:spPr>
      </p:pic>
      <p:pic>
        <p:nvPicPr>
          <p:cNvPr id="8" name="Symbol zastępczy zawartości 7" descr="stalin-ddr-cu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2071678"/>
            <a:ext cx="3500462" cy="3706991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5292724-berlin-mur-berlinski-900-5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914400"/>
          </a:xfrm>
        </p:spPr>
        <p:txBody>
          <a:bodyPr/>
          <a:lstStyle/>
          <a:p>
            <a:r>
              <a:rPr lang="pl-PL" sz="7200" dirty="0" smtClean="0">
                <a:solidFill>
                  <a:schemeClr val="tx2">
                    <a:lumMod val="90000"/>
                  </a:schemeClr>
                </a:solidFill>
              </a:rPr>
              <a:t>13. August 1961</a:t>
            </a:r>
            <a:endParaRPr lang="pl-PL" sz="7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71736" y="785794"/>
            <a:ext cx="4038600" cy="4525963"/>
          </a:xfrm>
        </p:spPr>
        <p:txBody>
          <a:bodyPr/>
          <a:lstStyle/>
          <a:p>
            <a:r>
              <a:rPr lang="pl-PL" dirty="0" smtClean="0"/>
              <a:t>155 km </a:t>
            </a:r>
            <a:r>
              <a:rPr lang="pl-PL" dirty="0" err="1" smtClean="0"/>
              <a:t>lang</a:t>
            </a:r>
            <a:endParaRPr lang="pl-PL" dirty="0" smtClean="0"/>
          </a:p>
          <a:p>
            <a:r>
              <a:rPr lang="pl-PL" dirty="0" smtClean="0"/>
              <a:t>4 m </a:t>
            </a:r>
            <a:r>
              <a:rPr lang="pl-PL" dirty="0" err="1" smtClean="0"/>
              <a:t>hoch</a:t>
            </a:r>
            <a:endParaRPr lang="pl-PL" dirty="0" smtClean="0"/>
          </a:p>
          <a:p>
            <a:r>
              <a:rPr lang="pl-PL" dirty="0" smtClean="0"/>
              <a:t>302 </a:t>
            </a:r>
            <a:r>
              <a:rPr lang="de-DE" dirty="0" smtClean="0"/>
              <a:t>Wachttürme</a:t>
            </a:r>
            <a:endParaRPr lang="pl-PL" dirty="0" smtClean="0"/>
          </a:p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Todeszone</a:t>
            </a:r>
            <a:endParaRPr lang="pl-PL" dirty="0"/>
          </a:p>
        </p:txBody>
      </p:sp>
      <p:pic>
        <p:nvPicPr>
          <p:cNvPr id="5" name="Symbol zastępczy zawartości 4" descr="folie-aufbau-berliner-mau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3000372"/>
            <a:ext cx="7152058" cy="3857628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14400"/>
          </a:xfrm>
        </p:spPr>
        <p:txBody>
          <a:bodyPr/>
          <a:lstStyle/>
          <a:p>
            <a:r>
              <a:rPr lang="pl-PL" sz="5400" dirty="0" smtClean="0"/>
              <a:t>		 DIE MAUER </a:t>
            </a:r>
            <a:endParaRPr lang="pl-PL" sz="5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FF00"/>
                </a:solidFill>
              </a:rPr>
              <a:t>BRD – KAPITALISMUS</a:t>
            </a:r>
            <a:r>
              <a:rPr lang="pl-PL" sz="2800" dirty="0" smtClean="0"/>
              <a:t>	      </a:t>
            </a:r>
            <a:r>
              <a:rPr lang="pl-PL" sz="2800" dirty="0" smtClean="0">
                <a:solidFill>
                  <a:srgbClr val="FFFF00"/>
                </a:solidFill>
              </a:rPr>
              <a:t>DDR - KOMMUNISMUS</a:t>
            </a:r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6" name="Symbol zastępczy zawartości 5" descr="kapitalismus_rock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5" name="Symbol zastępczy zawartości 4" descr="k-kommunistische-partei-deutschland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0611" y="1722438"/>
            <a:ext cx="3053777" cy="4525962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162</Words>
  <Application>Microsoft Office PowerPoint</Application>
  <PresentationFormat>Pokaz na ekranie (4:3)</PresentationFormat>
  <Paragraphs>48</Paragraphs>
  <Slides>22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6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Kapitał</vt:lpstr>
      <vt:lpstr>Odlewnia metali</vt:lpstr>
      <vt:lpstr>Motyw pakietu Office</vt:lpstr>
      <vt:lpstr>Metro</vt:lpstr>
      <vt:lpstr>Energetyczny</vt:lpstr>
      <vt:lpstr>Hol</vt:lpstr>
      <vt:lpstr>Die Berliner Mauer</vt:lpstr>
      <vt:lpstr>Deutschland nach dem Zweiten Weltkrieg</vt:lpstr>
      <vt:lpstr>Berlin nach dem Zweiten Weltkrieg</vt:lpstr>
      <vt:lpstr>Slajd 4</vt:lpstr>
      <vt:lpstr>Slajd 5</vt:lpstr>
      <vt:lpstr>Slajd 6</vt:lpstr>
      <vt:lpstr>13. August 1961</vt:lpstr>
      <vt:lpstr>   DIE MAUER </vt:lpstr>
      <vt:lpstr>BRD – KAPITALISMUS       DDR - KOMMUNISMUS</vt:lpstr>
      <vt:lpstr>Slajd 10</vt:lpstr>
      <vt:lpstr>DIE BERLINER MAUER - der Platz der  Repression und des Todes…</vt:lpstr>
      <vt:lpstr>9. November 1989 – die Pressekonferenz von  Günter Schabowski</vt:lpstr>
      <vt:lpstr>9. November 1989 -   die Grenzübergangsstelle auf der Bornholmer Straße</vt:lpstr>
      <vt:lpstr>Slajd 14</vt:lpstr>
      <vt:lpstr>Slajd 15</vt:lpstr>
      <vt:lpstr>Slajd 16</vt:lpstr>
      <vt:lpstr>CHECKPOINT CHARLIE  </vt:lpstr>
      <vt:lpstr>Maueropfer Franciszek Piesik</vt:lpstr>
      <vt:lpstr>MAUERMUSEUM</vt:lpstr>
      <vt:lpstr>DER BERLINER MAUER IN MUSIC</vt:lpstr>
      <vt:lpstr>die Bibliografie:</vt:lpstr>
      <vt:lpstr>VIELEN DANK!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Berliner Mauer</dc:title>
  <dc:creator>Pluto</dc:creator>
  <cp:lastModifiedBy>Pluto</cp:lastModifiedBy>
  <cp:revision>43</cp:revision>
  <dcterms:created xsi:type="dcterms:W3CDTF">2015-02-22T11:42:05Z</dcterms:created>
  <dcterms:modified xsi:type="dcterms:W3CDTF">2015-03-01T22:17:46Z</dcterms:modified>
</cp:coreProperties>
</file>