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8" r:id="rId9"/>
    <p:sldId id="270" r:id="rId10"/>
    <p:sldId id="269" r:id="rId11"/>
    <p:sldId id="267" r:id="rId12"/>
    <p:sldId id="264" r:id="rId13"/>
    <p:sldId id="263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50" autoAdjust="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D43BD-0CCB-4E87-B3BE-2B285759E517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F92ACF38-BCF0-4AE4-AF31-69E05AB6D07C}">
      <dgm:prSet/>
      <dgm:spPr/>
      <dgm:t>
        <a:bodyPr/>
        <a:lstStyle/>
        <a:p>
          <a:r>
            <a:rPr lang="pl-PL" dirty="0" smtClean="0">
              <a:latin typeface="Calibri"/>
            </a:rPr>
            <a:t>•</a:t>
          </a:r>
          <a:r>
            <a:rPr lang="de-DE" dirty="0" smtClean="0"/>
            <a:t>der Mechatroniker</a:t>
          </a:r>
          <a:br>
            <a:rPr lang="de-DE" dirty="0" smtClean="0"/>
          </a:br>
          <a:r>
            <a:rPr lang="de-DE" dirty="0" smtClean="0"/>
            <a:t>• der Logistiker</a:t>
          </a:r>
          <a:br>
            <a:rPr lang="de-DE" dirty="0" smtClean="0"/>
          </a:br>
          <a:r>
            <a:rPr lang="de-DE" dirty="0" smtClean="0"/>
            <a:t>• der Programmierer</a:t>
          </a:r>
          <a:br>
            <a:rPr lang="de-DE" dirty="0" smtClean="0"/>
          </a:br>
          <a:r>
            <a:rPr lang="de-DE" dirty="0" smtClean="0"/>
            <a:t>• der Elektriker</a:t>
          </a:r>
          <a:br>
            <a:rPr lang="de-DE" dirty="0" smtClean="0"/>
          </a:br>
          <a:r>
            <a:rPr lang="de-DE" dirty="0" smtClean="0"/>
            <a:t>• der Betriebswirt / Volkswirt</a:t>
          </a:r>
          <a:br>
            <a:rPr lang="de-DE" dirty="0" smtClean="0"/>
          </a:br>
          <a:r>
            <a:rPr lang="de-DE" dirty="0" smtClean="0"/>
            <a:t>• der Hotelier</a:t>
          </a:r>
          <a:br>
            <a:rPr lang="de-DE" dirty="0" smtClean="0"/>
          </a:br>
          <a:r>
            <a:rPr lang="de-DE" dirty="0" smtClean="0"/>
            <a:t>• der Automechaniker</a:t>
          </a:r>
          <a:br>
            <a:rPr lang="de-DE" dirty="0" smtClean="0"/>
          </a:br>
          <a:r>
            <a:rPr lang="de-DE" dirty="0" smtClean="0"/>
            <a:t>• der Architekt</a:t>
          </a:r>
          <a:br>
            <a:rPr lang="de-DE" dirty="0" smtClean="0"/>
          </a:br>
          <a:r>
            <a:rPr lang="de-DE" dirty="0" smtClean="0"/>
            <a:t>• der Veranstalter von Catering-</a:t>
          </a:r>
          <a:r>
            <a:rPr lang="pl-PL" dirty="0" smtClean="0"/>
            <a:t>  </a:t>
          </a:r>
          <a:r>
            <a:rPr lang="de-DE" dirty="0" smtClean="0"/>
            <a:t>Dienstleistungen</a:t>
          </a:r>
          <a:br>
            <a:rPr lang="de-DE" dirty="0" smtClean="0"/>
          </a:br>
          <a:endParaRPr lang="pl-PL" dirty="0"/>
        </a:p>
      </dgm:t>
    </dgm:pt>
    <dgm:pt modelId="{2D0EFB3A-B0A1-43B4-AEF6-0FD7528D0970}" type="parTrans" cxnId="{CAB0496D-E1F6-40BB-939D-E95723270F98}">
      <dgm:prSet/>
      <dgm:spPr/>
      <dgm:t>
        <a:bodyPr/>
        <a:lstStyle/>
        <a:p>
          <a:endParaRPr lang="pl-PL"/>
        </a:p>
      </dgm:t>
    </dgm:pt>
    <dgm:pt modelId="{8458ADE5-E8F9-4BEC-AE3C-1E4AF3FB36CD}" type="sibTrans" cxnId="{CAB0496D-E1F6-40BB-939D-E95723270F98}">
      <dgm:prSet/>
      <dgm:spPr/>
      <dgm:t>
        <a:bodyPr/>
        <a:lstStyle/>
        <a:p>
          <a:endParaRPr lang="pl-PL"/>
        </a:p>
      </dgm:t>
    </dgm:pt>
    <dgm:pt modelId="{B3C18969-DF1B-488B-BAF9-64257DC9B33D}" type="pres">
      <dgm:prSet presAssocID="{E13D43BD-0CCB-4E87-B3BE-2B285759E5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0C97FA6-A8CF-4BFF-9BB6-27238F9A294D}" type="pres">
      <dgm:prSet presAssocID="{F92ACF38-BCF0-4AE4-AF31-69E05AB6D07C}" presName="parentText" presStyleLbl="node1" presStyleIdx="0" presStyleCnt="1" custScaleY="11374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AB0496D-E1F6-40BB-939D-E95723270F98}" srcId="{E13D43BD-0CCB-4E87-B3BE-2B285759E517}" destId="{F92ACF38-BCF0-4AE4-AF31-69E05AB6D07C}" srcOrd="0" destOrd="0" parTransId="{2D0EFB3A-B0A1-43B4-AEF6-0FD7528D0970}" sibTransId="{8458ADE5-E8F9-4BEC-AE3C-1E4AF3FB36CD}"/>
    <dgm:cxn modelId="{6EE1DE07-A396-4214-B6B8-E09BE1A2DBC7}" type="presOf" srcId="{E13D43BD-0CCB-4E87-B3BE-2B285759E517}" destId="{B3C18969-DF1B-488B-BAF9-64257DC9B33D}" srcOrd="0" destOrd="0" presId="urn:microsoft.com/office/officeart/2005/8/layout/vList2"/>
    <dgm:cxn modelId="{2CAB42D2-8C5D-41D3-A21E-6B0CA8F77CB8}" type="presOf" srcId="{F92ACF38-BCF0-4AE4-AF31-69E05AB6D07C}" destId="{70C97FA6-A8CF-4BFF-9BB6-27238F9A294D}" srcOrd="0" destOrd="0" presId="urn:microsoft.com/office/officeart/2005/8/layout/vList2"/>
    <dgm:cxn modelId="{4BD79A05-7BC6-4902-B737-40F518FEFA66}" type="presParOf" srcId="{B3C18969-DF1B-488B-BAF9-64257DC9B33D}" destId="{70C97FA6-A8CF-4BFF-9BB6-27238F9A29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7FEBC-FFE7-498B-9FC4-CED915A7CEBC}" type="doc">
      <dgm:prSet loTypeId="urn:microsoft.com/office/officeart/2005/8/layout/cycle2" loCatId="cycle" qsTypeId="urn:microsoft.com/office/officeart/2005/8/quickstyle/3d7" qsCatId="3D" csTypeId="urn:microsoft.com/office/officeart/2005/8/colors/colorful3" csCatId="colorful"/>
      <dgm:spPr/>
      <dgm:t>
        <a:bodyPr/>
        <a:lstStyle/>
        <a:p>
          <a:endParaRPr lang="pl-PL"/>
        </a:p>
      </dgm:t>
    </dgm:pt>
    <dgm:pt modelId="{0B3F2BAF-E00A-4FF6-8BCA-2F1692301834}">
      <dgm:prSet custT="1"/>
      <dgm:spPr/>
      <dgm:t>
        <a:bodyPr/>
        <a:lstStyle/>
        <a:p>
          <a:pPr rtl="0"/>
          <a:r>
            <a:rPr lang="de-DE" sz="2800" dirty="0" smtClean="0"/>
            <a:t>Töpfer</a:t>
          </a:r>
          <a:endParaRPr lang="pl-PL" sz="2800" dirty="0"/>
        </a:p>
      </dgm:t>
    </dgm:pt>
    <dgm:pt modelId="{B741C6BA-C061-4239-88C9-0C33B0C29838}" type="parTrans" cxnId="{9BBAA4FE-DC48-4F3C-9FFB-0263656F0ED6}">
      <dgm:prSet/>
      <dgm:spPr/>
      <dgm:t>
        <a:bodyPr/>
        <a:lstStyle/>
        <a:p>
          <a:endParaRPr lang="pl-PL"/>
        </a:p>
      </dgm:t>
    </dgm:pt>
    <dgm:pt modelId="{CCA468F9-FCCE-4B05-9768-8D367EB365B2}" type="sibTrans" cxnId="{9BBAA4FE-DC48-4F3C-9FFB-0263656F0ED6}">
      <dgm:prSet/>
      <dgm:spPr/>
      <dgm:t>
        <a:bodyPr/>
        <a:lstStyle/>
        <a:p>
          <a:endParaRPr lang="pl-PL"/>
        </a:p>
      </dgm:t>
    </dgm:pt>
    <dgm:pt modelId="{4AFF509D-DFF8-41F2-9DE1-0A878B7EE67A}" type="pres">
      <dgm:prSet presAssocID="{4827FEBC-FFE7-498B-9FC4-CED915A7CE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7700693-E9B5-4583-BF22-8E693AA85B93}" type="pres">
      <dgm:prSet presAssocID="{0B3F2BAF-E00A-4FF6-8BCA-2F1692301834}" presName="node" presStyleLbl="node1" presStyleIdx="0" presStyleCnt="1" custRadScaleRad="108290" custRadScaleInc="7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BBAA4FE-DC48-4F3C-9FFB-0263656F0ED6}" srcId="{4827FEBC-FFE7-498B-9FC4-CED915A7CEBC}" destId="{0B3F2BAF-E00A-4FF6-8BCA-2F1692301834}" srcOrd="0" destOrd="0" parTransId="{B741C6BA-C061-4239-88C9-0C33B0C29838}" sibTransId="{CCA468F9-FCCE-4B05-9768-8D367EB365B2}"/>
    <dgm:cxn modelId="{7F924109-4C61-4ABF-9585-8C2967C8A5CE}" type="presOf" srcId="{0B3F2BAF-E00A-4FF6-8BCA-2F1692301834}" destId="{27700693-E9B5-4583-BF22-8E693AA85B93}" srcOrd="0" destOrd="0" presId="urn:microsoft.com/office/officeart/2005/8/layout/cycle2"/>
    <dgm:cxn modelId="{8E503103-BDE5-4AB8-8C0C-3CDD0E96AC0D}" type="presOf" srcId="{4827FEBC-FFE7-498B-9FC4-CED915A7CEBC}" destId="{4AFF509D-DFF8-41F2-9DE1-0A878B7EE67A}" srcOrd="0" destOrd="0" presId="urn:microsoft.com/office/officeart/2005/8/layout/cycle2"/>
    <dgm:cxn modelId="{2516558D-BE5A-48CE-A01D-A24D9DF56AAF}" type="presParOf" srcId="{4AFF509D-DFF8-41F2-9DE1-0A878B7EE67A}" destId="{27700693-E9B5-4583-BF22-8E693AA85B9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7601BC-4E41-4E8F-989C-514F8C5E8BA9}" type="doc">
      <dgm:prSet loTypeId="urn:microsoft.com/office/officeart/2005/8/layout/cycle2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A313FC6A-1744-4378-B912-E45886B2D8BA}">
      <dgm:prSet custT="1"/>
      <dgm:spPr/>
      <dgm:t>
        <a:bodyPr/>
        <a:lstStyle/>
        <a:p>
          <a:pPr rtl="0"/>
          <a:r>
            <a:rPr lang="de-DE" sz="2800" dirty="0" smtClean="0"/>
            <a:t>Schneider</a:t>
          </a:r>
          <a:endParaRPr lang="pl-PL" sz="2800" dirty="0"/>
        </a:p>
      </dgm:t>
    </dgm:pt>
    <dgm:pt modelId="{C8E953B8-4D5E-4443-9D4B-76EB831E8DFA}" type="parTrans" cxnId="{D6BA1756-01A7-4FFF-BB84-5313679CD816}">
      <dgm:prSet/>
      <dgm:spPr/>
      <dgm:t>
        <a:bodyPr/>
        <a:lstStyle/>
        <a:p>
          <a:endParaRPr lang="pl-PL" sz="2800"/>
        </a:p>
      </dgm:t>
    </dgm:pt>
    <dgm:pt modelId="{D45F964E-492E-4EF4-A709-0DA337A52B15}" type="sibTrans" cxnId="{D6BA1756-01A7-4FFF-BB84-5313679CD816}">
      <dgm:prSet/>
      <dgm:spPr/>
      <dgm:t>
        <a:bodyPr/>
        <a:lstStyle/>
        <a:p>
          <a:endParaRPr lang="pl-PL" sz="2800"/>
        </a:p>
      </dgm:t>
    </dgm:pt>
    <dgm:pt modelId="{A8AD1925-17DA-4BE8-B9FE-D44525FE4291}" type="pres">
      <dgm:prSet presAssocID="{787601BC-4E41-4E8F-989C-514F8C5E8B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B078BDC-728F-48DA-BE28-048EFCAD7383}" type="pres">
      <dgm:prSet presAssocID="{A313FC6A-1744-4378-B912-E45886B2D8BA}" presName="node" presStyleLbl="node1" presStyleIdx="0" presStyleCnt="1" custRadScaleRad="99125" custRadScaleInc="6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6BA1756-01A7-4FFF-BB84-5313679CD816}" srcId="{787601BC-4E41-4E8F-989C-514F8C5E8BA9}" destId="{A313FC6A-1744-4378-B912-E45886B2D8BA}" srcOrd="0" destOrd="0" parTransId="{C8E953B8-4D5E-4443-9D4B-76EB831E8DFA}" sibTransId="{D45F964E-492E-4EF4-A709-0DA337A52B15}"/>
    <dgm:cxn modelId="{0F3764E9-5ECB-4F98-9E47-D5444909E23F}" type="presOf" srcId="{A313FC6A-1744-4378-B912-E45886B2D8BA}" destId="{EB078BDC-728F-48DA-BE28-048EFCAD7383}" srcOrd="0" destOrd="0" presId="urn:microsoft.com/office/officeart/2005/8/layout/cycle2"/>
    <dgm:cxn modelId="{E4B85553-025D-4D78-AE73-425790731094}" type="presOf" srcId="{787601BC-4E41-4E8F-989C-514F8C5E8BA9}" destId="{A8AD1925-17DA-4BE8-B9FE-D44525FE4291}" srcOrd="0" destOrd="0" presId="urn:microsoft.com/office/officeart/2005/8/layout/cycle2"/>
    <dgm:cxn modelId="{01197A92-7190-4D07-B954-6FE60A70C540}" type="presParOf" srcId="{A8AD1925-17DA-4BE8-B9FE-D44525FE4291}" destId="{EB078BDC-728F-48DA-BE28-048EFCAD738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472B74-FB06-4B49-AF86-259D0099485C}" type="doc">
      <dgm:prSet loTypeId="urn:microsoft.com/office/officeart/2005/8/layout/cycle2" loCatId="cycle" qsTypeId="urn:microsoft.com/office/officeart/2005/8/quickstyle/3d7" qsCatId="3D" csTypeId="urn:microsoft.com/office/officeart/2005/8/colors/accent6_2" csCatId="accent6"/>
      <dgm:spPr/>
      <dgm:t>
        <a:bodyPr/>
        <a:lstStyle/>
        <a:p>
          <a:endParaRPr lang="pl-PL"/>
        </a:p>
      </dgm:t>
    </dgm:pt>
    <dgm:pt modelId="{188F8685-EC54-45D8-974A-8BED38FECD9C}">
      <dgm:prSet custT="1"/>
      <dgm:spPr/>
      <dgm:t>
        <a:bodyPr/>
        <a:lstStyle/>
        <a:p>
          <a:pPr rtl="0"/>
          <a:r>
            <a:rPr lang="de-DE" sz="2800" dirty="0" smtClean="0"/>
            <a:t>Maler</a:t>
          </a:r>
          <a:endParaRPr lang="pl-PL" sz="2800" dirty="0"/>
        </a:p>
      </dgm:t>
    </dgm:pt>
    <dgm:pt modelId="{2EE343CC-C388-4EB0-B70D-D77CD4C13573}" type="parTrans" cxnId="{BE0BD74D-8B16-4D21-8B94-A941576F3AC9}">
      <dgm:prSet/>
      <dgm:spPr/>
      <dgm:t>
        <a:bodyPr/>
        <a:lstStyle/>
        <a:p>
          <a:endParaRPr lang="pl-PL"/>
        </a:p>
      </dgm:t>
    </dgm:pt>
    <dgm:pt modelId="{3029C71D-DF24-4700-820E-3ADEE3CAE4A4}" type="sibTrans" cxnId="{BE0BD74D-8B16-4D21-8B94-A941576F3AC9}">
      <dgm:prSet/>
      <dgm:spPr/>
      <dgm:t>
        <a:bodyPr/>
        <a:lstStyle/>
        <a:p>
          <a:endParaRPr lang="pl-PL"/>
        </a:p>
      </dgm:t>
    </dgm:pt>
    <dgm:pt modelId="{90498C09-660D-498A-8A35-9E3C84D8F1E2}" type="pres">
      <dgm:prSet presAssocID="{F5472B74-FB06-4B49-AF86-259D009948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098618C-29F8-4D56-9452-F913775E0D55}" type="pres">
      <dgm:prSet presAssocID="{188F8685-EC54-45D8-974A-8BED38FECD9C}" presName="node" presStyleLbl="node1" presStyleIdx="0" presStyleCnt="1" custRadScaleRad="85662" custRadScaleInc="111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E88AFF6-9507-43BE-8103-BA5941764839}" type="presOf" srcId="{188F8685-EC54-45D8-974A-8BED38FECD9C}" destId="{C098618C-29F8-4D56-9452-F913775E0D55}" srcOrd="0" destOrd="0" presId="urn:microsoft.com/office/officeart/2005/8/layout/cycle2"/>
    <dgm:cxn modelId="{BE0BD74D-8B16-4D21-8B94-A941576F3AC9}" srcId="{F5472B74-FB06-4B49-AF86-259D0099485C}" destId="{188F8685-EC54-45D8-974A-8BED38FECD9C}" srcOrd="0" destOrd="0" parTransId="{2EE343CC-C388-4EB0-B70D-D77CD4C13573}" sibTransId="{3029C71D-DF24-4700-820E-3ADEE3CAE4A4}"/>
    <dgm:cxn modelId="{933A0338-6D3F-4F1F-878C-FA04AA0788F5}" type="presOf" srcId="{F5472B74-FB06-4B49-AF86-259D0099485C}" destId="{90498C09-660D-498A-8A35-9E3C84D8F1E2}" srcOrd="0" destOrd="0" presId="urn:microsoft.com/office/officeart/2005/8/layout/cycle2"/>
    <dgm:cxn modelId="{03BD113A-A7F4-410B-928C-6CAF9BFD6435}" type="presParOf" srcId="{90498C09-660D-498A-8A35-9E3C84D8F1E2}" destId="{C098618C-29F8-4D56-9452-F913775E0D5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EC46F4-DF2F-431B-BE7F-D77D0C0B1581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EE94543-0AA3-485F-9236-7D6D1F98E182}">
      <dgm:prSet custT="1"/>
      <dgm:spPr/>
      <dgm:t>
        <a:bodyPr/>
        <a:lstStyle/>
        <a:p>
          <a:pPr rtl="0"/>
          <a:r>
            <a:rPr lang="de-DE" sz="2800" dirty="0" smtClean="0"/>
            <a:t>Schuster </a:t>
          </a:r>
          <a:endParaRPr lang="pl-PL" sz="2800" dirty="0"/>
        </a:p>
      </dgm:t>
    </dgm:pt>
    <dgm:pt modelId="{21A7CACA-9557-4539-BDE4-DE0CB838B0BB}" type="parTrans" cxnId="{C7022463-F5AB-4261-A9BC-13BD8CB6F381}">
      <dgm:prSet/>
      <dgm:spPr/>
      <dgm:t>
        <a:bodyPr/>
        <a:lstStyle/>
        <a:p>
          <a:endParaRPr lang="pl-PL"/>
        </a:p>
      </dgm:t>
    </dgm:pt>
    <dgm:pt modelId="{ACBD621F-F2D2-4461-8EE9-78B43FD16E24}" type="sibTrans" cxnId="{C7022463-F5AB-4261-A9BC-13BD8CB6F381}">
      <dgm:prSet/>
      <dgm:spPr/>
      <dgm:t>
        <a:bodyPr/>
        <a:lstStyle/>
        <a:p>
          <a:endParaRPr lang="pl-PL"/>
        </a:p>
      </dgm:t>
    </dgm:pt>
    <dgm:pt modelId="{0600DA56-AD29-48A0-81EE-D87FE4ED7F08}" type="pres">
      <dgm:prSet presAssocID="{07EC46F4-DF2F-431B-BE7F-D77D0C0B15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DC93539-9645-4230-A6E5-F450D54B8491}" type="pres">
      <dgm:prSet presAssocID="{5EE94543-0AA3-485F-9236-7D6D1F98E18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D508BEE-6A25-406B-A0B4-C9CFC47C04F8}" type="presOf" srcId="{5EE94543-0AA3-485F-9236-7D6D1F98E182}" destId="{0DC93539-9645-4230-A6E5-F450D54B8491}" srcOrd="0" destOrd="0" presId="urn:microsoft.com/office/officeart/2005/8/layout/cycle2"/>
    <dgm:cxn modelId="{0CBF3A94-36D4-4C1E-9139-7324BCB9BBCF}" type="presOf" srcId="{07EC46F4-DF2F-431B-BE7F-D77D0C0B1581}" destId="{0600DA56-AD29-48A0-81EE-D87FE4ED7F08}" srcOrd="0" destOrd="0" presId="urn:microsoft.com/office/officeart/2005/8/layout/cycle2"/>
    <dgm:cxn modelId="{C7022463-F5AB-4261-A9BC-13BD8CB6F381}" srcId="{07EC46F4-DF2F-431B-BE7F-D77D0C0B1581}" destId="{5EE94543-0AA3-485F-9236-7D6D1F98E182}" srcOrd="0" destOrd="0" parTransId="{21A7CACA-9557-4539-BDE4-DE0CB838B0BB}" sibTransId="{ACBD621F-F2D2-4461-8EE9-78B43FD16E24}"/>
    <dgm:cxn modelId="{FDD2EE1D-DEE0-4C8E-9C67-5AB4CB0862E0}" type="presParOf" srcId="{0600DA56-AD29-48A0-81EE-D87FE4ED7F08}" destId="{0DC93539-9645-4230-A6E5-F450D54B849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C97FA6-A8CF-4BFF-9BB6-27238F9A294D}">
      <dsp:nvSpPr>
        <dsp:cNvPr id="0" name=""/>
        <dsp:cNvSpPr/>
      </dsp:nvSpPr>
      <dsp:spPr>
        <a:xfrm>
          <a:off x="0" y="91991"/>
          <a:ext cx="8568952" cy="52166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latin typeface="Calibri"/>
            </a:rPr>
            <a:t>•</a:t>
          </a:r>
          <a:r>
            <a:rPr lang="de-DE" sz="2800" kern="1200" dirty="0" smtClean="0"/>
            <a:t>der Mechatroniker</a:t>
          </a:r>
          <a:br>
            <a:rPr lang="de-DE" sz="2800" kern="1200" dirty="0" smtClean="0"/>
          </a:br>
          <a:r>
            <a:rPr lang="de-DE" sz="2800" kern="1200" dirty="0" smtClean="0"/>
            <a:t>• der Logistiker</a:t>
          </a:r>
          <a:br>
            <a:rPr lang="de-DE" sz="2800" kern="1200" dirty="0" smtClean="0"/>
          </a:br>
          <a:r>
            <a:rPr lang="de-DE" sz="2800" kern="1200" dirty="0" smtClean="0"/>
            <a:t>• der Programmierer</a:t>
          </a:r>
          <a:br>
            <a:rPr lang="de-DE" sz="2800" kern="1200" dirty="0" smtClean="0"/>
          </a:br>
          <a:r>
            <a:rPr lang="de-DE" sz="2800" kern="1200" dirty="0" smtClean="0"/>
            <a:t>• der Elektriker</a:t>
          </a:r>
          <a:br>
            <a:rPr lang="de-DE" sz="2800" kern="1200" dirty="0" smtClean="0"/>
          </a:br>
          <a:r>
            <a:rPr lang="de-DE" sz="2800" kern="1200" dirty="0" smtClean="0"/>
            <a:t>• der Betriebswirt / Volkswirt</a:t>
          </a:r>
          <a:br>
            <a:rPr lang="de-DE" sz="2800" kern="1200" dirty="0" smtClean="0"/>
          </a:br>
          <a:r>
            <a:rPr lang="de-DE" sz="2800" kern="1200" dirty="0" smtClean="0"/>
            <a:t>• der Hotelier</a:t>
          </a:r>
          <a:br>
            <a:rPr lang="de-DE" sz="2800" kern="1200" dirty="0" smtClean="0"/>
          </a:br>
          <a:r>
            <a:rPr lang="de-DE" sz="2800" kern="1200" dirty="0" smtClean="0"/>
            <a:t>• der Automechaniker</a:t>
          </a:r>
          <a:br>
            <a:rPr lang="de-DE" sz="2800" kern="1200" dirty="0" smtClean="0"/>
          </a:br>
          <a:r>
            <a:rPr lang="de-DE" sz="2800" kern="1200" dirty="0" smtClean="0"/>
            <a:t>• der Architekt</a:t>
          </a:r>
          <a:br>
            <a:rPr lang="de-DE" sz="2800" kern="1200" dirty="0" smtClean="0"/>
          </a:br>
          <a:r>
            <a:rPr lang="de-DE" sz="2800" kern="1200" dirty="0" smtClean="0"/>
            <a:t>• der Veranstalter von Catering-</a:t>
          </a:r>
          <a:r>
            <a:rPr lang="pl-PL" sz="2800" kern="1200" dirty="0" smtClean="0"/>
            <a:t>  </a:t>
          </a:r>
          <a:r>
            <a:rPr lang="de-DE" sz="2800" kern="1200" dirty="0" smtClean="0"/>
            <a:t>Dienstleistungen</a:t>
          </a:r>
          <a:br>
            <a:rPr lang="de-DE" sz="2800" kern="1200" dirty="0" smtClean="0"/>
          </a:br>
          <a:endParaRPr lang="pl-PL" sz="2800" kern="1200" dirty="0"/>
        </a:p>
      </dsp:txBody>
      <dsp:txXfrm>
        <a:off x="0" y="91991"/>
        <a:ext cx="8568952" cy="52166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700693-E9B5-4583-BF22-8E693AA85B93}">
      <dsp:nvSpPr>
        <dsp:cNvPr id="0" name=""/>
        <dsp:cNvSpPr/>
      </dsp:nvSpPr>
      <dsp:spPr>
        <a:xfrm>
          <a:off x="0" y="0"/>
          <a:ext cx="2088231" cy="20882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Töpfer</a:t>
          </a:r>
          <a:endParaRPr lang="pl-PL" sz="2800" kern="1200" dirty="0"/>
        </a:p>
      </dsp:txBody>
      <dsp:txXfrm>
        <a:off x="0" y="0"/>
        <a:ext cx="2088231" cy="20882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078BDC-728F-48DA-BE28-048EFCAD7383}">
      <dsp:nvSpPr>
        <dsp:cNvPr id="0" name=""/>
        <dsp:cNvSpPr/>
      </dsp:nvSpPr>
      <dsp:spPr>
        <a:xfrm>
          <a:off x="152888" y="0"/>
          <a:ext cx="2230700" cy="22307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Schneider</a:t>
          </a:r>
          <a:endParaRPr lang="pl-PL" sz="2800" kern="1200" dirty="0"/>
        </a:p>
      </dsp:txBody>
      <dsp:txXfrm>
        <a:off x="152888" y="0"/>
        <a:ext cx="2230700" cy="22307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98618C-29F8-4D56-9452-F913775E0D55}">
      <dsp:nvSpPr>
        <dsp:cNvPr id="0" name=""/>
        <dsp:cNvSpPr/>
      </dsp:nvSpPr>
      <dsp:spPr>
        <a:xfrm>
          <a:off x="0" y="0"/>
          <a:ext cx="2088232" cy="20882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Maler</a:t>
          </a:r>
          <a:endParaRPr lang="pl-PL" sz="2800" kern="1200" dirty="0"/>
        </a:p>
      </dsp:txBody>
      <dsp:txXfrm>
        <a:off x="0" y="0"/>
        <a:ext cx="2088232" cy="208823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C93539-9645-4230-A6E5-F450D54B8491}">
      <dsp:nvSpPr>
        <dsp:cNvPr id="0" name=""/>
        <dsp:cNvSpPr/>
      </dsp:nvSpPr>
      <dsp:spPr>
        <a:xfrm>
          <a:off x="432680" y="632"/>
          <a:ext cx="2158974" cy="2158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Schuster </a:t>
          </a:r>
          <a:endParaRPr lang="pl-PL" sz="2800" kern="1200" dirty="0"/>
        </a:p>
      </dsp:txBody>
      <dsp:txXfrm>
        <a:off x="432680" y="632"/>
        <a:ext cx="2158974" cy="2158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A31B-1A3E-4D1F-98CF-F1FACFA4971D}" type="datetimeFigureOut">
              <a:rPr lang="pl-PL" smtClean="0"/>
              <a:pPr/>
              <a:t>2015-01-13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1752-D882-46F4-BFA5-BB1A3E83E85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A31B-1A3E-4D1F-98CF-F1FACFA4971D}" type="datetimeFigureOut">
              <a:rPr lang="pl-PL" smtClean="0"/>
              <a:pPr/>
              <a:t>2015-01-13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1752-D882-46F4-BFA5-BB1A3E83E85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A31B-1A3E-4D1F-98CF-F1FACFA4971D}" type="datetimeFigureOut">
              <a:rPr lang="pl-PL" smtClean="0"/>
              <a:pPr/>
              <a:t>2015-01-13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1752-D882-46F4-BFA5-BB1A3E83E85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A31B-1A3E-4D1F-98CF-F1FACFA4971D}" type="datetimeFigureOut">
              <a:rPr lang="pl-PL" smtClean="0"/>
              <a:pPr/>
              <a:t>2015-01-13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1752-D882-46F4-BFA5-BB1A3E83E85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A31B-1A3E-4D1F-98CF-F1FACFA4971D}" type="datetimeFigureOut">
              <a:rPr lang="pl-PL" smtClean="0"/>
              <a:pPr/>
              <a:t>2015-01-13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1752-D882-46F4-BFA5-BB1A3E83E85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A31B-1A3E-4D1F-98CF-F1FACFA4971D}" type="datetimeFigureOut">
              <a:rPr lang="pl-PL" smtClean="0"/>
              <a:pPr/>
              <a:t>2015-01-13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1752-D882-46F4-BFA5-BB1A3E83E85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A31B-1A3E-4D1F-98CF-F1FACFA4971D}" type="datetimeFigureOut">
              <a:rPr lang="pl-PL" smtClean="0"/>
              <a:pPr/>
              <a:t>2015-01-13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1752-D882-46F4-BFA5-BB1A3E83E85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A31B-1A3E-4D1F-98CF-F1FACFA4971D}" type="datetimeFigureOut">
              <a:rPr lang="pl-PL" smtClean="0"/>
              <a:pPr/>
              <a:t>2015-01-13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1752-D882-46F4-BFA5-BB1A3E83E85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A31B-1A3E-4D1F-98CF-F1FACFA4971D}" type="datetimeFigureOut">
              <a:rPr lang="pl-PL" smtClean="0"/>
              <a:pPr/>
              <a:t>2015-01-13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1752-D882-46F4-BFA5-BB1A3E83E85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A31B-1A3E-4D1F-98CF-F1FACFA4971D}" type="datetimeFigureOut">
              <a:rPr lang="pl-PL" smtClean="0"/>
              <a:pPr/>
              <a:t>2015-01-13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1752-D882-46F4-BFA5-BB1A3E83E85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A31B-1A3E-4D1F-98CF-F1FACFA4971D}" type="datetimeFigureOut">
              <a:rPr lang="pl-PL" smtClean="0"/>
              <a:pPr/>
              <a:t>2015-01-13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1752-D882-46F4-BFA5-BB1A3E83E85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BA31B-1A3E-4D1F-98CF-F1FACFA4971D}" type="datetimeFigureOut">
              <a:rPr lang="pl-PL" smtClean="0"/>
              <a:pPr/>
              <a:t>2015-01-13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1752-D882-46F4-BFA5-BB1A3E83E85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7.jpeg"/><Relationship Id="rId21" Type="http://schemas.openxmlformats.org/officeDocument/2006/relationships/diagramLayout" Target="../diagrams/layout5.xml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5" Type="http://schemas.openxmlformats.org/officeDocument/2006/relationships/image" Target="../media/image9.jpeg"/><Relationship Id="rId2" Type="http://schemas.openxmlformats.org/officeDocument/2006/relationships/image" Target="../media/image6.jpeg"/><Relationship Id="rId16" Type="http://schemas.openxmlformats.org/officeDocument/2006/relationships/diagramLayout" Target="../diagrams/layout4.xml"/><Relationship Id="rId20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24" Type="http://schemas.microsoft.com/office/2007/relationships/diagramDrawing" Target="../diagrams/drawing5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23" Type="http://schemas.openxmlformats.org/officeDocument/2006/relationships/diagramColors" Target="../diagrams/colors5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8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Relationship Id="rId22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7772400" cy="147002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de-DE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Arbeitsmarkt</a:t>
            </a:r>
            <a:endParaRPr lang="pl-PL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31840" y="4149080"/>
            <a:ext cx="8096944" cy="2448272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Bearbeitet von:</a:t>
            </a:r>
            <a:b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Karolina Bartkowicz</a:t>
            </a:r>
            <a:b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Studentin des 2.</a:t>
            </a:r>
            <a:b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Studienjahres</a:t>
            </a:r>
          </a:p>
          <a:p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2014/2015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55776" y="33265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Universität</a:t>
            </a:r>
            <a:r>
              <a:rPr lang="pl-PL" sz="2000" b="1" dirty="0" smtClean="0"/>
              <a:t> </a:t>
            </a:r>
            <a:r>
              <a:rPr lang="pl-PL" sz="2000" b="1" dirty="0" smtClean="0"/>
              <a:t>Rzeszow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b="1" dirty="0" smtClean="0"/>
              <a:t>Fakultät</a:t>
            </a:r>
            <a:r>
              <a:rPr lang="pl-PL" b="1" dirty="0" smtClean="0"/>
              <a:t> für Wirtschaftwissenschaften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  <p:pic>
        <p:nvPicPr>
          <p:cNvPr id="5" name="Picture 5" descr="s%20logo%20w%C5%82asciwe%20U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232025" cy="176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Vostellungsgesprä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dirty="0" smtClean="0">
                <a:latin typeface="Times New Roman" pitchFamily="18" charset="0"/>
                <a:cs typeface="Times New Roman" pitchFamily="18" charset="0"/>
              </a:rPr>
              <a:t>Chancen und Risiken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1397001"/>
          <a:ext cx="6096000" cy="5267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72403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Chancen</a:t>
                      </a:r>
                      <a:endParaRPr lang="pl-PL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Probleme</a:t>
                      </a:r>
                      <a:endParaRPr lang="pl-PL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0689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Praktika</a:t>
                      </a:r>
                      <a:endParaRPr lang="pl-PL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Times New Roman" pitchFamily="18" charset="0"/>
                          <a:cs typeface="Times New Roman" pitchFamily="18" charset="0"/>
                        </a:rPr>
                        <a:t>viel Enden in die gleiche Richtung</a:t>
                      </a:r>
                      <a:br>
                        <a:rPr lang="de-DE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pl-PL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4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Training;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pl-PL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Times New Roman" pitchFamily="18" charset="0"/>
                          <a:cs typeface="Times New Roman" pitchFamily="18" charset="0"/>
                        </a:rPr>
                        <a:t>mangelnde Bereitschaft zur Arbeit</a:t>
                      </a:r>
                      <a:endParaRPr lang="pl-PL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8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Ehrenamtlich arbeiten,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pl-PL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Times New Roman" pitchFamily="18" charset="0"/>
                          <a:cs typeface="Times New Roman" pitchFamily="18" charset="0"/>
                        </a:rPr>
                        <a:t>hohen Anforderungen der Arbeitgeber</a:t>
                      </a:r>
                      <a:endParaRPr lang="pl-PL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4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Freiwilligen Arbeitsgruppen;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pl-PL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Times New Roman" pitchFamily="18" charset="0"/>
                          <a:cs typeface="Times New Roman" pitchFamily="18" charset="0"/>
                        </a:rPr>
                        <a:t>Sie können eine Familie nicht starten</a:t>
                      </a:r>
                      <a:endParaRPr lang="pl-PL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7102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Unterstützung bei der Gründung eines eigenen Unternehmens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pl-PL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itchFamily="18" charset="0"/>
                          <a:cs typeface="Times New Roman" pitchFamily="18" charset="0"/>
                        </a:rPr>
                        <a:t>Mangel an Arbeitgeber</a:t>
                      </a:r>
                      <a:endParaRPr lang="pl-PL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332656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Bibliografie/Quellen:</a:t>
            </a:r>
          </a:p>
          <a:p>
            <a:pPr algn="ctr"/>
            <a:endParaRPr lang="pl-PL" sz="44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55576" y="1772816"/>
            <a:ext cx="4282711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i="1" dirty="0" smtClean="0"/>
              <a:t>www.</a:t>
            </a:r>
            <a:r>
              <a:rPr lang="pl-PL" sz="2800" b="1" i="1" dirty="0" smtClean="0"/>
              <a:t>jobsmarket</a:t>
            </a:r>
            <a:r>
              <a:rPr lang="pl-PL" sz="2800" i="1" dirty="0" smtClean="0"/>
              <a:t>.com/jobs/</a:t>
            </a:r>
          </a:p>
          <a:p>
            <a:r>
              <a:rPr lang="pl-PL" sz="2800" i="1" dirty="0"/>
              <a:t/>
            </a:r>
            <a:br>
              <a:rPr lang="pl-PL" sz="2800" i="1" dirty="0"/>
            </a:br>
            <a:r>
              <a:rPr lang="de-DE" sz="2800" dirty="0" smtClean="0"/>
              <a:t>Unterrichtsmaterialien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de-DE" sz="2800" dirty="0" smtClean="0"/>
              <a:t>Kurse in Mikroökonomie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 www.wikipedia.de</a:t>
            </a:r>
            <a:endParaRPr lang="pl-PL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270892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Vielen Dank</a:t>
            </a:r>
            <a:r>
              <a:rPr lang="pl-PL" sz="3600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pl-PL" sz="3600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  <a:sym typeface="Wingdings" pitchFamily="2" charset="2"/>
              </a:rPr>
              <a:t></a:t>
            </a:r>
            <a:endParaRPr lang="de-DE" sz="3600" kern="10" dirty="0" smtClean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  <a:p>
            <a:pPr algn="ctr"/>
            <a:r>
              <a:rPr lang="de-DE" sz="3600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für Ihre Aufmerksamkeit!</a:t>
            </a:r>
            <a:endParaRPr lang="pl-PL" sz="36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de-DE" dirty="0" smtClean="0"/>
              <a:t>Grundlegende Konzepte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051720" y="1484784"/>
            <a:ext cx="52565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DER </a:t>
            </a:r>
            <a:r>
              <a:rPr lang="de-DE" sz="3600" dirty="0" smtClean="0"/>
              <a:t>ARBEITSMARKT</a:t>
            </a:r>
            <a:endParaRPr lang="pl-PL" sz="3600" dirty="0"/>
          </a:p>
        </p:txBody>
      </p:sp>
      <p:sp>
        <p:nvSpPr>
          <p:cNvPr id="7" name="Strzałka w dół 6"/>
          <p:cNvSpPr/>
          <p:nvPr/>
        </p:nvSpPr>
        <p:spPr>
          <a:xfrm rot="20199136">
            <a:off x="5106075" y="240485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11560" y="3501008"/>
            <a:ext cx="36724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Nachfrage</a:t>
            </a:r>
            <a:endParaRPr lang="pl-PL" sz="2400" dirty="0" smtClean="0"/>
          </a:p>
          <a:p>
            <a:pPr algn="ctr"/>
            <a:r>
              <a:rPr lang="de-DE" sz="2400" dirty="0" smtClean="0"/>
              <a:t> nach Arbeitskräften 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860032" y="3501008"/>
            <a:ext cx="3816424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dirty="0" smtClean="0"/>
          </a:p>
          <a:p>
            <a:pPr algn="ctr"/>
            <a:r>
              <a:rPr lang="de-DE" sz="2800" dirty="0" smtClean="0"/>
              <a:t>Arbeitskräfteangebot</a:t>
            </a:r>
            <a:endParaRPr lang="pl-PL" sz="2800" dirty="0"/>
          </a:p>
        </p:txBody>
      </p:sp>
      <p:sp>
        <p:nvSpPr>
          <p:cNvPr id="12" name="Strzałka w dół 11"/>
          <p:cNvSpPr/>
          <p:nvPr/>
        </p:nvSpPr>
        <p:spPr>
          <a:xfrm rot="1278117">
            <a:off x="3220996" y="240348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266" name="Picture 2" descr="http://i.wp.pl/a/f/jpeg/32335/6/4/64127d3f5e80ea0d1702781608c90b6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4630324"/>
            <a:ext cx="3168351" cy="2011651"/>
          </a:xfrm>
          <a:prstGeom prst="rect">
            <a:avLst/>
          </a:prstGeom>
          <a:noFill/>
        </p:spPr>
      </p:pic>
      <p:pic>
        <p:nvPicPr>
          <p:cNvPr id="11268" name="Picture 4" descr="http://polki.pl/we-dwoje/files/Image/art_bonus_oryg/we_dwoje_1_16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629132"/>
            <a:ext cx="3384376" cy="2064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upload.wikimedia.org/wikipedia/commons/thumb/f/fc/Kompetitiver_Arbeitsmarkt_Ungleichgewicht.svg/425px-Kompetitiver_Arbeitsmarkt_Ungleichgewicht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69847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332656"/>
            <a:ext cx="640871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TOP EVENTS</a:t>
            </a:r>
            <a:endPara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1196752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humbs.dreamstime.com/x/cobbler-naprawy-buta-szewc-19522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8960"/>
            <a:ext cx="2664296" cy="2836409"/>
          </a:xfrm>
          <a:prstGeom prst="rect">
            <a:avLst/>
          </a:prstGeom>
          <a:noFill/>
        </p:spPr>
      </p:pic>
      <p:pic>
        <p:nvPicPr>
          <p:cNvPr id="7176" name="Picture 8" descr="http://www.propol.pl/files/galerie/org/szwaczki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869160"/>
            <a:ext cx="2592288" cy="1728192"/>
          </a:xfrm>
          <a:prstGeom prst="rect">
            <a:avLst/>
          </a:prstGeom>
          <a:noFill/>
        </p:spPr>
      </p:pic>
      <p:pic>
        <p:nvPicPr>
          <p:cNvPr id="7174" name="Picture 6" descr="https://encrypted-tbn0.gstatic.com/images?q=tbn:ANd9GcSPiuQy1jqux9aVtpcgjMiaEhUDIsC2nf86bqHAwCWUzVnwSuo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861048"/>
            <a:ext cx="2448272" cy="2654443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1043608" y="260648"/>
            <a:ext cx="640871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3600" dirty="0" smtClean="0"/>
              <a:t>Welche Fachkräfte fehlen?</a:t>
            </a:r>
            <a:endParaRPr lang="pl-PL" sz="3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95536" y="1124744"/>
          <a:ext cx="230425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516216" y="980728"/>
          <a:ext cx="244827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2411760" y="1124744"/>
          <a:ext cx="208823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3995936" y="1052736"/>
          <a:ext cx="302433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7172" name="Picture 4" descr="http://www.zdunskieopowiesci.pl/wp-content/uploads/2014/02/Fotolia_47041917_XL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9512" y="3212976"/>
            <a:ext cx="2520280" cy="171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04664"/>
            <a:ext cx="7848872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sz="2800" b="1" dirty="0" smtClean="0"/>
              <a:t>Methoden der Arbeitssuche: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1628800"/>
            <a:ext cx="7848872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endParaRPr lang="pl-PL" sz="2000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pl-PL" sz="2000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pl-PL" sz="2000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pl-PL" sz="2000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pl-PL" sz="2000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pl-PL" sz="2000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pl-PL" sz="2000" dirty="0"/>
          </a:p>
        </p:txBody>
      </p:sp>
      <p:pic>
        <p:nvPicPr>
          <p:cNvPr id="8194" name="Picture 2" descr="http://static1.fnp.de/storage/scl/onlineredaktion/582626_m3w605h320q75v5841_26630_3f03dc933126b8056131695481904ec3.jpg?version=1414707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3312368" cy="1751997"/>
          </a:xfrm>
          <a:prstGeom prst="rect">
            <a:avLst/>
          </a:prstGeom>
          <a:noFill/>
        </p:spPr>
      </p:pic>
      <p:pic>
        <p:nvPicPr>
          <p:cNvPr id="8196" name="Picture 4" descr="http://static.a-z.ch/__ip/2oyS7SBJZglnCyoJJy42RBDRY3U/32771ed28cfde404ae7abad64ae6d71929d8d899/teaser-verylarge/die-gemeinde-illnau-effretikon-will-arbeitslose-bei-der-suche-nach-einem-neuen-job-unterstuetzen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44824"/>
            <a:ext cx="3816424" cy="1800200"/>
          </a:xfrm>
          <a:prstGeom prst="rect">
            <a:avLst/>
          </a:prstGeom>
          <a:noFill/>
        </p:spPr>
      </p:pic>
      <p:pic>
        <p:nvPicPr>
          <p:cNvPr id="8198" name="Picture 6" descr="http://www.kleinezeitung.at/images/uploads_520/c/1/7/4631575/65FD17D3-F479-46CD-87DE-1C7CF14B29DF_v0_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3336371" cy="2001823"/>
          </a:xfrm>
          <a:prstGeom prst="rect">
            <a:avLst/>
          </a:prstGeom>
          <a:noFill/>
        </p:spPr>
      </p:pic>
      <p:pic>
        <p:nvPicPr>
          <p:cNvPr id="8200" name="Picture 8" descr="http://www.thueringerenergie.de/Dateien/Bilder/unternehmen_schueler_praktika_teaser_gro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861048"/>
            <a:ext cx="3816424" cy="1891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91680" y="404664"/>
            <a:ext cx="597666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Berufsberatung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trzałka w dół 2"/>
          <p:cNvSpPr/>
          <p:nvPr/>
        </p:nvSpPr>
        <p:spPr>
          <a:xfrm>
            <a:off x="4283968" y="1700808"/>
            <a:ext cx="484632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619672" y="2492896"/>
            <a:ext cx="60486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Schulung / Kurse</a:t>
            </a:r>
            <a:endParaRPr lang="pl-PL" sz="2400" dirty="0"/>
          </a:p>
        </p:txBody>
      </p:sp>
      <p:sp>
        <p:nvSpPr>
          <p:cNvPr id="5" name="Strzałka w dół 4"/>
          <p:cNvSpPr/>
          <p:nvPr/>
        </p:nvSpPr>
        <p:spPr>
          <a:xfrm>
            <a:off x="4283968" y="3284984"/>
            <a:ext cx="484632" cy="546360"/>
          </a:xfrm>
          <a:prstGeom prst="downArrow">
            <a:avLst>
              <a:gd name="adj1" fmla="val 558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619672" y="4149080"/>
            <a:ext cx="60486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Lebenslauf</a:t>
            </a:r>
            <a:r>
              <a:rPr lang="pl-PL" sz="2400" dirty="0" smtClean="0"/>
              <a:t>  und  Bewerbungsschreiben</a:t>
            </a:r>
            <a:endParaRPr lang="pl-PL" sz="2400" dirty="0"/>
          </a:p>
        </p:txBody>
      </p:sp>
      <p:sp>
        <p:nvSpPr>
          <p:cNvPr id="7" name="Strzałka w dół 6"/>
          <p:cNvSpPr/>
          <p:nvPr/>
        </p:nvSpPr>
        <p:spPr>
          <a:xfrm>
            <a:off x="4283968" y="4725144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619672" y="5589240"/>
            <a:ext cx="60486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Vorstellungsgespräch</a:t>
            </a:r>
            <a:endParaRPr lang="pl-PL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205-arbeitsrecht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44614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36" name="Picture 136" descr="http://www.der-perfekte-lebenslauf.de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7"/>
            <a:ext cx="7416824" cy="5289821"/>
          </a:xfrm>
          <a:prstGeom prst="rect">
            <a:avLst/>
          </a:prstGeom>
          <a:noFill/>
        </p:spPr>
      </p:pic>
      <p:sp>
        <p:nvSpPr>
          <p:cNvPr id="135" name="Prostokąt 134"/>
          <p:cNvSpPr/>
          <p:nvPr/>
        </p:nvSpPr>
        <p:spPr>
          <a:xfrm>
            <a:off x="395536" y="188640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Der perfekte Lebenslauf</a:t>
            </a:r>
            <a:endParaRPr lang="pl-PL" sz="6000" b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100</Words>
  <Application>Microsoft Office PowerPoint</Application>
  <PresentationFormat>Pokaz na ekranie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Der Arbeitsmarkt</vt:lpstr>
      <vt:lpstr>Grundlegende Konzepte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Arbeitsmarkt</dc:title>
  <dc:creator>Andrzej</dc:creator>
  <cp:lastModifiedBy>Laptop</cp:lastModifiedBy>
  <cp:revision>30</cp:revision>
  <dcterms:created xsi:type="dcterms:W3CDTF">2014-12-15T14:00:27Z</dcterms:created>
  <dcterms:modified xsi:type="dcterms:W3CDTF">2015-01-13T18:19:42Z</dcterms:modified>
</cp:coreProperties>
</file>