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 id="272" r:id="rId17"/>
    <p:sldId id="271"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p:scale>
          <a:sx n="100" d="100"/>
          <a:sy n="100" d="100"/>
        </p:scale>
        <p:origin x="-1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A890AEB0-0238-4D7E-9FB7-20765F2B3086}" type="datetimeFigureOut">
              <a:rPr lang="pl-PL" smtClean="0"/>
              <a:t>18.09.2015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42E938-58B8-47C4-B810-259912C960CC}" type="slidenum">
              <a:rPr lang="pl-PL" smtClean="0"/>
              <a:t>‹#›</a:t>
            </a:fld>
            <a:endParaRPr lang="pl-PL"/>
          </a:p>
        </p:txBody>
      </p:sp>
    </p:spTree>
    <p:extLst>
      <p:ext uri="{BB962C8B-B14F-4D97-AF65-F5344CB8AC3E}">
        <p14:creationId xmlns:p14="http://schemas.microsoft.com/office/powerpoint/2010/main" val="117926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890AEB0-0238-4D7E-9FB7-20765F2B3086}" type="datetimeFigureOut">
              <a:rPr lang="pl-PL" smtClean="0"/>
              <a:t>18.09.2015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42E938-58B8-47C4-B810-259912C960CC}" type="slidenum">
              <a:rPr lang="pl-PL" smtClean="0"/>
              <a:t>‹#›</a:t>
            </a:fld>
            <a:endParaRPr lang="pl-PL"/>
          </a:p>
        </p:txBody>
      </p:sp>
    </p:spTree>
    <p:extLst>
      <p:ext uri="{BB962C8B-B14F-4D97-AF65-F5344CB8AC3E}">
        <p14:creationId xmlns:p14="http://schemas.microsoft.com/office/powerpoint/2010/main" val="309148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890AEB0-0238-4D7E-9FB7-20765F2B3086}" type="datetimeFigureOut">
              <a:rPr lang="pl-PL" smtClean="0"/>
              <a:t>18.09.2015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42E938-58B8-47C4-B810-259912C960CC}" type="slidenum">
              <a:rPr lang="pl-PL" smtClean="0"/>
              <a:t>‹#›</a:t>
            </a:fld>
            <a:endParaRPr lang="pl-PL"/>
          </a:p>
        </p:txBody>
      </p:sp>
    </p:spTree>
    <p:extLst>
      <p:ext uri="{BB962C8B-B14F-4D97-AF65-F5344CB8AC3E}">
        <p14:creationId xmlns:p14="http://schemas.microsoft.com/office/powerpoint/2010/main" val="393019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A890AEB0-0238-4D7E-9FB7-20765F2B3086}" type="datetimeFigureOut">
              <a:rPr lang="pl-PL" smtClean="0"/>
              <a:t>18.09.2015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42E938-58B8-47C4-B810-259912C960CC}" type="slidenum">
              <a:rPr lang="pl-PL" smtClean="0"/>
              <a:t>‹#›</a:t>
            </a:fld>
            <a:endParaRPr lang="pl-PL"/>
          </a:p>
        </p:txBody>
      </p:sp>
    </p:spTree>
    <p:extLst>
      <p:ext uri="{BB962C8B-B14F-4D97-AF65-F5344CB8AC3E}">
        <p14:creationId xmlns:p14="http://schemas.microsoft.com/office/powerpoint/2010/main" val="356869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890AEB0-0238-4D7E-9FB7-20765F2B3086}" type="datetimeFigureOut">
              <a:rPr lang="pl-PL" smtClean="0"/>
              <a:t>18.09.2015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42E938-58B8-47C4-B810-259912C960CC}" type="slidenum">
              <a:rPr lang="pl-PL" smtClean="0"/>
              <a:t>‹#›</a:t>
            </a:fld>
            <a:endParaRPr lang="pl-PL"/>
          </a:p>
        </p:txBody>
      </p:sp>
    </p:spTree>
    <p:extLst>
      <p:ext uri="{BB962C8B-B14F-4D97-AF65-F5344CB8AC3E}">
        <p14:creationId xmlns:p14="http://schemas.microsoft.com/office/powerpoint/2010/main" val="72620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A890AEB0-0238-4D7E-9FB7-20765F2B3086}" type="datetimeFigureOut">
              <a:rPr lang="pl-PL" smtClean="0"/>
              <a:t>18.09.2015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A42E938-58B8-47C4-B810-259912C960CC}" type="slidenum">
              <a:rPr lang="pl-PL" smtClean="0"/>
              <a:t>‹#›</a:t>
            </a:fld>
            <a:endParaRPr lang="pl-PL"/>
          </a:p>
        </p:txBody>
      </p:sp>
    </p:spTree>
    <p:extLst>
      <p:ext uri="{BB962C8B-B14F-4D97-AF65-F5344CB8AC3E}">
        <p14:creationId xmlns:p14="http://schemas.microsoft.com/office/powerpoint/2010/main" val="203602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A890AEB0-0238-4D7E-9FB7-20765F2B3086}" type="datetimeFigureOut">
              <a:rPr lang="pl-PL" smtClean="0"/>
              <a:t>18.09.2015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A42E938-58B8-47C4-B810-259912C960CC}" type="slidenum">
              <a:rPr lang="pl-PL" smtClean="0"/>
              <a:t>‹#›</a:t>
            </a:fld>
            <a:endParaRPr lang="pl-PL"/>
          </a:p>
        </p:txBody>
      </p:sp>
    </p:spTree>
    <p:extLst>
      <p:ext uri="{BB962C8B-B14F-4D97-AF65-F5344CB8AC3E}">
        <p14:creationId xmlns:p14="http://schemas.microsoft.com/office/powerpoint/2010/main" val="344208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A890AEB0-0238-4D7E-9FB7-20765F2B3086}" type="datetimeFigureOut">
              <a:rPr lang="pl-PL" smtClean="0"/>
              <a:t>18.09.2015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A42E938-58B8-47C4-B810-259912C960CC}" type="slidenum">
              <a:rPr lang="pl-PL" smtClean="0"/>
              <a:t>‹#›</a:t>
            </a:fld>
            <a:endParaRPr lang="pl-PL"/>
          </a:p>
        </p:txBody>
      </p:sp>
    </p:spTree>
    <p:extLst>
      <p:ext uri="{BB962C8B-B14F-4D97-AF65-F5344CB8AC3E}">
        <p14:creationId xmlns:p14="http://schemas.microsoft.com/office/powerpoint/2010/main" val="132196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890AEB0-0238-4D7E-9FB7-20765F2B3086}" type="datetimeFigureOut">
              <a:rPr lang="pl-PL" smtClean="0"/>
              <a:t>18.09.2015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A42E938-58B8-47C4-B810-259912C960CC}" type="slidenum">
              <a:rPr lang="pl-PL" smtClean="0"/>
              <a:t>‹#›</a:t>
            </a:fld>
            <a:endParaRPr lang="pl-PL"/>
          </a:p>
        </p:txBody>
      </p:sp>
    </p:spTree>
    <p:extLst>
      <p:ext uri="{BB962C8B-B14F-4D97-AF65-F5344CB8AC3E}">
        <p14:creationId xmlns:p14="http://schemas.microsoft.com/office/powerpoint/2010/main" val="275101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890AEB0-0238-4D7E-9FB7-20765F2B3086}" type="datetimeFigureOut">
              <a:rPr lang="pl-PL" smtClean="0"/>
              <a:t>18.09.2015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A42E938-58B8-47C4-B810-259912C960CC}" type="slidenum">
              <a:rPr lang="pl-PL" smtClean="0"/>
              <a:t>‹#›</a:t>
            </a:fld>
            <a:endParaRPr lang="pl-PL"/>
          </a:p>
        </p:txBody>
      </p:sp>
    </p:spTree>
    <p:extLst>
      <p:ext uri="{BB962C8B-B14F-4D97-AF65-F5344CB8AC3E}">
        <p14:creationId xmlns:p14="http://schemas.microsoft.com/office/powerpoint/2010/main" val="170380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890AEB0-0238-4D7E-9FB7-20765F2B3086}" type="datetimeFigureOut">
              <a:rPr lang="pl-PL" smtClean="0"/>
              <a:t>18.09.2015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A42E938-58B8-47C4-B810-259912C960CC}" type="slidenum">
              <a:rPr lang="pl-PL" smtClean="0"/>
              <a:t>‹#›</a:t>
            </a:fld>
            <a:endParaRPr lang="pl-PL"/>
          </a:p>
        </p:txBody>
      </p:sp>
    </p:spTree>
    <p:extLst>
      <p:ext uri="{BB962C8B-B14F-4D97-AF65-F5344CB8AC3E}">
        <p14:creationId xmlns:p14="http://schemas.microsoft.com/office/powerpoint/2010/main" val="14870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chemeClr val="accent4">
                <a:lumMod val="60000"/>
                <a:lumOff val="40000"/>
              </a:schemeClr>
            </a:gs>
            <a:gs pos="58000">
              <a:srgbClr val="FFFF00"/>
            </a:gs>
            <a:gs pos="69000">
              <a:schemeClr val="accent2">
                <a:lumMod val="75000"/>
              </a:schemeClr>
            </a:gs>
            <a:gs pos="41000">
              <a:srgbClr val="FF99CC"/>
            </a:gs>
            <a:gs pos="91000">
              <a:srgbClr val="92D05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0AEB0-0238-4D7E-9FB7-20765F2B3086}" type="datetimeFigureOut">
              <a:rPr lang="pl-PL" smtClean="0"/>
              <a:t>18.09.2015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2E938-58B8-47C4-B810-259912C960CC}" type="slidenum">
              <a:rPr lang="pl-PL" smtClean="0"/>
              <a:t>‹#›</a:t>
            </a:fld>
            <a:endParaRPr lang="pl-PL"/>
          </a:p>
        </p:txBody>
      </p:sp>
    </p:spTree>
    <p:extLst>
      <p:ext uri="{BB962C8B-B14F-4D97-AF65-F5344CB8AC3E}">
        <p14:creationId xmlns:p14="http://schemas.microsoft.com/office/powerpoint/2010/main" val="295748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198254" y="468301"/>
            <a:ext cx="9144000" cy="2387600"/>
          </a:xfrm>
          <a:ln>
            <a:noFill/>
          </a:ln>
          <a:effectLst>
            <a:glow rad="228600">
              <a:schemeClr val="accent5">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r>
              <a:rPr lang="pl-PL" sz="6600" b="1" i="1" dirty="0" smtClean="0">
                <a:solidFill>
                  <a:schemeClr val="accent1">
                    <a:lumMod val="75000"/>
                  </a:schemeClr>
                </a:solidFill>
              </a:rPr>
              <a:t>Das deutsche Schulsystem</a:t>
            </a:r>
            <a:r>
              <a:rPr lang="pl-PL" sz="6600" b="1" dirty="0" smtClean="0">
                <a:solidFill>
                  <a:schemeClr val="accent1">
                    <a:lumMod val="75000"/>
                  </a:schemeClr>
                </a:solidFill>
              </a:rPr>
              <a:t/>
            </a:r>
            <a:br>
              <a:rPr lang="pl-PL" sz="6600" b="1" dirty="0" smtClean="0">
                <a:solidFill>
                  <a:schemeClr val="accent1">
                    <a:lumMod val="75000"/>
                  </a:schemeClr>
                </a:solidFill>
              </a:rPr>
            </a:br>
            <a:endParaRPr lang="pl-PL" sz="6600" b="1" dirty="0">
              <a:solidFill>
                <a:schemeClr val="accent1">
                  <a:lumMod val="75000"/>
                </a:schemeClr>
              </a:solidFill>
            </a:endParaRPr>
          </a:p>
        </p:txBody>
      </p:sp>
      <p:sp>
        <p:nvSpPr>
          <p:cNvPr id="3" name="Podtytuł 2"/>
          <p:cNvSpPr>
            <a:spLocks noGrp="1"/>
          </p:cNvSpPr>
          <p:nvPr>
            <p:ph type="subTitle" idx="1"/>
          </p:nvPr>
        </p:nvSpPr>
        <p:spPr>
          <a:xfrm>
            <a:off x="824247" y="4250028"/>
            <a:ext cx="6297769" cy="2395471"/>
          </a:xfrm>
        </p:spPr>
        <p:txBody>
          <a:bodyPr>
            <a:normAutofit lnSpcReduction="10000"/>
          </a:bodyPr>
          <a:lstStyle/>
          <a:p>
            <a:pPr algn="l"/>
            <a:r>
              <a:rPr lang="pl-PL" sz="3600" b="1" dirty="0">
                <a:effectLst>
                  <a:outerShdw blurRad="38100" dist="38100" dir="2700000" algn="tl">
                    <a:srgbClr val="000000">
                      <a:alpha val="43137"/>
                    </a:srgbClr>
                  </a:outerShdw>
                </a:effectLst>
              </a:rPr>
              <a:t>Bearbeitet von:</a:t>
            </a:r>
          </a:p>
          <a:p>
            <a:pPr algn="l"/>
            <a:r>
              <a:rPr lang="pl-PL" sz="3600" b="1" dirty="0" smtClean="0">
                <a:effectLst>
                  <a:outerShdw blurRad="38100" dist="38100" dir="2700000" algn="tl">
                    <a:srgbClr val="000000">
                      <a:alpha val="43137"/>
                    </a:srgbClr>
                  </a:outerShdw>
                </a:effectLst>
              </a:rPr>
              <a:t>Marzena Drewnik</a:t>
            </a:r>
            <a:endParaRPr lang="pl-PL" sz="3600" b="1" dirty="0">
              <a:effectLst>
                <a:outerShdw blurRad="38100" dist="38100" dir="2700000" algn="tl">
                  <a:srgbClr val="000000">
                    <a:alpha val="43137"/>
                  </a:srgbClr>
                </a:outerShdw>
              </a:effectLst>
            </a:endParaRPr>
          </a:p>
          <a:p>
            <a:pPr algn="l"/>
            <a:r>
              <a:rPr lang="pl-PL" sz="3600" b="1" dirty="0" err="1">
                <a:effectLst>
                  <a:outerShdw blurRad="38100" dist="38100" dir="2700000" algn="tl">
                    <a:srgbClr val="000000">
                      <a:alpha val="43137"/>
                    </a:srgbClr>
                  </a:outerShdw>
                </a:effectLst>
              </a:rPr>
              <a:t>Pädagogik</a:t>
            </a:r>
            <a:r>
              <a:rPr lang="pl-PL" sz="3600" b="1" dirty="0">
                <a:effectLst>
                  <a:outerShdw blurRad="38100" dist="38100" dir="2700000" algn="tl">
                    <a:srgbClr val="000000">
                      <a:alpha val="43137"/>
                    </a:srgbClr>
                  </a:outerShdw>
                </a:effectLst>
              </a:rPr>
              <a:t> </a:t>
            </a:r>
          </a:p>
          <a:p>
            <a:pPr algn="l"/>
            <a:r>
              <a:rPr lang="pl-PL" sz="3600" b="1" dirty="0">
                <a:effectLst>
                  <a:outerShdw blurRad="38100" dist="38100" dir="2700000" algn="tl">
                    <a:srgbClr val="000000">
                      <a:alpha val="43137"/>
                    </a:srgbClr>
                  </a:outerShdw>
                </a:effectLst>
              </a:rPr>
              <a:t>2. </a:t>
            </a:r>
            <a:r>
              <a:rPr lang="pl-PL" sz="3600" b="1" dirty="0" err="1" smtClean="0">
                <a:effectLst>
                  <a:outerShdw blurRad="38100" dist="38100" dir="2700000" algn="tl">
                    <a:srgbClr val="000000">
                      <a:alpha val="43137"/>
                    </a:srgbClr>
                  </a:outerShdw>
                </a:effectLst>
              </a:rPr>
              <a:t>Semester</a:t>
            </a:r>
            <a:r>
              <a:rPr lang="pl-PL" sz="3600" b="1" dirty="0" smtClean="0">
                <a:effectLst>
                  <a:outerShdw blurRad="38100" dist="38100" dir="2700000" algn="tl">
                    <a:srgbClr val="000000">
                      <a:alpha val="43137"/>
                    </a:srgbClr>
                  </a:outerShdw>
                </a:effectLst>
              </a:rPr>
              <a:t> </a:t>
            </a:r>
            <a:r>
              <a:rPr lang="pl-PL" sz="3600" b="1" dirty="0" err="1">
                <a:effectLst>
                  <a:outerShdw blurRad="38100" dist="38100" dir="2700000" algn="tl">
                    <a:srgbClr val="000000">
                      <a:alpha val="43137"/>
                    </a:srgbClr>
                  </a:outerShdw>
                </a:effectLst>
              </a:rPr>
              <a:t>Masterstudium</a:t>
            </a:r>
            <a:endParaRPr lang="pl-PL" sz="3600" b="1" dirty="0">
              <a:effectLst>
                <a:outerShdw blurRad="38100" dist="38100" dir="2700000" algn="tl">
                  <a:srgbClr val="000000">
                    <a:alpha val="43137"/>
                  </a:srgbClr>
                </a:outerShdw>
              </a:effectLst>
            </a:endParaRPr>
          </a:p>
          <a:p>
            <a:pPr algn="l"/>
            <a:endParaRPr lang="pl-PL" dirty="0"/>
          </a:p>
        </p:txBody>
      </p:sp>
      <p:pic>
        <p:nvPicPr>
          <p:cNvPr id="4" name="Obraz 3"/>
          <p:cNvPicPr>
            <a:picLocks noChangeAspect="1"/>
          </p:cNvPicPr>
          <p:nvPr/>
        </p:nvPicPr>
        <p:blipFill>
          <a:blip r:embed="rId2"/>
          <a:stretch>
            <a:fillRect/>
          </a:stretch>
        </p:blipFill>
        <p:spPr>
          <a:xfrm>
            <a:off x="7990937" y="2855901"/>
            <a:ext cx="3360034" cy="3419329"/>
          </a:xfrm>
          <a:prstGeom prst="rect">
            <a:avLst/>
          </a:prstGeom>
        </p:spPr>
      </p:pic>
      <p:pic>
        <p:nvPicPr>
          <p:cNvPr id="5" name="Obraz 4"/>
          <p:cNvPicPr>
            <a:picLocks noChangeAspect="1"/>
          </p:cNvPicPr>
          <p:nvPr/>
        </p:nvPicPr>
        <p:blipFill>
          <a:blip r:embed="rId3"/>
          <a:stretch>
            <a:fillRect/>
          </a:stretch>
        </p:blipFill>
        <p:spPr>
          <a:xfrm>
            <a:off x="416642" y="223320"/>
            <a:ext cx="1725318" cy="1438781"/>
          </a:xfrm>
          <a:prstGeom prst="rect">
            <a:avLst/>
          </a:prstGeom>
        </p:spPr>
      </p:pic>
    </p:spTree>
    <p:extLst>
      <p:ext uri="{BB962C8B-B14F-4D97-AF65-F5344CB8AC3E}">
        <p14:creationId xmlns:p14="http://schemas.microsoft.com/office/powerpoint/2010/main" val="160737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1834" y="390884"/>
            <a:ext cx="11461124" cy="3691720"/>
          </a:xfrm>
        </p:spPr>
        <p:txBody>
          <a:bodyPr>
            <a:normAutofit fontScale="90000"/>
          </a:bodyPr>
          <a:lstStyle/>
          <a:p>
            <a:r>
              <a:rPr lang="de-DE" sz="5300" b="1" u="sng" dirty="0" smtClean="0">
                <a:solidFill>
                  <a:schemeClr val="bg1"/>
                </a:solidFill>
              </a:rPr>
              <a:t>Realschule</a:t>
            </a:r>
            <a:r>
              <a:rPr lang="pl-PL" sz="5300" b="1" u="sng" dirty="0" smtClean="0">
                <a:solidFill>
                  <a:schemeClr val="bg1"/>
                </a:solidFill>
              </a:rPr>
              <a:t/>
            </a:r>
            <a:br>
              <a:rPr lang="pl-PL" sz="5300" b="1" u="sng" dirty="0" smtClean="0">
                <a:solidFill>
                  <a:schemeClr val="bg1"/>
                </a:solidFill>
              </a:rPr>
            </a:br>
            <a:r>
              <a:rPr lang="de-DE" dirty="0" smtClean="0"/>
              <a:t/>
            </a:r>
            <a:br>
              <a:rPr lang="de-DE" dirty="0" smtClean="0"/>
            </a:br>
            <a:r>
              <a:rPr lang="de-DE" dirty="0" smtClean="0"/>
              <a:t>•dauert 5 oder 6 Jahre</a:t>
            </a:r>
            <a:br>
              <a:rPr lang="de-DE" dirty="0" smtClean="0"/>
            </a:br>
            <a:r>
              <a:rPr lang="de-DE" dirty="0" smtClean="0"/>
              <a:t>•der Realschulabschluß heißt die Mittlere Reife</a:t>
            </a:r>
            <a:br>
              <a:rPr lang="de-DE" dirty="0" smtClean="0"/>
            </a:br>
            <a:r>
              <a:rPr lang="de-DE" dirty="0" smtClean="0"/>
              <a:t>•3 MÖGLICHKEITEN danach</a:t>
            </a:r>
            <a:br>
              <a:rPr lang="de-DE" dirty="0" smtClean="0"/>
            </a:br>
            <a:r>
              <a:rPr lang="pl-PL" dirty="0" smtClean="0"/>
              <a:t>- </a:t>
            </a:r>
            <a:r>
              <a:rPr lang="de-DE" dirty="0" smtClean="0"/>
              <a:t>Fachgymnasium &gt; Abitur &gt; Studium</a:t>
            </a:r>
            <a:br>
              <a:rPr lang="de-DE" dirty="0" smtClean="0"/>
            </a:br>
            <a:r>
              <a:rPr lang="pl-PL" dirty="0" smtClean="0"/>
              <a:t>- </a:t>
            </a:r>
            <a:r>
              <a:rPr lang="de-DE" dirty="0" smtClean="0"/>
              <a:t>Berufsschule</a:t>
            </a:r>
            <a:br>
              <a:rPr lang="de-DE" dirty="0" smtClean="0"/>
            </a:br>
            <a:r>
              <a:rPr lang="pl-PL" dirty="0" smtClean="0"/>
              <a:t>- </a:t>
            </a:r>
            <a:r>
              <a:rPr lang="de-DE" dirty="0" smtClean="0"/>
              <a:t>Fachoberschule </a:t>
            </a:r>
            <a:endParaRPr lang="pl-PL" dirty="0"/>
          </a:p>
        </p:txBody>
      </p:sp>
      <p:pic>
        <p:nvPicPr>
          <p:cNvPr id="4" name="Obraz 3"/>
          <p:cNvPicPr>
            <a:picLocks noChangeAspect="1"/>
          </p:cNvPicPr>
          <p:nvPr/>
        </p:nvPicPr>
        <p:blipFill>
          <a:blip r:embed="rId2"/>
          <a:stretch>
            <a:fillRect/>
          </a:stretch>
        </p:blipFill>
        <p:spPr>
          <a:xfrm>
            <a:off x="5723854" y="3388016"/>
            <a:ext cx="4762500" cy="3095625"/>
          </a:xfrm>
          <a:prstGeom prst="rect">
            <a:avLst/>
          </a:prstGeom>
        </p:spPr>
      </p:pic>
    </p:spTree>
    <p:extLst>
      <p:ext uri="{BB962C8B-B14F-4D97-AF65-F5344CB8AC3E}">
        <p14:creationId xmlns:p14="http://schemas.microsoft.com/office/powerpoint/2010/main" val="3428106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6138706"/>
          </a:xfrm>
        </p:spPr>
        <p:txBody>
          <a:bodyPr>
            <a:normAutofit fontScale="90000"/>
          </a:bodyPr>
          <a:lstStyle/>
          <a:p>
            <a:r>
              <a:rPr lang="de-DE" sz="5400" b="1" u="sng" dirty="0" smtClean="0">
                <a:solidFill>
                  <a:schemeClr val="bg1"/>
                </a:solidFill>
              </a:rPr>
              <a:t>Hauptschule</a:t>
            </a:r>
            <a:r>
              <a:rPr lang="pl-PL" sz="5400" b="1" u="sng" dirty="0" smtClean="0">
                <a:solidFill>
                  <a:schemeClr val="bg1"/>
                </a:solidFill>
              </a:rPr>
              <a:t/>
            </a:r>
            <a:br>
              <a:rPr lang="pl-PL" sz="5400" b="1" u="sng" dirty="0" smtClean="0">
                <a:solidFill>
                  <a:schemeClr val="bg1"/>
                </a:solidFill>
              </a:rPr>
            </a:br>
            <a:r>
              <a:rPr lang="de-DE" dirty="0" smtClean="0"/>
              <a:t/>
            </a:r>
            <a:br>
              <a:rPr lang="de-DE" dirty="0" smtClean="0"/>
            </a:br>
            <a:r>
              <a:rPr lang="de-DE" dirty="0" smtClean="0"/>
              <a:t>•dauert 5 Jahre</a:t>
            </a:r>
            <a:br>
              <a:rPr lang="de-DE" dirty="0" smtClean="0"/>
            </a:br>
            <a:r>
              <a:rPr lang="de-DE" dirty="0" smtClean="0"/>
              <a:t>•bereitet auf das Berufsleben vor</a:t>
            </a:r>
            <a:br>
              <a:rPr lang="de-DE" dirty="0" smtClean="0"/>
            </a:br>
            <a:r>
              <a:rPr lang="de-DE" dirty="0" smtClean="0"/>
              <a:t>•hier kommen Schüler, die mit dem Unterricht Probleme haben und </a:t>
            </a:r>
            <a:r>
              <a:rPr lang="de-DE" dirty="0" err="1" smtClean="0"/>
              <a:t>Imigrantenkinder</a:t>
            </a:r>
            <a:r>
              <a:rPr lang="de-DE" dirty="0" smtClean="0"/>
              <a:t>  </a:t>
            </a:r>
            <a:br>
              <a:rPr lang="de-DE" dirty="0" smtClean="0"/>
            </a:br>
            <a:r>
              <a:rPr lang="de-DE" dirty="0" smtClean="0"/>
              <a:t>•sie endet mit dem Hau</a:t>
            </a:r>
            <a:r>
              <a:rPr lang="pl-PL" dirty="0" smtClean="0"/>
              <a:t>p</a:t>
            </a:r>
            <a:r>
              <a:rPr lang="de-DE" dirty="0" err="1" smtClean="0"/>
              <a:t>tschulabschluß</a:t>
            </a:r>
            <a:r>
              <a:rPr lang="de-DE" dirty="0" smtClean="0"/>
              <a:t/>
            </a:r>
            <a:br>
              <a:rPr lang="de-DE" dirty="0" smtClean="0"/>
            </a:br>
            <a:r>
              <a:rPr lang="de-DE" dirty="0" smtClean="0"/>
              <a:t>•danach gehend die meisten Schüler auf eine Berufsschule</a:t>
            </a:r>
            <a:br>
              <a:rPr lang="de-DE" dirty="0" smtClean="0"/>
            </a:br>
            <a:endParaRPr lang="pl-PL" dirty="0"/>
          </a:p>
        </p:txBody>
      </p:sp>
    </p:spTree>
    <p:extLst>
      <p:ext uri="{BB962C8B-B14F-4D97-AF65-F5344CB8AC3E}">
        <p14:creationId xmlns:p14="http://schemas.microsoft.com/office/powerpoint/2010/main" val="1867185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5910" y="206062"/>
            <a:ext cx="12076090" cy="6452315"/>
          </a:xfrm>
        </p:spPr>
        <p:txBody>
          <a:bodyPr>
            <a:noAutofit/>
          </a:bodyPr>
          <a:lstStyle/>
          <a:p>
            <a:r>
              <a:rPr lang="de-DE" b="1" u="sng" dirty="0" smtClean="0">
                <a:solidFill>
                  <a:schemeClr val="bg1"/>
                </a:solidFill>
              </a:rPr>
              <a:t>Gesamtschule</a:t>
            </a:r>
            <a:r>
              <a:rPr lang="de-DE" sz="3600" dirty="0" smtClean="0"/>
              <a:t/>
            </a:r>
            <a:br>
              <a:rPr lang="de-DE" sz="3600" dirty="0" smtClean="0"/>
            </a:br>
            <a:r>
              <a:rPr lang="de-DE" sz="3500" dirty="0" smtClean="0"/>
              <a:t>•die Eltern haben das Schulsystem kritisiert</a:t>
            </a:r>
            <a:br>
              <a:rPr lang="de-DE" sz="3500" dirty="0" smtClean="0"/>
            </a:br>
            <a:r>
              <a:rPr lang="de-DE" sz="3500" dirty="0" smtClean="0"/>
              <a:t>•mit 10 Jahren kann sich doch kein Kind schon entscheiden, was er will </a:t>
            </a:r>
            <a:br>
              <a:rPr lang="de-DE" sz="3500" dirty="0" smtClean="0"/>
            </a:br>
            <a:r>
              <a:rPr lang="de-DE" sz="3500" dirty="0" smtClean="0"/>
              <a:t>•das ist eine Kombination von Hauptschule, Realschule und Gymnasium</a:t>
            </a:r>
            <a:br>
              <a:rPr lang="de-DE" sz="3500" dirty="0" smtClean="0"/>
            </a:br>
            <a:r>
              <a:rPr lang="de-DE" sz="3500" dirty="0" smtClean="0"/>
              <a:t>•Erst nach der 10. Klasse entscheiden sich die Schüler, welchen </a:t>
            </a:r>
            <a:r>
              <a:rPr lang="de-DE" sz="3500" dirty="0" err="1" smtClean="0"/>
              <a:t>Schulabschluß</a:t>
            </a:r>
            <a:r>
              <a:rPr lang="de-DE" sz="3500" dirty="0" smtClean="0"/>
              <a:t> sie machen wollen</a:t>
            </a:r>
            <a:r>
              <a:rPr lang="de-DE" sz="3600" dirty="0" smtClean="0"/>
              <a:t/>
            </a:r>
            <a:br>
              <a:rPr lang="de-DE" sz="3600" dirty="0" smtClean="0"/>
            </a:br>
            <a:r>
              <a:rPr lang="de-DE" b="1" u="sng" dirty="0" smtClean="0">
                <a:solidFill>
                  <a:schemeClr val="bg1"/>
                </a:solidFill>
              </a:rPr>
              <a:t>Berufsschule</a:t>
            </a:r>
            <a:r>
              <a:rPr lang="de-DE" sz="3600" dirty="0" smtClean="0"/>
              <a:t/>
            </a:r>
            <a:br>
              <a:rPr lang="de-DE" sz="3600" dirty="0" smtClean="0"/>
            </a:br>
            <a:r>
              <a:rPr lang="de-DE" sz="3500" dirty="0" smtClean="0"/>
              <a:t>•wenn die Schüler schnell einen Beruf haben wollen</a:t>
            </a:r>
            <a:br>
              <a:rPr lang="de-DE" sz="3500" dirty="0" smtClean="0"/>
            </a:br>
            <a:r>
              <a:rPr lang="de-DE" sz="3500" dirty="0" smtClean="0"/>
              <a:t>•das duale System:</a:t>
            </a:r>
            <a:br>
              <a:rPr lang="de-DE" sz="3500" dirty="0" smtClean="0"/>
            </a:br>
            <a:r>
              <a:rPr lang="pl-PL" sz="3500" dirty="0" smtClean="0"/>
              <a:t>- </a:t>
            </a:r>
            <a:r>
              <a:rPr lang="de-DE" sz="3500" dirty="0" smtClean="0"/>
              <a:t>klassischer Unterricht  +</a:t>
            </a:r>
            <a:br>
              <a:rPr lang="de-DE" sz="3500" dirty="0" smtClean="0"/>
            </a:br>
            <a:r>
              <a:rPr lang="pl-PL" sz="3500" dirty="0" smtClean="0"/>
              <a:t>- </a:t>
            </a:r>
            <a:r>
              <a:rPr lang="de-DE" sz="3500" dirty="0" smtClean="0"/>
              <a:t>praktische Ausbildung im Unternehmen, Betrieb</a:t>
            </a:r>
            <a:br>
              <a:rPr lang="de-DE" sz="3500" dirty="0" smtClean="0"/>
            </a:br>
            <a:r>
              <a:rPr lang="de-DE" sz="3500" dirty="0" smtClean="0"/>
              <a:t>•dann Lehrstelle – Lehre (Lehrlinge - Azubis)</a:t>
            </a:r>
            <a:endParaRPr lang="pl-PL" sz="3500" dirty="0"/>
          </a:p>
        </p:txBody>
      </p:sp>
    </p:spTree>
    <p:extLst>
      <p:ext uri="{BB962C8B-B14F-4D97-AF65-F5344CB8AC3E}">
        <p14:creationId xmlns:p14="http://schemas.microsoft.com/office/powerpoint/2010/main" val="149707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4049" y="448837"/>
            <a:ext cx="5755783" cy="5481884"/>
          </a:xfrm>
        </p:spPr>
        <p:txBody>
          <a:bodyPr/>
          <a:lstStyle/>
          <a:p>
            <a:r>
              <a:rPr lang="de-DE" sz="5400" b="1" dirty="0" smtClean="0">
                <a:solidFill>
                  <a:srgbClr val="00B0F0"/>
                </a:solidFill>
              </a:rPr>
              <a:t>Die Zahl der Schüler</a:t>
            </a:r>
            <a:r>
              <a:rPr lang="pl-PL" dirty="0" smtClean="0"/>
              <a:t/>
            </a:r>
            <a:br>
              <a:rPr lang="pl-PL" dirty="0" smtClean="0"/>
            </a:br>
            <a:r>
              <a:rPr lang="de-DE" dirty="0" smtClean="0"/>
              <a:t/>
            </a:r>
            <a:br>
              <a:rPr lang="de-DE" dirty="0" smtClean="0"/>
            </a:br>
            <a:r>
              <a:rPr lang="de-DE" sz="5400" b="1" dirty="0" smtClean="0"/>
              <a:t>a)</a:t>
            </a:r>
            <a:r>
              <a:rPr lang="de-DE" dirty="0" smtClean="0"/>
              <a:t>	1/3 Gymnasium</a:t>
            </a:r>
            <a:br>
              <a:rPr lang="de-DE" dirty="0" smtClean="0"/>
            </a:br>
            <a:r>
              <a:rPr lang="de-DE" b="1" dirty="0" smtClean="0"/>
              <a:t>b)</a:t>
            </a:r>
            <a:r>
              <a:rPr lang="de-DE" dirty="0" smtClean="0"/>
              <a:t>	¼ Realschule</a:t>
            </a:r>
            <a:br>
              <a:rPr lang="de-DE" dirty="0" smtClean="0"/>
            </a:br>
            <a:r>
              <a:rPr lang="de-DE" sz="5400" b="1" dirty="0" smtClean="0"/>
              <a:t>c)</a:t>
            </a:r>
            <a:r>
              <a:rPr lang="de-DE" dirty="0" smtClean="0"/>
              <a:t>	¼ Hauptschule</a:t>
            </a:r>
            <a:br>
              <a:rPr lang="de-DE" dirty="0" smtClean="0"/>
            </a:br>
            <a:r>
              <a:rPr lang="de-DE" b="1" dirty="0" smtClean="0"/>
              <a:t>d)</a:t>
            </a:r>
            <a:r>
              <a:rPr lang="de-DE" dirty="0" smtClean="0"/>
              <a:t>	17 % Gesamtschule</a:t>
            </a:r>
            <a:br>
              <a:rPr lang="de-DE" dirty="0" smtClean="0"/>
            </a:br>
            <a:endParaRPr lang="pl-PL" dirty="0"/>
          </a:p>
        </p:txBody>
      </p:sp>
      <p:pic>
        <p:nvPicPr>
          <p:cNvPr id="3" name="Obraz 2"/>
          <p:cNvPicPr>
            <a:picLocks noChangeAspect="1"/>
          </p:cNvPicPr>
          <p:nvPr/>
        </p:nvPicPr>
        <p:blipFill>
          <a:blip r:embed="rId2"/>
          <a:stretch>
            <a:fillRect/>
          </a:stretch>
        </p:blipFill>
        <p:spPr>
          <a:xfrm>
            <a:off x="5818166" y="3189779"/>
            <a:ext cx="6257925" cy="3076575"/>
          </a:xfrm>
          <a:prstGeom prst="rect">
            <a:avLst/>
          </a:prstGeom>
        </p:spPr>
      </p:pic>
      <p:pic>
        <p:nvPicPr>
          <p:cNvPr id="4" name="Obraz 3"/>
          <p:cNvPicPr>
            <a:picLocks noChangeAspect="1"/>
          </p:cNvPicPr>
          <p:nvPr/>
        </p:nvPicPr>
        <p:blipFill>
          <a:blip r:embed="rId3"/>
          <a:stretch>
            <a:fillRect/>
          </a:stretch>
        </p:blipFill>
        <p:spPr>
          <a:xfrm>
            <a:off x="7111431" y="347730"/>
            <a:ext cx="3225541" cy="2504538"/>
          </a:xfrm>
          <a:prstGeom prst="rect">
            <a:avLst/>
          </a:prstGeom>
        </p:spPr>
      </p:pic>
    </p:spTree>
    <p:extLst>
      <p:ext uri="{BB962C8B-B14F-4D97-AF65-F5344CB8AC3E}">
        <p14:creationId xmlns:p14="http://schemas.microsoft.com/office/powerpoint/2010/main" val="630622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9107" y="699976"/>
            <a:ext cx="10515600" cy="5945523"/>
          </a:xfrm>
        </p:spPr>
        <p:txBody>
          <a:bodyPr>
            <a:normAutofit fontScale="90000"/>
          </a:bodyPr>
          <a:lstStyle/>
          <a:p>
            <a:r>
              <a:rPr lang="de-DE" sz="6000" b="1" dirty="0" smtClean="0"/>
              <a:t>Ein paar Informationen</a:t>
            </a:r>
            <a:r>
              <a:rPr lang="de-DE" dirty="0" smtClean="0"/>
              <a:t/>
            </a:r>
            <a:br>
              <a:rPr lang="de-DE" dirty="0" smtClean="0"/>
            </a:br>
            <a:r>
              <a:rPr lang="pl-PL" dirty="0" smtClean="0"/>
              <a:t>- </a:t>
            </a:r>
            <a:r>
              <a:rPr lang="de-DE" dirty="0" smtClean="0"/>
              <a:t>die Note 1 ist die beste Note</a:t>
            </a:r>
            <a:br>
              <a:rPr lang="de-DE" dirty="0" smtClean="0"/>
            </a:br>
            <a:r>
              <a:rPr lang="pl-PL" dirty="0" smtClean="0"/>
              <a:t>- </a:t>
            </a:r>
            <a:r>
              <a:rPr lang="de-DE" dirty="0" smtClean="0"/>
              <a:t>die Note 6 ist die schlechteste Note</a:t>
            </a:r>
            <a:br>
              <a:rPr lang="de-DE" dirty="0" smtClean="0"/>
            </a:br>
            <a:r>
              <a:rPr lang="pl-PL" dirty="0" smtClean="0"/>
              <a:t>- </a:t>
            </a:r>
            <a:r>
              <a:rPr lang="de-DE" dirty="0" smtClean="0"/>
              <a:t>es gibt einige alternative Schulen (</a:t>
            </a:r>
            <a:r>
              <a:rPr lang="de-DE" dirty="0" err="1" smtClean="0"/>
              <a:t>Waldorfschuel</a:t>
            </a:r>
            <a:r>
              <a:rPr lang="de-DE" dirty="0" smtClean="0"/>
              <a:t>) &gt; privat &gt; Schulgeld</a:t>
            </a:r>
            <a:br>
              <a:rPr lang="de-DE" dirty="0" smtClean="0"/>
            </a:br>
            <a:r>
              <a:rPr lang="pl-PL" dirty="0" smtClean="0"/>
              <a:t>- </a:t>
            </a:r>
            <a:r>
              <a:rPr lang="de-DE" dirty="0" smtClean="0"/>
              <a:t>1 Million ausländischer Kinder &gt; Deutschkurse</a:t>
            </a:r>
            <a:br>
              <a:rPr lang="de-DE" dirty="0" smtClean="0"/>
            </a:br>
            <a:r>
              <a:rPr lang="pl-PL" dirty="0" smtClean="0"/>
              <a:t>- </a:t>
            </a:r>
            <a:r>
              <a:rPr lang="de-DE" dirty="0" smtClean="0"/>
              <a:t>unterschiedliches Abitur</a:t>
            </a:r>
            <a:r>
              <a:rPr lang="pl-PL" dirty="0" smtClean="0"/>
              <a:t/>
            </a:r>
            <a:br>
              <a:rPr lang="pl-PL" dirty="0" smtClean="0"/>
            </a:br>
            <a:r>
              <a:rPr lang="de-DE" dirty="0" smtClean="0"/>
              <a:t/>
            </a:r>
            <a:br>
              <a:rPr lang="de-DE" dirty="0" smtClean="0"/>
            </a:br>
            <a:r>
              <a:rPr lang="de-DE" dirty="0" smtClean="0"/>
              <a:t>Das System des </a:t>
            </a:r>
            <a:r>
              <a:rPr lang="de-DE" dirty="0" err="1" smtClean="0"/>
              <a:t>Hochschul</a:t>
            </a:r>
            <a:r>
              <a:rPr lang="pl-PL" dirty="0" smtClean="0"/>
              <a:t>w</a:t>
            </a:r>
            <a:r>
              <a:rPr lang="de-DE" dirty="0" err="1" smtClean="0"/>
              <a:t>esens</a:t>
            </a:r>
            <a:r>
              <a:rPr lang="de-DE" dirty="0" smtClean="0"/>
              <a:t> in der BRD ist ähnlich wie bei uns. Es gibt die Universitäten, technische Hochschulen, wissenschaftliche Hochschulen, pädagogische Hochschulen.</a:t>
            </a:r>
            <a:br>
              <a:rPr lang="de-DE" dirty="0" smtClean="0"/>
            </a:br>
            <a:endParaRPr lang="pl-PL" dirty="0"/>
          </a:p>
        </p:txBody>
      </p:sp>
    </p:spTree>
    <p:extLst>
      <p:ext uri="{BB962C8B-B14F-4D97-AF65-F5344CB8AC3E}">
        <p14:creationId xmlns:p14="http://schemas.microsoft.com/office/powerpoint/2010/main" val="66105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65949" y="365125"/>
            <a:ext cx="5287850" cy="6331889"/>
          </a:xfrm>
        </p:spPr>
        <p:txBody>
          <a:bodyPr>
            <a:normAutofit fontScale="90000"/>
          </a:bodyPr>
          <a:lstStyle/>
          <a:p>
            <a:r>
              <a:rPr lang="de-DE" sz="7300" b="1" dirty="0" smtClean="0">
                <a:solidFill>
                  <a:srgbClr val="7030A0"/>
                </a:solidFill>
              </a:rPr>
              <a:t>Fächer:</a:t>
            </a:r>
            <a:r>
              <a:rPr lang="pl-PL" dirty="0" smtClean="0"/>
              <a:t/>
            </a:r>
            <a:br>
              <a:rPr lang="pl-PL" dirty="0" smtClean="0"/>
            </a:br>
            <a:r>
              <a:rPr lang="de-DE" dirty="0" smtClean="0"/>
              <a:t/>
            </a:r>
            <a:br>
              <a:rPr lang="de-DE" dirty="0" smtClean="0"/>
            </a:br>
            <a:r>
              <a:rPr lang="de-DE" dirty="0" smtClean="0"/>
              <a:t>•	Mathematik</a:t>
            </a:r>
            <a:br>
              <a:rPr lang="de-DE" dirty="0" smtClean="0"/>
            </a:br>
            <a:r>
              <a:rPr lang="de-DE" dirty="0" smtClean="0"/>
              <a:t>•	Literatur</a:t>
            </a:r>
            <a:br>
              <a:rPr lang="de-DE" dirty="0" smtClean="0"/>
            </a:br>
            <a:r>
              <a:rPr lang="de-DE" dirty="0" smtClean="0"/>
              <a:t>•	Biologie</a:t>
            </a:r>
            <a:br>
              <a:rPr lang="de-DE" dirty="0" smtClean="0"/>
            </a:br>
            <a:r>
              <a:rPr lang="de-DE" dirty="0" smtClean="0"/>
              <a:t>•	Geografie</a:t>
            </a:r>
            <a:br>
              <a:rPr lang="de-DE" dirty="0" smtClean="0"/>
            </a:br>
            <a:r>
              <a:rPr lang="de-DE" dirty="0" smtClean="0"/>
              <a:t>•	Geschichte</a:t>
            </a:r>
            <a:br>
              <a:rPr lang="de-DE" dirty="0" smtClean="0"/>
            </a:br>
            <a:r>
              <a:rPr lang="de-DE" dirty="0" smtClean="0"/>
              <a:t>•	Musik</a:t>
            </a:r>
            <a:br>
              <a:rPr lang="de-DE" dirty="0" smtClean="0"/>
            </a:br>
            <a:r>
              <a:rPr lang="de-DE" dirty="0" smtClean="0"/>
              <a:t>•	Sportunterricht</a:t>
            </a:r>
            <a:br>
              <a:rPr lang="de-DE" dirty="0" smtClean="0"/>
            </a:br>
            <a:endParaRPr lang="pl-PL" dirty="0"/>
          </a:p>
        </p:txBody>
      </p:sp>
      <p:pic>
        <p:nvPicPr>
          <p:cNvPr id="3" name="Obraz 2"/>
          <p:cNvPicPr>
            <a:picLocks noChangeAspect="1"/>
          </p:cNvPicPr>
          <p:nvPr/>
        </p:nvPicPr>
        <p:blipFill>
          <a:blip r:embed="rId2"/>
          <a:stretch>
            <a:fillRect/>
          </a:stretch>
        </p:blipFill>
        <p:spPr>
          <a:xfrm>
            <a:off x="479134" y="169570"/>
            <a:ext cx="4931816" cy="3024389"/>
          </a:xfrm>
          <a:prstGeom prst="rect">
            <a:avLst/>
          </a:prstGeom>
        </p:spPr>
      </p:pic>
      <p:pic>
        <p:nvPicPr>
          <p:cNvPr id="4" name="Obraz 3"/>
          <p:cNvPicPr>
            <a:picLocks noChangeAspect="1"/>
          </p:cNvPicPr>
          <p:nvPr/>
        </p:nvPicPr>
        <p:blipFill>
          <a:blip r:embed="rId3"/>
          <a:stretch>
            <a:fillRect/>
          </a:stretch>
        </p:blipFill>
        <p:spPr>
          <a:xfrm>
            <a:off x="951360" y="2859108"/>
            <a:ext cx="3987364" cy="3608902"/>
          </a:xfrm>
          <a:prstGeom prst="rect">
            <a:avLst/>
          </a:prstGeom>
        </p:spPr>
      </p:pic>
    </p:spTree>
    <p:extLst>
      <p:ext uri="{BB962C8B-B14F-4D97-AF65-F5344CB8AC3E}">
        <p14:creationId xmlns:p14="http://schemas.microsoft.com/office/powerpoint/2010/main" val="2423614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1820" y="1255691"/>
            <a:ext cx="11212132" cy="5479960"/>
          </a:xfrm>
        </p:spPr>
        <p:txBody>
          <a:bodyPr>
            <a:normAutofit fontScale="90000"/>
          </a:bodyPr>
          <a:lstStyle/>
          <a:p>
            <a:r>
              <a:rPr lang="pl-PL" b="1" u="sng" dirty="0">
                <a:solidFill>
                  <a:srgbClr val="00B0F0"/>
                </a:solidFill>
              </a:rPr>
              <a:t>Wortschatz </a:t>
            </a:r>
            <a:r>
              <a:rPr lang="pl-PL" b="1" u="sng" dirty="0" err="1">
                <a:solidFill>
                  <a:srgbClr val="00B0F0"/>
                </a:solidFill>
              </a:rPr>
              <a:t>zum</a:t>
            </a:r>
            <a:r>
              <a:rPr lang="pl-PL" b="1" u="sng" dirty="0">
                <a:solidFill>
                  <a:srgbClr val="00B0F0"/>
                </a:solidFill>
              </a:rPr>
              <a:t> </a:t>
            </a:r>
            <a:r>
              <a:rPr lang="pl-PL" b="1" u="sng" dirty="0" err="1">
                <a:solidFill>
                  <a:srgbClr val="00B0F0"/>
                </a:solidFill>
              </a:rPr>
              <a:t>Thema</a:t>
            </a:r>
            <a:r>
              <a:rPr lang="pl-PL" b="1" u="sng" dirty="0" smtClean="0">
                <a:solidFill>
                  <a:srgbClr val="00B0F0"/>
                </a:solidFill>
              </a:rPr>
              <a:t>:</a:t>
            </a:r>
            <a:br>
              <a:rPr lang="pl-PL" b="1" u="sng" dirty="0" smtClean="0">
                <a:solidFill>
                  <a:srgbClr val="00B0F0"/>
                </a:solidFill>
              </a:rPr>
            </a:br>
            <a:r>
              <a:rPr lang="pl-PL" b="1" u="sng" dirty="0" smtClean="0">
                <a:solidFill>
                  <a:srgbClr val="00B0F0"/>
                </a:solidFill>
              </a:rPr>
              <a:t> </a:t>
            </a:r>
            <a:br>
              <a:rPr lang="pl-PL" b="1" u="sng" dirty="0" smtClean="0">
                <a:solidFill>
                  <a:srgbClr val="00B0F0"/>
                </a:solidFill>
              </a:rPr>
            </a:br>
            <a:r>
              <a:rPr lang="de-DE" sz="2000" dirty="0" smtClean="0"/>
              <a:t>Bildungssystem</a:t>
            </a:r>
            <a:r>
              <a:rPr lang="pl-PL" sz="2000" dirty="0" smtClean="0"/>
              <a:t> </a:t>
            </a:r>
            <a:r>
              <a:rPr lang="de-DE" sz="2000" dirty="0" smtClean="0"/>
              <a:t>, das </a:t>
            </a:r>
            <a:r>
              <a:rPr lang="pl-PL" sz="2000" dirty="0" smtClean="0"/>
              <a:t>– </a:t>
            </a:r>
            <a:r>
              <a:rPr lang="pl-PL" sz="2000" dirty="0" smtClean="0"/>
              <a:t>system edukacji</a:t>
            </a:r>
            <a:br>
              <a:rPr lang="pl-PL" sz="2000" dirty="0" smtClean="0"/>
            </a:br>
            <a:r>
              <a:rPr lang="de-DE" sz="2000" dirty="0" smtClean="0">
                <a:solidFill>
                  <a:prstClr val="black"/>
                </a:solidFill>
              </a:rPr>
              <a:t>Bundesland</a:t>
            </a:r>
            <a:r>
              <a:rPr lang="pl-PL" sz="2000" dirty="0" smtClean="0">
                <a:solidFill>
                  <a:prstClr val="black"/>
                </a:solidFill>
              </a:rPr>
              <a:t> </a:t>
            </a:r>
            <a:r>
              <a:rPr lang="de-DE" sz="2000" dirty="0" smtClean="0">
                <a:solidFill>
                  <a:prstClr val="black"/>
                </a:solidFill>
              </a:rPr>
              <a:t>, das </a:t>
            </a:r>
            <a:r>
              <a:rPr lang="pl-PL" sz="2000" dirty="0" smtClean="0">
                <a:solidFill>
                  <a:prstClr val="black"/>
                </a:solidFill>
              </a:rPr>
              <a:t>– </a:t>
            </a:r>
            <a:r>
              <a:rPr lang="pl-PL" sz="2000" dirty="0" smtClean="0">
                <a:solidFill>
                  <a:prstClr val="black"/>
                </a:solidFill>
              </a:rPr>
              <a:t>państwo</a:t>
            </a:r>
            <a:br>
              <a:rPr lang="pl-PL" sz="2000" dirty="0" smtClean="0">
                <a:solidFill>
                  <a:prstClr val="black"/>
                </a:solidFill>
              </a:rPr>
            </a:br>
            <a:r>
              <a:rPr lang="de-DE" sz="2000" dirty="0" smtClean="0">
                <a:solidFill>
                  <a:prstClr val="black"/>
                </a:solidFill>
              </a:rPr>
              <a:t>Lehrpläne</a:t>
            </a:r>
            <a:r>
              <a:rPr lang="pl-PL" sz="2000" dirty="0" smtClean="0">
                <a:solidFill>
                  <a:prstClr val="black"/>
                </a:solidFill>
              </a:rPr>
              <a:t> </a:t>
            </a:r>
            <a:r>
              <a:rPr lang="de-DE" sz="2000" dirty="0" smtClean="0">
                <a:solidFill>
                  <a:prstClr val="black"/>
                </a:solidFill>
              </a:rPr>
              <a:t>, die </a:t>
            </a:r>
            <a:r>
              <a:rPr lang="pl-PL" sz="2000" dirty="0" smtClean="0">
                <a:solidFill>
                  <a:prstClr val="black"/>
                </a:solidFill>
              </a:rPr>
              <a:t>– </a:t>
            </a:r>
            <a:r>
              <a:rPr lang="pl-PL" sz="2000" dirty="0" smtClean="0">
                <a:solidFill>
                  <a:prstClr val="black"/>
                </a:solidFill>
              </a:rPr>
              <a:t>programy nauczania</a:t>
            </a:r>
            <a:r>
              <a:rPr lang="pl-PL" sz="2000" dirty="0" smtClean="0">
                <a:solidFill>
                  <a:prstClr val="black"/>
                </a:solidFill>
                <a:effectLst>
                  <a:outerShdw blurRad="38100" dist="38100" dir="2700000" algn="tl">
                    <a:srgbClr val="000000">
                      <a:alpha val="43137"/>
                    </a:srgbClr>
                  </a:outerShdw>
                </a:effectLst>
              </a:rPr>
              <a:t/>
            </a:r>
            <a:br>
              <a:rPr lang="pl-PL" sz="2000" dirty="0" smtClean="0">
                <a:solidFill>
                  <a:prstClr val="black"/>
                </a:solidFill>
                <a:effectLst>
                  <a:outerShdw blurRad="38100" dist="38100" dir="2700000" algn="tl">
                    <a:srgbClr val="000000">
                      <a:alpha val="43137"/>
                    </a:srgbClr>
                  </a:outerShdw>
                </a:effectLst>
              </a:rPr>
            </a:br>
            <a:r>
              <a:rPr lang="de-DE" sz="2000" dirty="0">
                <a:solidFill>
                  <a:prstClr val="black"/>
                </a:solidFill>
              </a:rPr>
              <a:t>u</a:t>
            </a:r>
            <a:r>
              <a:rPr lang="de-DE" sz="2000" dirty="0" smtClean="0">
                <a:solidFill>
                  <a:prstClr val="black"/>
                </a:solidFill>
              </a:rPr>
              <a:t>ngenügend</a:t>
            </a:r>
            <a:r>
              <a:rPr lang="pl-PL" sz="2000" dirty="0" smtClean="0">
                <a:solidFill>
                  <a:prstClr val="black"/>
                </a:solidFill>
              </a:rPr>
              <a:t> </a:t>
            </a:r>
            <a:r>
              <a:rPr lang="pl-PL" sz="2000" dirty="0" smtClean="0">
                <a:solidFill>
                  <a:prstClr val="black"/>
                </a:solidFill>
              </a:rPr>
              <a:t>– nieodpowiedni</a:t>
            </a:r>
            <a:br>
              <a:rPr lang="pl-PL" sz="2000" dirty="0" smtClean="0">
                <a:solidFill>
                  <a:prstClr val="black"/>
                </a:solidFill>
              </a:rPr>
            </a:br>
            <a:r>
              <a:rPr lang="de-DE" sz="2000" i="1" dirty="0" smtClean="0">
                <a:solidFill>
                  <a:prstClr val="black"/>
                </a:solidFill>
              </a:rPr>
              <a:t>Schulpflicht, die </a:t>
            </a:r>
            <a:r>
              <a:rPr lang="pl-PL" sz="2000" i="1" dirty="0" smtClean="0">
                <a:solidFill>
                  <a:prstClr val="black"/>
                </a:solidFill>
              </a:rPr>
              <a:t> </a:t>
            </a:r>
            <a:r>
              <a:rPr lang="pl-PL" sz="2000" i="1" dirty="0" smtClean="0">
                <a:solidFill>
                  <a:prstClr val="black"/>
                </a:solidFill>
              </a:rPr>
              <a:t>– </a:t>
            </a:r>
            <a:r>
              <a:rPr lang="pl-PL" sz="2000" i="1" dirty="0">
                <a:solidFill>
                  <a:prstClr val="black"/>
                </a:solidFill>
              </a:rPr>
              <a:t>obowiązek szkolny</a:t>
            </a:r>
            <a:br>
              <a:rPr lang="pl-PL" sz="2000" i="1" dirty="0">
                <a:solidFill>
                  <a:prstClr val="black"/>
                </a:solidFill>
              </a:rPr>
            </a:br>
            <a:r>
              <a:rPr lang="pl-PL" sz="2000" i="1" dirty="0" err="1" smtClean="0">
                <a:solidFill>
                  <a:prstClr val="black"/>
                </a:solidFill>
              </a:rPr>
              <a:t>Vollendung</a:t>
            </a:r>
            <a:r>
              <a:rPr lang="pl-PL" sz="2000" i="1" dirty="0" smtClean="0">
                <a:solidFill>
                  <a:prstClr val="black"/>
                </a:solidFill>
              </a:rPr>
              <a:t> </a:t>
            </a:r>
            <a:r>
              <a:rPr lang="de-DE" sz="2000" i="1" dirty="0" smtClean="0">
                <a:solidFill>
                  <a:prstClr val="black"/>
                </a:solidFill>
              </a:rPr>
              <a:t>, die </a:t>
            </a:r>
            <a:r>
              <a:rPr lang="pl-PL" sz="2000" i="1" dirty="0" smtClean="0">
                <a:solidFill>
                  <a:prstClr val="black"/>
                </a:solidFill>
              </a:rPr>
              <a:t>– </a:t>
            </a:r>
            <a:r>
              <a:rPr lang="pl-PL" sz="2000" i="1" dirty="0" smtClean="0">
                <a:solidFill>
                  <a:prstClr val="black"/>
                </a:solidFill>
              </a:rPr>
              <a:t>ukończenie</a:t>
            </a:r>
            <a:br>
              <a:rPr lang="pl-PL" sz="2000" i="1" dirty="0" smtClean="0">
                <a:solidFill>
                  <a:prstClr val="black"/>
                </a:solidFill>
              </a:rPr>
            </a:br>
            <a:r>
              <a:rPr lang="de-DE" sz="2000" i="1" dirty="0" smtClean="0">
                <a:solidFill>
                  <a:prstClr val="black"/>
                </a:solidFill>
              </a:rPr>
              <a:t>Wahl</a:t>
            </a:r>
            <a:r>
              <a:rPr lang="pl-PL" sz="2000" i="1" dirty="0" smtClean="0">
                <a:solidFill>
                  <a:prstClr val="black"/>
                </a:solidFill>
              </a:rPr>
              <a:t> </a:t>
            </a:r>
            <a:r>
              <a:rPr lang="de-DE" sz="2000" i="1" dirty="0" smtClean="0">
                <a:solidFill>
                  <a:prstClr val="black"/>
                </a:solidFill>
              </a:rPr>
              <a:t>, die </a:t>
            </a:r>
            <a:r>
              <a:rPr lang="pl-PL" sz="2000" i="1" dirty="0" smtClean="0">
                <a:solidFill>
                  <a:prstClr val="black"/>
                </a:solidFill>
              </a:rPr>
              <a:t>– </a:t>
            </a:r>
            <a:r>
              <a:rPr lang="pl-PL" sz="2000" i="1" dirty="0" smtClean="0">
                <a:solidFill>
                  <a:prstClr val="black"/>
                </a:solidFill>
              </a:rPr>
              <a:t>wybór</a:t>
            </a:r>
            <a:br>
              <a:rPr lang="pl-PL" sz="2000" i="1" dirty="0" smtClean="0">
                <a:solidFill>
                  <a:prstClr val="black"/>
                </a:solidFill>
              </a:rPr>
            </a:br>
            <a:r>
              <a:rPr lang="de-DE" sz="2000" dirty="0" smtClean="0">
                <a:solidFill>
                  <a:prstClr val="black"/>
                </a:solidFill>
              </a:rPr>
              <a:t>umfassen</a:t>
            </a:r>
            <a:r>
              <a:rPr lang="pl-PL" sz="2000" dirty="0" smtClean="0">
                <a:solidFill>
                  <a:prstClr val="black"/>
                </a:solidFill>
              </a:rPr>
              <a:t> </a:t>
            </a:r>
            <a:r>
              <a:rPr lang="pl-PL" sz="2000" dirty="0">
                <a:solidFill>
                  <a:prstClr val="black"/>
                </a:solidFill>
              </a:rPr>
              <a:t>– zawierać</a:t>
            </a:r>
            <a:br>
              <a:rPr lang="pl-PL" sz="2000" dirty="0">
                <a:solidFill>
                  <a:prstClr val="black"/>
                </a:solidFill>
              </a:rPr>
            </a:br>
            <a:r>
              <a:rPr lang="pl-PL" sz="2000" dirty="0" err="1" smtClean="0">
                <a:solidFill>
                  <a:prstClr val="black"/>
                </a:solidFill>
              </a:rPr>
              <a:t>Besuch</a:t>
            </a:r>
            <a:r>
              <a:rPr lang="de-DE" sz="2000" dirty="0" smtClean="0">
                <a:solidFill>
                  <a:prstClr val="black"/>
                </a:solidFill>
              </a:rPr>
              <a:t>, der</a:t>
            </a:r>
            <a:r>
              <a:rPr lang="pl-PL" sz="2000" dirty="0" smtClean="0">
                <a:solidFill>
                  <a:prstClr val="black"/>
                </a:solidFill>
              </a:rPr>
              <a:t> </a:t>
            </a:r>
            <a:r>
              <a:rPr lang="pl-PL" sz="2000" dirty="0" smtClean="0">
                <a:solidFill>
                  <a:prstClr val="black"/>
                </a:solidFill>
              </a:rPr>
              <a:t>– wizyta</a:t>
            </a:r>
            <a:r>
              <a:rPr lang="pl-PL" sz="2000" dirty="0">
                <a:solidFill>
                  <a:prstClr val="black"/>
                </a:solidFill>
              </a:rPr>
              <a:t/>
            </a:r>
            <a:br>
              <a:rPr lang="pl-PL" sz="2000" dirty="0">
                <a:solidFill>
                  <a:prstClr val="black"/>
                </a:solidFill>
              </a:rPr>
            </a:br>
            <a:r>
              <a:rPr lang="pl-PL" sz="2000" dirty="0" err="1" smtClean="0">
                <a:solidFill>
                  <a:prstClr val="black"/>
                </a:solidFill>
              </a:rPr>
              <a:t>öffentlich</a:t>
            </a:r>
            <a:r>
              <a:rPr lang="pl-PL" sz="2000" dirty="0" smtClean="0">
                <a:solidFill>
                  <a:prstClr val="black"/>
                </a:solidFill>
              </a:rPr>
              <a:t> </a:t>
            </a:r>
            <a:r>
              <a:rPr lang="pl-PL" sz="2000" dirty="0" smtClean="0">
                <a:solidFill>
                  <a:prstClr val="black"/>
                </a:solidFill>
              </a:rPr>
              <a:t>– publiczny</a:t>
            </a:r>
            <a:r>
              <a:rPr lang="pl-PL" sz="2000" dirty="0">
                <a:solidFill>
                  <a:prstClr val="black"/>
                </a:solidFill>
              </a:rPr>
              <a:t/>
            </a:r>
            <a:br>
              <a:rPr lang="pl-PL" sz="2000" dirty="0">
                <a:solidFill>
                  <a:prstClr val="black"/>
                </a:solidFill>
              </a:rPr>
            </a:br>
            <a:r>
              <a:rPr lang="pl-PL" sz="2000" dirty="0" err="1" smtClean="0">
                <a:solidFill>
                  <a:prstClr val="black"/>
                </a:solidFill>
              </a:rPr>
              <a:t>kostenlos</a:t>
            </a:r>
            <a:r>
              <a:rPr lang="pl-PL" sz="2000" dirty="0" smtClean="0">
                <a:solidFill>
                  <a:prstClr val="black"/>
                </a:solidFill>
              </a:rPr>
              <a:t> – wolny</a:t>
            </a:r>
            <a:r>
              <a:rPr lang="pl-PL" sz="2000" dirty="0">
                <a:solidFill>
                  <a:prstClr val="black"/>
                </a:solidFill>
              </a:rPr>
              <a:t/>
            </a:r>
            <a:br>
              <a:rPr lang="pl-PL" sz="2000" dirty="0">
                <a:solidFill>
                  <a:prstClr val="black"/>
                </a:solidFill>
              </a:rPr>
            </a:br>
            <a:r>
              <a:rPr lang="pl-PL" sz="2000" dirty="0" err="1" smtClean="0">
                <a:solidFill>
                  <a:prstClr val="black"/>
                </a:solidFill>
              </a:rPr>
              <a:t>Erzieherinnen</a:t>
            </a:r>
            <a:r>
              <a:rPr lang="de-DE" sz="2000" dirty="0" smtClean="0">
                <a:solidFill>
                  <a:prstClr val="black"/>
                </a:solidFill>
              </a:rPr>
              <a:t>, die </a:t>
            </a:r>
            <a:r>
              <a:rPr lang="pl-PL" sz="2000" dirty="0" smtClean="0">
                <a:solidFill>
                  <a:prstClr val="black"/>
                </a:solidFill>
              </a:rPr>
              <a:t> </a:t>
            </a:r>
            <a:r>
              <a:rPr lang="pl-PL" sz="2000" dirty="0" smtClean="0">
                <a:solidFill>
                  <a:prstClr val="black"/>
                </a:solidFill>
              </a:rPr>
              <a:t>– </a:t>
            </a:r>
            <a:r>
              <a:rPr lang="pl-PL" sz="2000" dirty="0" smtClean="0">
                <a:solidFill>
                  <a:prstClr val="black"/>
                </a:solidFill>
              </a:rPr>
              <a:t>nauczyciel</a:t>
            </a:r>
            <a:r>
              <a:rPr lang="de-DE" sz="2000" dirty="0" err="1" smtClean="0">
                <a:solidFill>
                  <a:prstClr val="black"/>
                </a:solidFill>
              </a:rPr>
              <a:t>ki</a:t>
            </a:r>
            <a:r>
              <a:rPr lang="pl-PL" sz="2000" dirty="0">
                <a:solidFill>
                  <a:prstClr val="black"/>
                </a:solidFill>
              </a:rPr>
              <a:t/>
            </a:r>
            <a:br>
              <a:rPr lang="pl-PL" sz="2000" dirty="0">
                <a:solidFill>
                  <a:prstClr val="black"/>
                </a:solidFill>
              </a:rPr>
            </a:br>
            <a:r>
              <a:rPr lang="pl-PL" sz="2000" dirty="0" err="1" smtClean="0">
                <a:solidFill>
                  <a:prstClr val="black"/>
                </a:solidFill>
              </a:rPr>
              <a:t>entscheide</a:t>
            </a:r>
            <a:r>
              <a:rPr lang="de-DE" sz="2000" dirty="0" smtClean="0">
                <a:solidFill>
                  <a:prstClr val="black"/>
                </a:solidFill>
              </a:rPr>
              <a:t>n</a:t>
            </a:r>
            <a:r>
              <a:rPr lang="pl-PL" sz="2000" dirty="0" smtClean="0">
                <a:solidFill>
                  <a:prstClr val="black"/>
                </a:solidFill>
              </a:rPr>
              <a:t> </a:t>
            </a:r>
            <a:r>
              <a:rPr lang="pl-PL" sz="2000" dirty="0" smtClean="0">
                <a:solidFill>
                  <a:prstClr val="black"/>
                </a:solidFill>
              </a:rPr>
              <a:t>– </a:t>
            </a:r>
            <a:r>
              <a:rPr lang="pl-PL" sz="2000" dirty="0" err="1" smtClean="0">
                <a:solidFill>
                  <a:prstClr val="black"/>
                </a:solidFill>
              </a:rPr>
              <a:t>decyd</a:t>
            </a:r>
            <a:r>
              <a:rPr lang="de-DE" sz="2000" dirty="0" err="1" smtClean="0">
                <a:solidFill>
                  <a:prstClr val="black"/>
                </a:solidFill>
              </a:rPr>
              <a:t>owa</a:t>
            </a:r>
            <a:r>
              <a:rPr lang="pl-PL" sz="2000" dirty="0" smtClean="0">
                <a:solidFill>
                  <a:prstClr val="black"/>
                </a:solidFill>
              </a:rPr>
              <a:t>ć</a:t>
            </a:r>
            <a:r>
              <a:rPr lang="pl-PL" sz="2000" dirty="0">
                <a:solidFill>
                  <a:prstClr val="black"/>
                </a:solidFill>
              </a:rPr>
              <a:t/>
            </a:r>
            <a:br>
              <a:rPr lang="pl-PL" sz="2000" dirty="0">
                <a:solidFill>
                  <a:prstClr val="black"/>
                </a:solidFill>
              </a:rPr>
            </a:br>
            <a:r>
              <a:rPr lang="pl-PL" sz="2000" dirty="0" err="1" smtClean="0">
                <a:solidFill>
                  <a:prstClr val="black"/>
                </a:solidFill>
              </a:rPr>
              <a:t>Zeugnis</a:t>
            </a:r>
            <a:r>
              <a:rPr lang="pl-PL" sz="2000" dirty="0" smtClean="0">
                <a:solidFill>
                  <a:prstClr val="black"/>
                </a:solidFill>
              </a:rPr>
              <a:t>, </a:t>
            </a:r>
            <a:r>
              <a:rPr lang="pl-PL" sz="2000" dirty="0" err="1" smtClean="0">
                <a:solidFill>
                  <a:prstClr val="black"/>
                </a:solidFill>
              </a:rPr>
              <a:t>das</a:t>
            </a:r>
            <a:r>
              <a:rPr lang="pl-PL" sz="2000" dirty="0" smtClean="0">
                <a:solidFill>
                  <a:prstClr val="black"/>
                </a:solidFill>
              </a:rPr>
              <a:t>  </a:t>
            </a:r>
            <a:r>
              <a:rPr lang="pl-PL" sz="2000" dirty="0" smtClean="0">
                <a:solidFill>
                  <a:prstClr val="black"/>
                </a:solidFill>
              </a:rPr>
              <a:t>– </a:t>
            </a:r>
            <a:r>
              <a:rPr lang="pl-PL" sz="2000" dirty="0" smtClean="0">
                <a:solidFill>
                  <a:prstClr val="black"/>
                </a:solidFill>
              </a:rPr>
              <a:t>świadectwo</a:t>
            </a:r>
            <a:r>
              <a:rPr lang="pl-PL" sz="2000" dirty="0">
                <a:solidFill>
                  <a:prstClr val="black"/>
                </a:solidFill>
              </a:rPr>
              <a:t/>
            </a:r>
            <a:br>
              <a:rPr lang="pl-PL" sz="2000" dirty="0">
                <a:solidFill>
                  <a:prstClr val="black"/>
                </a:solidFill>
              </a:rPr>
            </a:br>
            <a:r>
              <a:rPr lang="pl-PL" sz="2000" dirty="0" smtClean="0">
                <a:solidFill>
                  <a:prstClr val="black"/>
                </a:solidFill>
              </a:rPr>
              <a:t>M</a:t>
            </a:r>
            <a:r>
              <a:rPr lang="de-DE" sz="2000" dirty="0" err="1" smtClean="0">
                <a:solidFill>
                  <a:prstClr val="black"/>
                </a:solidFill>
              </a:rPr>
              <a:t>öglichkeiten</a:t>
            </a:r>
            <a:r>
              <a:rPr lang="de-DE" sz="2000" dirty="0" smtClean="0">
                <a:solidFill>
                  <a:prstClr val="black"/>
                </a:solidFill>
              </a:rPr>
              <a:t>, die</a:t>
            </a:r>
            <a:r>
              <a:rPr lang="pl-PL" sz="2000" dirty="0" smtClean="0">
                <a:solidFill>
                  <a:prstClr val="black"/>
                </a:solidFill>
              </a:rPr>
              <a:t> </a:t>
            </a:r>
            <a:r>
              <a:rPr lang="pl-PL" sz="2000" dirty="0" smtClean="0">
                <a:solidFill>
                  <a:prstClr val="black"/>
                </a:solidFill>
              </a:rPr>
              <a:t>– opcje</a:t>
            </a:r>
            <a:r>
              <a:rPr lang="pl-PL" sz="2000" dirty="0">
                <a:solidFill>
                  <a:prstClr val="black"/>
                </a:solidFill>
              </a:rPr>
              <a:t/>
            </a:r>
            <a:br>
              <a:rPr lang="pl-PL" sz="2000" dirty="0">
                <a:solidFill>
                  <a:prstClr val="black"/>
                </a:solidFill>
              </a:rPr>
            </a:br>
            <a:r>
              <a:rPr lang="pl-PL" sz="2000" dirty="0" err="1" smtClean="0">
                <a:solidFill>
                  <a:prstClr val="black"/>
                </a:solidFill>
              </a:rPr>
              <a:t>Realschulabschluß</a:t>
            </a:r>
            <a:r>
              <a:rPr lang="de-DE" sz="2000" dirty="0" smtClean="0">
                <a:solidFill>
                  <a:prstClr val="black"/>
                </a:solidFill>
              </a:rPr>
              <a:t>, der</a:t>
            </a:r>
            <a:r>
              <a:rPr lang="pl-PL" sz="2000" dirty="0" smtClean="0">
                <a:solidFill>
                  <a:prstClr val="black"/>
                </a:solidFill>
              </a:rPr>
              <a:t>  </a:t>
            </a:r>
            <a:r>
              <a:rPr lang="pl-PL" sz="2000" dirty="0" smtClean="0">
                <a:solidFill>
                  <a:prstClr val="black"/>
                </a:solidFill>
              </a:rPr>
              <a:t>- </a:t>
            </a:r>
            <a:r>
              <a:rPr lang="de-DE" sz="2000" dirty="0" smtClean="0">
                <a:solidFill>
                  <a:prstClr val="black"/>
                </a:solidFill>
              </a:rPr>
              <a:t>w</a:t>
            </a:r>
            <a:r>
              <a:rPr lang="pl-PL" sz="2000" dirty="0" err="1" smtClean="0">
                <a:solidFill>
                  <a:prstClr val="black"/>
                </a:solidFill>
              </a:rPr>
              <a:t>ykształcenie</a:t>
            </a:r>
            <a:r>
              <a:rPr lang="pl-PL" sz="2000" dirty="0" smtClean="0">
                <a:solidFill>
                  <a:prstClr val="black"/>
                </a:solidFill>
              </a:rPr>
              <a:t> średnie</a:t>
            </a:r>
            <a:r>
              <a:rPr lang="pl-PL" sz="2000" dirty="0">
                <a:solidFill>
                  <a:prstClr val="black"/>
                </a:solidFill>
              </a:rPr>
              <a:t/>
            </a:r>
            <a:br>
              <a:rPr lang="pl-PL" sz="2000" dirty="0">
                <a:solidFill>
                  <a:prstClr val="black"/>
                </a:solidFill>
              </a:rPr>
            </a:br>
            <a:r>
              <a:rPr lang="pl-PL" sz="2000" dirty="0" err="1" smtClean="0">
                <a:solidFill>
                  <a:prstClr val="black"/>
                </a:solidFill>
              </a:rPr>
              <a:t>Berufsleben</a:t>
            </a:r>
            <a:r>
              <a:rPr lang="pl-PL" sz="2000" dirty="0" smtClean="0">
                <a:solidFill>
                  <a:prstClr val="black"/>
                </a:solidFill>
              </a:rPr>
              <a:t>, </a:t>
            </a:r>
            <a:r>
              <a:rPr lang="pl-PL" sz="2000" dirty="0" err="1" smtClean="0">
                <a:solidFill>
                  <a:prstClr val="black"/>
                </a:solidFill>
              </a:rPr>
              <a:t>das</a:t>
            </a:r>
            <a:r>
              <a:rPr lang="pl-PL" sz="2000" dirty="0" smtClean="0">
                <a:solidFill>
                  <a:prstClr val="black"/>
                </a:solidFill>
              </a:rPr>
              <a:t> </a:t>
            </a:r>
            <a:r>
              <a:rPr lang="pl-PL" sz="2000" dirty="0" smtClean="0">
                <a:solidFill>
                  <a:prstClr val="black"/>
                </a:solidFill>
              </a:rPr>
              <a:t>– kariera</a:t>
            </a:r>
            <a:r>
              <a:rPr lang="pl-PL" sz="2000" dirty="0">
                <a:solidFill>
                  <a:prstClr val="black"/>
                </a:solidFill>
              </a:rPr>
              <a:t/>
            </a:r>
            <a:br>
              <a:rPr lang="pl-PL" sz="2000" dirty="0">
                <a:solidFill>
                  <a:prstClr val="black"/>
                </a:solidFill>
              </a:rPr>
            </a:br>
            <a:r>
              <a:rPr lang="pl-PL" sz="2000" dirty="0" err="1" smtClean="0">
                <a:solidFill>
                  <a:prstClr val="black"/>
                </a:solidFill>
              </a:rPr>
              <a:t>Unternehmen</a:t>
            </a:r>
            <a:r>
              <a:rPr lang="pl-PL" sz="2000" dirty="0" smtClean="0">
                <a:solidFill>
                  <a:prstClr val="black"/>
                </a:solidFill>
              </a:rPr>
              <a:t>, </a:t>
            </a:r>
            <a:r>
              <a:rPr lang="pl-PL" sz="2000" dirty="0" err="1" smtClean="0">
                <a:solidFill>
                  <a:prstClr val="black"/>
                </a:solidFill>
              </a:rPr>
              <a:t>das</a:t>
            </a:r>
            <a:r>
              <a:rPr lang="pl-PL" sz="2000" dirty="0" smtClean="0">
                <a:solidFill>
                  <a:prstClr val="black"/>
                </a:solidFill>
              </a:rPr>
              <a:t> </a:t>
            </a:r>
            <a:r>
              <a:rPr lang="pl-PL" sz="2000" dirty="0" smtClean="0">
                <a:solidFill>
                  <a:prstClr val="black"/>
                </a:solidFill>
              </a:rPr>
              <a:t>– biznes</a:t>
            </a:r>
            <a:r>
              <a:rPr lang="pl-PL" sz="2000" dirty="0">
                <a:solidFill>
                  <a:prstClr val="black"/>
                </a:solidFill>
              </a:rPr>
              <a:t/>
            </a:r>
            <a:br>
              <a:rPr lang="pl-PL" sz="2000" dirty="0">
                <a:solidFill>
                  <a:prstClr val="black"/>
                </a:solidFill>
              </a:rPr>
            </a:br>
            <a:r>
              <a:rPr lang="pl-PL" sz="2000" dirty="0" err="1" smtClean="0">
                <a:solidFill>
                  <a:prstClr val="black"/>
                </a:solidFill>
              </a:rPr>
              <a:t>Ausbildung</a:t>
            </a:r>
            <a:r>
              <a:rPr lang="pl-PL" sz="2000" dirty="0" smtClean="0">
                <a:solidFill>
                  <a:prstClr val="black"/>
                </a:solidFill>
              </a:rPr>
              <a:t>, </a:t>
            </a:r>
            <a:r>
              <a:rPr lang="pl-PL" sz="2000" dirty="0" err="1" smtClean="0">
                <a:solidFill>
                  <a:prstClr val="black"/>
                </a:solidFill>
              </a:rPr>
              <a:t>die</a:t>
            </a:r>
            <a:r>
              <a:rPr lang="pl-PL" sz="2000" dirty="0" smtClean="0">
                <a:solidFill>
                  <a:prstClr val="black"/>
                </a:solidFill>
              </a:rPr>
              <a:t> </a:t>
            </a:r>
            <a:r>
              <a:rPr lang="pl-PL" sz="2000" dirty="0" smtClean="0">
                <a:solidFill>
                  <a:prstClr val="black"/>
                </a:solidFill>
              </a:rPr>
              <a:t>– szkolenie</a:t>
            </a:r>
            <a:r>
              <a:rPr lang="pl-PL" sz="2000" dirty="0">
                <a:solidFill>
                  <a:prstClr val="black"/>
                </a:solidFill>
              </a:rPr>
              <a:t/>
            </a:r>
            <a:br>
              <a:rPr lang="pl-PL" sz="2000" dirty="0">
                <a:solidFill>
                  <a:prstClr val="black"/>
                </a:solidFill>
              </a:rPr>
            </a:br>
            <a:r>
              <a:rPr lang="pl-PL" sz="2000" dirty="0" err="1" smtClean="0">
                <a:solidFill>
                  <a:prstClr val="black"/>
                </a:solidFill>
              </a:rPr>
              <a:t>Hochschulwesen</a:t>
            </a:r>
            <a:r>
              <a:rPr lang="pl-PL" sz="2000" dirty="0" smtClean="0">
                <a:solidFill>
                  <a:prstClr val="black"/>
                </a:solidFill>
              </a:rPr>
              <a:t>, </a:t>
            </a:r>
            <a:r>
              <a:rPr lang="pl-PL" sz="2000" dirty="0" err="1" smtClean="0">
                <a:solidFill>
                  <a:prstClr val="black"/>
                </a:solidFill>
              </a:rPr>
              <a:t>das</a:t>
            </a:r>
            <a:r>
              <a:rPr lang="pl-PL" sz="2000" dirty="0" smtClean="0">
                <a:solidFill>
                  <a:prstClr val="black"/>
                </a:solidFill>
              </a:rPr>
              <a:t>  </a:t>
            </a:r>
            <a:r>
              <a:rPr lang="pl-PL" sz="2000" dirty="0" smtClean="0">
                <a:solidFill>
                  <a:prstClr val="black"/>
                </a:solidFill>
              </a:rPr>
              <a:t>– </a:t>
            </a:r>
            <a:r>
              <a:rPr lang="pl-PL" sz="2000" dirty="0" smtClean="0">
                <a:solidFill>
                  <a:prstClr val="black"/>
                </a:solidFill>
              </a:rPr>
              <a:t>szkolnictwo wyższe</a:t>
            </a:r>
            <a:r>
              <a:rPr lang="pl-PL" sz="2000" dirty="0">
                <a:solidFill>
                  <a:prstClr val="black"/>
                </a:solidFill>
              </a:rPr>
              <a:t/>
            </a:r>
            <a:br>
              <a:rPr lang="pl-PL" sz="2000" dirty="0">
                <a:solidFill>
                  <a:prstClr val="black"/>
                </a:solidFill>
              </a:rPr>
            </a:br>
            <a:r>
              <a:rPr lang="pl-PL" sz="2000" dirty="0" err="1" smtClean="0">
                <a:solidFill>
                  <a:prstClr val="black"/>
                </a:solidFill>
              </a:rPr>
              <a:t>wissenschaftlich</a:t>
            </a:r>
            <a:r>
              <a:rPr lang="pl-PL" sz="2000" dirty="0" smtClean="0">
                <a:solidFill>
                  <a:prstClr val="black"/>
                </a:solidFill>
              </a:rPr>
              <a:t> </a:t>
            </a:r>
            <a:r>
              <a:rPr lang="pl-PL" sz="2000" dirty="0" smtClean="0">
                <a:solidFill>
                  <a:prstClr val="black"/>
                </a:solidFill>
              </a:rPr>
              <a:t>– naukowy</a:t>
            </a:r>
            <a:r>
              <a:rPr lang="pl-PL" sz="4800" b="1" i="1" dirty="0" smtClean="0">
                <a:solidFill>
                  <a:prstClr val="black"/>
                </a:solidFill>
              </a:rPr>
              <a:t/>
            </a:r>
            <a:br>
              <a:rPr lang="pl-PL" sz="4800" b="1" i="1" dirty="0" smtClean="0">
                <a:solidFill>
                  <a:prstClr val="black"/>
                </a:solidFill>
              </a:rPr>
            </a:br>
            <a:r>
              <a:rPr lang="pl-PL" dirty="0" smtClean="0">
                <a:solidFill>
                  <a:prstClr val="black"/>
                </a:solidFill>
              </a:rPr>
              <a:t/>
            </a:r>
            <a:br>
              <a:rPr lang="pl-PL" dirty="0" smtClean="0">
                <a:solidFill>
                  <a:prstClr val="black"/>
                </a:solidFill>
              </a:rPr>
            </a:br>
            <a:endParaRPr lang="pl-PL" b="1" u="sng" dirty="0">
              <a:solidFill>
                <a:srgbClr val="00B0F0"/>
              </a:solidFill>
            </a:endParaRPr>
          </a:p>
        </p:txBody>
      </p:sp>
    </p:spTree>
    <p:extLst>
      <p:ext uri="{BB962C8B-B14F-4D97-AF65-F5344CB8AC3E}">
        <p14:creationId xmlns:p14="http://schemas.microsoft.com/office/powerpoint/2010/main" val="64009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3193241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32172" y="146185"/>
            <a:ext cx="5678510" cy="6138706"/>
          </a:xfrm>
        </p:spPr>
        <p:txBody>
          <a:bodyPr>
            <a:normAutofit/>
          </a:bodyPr>
          <a:lstStyle/>
          <a:p>
            <a:r>
              <a:rPr lang="de-DE" sz="4800" b="1" dirty="0" smtClean="0">
                <a:effectLst>
                  <a:outerShdw blurRad="38100" dist="38100" dir="2700000" algn="tl">
                    <a:srgbClr val="000000">
                      <a:alpha val="43137"/>
                    </a:srgbClr>
                  </a:outerShdw>
                </a:effectLst>
              </a:rPr>
              <a:t>Das Bildungssystem in der BRD ist nicht einheitlich.</a:t>
            </a:r>
            <a:r>
              <a:rPr lang="pl-PL" sz="4800" b="1" dirty="0" smtClean="0">
                <a:effectLst>
                  <a:outerShdw blurRad="38100" dist="38100" dir="2700000" algn="tl">
                    <a:srgbClr val="000000">
                      <a:alpha val="43137"/>
                    </a:srgbClr>
                  </a:outerShdw>
                </a:effectLst>
              </a:rPr>
              <a:t> </a:t>
            </a:r>
            <a:r>
              <a:rPr lang="de-DE" sz="4800" b="1" dirty="0" smtClean="0">
                <a:effectLst>
                  <a:outerShdw blurRad="38100" dist="38100" dir="2700000" algn="tl">
                    <a:srgbClr val="000000">
                      <a:alpha val="43137"/>
                    </a:srgbClr>
                  </a:outerShdw>
                </a:effectLst>
              </a:rPr>
              <a:t>Jedes Bundesland hat eigene Schulgesätze, Lehrpläne und </a:t>
            </a:r>
            <a:r>
              <a:rPr lang="de-DE" sz="4800" b="1" dirty="0" smtClean="0">
                <a:effectLst>
                  <a:outerShdw blurRad="38100" dist="38100" dir="2700000" algn="tl">
                    <a:srgbClr val="000000">
                      <a:alpha val="43137"/>
                    </a:srgbClr>
                  </a:outerShdw>
                </a:effectLst>
              </a:rPr>
              <a:t>Lehrbücher.</a:t>
            </a:r>
            <a:endParaRPr lang="pl-PL" sz="4800" b="1" dirty="0">
              <a:effectLst>
                <a:outerShdw blurRad="38100" dist="38100" dir="2700000" algn="tl">
                  <a:srgbClr val="000000">
                    <a:alpha val="43137"/>
                  </a:srgbClr>
                </a:outerShdw>
              </a:effectLst>
            </a:endParaRPr>
          </a:p>
        </p:txBody>
      </p:sp>
      <p:pic>
        <p:nvPicPr>
          <p:cNvPr id="3" name="Obraz 2"/>
          <p:cNvPicPr>
            <a:picLocks noChangeAspect="1"/>
          </p:cNvPicPr>
          <p:nvPr/>
        </p:nvPicPr>
        <p:blipFill>
          <a:blip r:embed="rId2"/>
          <a:stretch>
            <a:fillRect/>
          </a:stretch>
        </p:blipFill>
        <p:spPr>
          <a:xfrm>
            <a:off x="1843826" y="3560930"/>
            <a:ext cx="3629695" cy="3206918"/>
          </a:xfrm>
          <a:prstGeom prst="rect">
            <a:avLst/>
          </a:prstGeom>
        </p:spPr>
      </p:pic>
      <p:pic>
        <p:nvPicPr>
          <p:cNvPr id="4" name="Obraz 3"/>
          <p:cNvPicPr>
            <a:picLocks noChangeAspect="1"/>
          </p:cNvPicPr>
          <p:nvPr/>
        </p:nvPicPr>
        <p:blipFill>
          <a:blip r:embed="rId3"/>
          <a:stretch>
            <a:fillRect/>
          </a:stretch>
        </p:blipFill>
        <p:spPr>
          <a:xfrm>
            <a:off x="266163" y="287361"/>
            <a:ext cx="3649014" cy="3141573"/>
          </a:xfrm>
          <a:prstGeom prst="rect">
            <a:avLst/>
          </a:prstGeom>
        </p:spPr>
      </p:pic>
    </p:spTree>
    <p:extLst>
      <p:ext uri="{BB962C8B-B14F-4D97-AF65-F5344CB8AC3E}">
        <p14:creationId xmlns:p14="http://schemas.microsoft.com/office/powerpoint/2010/main" val="3777409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6267495"/>
          </a:xfrm>
        </p:spPr>
        <p:txBody>
          <a:bodyPr>
            <a:normAutofit/>
          </a:bodyPr>
          <a:lstStyle/>
          <a:p>
            <a:r>
              <a:rPr lang="de-DE" b="1" u="sng" dirty="0" smtClean="0">
                <a:solidFill>
                  <a:srgbClr val="00B050"/>
                </a:solidFill>
                <a:effectLst>
                  <a:outerShdw blurRad="38100" dist="38100" dir="2700000" algn="tl">
                    <a:srgbClr val="000000">
                      <a:alpha val="43137"/>
                    </a:srgbClr>
                  </a:outerShdw>
                </a:effectLst>
              </a:rPr>
              <a:t>Das Notensystem ist von 1 – 6.</a:t>
            </a:r>
            <a:r>
              <a:rPr lang="pl-PL" dirty="0" smtClean="0"/>
              <a:t/>
            </a:r>
            <a:br>
              <a:rPr lang="pl-PL" dirty="0" smtClean="0"/>
            </a:br>
            <a:r>
              <a:rPr lang="de-DE" dirty="0" smtClean="0"/>
              <a:t/>
            </a:r>
            <a:br>
              <a:rPr lang="de-DE" dirty="0" smtClean="0"/>
            </a:br>
            <a:r>
              <a:rPr lang="de-DE" sz="6000" b="1" dirty="0" smtClean="0"/>
              <a:t>1.</a:t>
            </a:r>
            <a:r>
              <a:rPr lang="de-DE" dirty="0" smtClean="0"/>
              <a:t>	Sehr gut</a:t>
            </a:r>
            <a:br>
              <a:rPr lang="de-DE" dirty="0" smtClean="0"/>
            </a:br>
            <a:r>
              <a:rPr lang="de-DE" b="1" dirty="0" smtClean="0"/>
              <a:t>2.</a:t>
            </a:r>
            <a:r>
              <a:rPr lang="de-DE" dirty="0" smtClean="0"/>
              <a:t>	Gut</a:t>
            </a:r>
            <a:br>
              <a:rPr lang="de-DE" dirty="0" smtClean="0"/>
            </a:br>
            <a:r>
              <a:rPr lang="de-DE" sz="6000" b="1" dirty="0" smtClean="0"/>
              <a:t>3.</a:t>
            </a:r>
            <a:r>
              <a:rPr lang="de-DE" dirty="0" smtClean="0"/>
              <a:t>	Befriedigend</a:t>
            </a:r>
            <a:br>
              <a:rPr lang="de-DE" dirty="0" smtClean="0"/>
            </a:br>
            <a:r>
              <a:rPr lang="de-DE" b="1" dirty="0" smtClean="0"/>
              <a:t>4.</a:t>
            </a:r>
            <a:r>
              <a:rPr lang="de-DE" dirty="0" smtClean="0"/>
              <a:t>	Ausreichend</a:t>
            </a:r>
            <a:br>
              <a:rPr lang="de-DE" dirty="0" smtClean="0"/>
            </a:br>
            <a:r>
              <a:rPr lang="de-DE" sz="6000" b="1" dirty="0" smtClean="0"/>
              <a:t>5.</a:t>
            </a:r>
            <a:r>
              <a:rPr lang="de-DE" dirty="0" smtClean="0"/>
              <a:t>	Mangelhaft</a:t>
            </a:r>
            <a:br>
              <a:rPr lang="de-DE" dirty="0" smtClean="0"/>
            </a:br>
            <a:r>
              <a:rPr lang="de-DE" b="1" dirty="0" smtClean="0"/>
              <a:t>6.</a:t>
            </a:r>
            <a:r>
              <a:rPr lang="de-DE" dirty="0" smtClean="0"/>
              <a:t>	Ungenügend</a:t>
            </a:r>
            <a:endParaRPr lang="pl-PL" dirty="0"/>
          </a:p>
        </p:txBody>
      </p:sp>
      <p:pic>
        <p:nvPicPr>
          <p:cNvPr id="3" name="Obraz 2"/>
          <p:cNvPicPr>
            <a:picLocks noChangeAspect="1"/>
          </p:cNvPicPr>
          <p:nvPr/>
        </p:nvPicPr>
        <p:blipFill>
          <a:blip r:embed="rId2"/>
          <a:stretch>
            <a:fillRect/>
          </a:stretch>
        </p:blipFill>
        <p:spPr>
          <a:xfrm>
            <a:off x="5778790" y="2171633"/>
            <a:ext cx="5476875" cy="3648075"/>
          </a:xfrm>
          <a:prstGeom prst="rect">
            <a:avLst/>
          </a:prstGeom>
        </p:spPr>
      </p:pic>
    </p:spTree>
    <p:extLst>
      <p:ext uri="{BB962C8B-B14F-4D97-AF65-F5344CB8AC3E}">
        <p14:creationId xmlns:p14="http://schemas.microsoft.com/office/powerpoint/2010/main" val="2038743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5945523"/>
          </a:xfrm>
        </p:spPr>
        <p:txBody>
          <a:bodyPr>
            <a:normAutofit/>
          </a:bodyPr>
          <a:lstStyle/>
          <a:p>
            <a:r>
              <a:rPr lang="de-DE" sz="4800" b="1" i="1" dirty="0" smtClean="0"/>
              <a:t>Die allgemeine Schulpflicht beginnt nach Vollendung des sechsten Lebensjahres. Die Vollzeitschulpflicht endet in der Regel nach 9 Jahren, in </a:t>
            </a:r>
            <a:r>
              <a:rPr lang="de-DE" sz="4800" b="1" i="1" dirty="0" smtClean="0"/>
              <a:t>einigen </a:t>
            </a:r>
            <a:r>
              <a:rPr lang="de-DE" sz="4800" b="1" i="1" dirty="0" smtClean="0"/>
              <a:t>Ländern nach 10 Jahren. Die Grundschule dauert 4 Jahre, danach haben die Kinder die Wahl zwischen Hauptschule, Realschule, Gymnasium oder Gesamtschule.</a:t>
            </a:r>
            <a:endParaRPr lang="pl-PL" sz="4800" b="1" i="1" dirty="0"/>
          </a:p>
        </p:txBody>
      </p:sp>
    </p:spTree>
    <p:extLst>
      <p:ext uri="{BB962C8B-B14F-4D97-AF65-F5344CB8AC3E}">
        <p14:creationId xmlns:p14="http://schemas.microsoft.com/office/powerpoint/2010/main" val="1936327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566670" y="351164"/>
            <a:ext cx="10882648" cy="6217060"/>
          </a:xfrm>
          <a:prstGeom prst="rect">
            <a:avLst/>
          </a:prstGeom>
        </p:spPr>
      </p:pic>
    </p:spTree>
    <p:extLst>
      <p:ext uri="{BB962C8B-B14F-4D97-AF65-F5344CB8AC3E}">
        <p14:creationId xmlns:p14="http://schemas.microsoft.com/office/powerpoint/2010/main" val="2097165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4"/>
            <a:ext cx="10515600" cy="5894007"/>
          </a:xfrm>
        </p:spPr>
        <p:txBody>
          <a:bodyPr>
            <a:normAutofit/>
          </a:bodyPr>
          <a:lstStyle/>
          <a:p>
            <a:pPr algn="ctr"/>
            <a:r>
              <a:rPr lang="de-DE" sz="4800" dirty="0" smtClean="0"/>
              <a:t>Das Gymnasium und Gesamtschule umfassen Klassen von 5. – 13. und führen zum Abitur. Die Hauptschule umfasst die Klassen 5. – 9. und endet mit dem Hauptschulabschluss. Realschule umfasst die Klassen 5.-10. und endet mit dem Realschulabschluss. Der Besuch aller öffentlichen Schulen ist kostenlos. </a:t>
            </a:r>
            <a:endParaRPr lang="pl-PL" sz="4800" dirty="0"/>
          </a:p>
        </p:txBody>
      </p:sp>
    </p:spTree>
    <p:extLst>
      <p:ext uri="{BB962C8B-B14F-4D97-AF65-F5344CB8AC3E}">
        <p14:creationId xmlns:p14="http://schemas.microsoft.com/office/powerpoint/2010/main" val="3743221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6035675"/>
          </a:xfrm>
        </p:spPr>
        <p:txBody>
          <a:bodyPr/>
          <a:lstStyle/>
          <a:p>
            <a:r>
              <a:rPr lang="de-DE" sz="5400" b="1" u="sng" dirty="0" smtClean="0">
                <a:solidFill>
                  <a:schemeClr val="bg1"/>
                </a:solidFill>
              </a:rPr>
              <a:t>Schulen in Deutschland</a:t>
            </a:r>
            <a:r>
              <a:rPr lang="pl-PL" dirty="0" smtClean="0"/>
              <a:t/>
            </a:r>
            <a:br>
              <a:rPr lang="pl-PL" dirty="0" smtClean="0"/>
            </a:br>
            <a:r>
              <a:rPr lang="de-DE" dirty="0" smtClean="0"/>
              <a:t/>
            </a:r>
            <a:br>
              <a:rPr lang="de-DE" dirty="0" smtClean="0"/>
            </a:br>
            <a:r>
              <a:rPr lang="de-DE" sz="6000" b="1" dirty="0" smtClean="0"/>
              <a:t>1.</a:t>
            </a:r>
            <a:r>
              <a:rPr lang="de-DE" dirty="0" smtClean="0"/>
              <a:t>	Grundschule</a:t>
            </a:r>
            <a:br>
              <a:rPr lang="de-DE" dirty="0" smtClean="0"/>
            </a:br>
            <a:r>
              <a:rPr lang="de-DE" b="1" dirty="0" smtClean="0"/>
              <a:t>2.</a:t>
            </a:r>
            <a:r>
              <a:rPr lang="de-DE" dirty="0" smtClean="0"/>
              <a:t>	Hauptschule</a:t>
            </a:r>
            <a:br>
              <a:rPr lang="de-DE" dirty="0" smtClean="0"/>
            </a:br>
            <a:r>
              <a:rPr lang="de-DE" sz="6000" b="1" dirty="0" smtClean="0"/>
              <a:t>3.</a:t>
            </a:r>
            <a:r>
              <a:rPr lang="de-DE" dirty="0" smtClean="0"/>
              <a:t>	Realschule</a:t>
            </a:r>
            <a:br>
              <a:rPr lang="de-DE" dirty="0" smtClean="0"/>
            </a:br>
            <a:r>
              <a:rPr lang="de-DE" b="1" dirty="0" smtClean="0"/>
              <a:t>4.</a:t>
            </a:r>
            <a:r>
              <a:rPr lang="de-DE" dirty="0" smtClean="0"/>
              <a:t>	Gesamtschule</a:t>
            </a:r>
            <a:br>
              <a:rPr lang="de-DE" dirty="0" smtClean="0"/>
            </a:br>
            <a:r>
              <a:rPr lang="de-DE" sz="6000" b="1" dirty="0" smtClean="0"/>
              <a:t>5.</a:t>
            </a:r>
            <a:r>
              <a:rPr lang="de-DE" dirty="0" smtClean="0"/>
              <a:t>	Gymnasium</a:t>
            </a:r>
            <a:br>
              <a:rPr lang="de-DE" dirty="0" smtClean="0"/>
            </a:br>
            <a:endParaRPr lang="pl-PL" dirty="0"/>
          </a:p>
        </p:txBody>
      </p:sp>
      <p:pic>
        <p:nvPicPr>
          <p:cNvPr id="3" name="Obraz 2"/>
          <p:cNvPicPr>
            <a:picLocks noChangeAspect="1"/>
          </p:cNvPicPr>
          <p:nvPr/>
        </p:nvPicPr>
        <p:blipFill>
          <a:blip r:embed="rId2"/>
          <a:stretch>
            <a:fillRect/>
          </a:stretch>
        </p:blipFill>
        <p:spPr>
          <a:xfrm>
            <a:off x="7595491" y="309033"/>
            <a:ext cx="4453768" cy="2807655"/>
          </a:xfrm>
          <a:prstGeom prst="rect">
            <a:avLst/>
          </a:prstGeom>
        </p:spPr>
      </p:pic>
      <p:pic>
        <p:nvPicPr>
          <p:cNvPr id="4" name="Obraz 3"/>
          <p:cNvPicPr>
            <a:picLocks noChangeAspect="1"/>
          </p:cNvPicPr>
          <p:nvPr/>
        </p:nvPicPr>
        <p:blipFill>
          <a:blip r:embed="rId3"/>
          <a:stretch>
            <a:fillRect/>
          </a:stretch>
        </p:blipFill>
        <p:spPr>
          <a:xfrm>
            <a:off x="6900032" y="3400023"/>
            <a:ext cx="4487847" cy="3284112"/>
          </a:xfrm>
          <a:prstGeom prst="rect">
            <a:avLst/>
          </a:prstGeom>
        </p:spPr>
      </p:pic>
    </p:spTree>
    <p:extLst>
      <p:ext uri="{BB962C8B-B14F-4D97-AF65-F5344CB8AC3E}">
        <p14:creationId xmlns:p14="http://schemas.microsoft.com/office/powerpoint/2010/main" val="3834946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98771" y="412123"/>
            <a:ext cx="6993229" cy="6001555"/>
          </a:xfrm>
        </p:spPr>
        <p:txBody>
          <a:bodyPr>
            <a:normAutofit fontScale="90000"/>
          </a:bodyPr>
          <a:lstStyle/>
          <a:p>
            <a:r>
              <a:rPr lang="de-DE" sz="6000" b="1" u="sng" dirty="0" smtClean="0">
                <a:solidFill>
                  <a:schemeClr val="bg1"/>
                </a:solidFill>
              </a:rPr>
              <a:t>Der Kindergarten</a:t>
            </a:r>
            <a:r>
              <a:rPr lang="pl-PL" sz="4900" dirty="0" smtClean="0"/>
              <a:t/>
            </a:r>
            <a:br>
              <a:rPr lang="pl-PL" sz="4900" dirty="0" smtClean="0"/>
            </a:br>
            <a:r>
              <a:rPr lang="de-DE" sz="4900" dirty="0" smtClean="0"/>
              <a:t/>
            </a:r>
            <a:br>
              <a:rPr lang="de-DE" sz="4900" dirty="0" smtClean="0"/>
            </a:br>
            <a:r>
              <a:rPr lang="de-DE" sz="4900" dirty="0" smtClean="0"/>
              <a:t>•nur 30 % aller Kinder bekommen da Platz</a:t>
            </a:r>
            <a:br>
              <a:rPr lang="de-DE" sz="4900" dirty="0" smtClean="0"/>
            </a:br>
            <a:r>
              <a:rPr lang="de-DE" sz="4900" dirty="0" smtClean="0"/>
              <a:t>•die Mütter bleiben entweder zu Hause oder bezahlen teure private Erzieherinnen</a:t>
            </a:r>
            <a:br>
              <a:rPr lang="de-DE" sz="4900" dirty="0" smtClean="0"/>
            </a:br>
            <a:r>
              <a:rPr lang="de-DE" sz="4900" dirty="0" smtClean="0"/>
              <a:t>•die Mütter bleiben nach der Geburt nicht lange zu Hause</a:t>
            </a:r>
            <a:r>
              <a:rPr lang="de-DE" dirty="0" smtClean="0"/>
              <a:t/>
            </a:r>
            <a:br>
              <a:rPr lang="de-DE" dirty="0" smtClean="0"/>
            </a:br>
            <a:endParaRPr lang="pl-PL" dirty="0"/>
          </a:p>
        </p:txBody>
      </p:sp>
      <p:pic>
        <p:nvPicPr>
          <p:cNvPr id="3" name="Obraz 2"/>
          <p:cNvPicPr>
            <a:picLocks noChangeAspect="1"/>
          </p:cNvPicPr>
          <p:nvPr/>
        </p:nvPicPr>
        <p:blipFill>
          <a:blip r:embed="rId2"/>
          <a:stretch>
            <a:fillRect/>
          </a:stretch>
        </p:blipFill>
        <p:spPr>
          <a:xfrm>
            <a:off x="595701" y="665407"/>
            <a:ext cx="3882874" cy="2567189"/>
          </a:xfrm>
          <a:prstGeom prst="rect">
            <a:avLst/>
          </a:prstGeom>
        </p:spPr>
      </p:pic>
      <p:pic>
        <p:nvPicPr>
          <p:cNvPr id="4" name="Obraz 3"/>
          <p:cNvPicPr>
            <a:picLocks noChangeAspect="1"/>
          </p:cNvPicPr>
          <p:nvPr/>
        </p:nvPicPr>
        <p:blipFill>
          <a:blip r:embed="rId3"/>
          <a:stretch>
            <a:fillRect/>
          </a:stretch>
        </p:blipFill>
        <p:spPr>
          <a:xfrm>
            <a:off x="206062" y="3569765"/>
            <a:ext cx="4662152" cy="2843913"/>
          </a:xfrm>
          <a:prstGeom prst="rect">
            <a:avLst/>
          </a:prstGeom>
        </p:spPr>
      </p:pic>
    </p:spTree>
    <p:extLst>
      <p:ext uri="{BB962C8B-B14F-4D97-AF65-F5344CB8AC3E}">
        <p14:creationId xmlns:p14="http://schemas.microsoft.com/office/powerpoint/2010/main" val="1803741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1820" y="300731"/>
            <a:ext cx="11603865" cy="6151585"/>
          </a:xfrm>
        </p:spPr>
        <p:txBody>
          <a:bodyPr>
            <a:normAutofit fontScale="90000"/>
          </a:bodyPr>
          <a:lstStyle/>
          <a:p>
            <a:r>
              <a:rPr lang="de-DE" sz="4900" b="1" u="sng" dirty="0" smtClean="0">
                <a:solidFill>
                  <a:schemeClr val="bg1"/>
                </a:solidFill>
              </a:rPr>
              <a:t>Grundschule</a:t>
            </a:r>
            <a:r>
              <a:rPr lang="de-DE" dirty="0" smtClean="0"/>
              <a:t/>
            </a:r>
            <a:br>
              <a:rPr lang="de-DE" dirty="0" smtClean="0"/>
            </a:br>
            <a:r>
              <a:rPr lang="de-DE" dirty="0" smtClean="0"/>
              <a:t>•mit 6 Jahren kommen die Kinder in die Schule </a:t>
            </a:r>
            <a:br>
              <a:rPr lang="de-DE" dirty="0" smtClean="0"/>
            </a:br>
            <a:r>
              <a:rPr lang="de-DE" dirty="0" smtClean="0"/>
              <a:t>•sie dauert 4 Jahre</a:t>
            </a:r>
            <a:br>
              <a:rPr lang="de-DE" dirty="0" smtClean="0"/>
            </a:br>
            <a:r>
              <a:rPr lang="de-DE" dirty="0" smtClean="0"/>
              <a:t>•das Zeugnis am Ende der vierten Klasse ist sehr wichtig</a:t>
            </a:r>
            <a:br>
              <a:rPr lang="de-DE" dirty="0" smtClean="0"/>
            </a:br>
            <a:r>
              <a:rPr lang="de-DE" dirty="0" smtClean="0"/>
              <a:t>•das Zeugnis  </a:t>
            </a:r>
            <a:r>
              <a:rPr lang="de-DE" dirty="0" smtClean="0"/>
              <a:t>ist entscheidend </a:t>
            </a:r>
            <a:r>
              <a:rPr lang="de-DE" dirty="0" smtClean="0"/>
              <a:t>für </a:t>
            </a:r>
            <a:r>
              <a:rPr lang="de-DE" dirty="0" smtClean="0"/>
              <a:t>den weiteren Weg</a:t>
            </a:r>
            <a:r>
              <a:rPr lang="de-DE" dirty="0" smtClean="0"/>
              <a:t/>
            </a:r>
            <a:br>
              <a:rPr lang="de-DE" dirty="0" smtClean="0"/>
            </a:br>
            <a:r>
              <a:rPr lang="de-DE" sz="4900" b="1" u="sng" dirty="0" smtClean="0">
                <a:solidFill>
                  <a:schemeClr val="bg1"/>
                </a:solidFill>
              </a:rPr>
              <a:t>Gymnasium</a:t>
            </a:r>
            <a:r>
              <a:rPr lang="de-DE" dirty="0" smtClean="0"/>
              <a:t/>
            </a:r>
            <a:br>
              <a:rPr lang="de-DE" dirty="0" smtClean="0"/>
            </a:br>
            <a:r>
              <a:rPr lang="de-DE" dirty="0" smtClean="0"/>
              <a:t>•wenn man in der Grundschule gute Noten hat, kommt man aufs Gymnasium</a:t>
            </a:r>
            <a:br>
              <a:rPr lang="de-DE" dirty="0" smtClean="0"/>
            </a:br>
            <a:r>
              <a:rPr lang="de-DE" dirty="0" smtClean="0"/>
              <a:t>•es dauert 9 Jahre</a:t>
            </a:r>
            <a:br>
              <a:rPr lang="de-DE" dirty="0" smtClean="0"/>
            </a:br>
            <a:r>
              <a:rPr lang="de-DE" dirty="0" smtClean="0"/>
              <a:t>•im letzten Jahr machen die Schüler das Abitur</a:t>
            </a:r>
            <a:br>
              <a:rPr lang="de-DE" dirty="0" smtClean="0"/>
            </a:br>
            <a:r>
              <a:rPr lang="de-DE" dirty="0" smtClean="0"/>
              <a:t>•Studium an der Universität</a:t>
            </a:r>
            <a:endParaRPr lang="pl-PL" dirty="0"/>
          </a:p>
        </p:txBody>
      </p:sp>
    </p:spTree>
    <p:extLst>
      <p:ext uri="{BB962C8B-B14F-4D97-AF65-F5344CB8AC3E}">
        <p14:creationId xmlns:p14="http://schemas.microsoft.com/office/powerpoint/2010/main" val="60595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165</Words>
  <Application>Microsoft Office PowerPoint</Application>
  <PresentationFormat>Niestandardowy</PresentationFormat>
  <Paragraphs>19</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Das deutsche Schulsystem </vt:lpstr>
      <vt:lpstr>Das Bildungssystem in der BRD ist nicht einheitlich. Jedes Bundesland hat eigene Schulgesätze, Lehrpläne und Lehrbücher.</vt:lpstr>
      <vt:lpstr>Das Notensystem ist von 1 – 6.  1. Sehr gut 2. Gut 3. Befriedigend 4. Ausreichend 5. Mangelhaft 6. Ungenügend</vt:lpstr>
      <vt:lpstr>Die allgemeine Schulpflicht beginnt nach Vollendung des sechsten Lebensjahres. Die Vollzeitschulpflicht endet in der Regel nach 9 Jahren, in einigen Ländern nach 10 Jahren. Die Grundschule dauert 4 Jahre, danach haben die Kinder die Wahl zwischen Hauptschule, Realschule, Gymnasium oder Gesamtschule.</vt:lpstr>
      <vt:lpstr>Prezentacja programu PowerPoint</vt:lpstr>
      <vt:lpstr>Das Gymnasium und Gesamtschule umfassen Klassen von 5. – 13. und führen zum Abitur. Die Hauptschule umfasst die Klassen 5. – 9. und endet mit dem Hauptschulabschluss. Realschule umfasst die Klassen 5.-10. und endet mit dem Realschulabschluss. Der Besuch aller öffentlichen Schulen ist kostenlos. </vt:lpstr>
      <vt:lpstr>Schulen in Deutschland  1. Grundschule 2. Hauptschule 3. Realschule 4. Gesamtschule 5. Gymnasium </vt:lpstr>
      <vt:lpstr>Der Kindergarten  •nur 30 % aller Kinder bekommen da Platz •die Mütter bleiben entweder zu Hause oder bezahlen teure private Erzieherinnen •die Mütter bleiben nach der Geburt nicht lange zu Hause </vt:lpstr>
      <vt:lpstr>Grundschule •mit 6 Jahren kommen die Kinder in die Schule  •sie dauert 4 Jahre •das Zeugnis am Ende der vierten Klasse ist sehr wichtig •das Zeugnis  ist entscheidend für den weiteren Weg Gymnasium •wenn man in der Grundschule gute Noten hat, kommt man aufs Gymnasium •es dauert 9 Jahre •im letzten Jahr machen die Schüler das Abitur •Studium an der Universität</vt:lpstr>
      <vt:lpstr>Realschule  •dauert 5 oder 6 Jahre •der Realschulabschluß heißt die Mittlere Reife •3 MÖGLICHKEITEN danach - Fachgymnasium &gt; Abitur &gt; Studium - Berufsschule - Fachoberschule </vt:lpstr>
      <vt:lpstr>Hauptschule  •dauert 5 Jahre •bereitet auf das Berufsleben vor •hier kommen Schüler, die mit dem Unterricht Probleme haben und Imigrantenkinder   •sie endet mit dem Hauptschulabschluß •danach gehend die meisten Schüler auf eine Berufsschule </vt:lpstr>
      <vt:lpstr>Gesamtschule •die Eltern haben das Schulsystem kritisiert •mit 10 Jahren kann sich doch kein Kind schon entscheiden, was er will  •das ist eine Kombination von Hauptschule, Realschule und Gymnasium •Erst nach der 10. Klasse entscheiden sich die Schüler, welchen Schulabschluß sie machen wollen Berufsschule •wenn die Schüler schnell einen Beruf haben wollen •das duale System: - klassischer Unterricht  + - praktische Ausbildung im Unternehmen, Betrieb •dann Lehrstelle – Lehre (Lehrlinge - Azubis)</vt:lpstr>
      <vt:lpstr>Die Zahl der Schüler  a) 1/3 Gymnasium b) ¼ Realschule c) ¼ Hauptschule d) 17 % Gesamtschule </vt:lpstr>
      <vt:lpstr>Ein paar Informationen - die Note 1 ist die beste Note - die Note 6 ist die schlechteste Note - es gibt einige alternative Schulen (Waldorfschuel) &gt; privat &gt; Schulgeld - 1 Million ausländischer Kinder &gt; Deutschkurse - unterschiedliches Abitur  Das System des Hochschulwesens in der BRD ist ähnlich wie bei uns. Es gibt die Universitäten, technische Hochschulen, wissenschaftliche Hochschulen, pädagogische Hochschulen. </vt:lpstr>
      <vt:lpstr>Fächer:  • Mathematik • Literatur • Biologie • Geografie • Geschichte • Musik • Sportunterricht </vt:lpstr>
      <vt:lpstr>Wortschatz zum Thema:   Bildungssystem , das – system edukacji Bundesland , das – państwo Lehrpläne , die – programy nauczania ungenügend – nieodpowiedni Schulpflicht, die  – obowiązek szkolny Vollendung , die – ukończenie Wahl , die – wybór umfassen – zawierać Besuch, der – wizyta öffentlich – publiczny kostenlos – wolny Erzieherinnen, die  – nauczycielki entscheiden – decydować Zeugnis, das  – świadectwo Möglichkeiten, die – opcje Realschulabschluß, der  - wykształcenie średnie Berufsleben, das – kariera Unternehmen, das – biznes Ausbildung, die – szkolenie Hochschulwesen, das  – szkolnictwo wyższe wissenschaftlich – naukowy  </vt:lpstr>
      <vt:lpstr>Prezentacja programu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Marzena Drewnik</dc:creator>
  <cp:lastModifiedBy>Magdalena</cp:lastModifiedBy>
  <cp:revision>15</cp:revision>
  <dcterms:created xsi:type="dcterms:W3CDTF">2015-06-06T21:48:29Z</dcterms:created>
  <dcterms:modified xsi:type="dcterms:W3CDTF">2015-09-18T06:07:56Z</dcterms:modified>
</cp:coreProperties>
</file>