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handoutMasterIdLst>
    <p:handoutMasterId r:id="rId17"/>
  </p:handoutMasterIdLst>
  <p:sldIdLst>
    <p:sldId id="256" r:id="rId2"/>
    <p:sldId id="258" r:id="rId3"/>
    <p:sldId id="279" r:id="rId4"/>
    <p:sldId id="280" r:id="rId5"/>
    <p:sldId id="281" r:id="rId6"/>
    <p:sldId id="286" r:id="rId7"/>
    <p:sldId id="282" r:id="rId8"/>
    <p:sldId id="283" r:id="rId9"/>
    <p:sldId id="284" r:id="rId10"/>
    <p:sldId id="285" r:id="rId11"/>
    <p:sldId id="287" r:id="rId12"/>
    <p:sldId id="288" r:id="rId13"/>
    <p:sldId id="289" r:id="rId14"/>
    <p:sldId id="290" r:id="rId15"/>
    <p:sldId id="257" r:id="rId16"/>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p:cViewPr>
        <p:scale>
          <a:sx n="94" d="100"/>
          <a:sy n="94" d="100"/>
        </p:scale>
        <p:origin x="-882" y="-72"/>
      </p:cViewPr>
      <p:guideLst>
        <p:guide orient="horz" pos="2160"/>
        <p:guide pos="2880"/>
      </p:guideLst>
    </p:cSldViewPr>
  </p:slideViewPr>
  <p:outlineViewPr>
    <p:cViewPr>
      <p:scale>
        <a:sx n="33" d="100"/>
        <a:sy n="33" d="100"/>
      </p:scale>
      <p:origin x="0" y="1104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6168A3E-BBF2-4798-8088-883F4951B4D9}" type="datetimeFigureOut">
              <a:rPr lang="pl-PL" smtClean="0"/>
              <a:pPr/>
              <a:t>2015-05-09</a:t>
            </a:fld>
            <a:endParaRPr lang="pl-PL"/>
          </a:p>
        </p:txBody>
      </p:sp>
      <p:sp>
        <p:nvSpPr>
          <p:cNvPr id="4" name="Symbol zastępczy stop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5" name="Symbol zastępczy numeru slajdu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9851608-1193-42A9-A82E-58EAA213AC8F}" type="slidenum">
              <a:rPr lang="pl-PL" smtClean="0"/>
              <a:pPr/>
              <a:t>‹#›</a:t>
            </a:fld>
            <a:endParaRPr lang="pl-PL"/>
          </a:p>
        </p:txBody>
      </p:sp>
    </p:spTree>
    <p:extLst>
      <p:ext uri="{BB962C8B-B14F-4D97-AF65-F5344CB8AC3E}">
        <p14:creationId xmlns:p14="http://schemas.microsoft.com/office/powerpoint/2010/main" val="12661205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Date Placeholder 3"/>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l-PL" smtClean="0"/>
              <a:t>Kliknij, aby edytować styl</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
        <p:nvSpPr>
          <p:cNvPr id="8" name="Title 7"/>
          <p:cNvSpPr>
            <a:spLocks noGrp="1"/>
          </p:cNvSpPr>
          <p:nvPr>
            <p:ph type="title"/>
          </p:nvPr>
        </p:nvSpPr>
        <p:spPr/>
        <p:txBody>
          <a:bodyPr/>
          <a:lstStyle/>
          <a:p>
            <a:r>
              <a:rPr lang="pl-PL" smtClean="0"/>
              <a:t>Kliknij, aby edytować styl</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l-PL" smtClean="0"/>
              <a:t>Kliknij, aby edytować styl</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5" name="Footer Placeholder 4"/>
          <p:cNvSpPr>
            <a:spLocks noGrp="1"/>
          </p:cNvSpPr>
          <p:nvPr>
            <p:ph type="ftr" sz="quarter" idx="11"/>
          </p:nvPr>
        </p:nvSpPr>
        <p:spPr/>
        <p:txBody>
          <a:bodyPr/>
          <a:lstStyle/>
          <a:p>
            <a:endParaRPr lang="pl-PL"/>
          </a:p>
        </p:txBody>
      </p:sp>
      <p:sp>
        <p:nvSpPr>
          <p:cNvPr id="6" name="Slide Number Placeholder 5"/>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
        <p:nvSpPr>
          <p:cNvPr id="8" name="Title 7"/>
          <p:cNvSpPr>
            <a:spLocks noGrp="1"/>
          </p:cNvSpPr>
          <p:nvPr>
            <p:ph type="title"/>
          </p:nvPr>
        </p:nvSpPr>
        <p:spPr/>
        <p:txBody>
          <a:bodyPr/>
          <a:lstStyle/>
          <a:p>
            <a:r>
              <a:rPr lang="pl-PL" smtClean="0"/>
              <a:t>Kliknij, aby edytować styl</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pl-PL" smtClean="0"/>
              <a:t>Kliknij, aby edytować style wzorca tekstu</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8" name="Footer Placeholder 7"/>
          <p:cNvSpPr>
            <a:spLocks noGrp="1"/>
          </p:cNvSpPr>
          <p:nvPr>
            <p:ph type="ftr" sz="quarter" idx="11"/>
          </p:nvPr>
        </p:nvSpPr>
        <p:spPr/>
        <p:txBody>
          <a:bodyPr/>
          <a:lstStyle/>
          <a:p>
            <a:endParaRPr lang="pl-PL"/>
          </a:p>
        </p:txBody>
      </p:sp>
      <p:sp>
        <p:nvSpPr>
          <p:cNvPr id="9" name="Slide Number Placeholder 8"/>
          <p:cNvSpPr>
            <a:spLocks noGrp="1"/>
          </p:cNvSpPr>
          <p:nvPr>
            <p:ph type="sldNum" sz="quarter" idx="12"/>
          </p:nvPr>
        </p:nvSpPr>
        <p:spPr/>
        <p:txBody>
          <a:bodyPr/>
          <a:lstStyle/>
          <a:p>
            <a:fld id="{DE27280B-2D21-49C8-9FA9-11EC84650FEE}" type="slidenum">
              <a:rPr lang="pl-PL" smtClean="0"/>
              <a:pPr/>
              <a:t>‹#›</a:t>
            </a:fld>
            <a:endParaRPr lang="pl-PL"/>
          </a:p>
        </p:txBody>
      </p:sp>
      <p:sp>
        <p:nvSpPr>
          <p:cNvPr id="10" name="Title 9"/>
          <p:cNvSpPr>
            <a:spLocks noGrp="1"/>
          </p:cNvSpPr>
          <p:nvPr>
            <p:ph type="title"/>
          </p:nvPr>
        </p:nvSpPr>
        <p:spPr/>
        <p:txBody>
          <a:body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4" name="Footer Placeholder 3"/>
          <p:cNvSpPr>
            <a:spLocks noGrp="1"/>
          </p:cNvSpPr>
          <p:nvPr>
            <p:ph type="ftr" sz="quarter" idx="11"/>
          </p:nvPr>
        </p:nvSpPr>
        <p:spPr/>
        <p:txBody>
          <a:bodyPr/>
          <a:lstStyle/>
          <a:p>
            <a:endParaRPr lang="pl-PL"/>
          </a:p>
        </p:txBody>
      </p:sp>
      <p:sp>
        <p:nvSpPr>
          <p:cNvPr id="5" name="Slide Number Placeholder 4"/>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3" name="Footer Placeholder 2"/>
          <p:cNvSpPr>
            <a:spLocks noGrp="1"/>
          </p:cNvSpPr>
          <p:nvPr>
            <p:ph type="ftr" sz="quarter" idx="11"/>
          </p:nvPr>
        </p:nvSpPr>
        <p:spPr/>
        <p:txBody>
          <a:bodyPr/>
          <a:lstStyle/>
          <a:p>
            <a:endParaRPr lang="pl-PL"/>
          </a:p>
        </p:txBody>
      </p:sp>
      <p:sp>
        <p:nvSpPr>
          <p:cNvPr id="4" name="Slide Number Placeholder 3"/>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pl-PL" smtClean="0"/>
              <a:t>Kliknij, aby edytować styl</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l-PL" smtClean="0"/>
              <a:t>Kliknij ikonę, aby dodać obraz</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7FDFBAD7-BF79-4273-A85B-1C34A86BD957}" type="datetimeFigureOut">
              <a:rPr lang="pl-PL" smtClean="0"/>
              <a:pPr/>
              <a:t>2015-05-09</a:t>
            </a:fld>
            <a:endParaRPr lang="pl-PL"/>
          </a:p>
        </p:txBody>
      </p:sp>
      <p:sp>
        <p:nvSpPr>
          <p:cNvPr id="6" name="Footer Placeholder 5"/>
          <p:cNvSpPr>
            <a:spLocks noGrp="1"/>
          </p:cNvSpPr>
          <p:nvPr>
            <p:ph type="ftr" sz="quarter" idx="11"/>
          </p:nvPr>
        </p:nvSpPr>
        <p:spPr/>
        <p:txBody>
          <a:bodyPr/>
          <a:lstStyle/>
          <a:p>
            <a:endParaRPr lang="pl-PL"/>
          </a:p>
        </p:txBody>
      </p:sp>
      <p:sp>
        <p:nvSpPr>
          <p:cNvPr id="7" name="Slide Number Placeholder 6"/>
          <p:cNvSpPr>
            <a:spLocks noGrp="1"/>
          </p:cNvSpPr>
          <p:nvPr>
            <p:ph type="sldNum" sz="quarter" idx="12"/>
          </p:nvPr>
        </p:nvSpPr>
        <p:spPr/>
        <p:txBody>
          <a:bodyPr/>
          <a:lstStyle/>
          <a:p>
            <a:fld id="{DE27280B-2D21-49C8-9FA9-11EC84650FEE}" type="slidenum">
              <a:rPr lang="pl-PL" smtClean="0"/>
              <a:pPr/>
              <a:t>‹#›</a:t>
            </a:fld>
            <a:endParaRPr lang="pl-PL"/>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pl-PL" smtClean="0"/>
              <a:t>Kliknij, aby edytować styl</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pl-PL" smtClean="0"/>
              <a:t>Kliknij, aby edytować styl</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7FDFBAD7-BF79-4273-A85B-1C34A86BD957}" type="datetimeFigureOut">
              <a:rPr lang="pl-PL" smtClean="0"/>
              <a:pPr/>
              <a:t>2015-05-09</a:t>
            </a:fld>
            <a:endParaRPr lang="pl-PL"/>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pl-PL"/>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E27280B-2D21-49C8-9FA9-11EC84650FEE}"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www.spiegel.de/gesundheit/diagnose/bild-991904-727931.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ifte.de/Recht/btmg_anlage_i.htm" TargetMode="External"/><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hyperlink" Target="http://www.fachanwalt-strafrecht-muenchen.org/aktuelles/betaeubungsmittelstrafrecht-1/" TargetMode="External"/><Relationship Id="rId4" Type="http://schemas.openxmlformats.org/officeDocument/2006/relationships/hyperlink" Target="http://www.hanfjournal.de/hajo-website/artikel/2009/01januar/s01_0109_das-faengt-ja-gut-an.php"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de.wikipedia.org/wiki/Objektive_Zurechnung#Die_Lehre_von_der_objektiven_Zurechnung"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de.wikipedia.org/wiki/Datei:Wolfgang_Neskovic_3336014754.jpg" TargetMode="External"/><Relationship Id="rId1" Type="http://schemas.openxmlformats.org/officeDocument/2006/relationships/slideLayout" Target="../slideLayouts/slideLayout2.xml"/><Relationship Id="rId4" Type="http://schemas.openxmlformats.org/officeDocument/2006/relationships/hyperlink" Target="https://www.google.pl/search?q=rysunek+narkomana&amp;rlz=1C2OPRB_enPL554PL554&amp;biw=1440&amp;bih=799&amp;tbm=isch&amp;imgil=UqbhKV19ZQSK9M:;byqtJFCvkdQCdM;http%3A%2F%2Fallein.bloog.pl%2F&amp;source=iu&amp;pf=m&amp;fir=UqbhKV19ZQSK9M:,byqtJFCvkdQCdM,_&amp;usg=__YO9tI4mAYOq-HeXFiZM1oGb2eZ0%3D"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332656"/>
            <a:ext cx="2527176" cy="2527176"/>
          </a:xfrm>
          <a:prstGeom prst="rect">
            <a:avLst/>
          </a:prstGeom>
        </p:spPr>
      </p:pic>
      <p:sp>
        <p:nvSpPr>
          <p:cNvPr id="3" name="Podtytuł 2"/>
          <p:cNvSpPr>
            <a:spLocks noGrp="1"/>
          </p:cNvSpPr>
          <p:nvPr>
            <p:ph type="subTitle" idx="1"/>
          </p:nvPr>
        </p:nvSpPr>
        <p:spPr>
          <a:xfrm>
            <a:off x="2922712" y="5085184"/>
            <a:ext cx="5637010" cy="882119"/>
          </a:xfrm>
        </p:spPr>
        <p:txBody>
          <a:bodyPr>
            <a:normAutofit fontScale="70000" lnSpcReduction="20000"/>
          </a:bodyPr>
          <a:lstStyle/>
          <a:p>
            <a:pPr algn="r"/>
            <a:r>
              <a:rPr lang="pl-PL" dirty="0" err="1"/>
              <a:t>Bearbeitet</a:t>
            </a:r>
            <a:r>
              <a:rPr lang="pl-PL" dirty="0"/>
              <a:t> von </a:t>
            </a:r>
            <a:r>
              <a:rPr lang="pl-PL" dirty="0" smtClean="0"/>
              <a:t>Mariusz Skibicki</a:t>
            </a:r>
          </a:p>
          <a:p>
            <a:pPr algn="r"/>
            <a:r>
              <a:rPr lang="pl-PL" dirty="0" smtClean="0"/>
              <a:t>6.</a:t>
            </a:r>
            <a:r>
              <a:rPr lang="pl-PL" dirty="0" smtClean="0"/>
              <a:t> </a:t>
            </a:r>
            <a:r>
              <a:rPr lang="pl-PL" dirty="0" err="1" smtClean="0"/>
              <a:t>Semester</a:t>
            </a:r>
            <a:r>
              <a:rPr lang="pl-PL" dirty="0" smtClean="0"/>
              <a:t>, </a:t>
            </a:r>
            <a:r>
              <a:rPr lang="pl-PL" dirty="0" smtClean="0"/>
              <a:t>Jura </a:t>
            </a:r>
          </a:p>
          <a:p>
            <a:pPr algn="r"/>
            <a:r>
              <a:rPr lang="pl-PL" dirty="0" err="1" smtClean="0"/>
              <a:t>Gruppe</a:t>
            </a:r>
            <a:r>
              <a:rPr lang="pl-PL" dirty="0" smtClean="0"/>
              <a:t> von Magdalena Małecka  </a:t>
            </a:r>
          </a:p>
          <a:p>
            <a:endParaRPr lang="pl-PL" dirty="0"/>
          </a:p>
        </p:txBody>
      </p:sp>
      <p:sp>
        <p:nvSpPr>
          <p:cNvPr id="2" name="Tytuł 1"/>
          <p:cNvSpPr>
            <a:spLocks noGrp="1"/>
          </p:cNvSpPr>
          <p:nvPr>
            <p:ph type="ctrTitle"/>
          </p:nvPr>
        </p:nvSpPr>
        <p:spPr>
          <a:xfrm>
            <a:off x="755576" y="2124819"/>
            <a:ext cx="7772400" cy="1470025"/>
          </a:xfrm>
        </p:spPr>
        <p:txBody>
          <a:bodyPr>
            <a:normAutofit fontScale="90000"/>
          </a:bodyPr>
          <a:lstStyle/>
          <a:p>
            <a:pPr marL="182880" indent="0" algn="ctr">
              <a:buNone/>
            </a:pPr>
            <a:r>
              <a:rPr lang="pl-PL" b="1" dirty="0" smtClean="0"/>
              <a:t/>
            </a:r>
            <a:br>
              <a:rPr lang="pl-PL" b="1" dirty="0" smtClean="0"/>
            </a:br>
            <a:r>
              <a:rPr lang="pl-PL" dirty="0" err="1" smtClean="0"/>
              <a:t>Rechtliche</a:t>
            </a:r>
            <a:r>
              <a:rPr lang="pl-PL" dirty="0" smtClean="0"/>
              <a:t> </a:t>
            </a:r>
            <a:r>
              <a:rPr lang="pl-PL" dirty="0" err="1" smtClean="0"/>
              <a:t>Aspekte</a:t>
            </a:r>
            <a:r>
              <a:rPr lang="pl-PL" dirty="0" smtClean="0"/>
              <a:t> von </a:t>
            </a:r>
            <a:r>
              <a:rPr lang="pl-PL" dirty="0" err="1" smtClean="0"/>
              <a:t>Cannabis</a:t>
            </a:r>
            <a:endParaRPr lang="pl-PL" b="1" dirty="0"/>
          </a:p>
        </p:txBody>
      </p:sp>
    </p:spTree>
    <p:extLst>
      <p:ext uri="{BB962C8B-B14F-4D97-AF65-F5344CB8AC3E}">
        <p14:creationId xmlns:p14="http://schemas.microsoft.com/office/powerpoint/2010/main" val="1397215114"/>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548680"/>
            <a:ext cx="8064896" cy="1224136"/>
          </a:xfrm>
        </p:spPr>
        <p:txBody>
          <a:bodyPr/>
          <a:lstStyle/>
          <a:p>
            <a:pPr marL="45720" indent="0" algn="l">
              <a:buNone/>
            </a:pPr>
            <a:r>
              <a:rPr lang="pl-PL" sz="3000" dirty="0" err="1"/>
              <a:t>Zahl</a:t>
            </a:r>
            <a:r>
              <a:rPr lang="pl-PL" sz="3000" dirty="0"/>
              <a:t> der </a:t>
            </a:r>
            <a:r>
              <a:rPr lang="pl-PL" sz="3000" dirty="0" err="1"/>
              <a:t>eingeleiteten</a:t>
            </a:r>
            <a:r>
              <a:rPr lang="pl-PL" sz="3000" dirty="0"/>
              <a:t> </a:t>
            </a:r>
            <a:r>
              <a:rPr lang="pl-PL" sz="3000" dirty="0" err="1"/>
              <a:t>Ermitlungsverfahren</a:t>
            </a:r>
            <a:r>
              <a:rPr lang="pl-PL" sz="3000" dirty="0"/>
              <a:t> </a:t>
            </a:r>
            <a:r>
              <a:rPr lang="pl-PL" sz="3000" dirty="0" err="1"/>
              <a:t>bei</a:t>
            </a:r>
            <a:r>
              <a:rPr lang="pl-PL" sz="3000" dirty="0"/>
              <a:t> </a:t>
            </a:r>
            <a:r>
              <a:rPr lang="pl-PL" sz="3000" dirty="0" err="1"/>
              <a:t>Cannabies</a:t>
            </a:r>
            <a:r>
              <a:rPr lang="pl-PL" sz="3000" dirty="0"/>
              <a:t> in </a:t>
            </a:r>
            <a:r>
              <a:rPr lang="pl-PL" sz="3000" dirty="0" err="1"/>
              <a:t>Deutschland</a:t>
            </a:r>
            <a:r>
              <a:rPr lang="pl-PL" sz="3000" dirty="0"/>
              <a:t> </a:t>
            </a:r>
          </a:p>
        </p:txBody>
      </p:sp>
      <p:pic>
        <p:nvPicPr>
          <p:cNvPr id="1026" name="Picture 2" descr="http://upload.wikimedia.org/wikipedia/commons/1/13/Ermittlungsverfahren_cannabis_deutschland.png"/>
          <p:cNvPicPr>
            <a:picLocks noGrp="1" noChangeAspect="1" noChangeArrowheads="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1403648" y="1988840"/>
            <a:ext cx="6408712" cy="38483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542970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404664"/>
            <a:ext cx="6512511" cy="1143000"/>
          </a:xfrm>
        </p:spPr>
        <p:txBody>
          <a:bodyPr/>
          <a:lstStyle/>
          <a:p>
            <a:pPr marL="0" indent="0" algn="ctr">
              <a:buNone/>
            </a:pPr>
            <a:r>
              <a:rPr lang="de-DE" sz="3200" dirty="0"/>
              <a:t>Medizinischer Gebrauch</a:t>
            </a:r>
            <a:endParaRPr lang="pl-PL" sz="3200" dirty="0"/>
          </a:p>
        </p:txBody>
      </p:sp>
      <p:sp>
        <p:nvSpPr>
          <p:cNvPr id="3" name="Symbol zastępczy zawartości 2"/>
          <p:cNvSpPr>
            <a:spLocks noGrp="1"/>
          </p:cNvSpPr>
          <p:nvPr>
            <p:ph sz="quarter" idx="13"/>
          </p:nvPr>
        </p:nvSpPr>
        <p:spPr>
          <a:xfrm>
            <a:off x="1456020" y="1556792"/>
            <a:ext cx="6400800" cy="2304256"/>
          </a:xfrm>
        </p:spPr>
        <p:txBody>
          <a:bodyPr>
            <a:normAutofit/>
          </a:bodyPr>
          <a:lstStyle/>
          <a:p>
            <a:pPr marL="45720" indent="0">
              <a:buNone/>
            </a:pPr>
            <a:r>
              <a:rPr lang="de-DE" dirty="0"/>
              <a:t>In Deutschland können Fertigarzneimittel auf Basis </a:t>
            </a:r>
            <a:r>
              <a:rPr lang="de-DE" dirty="0" smtClean="0"/>
              <a:t>von</a:t>
            </a:r>
            <a:r>
              <a:rPr lang="pl-PL" dirty="0" smtClean="0"/>
              <a:t> </a:t>
            </a:r>
            <a:r>
              <a:rPr lang="pl-PL" dirty="0" err="1" smtClean="0"/>
              <a:t>Nabiximols</a:t>
            </a:r>
            <a:r>
              <a:rPr lang="pl-PL" dirty="0" smtClean="0"/>
              <a:t> (</a:t>
            </a:r>
            <a:r>
              <a:rPr lang="de-DE" dirty="0" err="1" smtClean="0"/>
              <a:t>Sativex</a:t>
            </a:r>
            <a:r>
              <a:rPr lang="de-DE" dirty="0" smtClean="0"/>
              <a:t>),</a:t>
            </a:r>
            <a:r>
              <a:rPr lang="pl-PL" dirty="0" smtClean="0"/>
              <a:t> </a:t>
            </a:r>
            <a:r>
              <a:rPr lang="pl-PL" dirty="0" err="1" smtClean="0"/>
              <a:t>Dronabinol</a:t>
            </a:r>
            <a:r>
              <a:rPr lang="pl-PL" dirty="0" smtClean="0"/>
              <a:t> </a:t>
            </a:r>
            <a:r>
              <a:rPr lang="de-DE" dirty="0" smtClean="0"/>
              <a:t>und</a:t>
            </a:r>
            <a:r>
              <a:rPr lang="pl-PL" dirty="0" smtClean="0"/>
              <a:t> </a:t>
            </a:r>
            <a:r>
              <a:rPr lang="pl-PL" dirty="0" err="1" smtClean="0"/>
              <a:t>Nabilon</a:t>
            </a:r>
            <a:r>
              <a:rPr lang="pl-PL" dirty="0" smtClean="0"/>
              <a:t> </a:t>
            </a:r>
            <a:r>
              <a:rPr lang="de-DE" dirty="0" smtClean="0"/>
              <a:t>zugelassen </a:t>
            </a:r>
            <a:r>
              <a:rPr lang="de-DE" dirty="0"/>
              <a:t>werden. 2007 wurde zum ersten Mal eine Ausnahmegenehmigung zum medizinischen Besitz von Cannabisblüten aus der Apotheke erteilt</a:t>
            </a:r>
            <a:r>
              <a:rPr lang="de-DE" dirty="0" smtClean="0"/>
              <a:t>.</a:t>
            </a:r>
            <a:endParaRPr lang="pl-PL" dirty="0" smtClean="0"/>
          </a:p>
          <a:p>
            <a:pPr marL="45720" indent="0">
              <a:buNone/>
            </a:pPr>
            <a:endParaRPr lang="pl-PL" dirty="0" smtClean="0"/>
          </a:p>
          <a:p>
            <a:endParaRPr lang="de-DE" b="1" dirty="0"/>
          </a:p>
          <a:p>
            <a:pPr marL="45720" indent="0">
              <a:buNone/>
            </a:pPr>
            <a:endParaRPr lang="pl-PL" dirty="0"/>
          </a:p>
        </p:txBody>
      </p:sp>
      <p:pic>
        <p:nvPicPr>
          <p:cNvPr id="6" name="Obraz 5" descr="Medizinisches Cannabis: Bisher übernehmen Krankenkassen nicht die Kosten">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3706232" y="4005064"/>
            <a:ext cx="4953000" cy="2381250"/>
          </a:xfrm>
          <a:prstGeom prst="rect">
            <a:avLst/>
          </a:prstGeom>
          <a:noFill/>
          <a:ln>
            <a:noFill/>
          </a:ln>
        </p:spPr>
      </p:pic>
    </p:spTree>
    <p:extLst>
      <p:ext uri="{BB962C8B-B14F-4D97-AF65-F5344CB8AC3E}">
        <p14:creationId xmlns:p14="http://schemas.microsoft.com/office/powerpoint/2010/main" val="382351178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332656"/>
            <a:ext cx="6512511" cy="1143000"/>
          </a:xfrm>
        </p:spPr>
        <p:txBody>
          <a:bodyPr/>
          <a:lstStyle/>
          <a:p>
            <a:pPr marL="0" indent="0" algn="ctr">
              <a:buNone/>
            </a:pPr>
            <a:r>
              <a:rPr lang="de-DE" sz="3200" dirty="0"/>
              <a:t>Medizinischer Gebrauch</a:t>
            </a:r>
            <a:endParaRPr lang="pl-PL" sz="3200" dirty="0"/>
          </a:p>
        </p:txBody>
      </p:sp>
      <p:sp>
        <p:nvSpPr>
          <p:cNvPr id="3" name="Symbol zastępczy zawartości 2"/>
          <p:cNvSpPr>
            <a:spLocks noGrp="1"/>
          </p:cNvSpPr>
          <p:nvPr>
            <p:ph sz="quarter" idx="13"/>
          </p:nvPr>
        </p:nvSpPr>
        <p:spPr>
          <a:xfrm>
            <a:off x="1331640" y="1484784"/>
            <a:ext cx="6624736" cy="4608512"/>
          </a:xfrm>
        </p:spPr>
        <p:txBody>
          <a:bodyPr>
            <a:normAutofit fontScale="77500" lnSpcReduction="20000"/>
          </a:bodyPr>
          <a:lstStyle/>
          <a:p>
            <a:pPr marL="45720" indent="0">
              <a:buNone/>
            </a:pPr>
            <a:r>
              <a:rPr lang="de-DE" dirty="0"/>
              <a:t>Abweichend davon können Patienten bei der Bundesopiumstelle des Bundesinstituts für Arzneimittel und Medizinprodukte (</a:t>
            </a:r>
            <a:r>
              <a:rPr lang="de-DE" dirty="0" err="1"/>
              <a:t>BfArM</a:t>
            </a:r>
            <a:r>
              <a:rPr lang="de-DE" dirty="0"/>
              <a:t>) eine Ausnahmegenehmigung nach § 3 Abs. 2 BtMG zum Erwerb von Cannabisblüten zur Anwendung im Rahmen einer ärztlich begleiteten Selbsttherapie beantragen. Im Antrag muss der Patient darlegen, dass andere Therapien nicht ausreichend wirksam waren und eine Behandlung mit anderen Cannabismedikamenten nicht möglich ist, etwa weil die Kosten einer Behandlung mit verschreibungsfähigen Cannabismedikamenten nicht von der Krankenkasse übernommen werden. Dem Antrag muss zudem eine ärztliche Stellungnahme beigefügt werden</a:t>
            </a:r>
            <a:r>
              <a:rPr lang="de-DE" dirty="0" smtClean="0"/>
              <a:t>.</a:t>
            </a:r>
            <a:endParaRPr lang="de-DE" dirty="0"/>
          </a:p>
          <a:p>
            <a:pPr marL="45720" indent="0">
              <a:buNone/>
            </a:pPr>
            <a:r>
              <a:rPr lang="de-DE" dirty="0"/>
              <a:t>Am 22. Juli 2014 entschied das Kölner Verwaltungsgericht, dass der Eigenanbau in Einzelfällen chronischen Schmerzpatienten, nach Überprüfung, erlaubt werden könne</a:t>
            </a:r>
            <a:r>
              <a:rPr lang="de-DE" dirty="0" smtClean="0"/>
              <a:t>. </a:t>
            </a:r>
            <a:r>
              <a:rPr lang="de-DE" dirty="0"/>
              <a:t>Das Bundesinstitut für Arzneimittel und Medizinprodukte hat dagegen Berufung beim Oberverwaltungsgericht in Münster eingelegt, so dass die Entscheidung bis auf Weiteres keine Rechtskraft entfaltet</a:t>
            </a:r>
          </a:p>
          <a:p>
            <a:endParaRPr lang="pl-PL" dirty="0"/>
          </a:p>
        </p:txBody>
      </p:sp>
    </p:spTree>
    <p:extLst>
      <p:ext uri="{BB962C8B-B14F-4D97-AF65-F5344CB8AC3E}">
        <p14:creationId xmlns:p14="http://schemas.microsoft.com/office/powerpoint/2010/main" val="227728009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332656"/>
            <a:ext cx="6512511" cy="1143000"/>
          </a:xfrm>
        </p:spPr>
        <p:txBody>
          <a:bodyPr/>
          <a:lstStyle/>
          <a:p>
            <a:pPr marL="0" indent="0" algn="ctr">
              <a:buNone/>
            </a:pPr>
            <a:r>
              <a:rPr lang="pl-PL" sz="3200" dirty="0" err="1" smtClean="0"/>
              <a:t>Fachwotschatz</a:t>
            </a:r>
            <a:endParaRPr lang="pl-PL" sz="3200" dirty="0"/>
          </a:p>
        </p:txBody>
      </p:sp>
      <p:sp>
        <p:nvSpPr>
          <p:cNvPr id="3" name="Symbol zastępczy zawartości 2"/>
          <p:cNvSpPr>
            <a:spLocks noGrp="1"/>
          </p:cNvSpPr>
          <p:nvPr>
            <p:ph sz="quarter" idx="13"/>
          </p:nvPr>
        </p:nvSpPr>
        <p:spPr>
          <a:xfrm>
            <a:off x="611560" y="1484784"/>
            <a:ext cx="7848872" cy="4896544"/>
          </a:xfrm>
        </p:spPr>
        <p:txBody>
          <a:bodyPr>
            <a:normAutofit/>
          </a:bodyPr>
          <a:lstStyle/>
          <a:p>
            <a:pPr marL="45720" indent="0">
              <a:buNone/>
            </a:pPr>
            <a:r>
              <a:rPr lang="pl-PL" sz="2000" i="1" dirty="0" err="1">
                <a:solidFill>
                  <a:srgbClr val="7030A0"/>
                </a:solidFill>
              </a:rPr>
              <a:t>d</a:t>
            </a:r>
            <a:r>
              <a:rPr lang="pl-PL" sz="2000" i="1" dirty="0" err="1" smtClean="0">
                <a:solidFill>
                  <a:srgbClr val="7030A0"/>
                </a:solidFill>
              </a:rPr>
              <a:t>as</a:t>
            </a:r>
            <a:r>
              <a:rPr lang="pl-PL" sz="2000" i="1" dirty="0" smtClean="0">
                <a:solidFill>
                  <a:srgbClr val="7030A0"/>
                </a:solidFill>
              </a:rPr>
              <a:t> </a:t>
            </a:r>
            <a:r>
              <a:rPr lang="de-DE" sz="2000" i="1" dirty="0" smtClean="0">
                <a:solidFill>
                  <a:srgbClr val="7030A0"/>
                </a:solidFill>
              </a:rPr>
              <a:t>Betäubungsmittelgesetz</a:t>
            </a:r>
            <a:r>
              <a:rPr lang="pl-PL" sz="2000" i="1" dirty="0" smtClean="0">
                <a:solidFill>
                  <a:srgbClr val="7030A0"/>
                </a:solidFill>
              </a:rPr>
              <a:t>, -</a:t>
            </a:r>
            <a:r>
              <a:rPr lang="pl-PL" sz="2000" i="1" dirty="0" smtClean="0">
                <a:solidFill>
                  <a:srgbClr val="7030A0"/>
                </a:solidFill>
              </a:rPr>
              <a:t>e  </a:t>
            </a:r>
            <a:r>
              <a:rPr lang="pl-PL" sz="2000" i="1" dirty="0" smtClean="0">
                <a:solidFill>
                  <a:srgbClr val="7030A0"/>
                </a:solidFill>
              </a:rPr>
              <a:t>(</a:t>
            </a:r>
            <a:r>
              <a:rPr lang="pl-PL" sz="2000" i="1" dirty="0" err="1" smtClean="0">
                <a:solidFill>
                  <a:srgbClr val="7030A0"/>
                </a:solidFill>
              </a:rPr>
              <a:t>BtMG</a:t>
            </a:r>
            <a:r>
              <a:rPr lang="pl-PL" sz="2000" i="1" dirty="0" smtClean="0">
                <a:solidFill>
                  <a:srgbClr val="7030A0"/>
                </a:solidFill>
              </a:rPr>
              <a:t>) </a:t>
            </a:r>
            <a:r>
              <a:rPr lang="pl-PL" sz="2000" dirty="0" smtClean="0"/>
              <a:t>– ustawa o środkach odurzających;</a:t>
            </a:r>
          </a:p>
          <a:p>
            <a:pPr marL="45720" indent="0">
              <a:buNone/>
            </a:pPr>
            <a:r>
              <a:rPr lang="pl-PL" sz="2000" i="1" dirty="0" err="1">
                <a:solidFill>
                  <a:srgbClr val="7030A0"/>
                </a:solidFill>
              </a:rPr>
              <a:t>d</a:t>
            </a:r>
            <a:r>
              <a:rPr lang="pl-PL" sz="2000" i="1" dirty="0" err="1" smtClean="0">
                <a:solidFill>
                  <a:srgbClr val="7030A0"/>
                </a:solidFill>
              </a:rPr>
              <a:t>as</a:t>
            </a:r>
            <a:r>
              <a:rPr lang="pl-PL" sz="2000" i="1" dirty="0" smtClean="0">
                <a:solidFill>
                  <a:srgbClr val="7030A0"/>
                </a:solidFill>
              </a:rPr>
              <a:t> </a:t>
            </a:r>
            <a:r>
              <a:rPr lang="pl-PL" sz="2000" i="1" dirty="0" err="1" smtClean="0">
                <a:solidFill>
                  <a:srgbClr val="7030A0"/>
                </a:solidFill>
              </a:rPr>
              <a:t>Betäubungsmittel</a:t>
            </a:r>
            <a:r>
              <a:rPr lang="pl-PL" sz="2000" i="1" dirty="0" smtClean="0">
                <a:solidFill>
                  <a:srgbClr val="7030A0"/>
                </a:solidFill>
              </a:rPr>
              <a:t>, </a:t>
            </a:r>
            <a:r>
              <a:rPr lang="pl-PL" sz="2000" i="1" dirty="0">
                <a:solidFill>
                  <a:srgbClr val="7030A0"/>
                </a:solidFill>
              </a:rPr>
              <a:t>-</a:t>
            </a:r>
            <a:r>
              <a:rPr lang="pl-PL" sz="2000" i="1" dirty="0" smtClean="0">
                <a:solidFill>
                  <a:srgbClr val="7030A0"/>
                </a:solidFill>
              </a:rPr>
              <a:t> </a:t>
            </a:r>
            <a:r>
              <a:rPr lang="pl-PL" sz="2000" dirty="0" smtClean="0"/>
              <a:t>– środek odurzający;</a:t>
            </a:r>
          </a:p>
          <a:p>
            <a:pPr marL="45720" indent="0">
              <a:buNone/>
            </a:pPr>
            <a:r>
              <a:rPr lang="pl-PL" sz="2000" i="1" dirty="0" err="1">
                <a:solidFill>
                  <a:srgbClr val="7030A0"/>
                </a:solidFill>
              </a:rPr>
              <a:t>d</a:t>
            </a:r>
            <a:r>
              <a:rPr lang="pl-PL" sz="2000" i="1" dirty="0" err="1" smtClean="0">
                <a:solidFill>
                  <a:srgbClr val="7030A0"/>
                </a:solidFill>
              </a:rPr>
              <a:t>as</a:t>
            </a:r>
            <a:r>
              <a:rPr lang="pl-PL" sz="2000" i="1" dirty="0" smtClean="0">
                <a:solidFill>
                  <a:srgbClr val="7030A0"/>
                </a:solidFill>
              </a:rPr>
              <a:t> </a:t>
            </a:r>
            <a:r>
              <a:rPr lang="pl-PL" sz="2000" i="1" dirty="0" err="1" smtClean="0">
                <a:solidFill>
                  <a:srgbClr val="7030A0"/>
                </a:solidFill>
              </a:rPr>
              <a:t>Gesetz</a:t>
            </a:r>
            <a:r>
              <a:rPr lang="pl-PL" sz="2000" i="1" dirty="0" smtClean="0">
                <a:solidFill>
                  <a:srgbClr val="7030A0"/>
                </a:solidFill>
              </a:rPr>
              <a:t>, </a:t>
            </a:r>
            <a:r>
              <a:rPr lang="pl-PL" sz="2000" i="1" dirty="0" smtClean="0">
                <a:solidFill>
                  <a:srgbClr val="7030A0"/>
                </a:solidFill>
              </a:rPr>
              <a:t>-</a:t>
            </a:r>
            <a:r>
              <a:rPr lang="pl-PL" sz="2000" i="1" dirty="0" smtClean="0">
                <a:solidFill>
                  <a:srgbClr val="7030A0"/>
                </a:solidFill>
              </a:rPr>
              <a:t>e</a:t>
            </a:r>
            <a:r>
              <a:rPr lang="pl-PL" sz="2000" i="1" dirty="0" smtClean="0">
                <a:solidFill>
                  <a:srgbClr val="7030A0"/>
                </a:solidFill>
              </a:rPr>
              <a:t> </a:t>
            </a:r>
            <a:r>
              <a:rPr lang="pl-PL" sz="2000" dirty="0" smtClean="0"/>
              <a:t>– ustawa;</a:t>
            </a:r>
          </a:p>
          <a:p>
            <a:pPr marL="45720" indent="0">
              <a:buNone/>
            </a:pPr>
            <a:r>
              <a:rPr lang="pl-PL" sz="2000" i="1" dirty="0" err="1">
                <a:solidFill>
                  <a:srgbClr val="7030A0"/>
                </a:solidFill>
              </a:rPr>
              <a:t>d</a:t>
            </a:r>
            <a:r>
              <a:rPr lang="pl-PL" sz="2000" i="1" dirty="0" err="1" smtClean="0">
                <a:solidFill>
                  <a:srgbClr val="7030A0"/>
                </a:solidFill>
              </a:rPr>
              <a:t>ie</a:t>
            </a:r>
            <a:r>
              <a:rPr lang="pl-PL" sz="2000" i="1" dirty="0" smtClean="0">
                <a:solidFill>
                  <a:srgbClr val="7030A0"/>
                </a:solidFill>
              </a:rPr>
              <a:t> </a:t>
            </a:r>
            <a:r>
              <a:rPr lang="pl-PL" sz="2000" i="1" dirty="0" err="1" smtClean="0">
                <a:solidFill>
                  <a:srgbClr val="7030A0"/>
                </a:solidFill>
              </a:rPr>
              <a:t>Genehmigung</a:t>
            </a:r>
            <a:r>
              <a:rPr lang="pl-PL" sz="2000" i="1" dirty="0" smtClean="0">
                <a:solidFill>
                  <a:srgbClr val="7030A0"/>
                </a:solidFill>
              </a:rPr>
              <a:t>, -en </a:t>
            </a:r>
            <a:r>
              <a:rPr lang="pl-PL" sz="2000" dirty="0" smtClean="0"/>
              <a:t>– zezwolenie;</a:t>
            </a:r>
          </a:p>
          <a:p>
            <a:pPr marL="45720" indent="0">
              <a:buNone/>
            </a:pPr>
            <a:r>
              <a:rPr lang="pl-PL" sz="2000" i="1" dirty="0">
                <a:solidFill>
                  <a:srgbClr val="7030A0"/>
                </a:solidFill>
              </a:rPr>
              <a:t>d</a:t>
            </a:r>
            <a:r>
              <a:rPr lang="pl-PL" sz="2000" i="1" dirty="0" smtClean="0">
                <a:solidFill>
                  <a:srgbClr val="7030A0"/>
                </a:solidFill>
              </a:rPr>
              <a:t>er </a:t>
            </a:r>
            <a:r>
              <a:rPr lang="de-DE" sz="2000" i="1" dirty="0" smtClean="0">
                <a:solidFill>
                  <a:srgbClr val="7030A0"/>
                </a:solidFill>
              </a:rPr>
              <a:t>Bundesinstitut </a:t>
            </a:r>
            <a:r>
              <a:rPr lang="de-DE" sz="2000" i="1" dirty="0">
                <a:solidFill>
                  <a:srgbClr val="7030A0"/>
                </a:solidFill>
              </a:rPr>
              <a:t>für Arzneimittel und Medizinprodukte (</a:t>
            </a:r>
            <a:r>
              <a:rPr lang="de-DE" sz="2000" i="1" dirty="0" err="1">
                <a:solidFill>
                  <a:srgbClr val="7030A0"/>
                </a:solidFill>
              </a:rPr>
              <a:t>BfArM</a:t>
            </a:r>
            <a:r>
              <a:rPr lang="de-DE" sz="2000" i="1" dirty="0" smtClean="0">
                <a:solidFill>
                  <a:srgbClr val="7030A0"/>
                </a:solidFill>
              </a:rPr>
              <a:t>)</a:t>
            </a:r>
            <a:r>
              <a:rPr lang="pl-PL" sz="2000" i="1" dirty="0" smtClean="0">
                <a:solidFill>
                  <a:srgbClr val="7030A0"/>
                </a:solidFill>
              </a:rPr>
              <a:t> </a:t>
            </a:r>
            <a:r>
              <a:rPr lang="pl-PL" sz="2000" i="1" dirty="0" smtClean="0">
                <a:solidFill>
                  <a:schemeClr val="tx1"/>
                </a:solidFill>
              </a:rPr>
              <a:t>– </a:t>
            </a:r>
            <a:r>
              <a:rPr lang="pl-PL" sz="2000" dirty="0" smtClean="0">
                <a:solidFill>
                  <a:schemeClr val="tx1"/>
                </a:solidFill>
              </a:rPr>
              <a:t>federalny instytut do spraw leków i produktów medycznych;</a:t>
            </a:r>
          </a:p>
          <a:p>
            <a:pPr marL="45720" indent="0">
              <a:buNone/>
            </a:pPr>
            <a:r>
              <a:rPr lang="de-DE" sz="2000" dirty="0">
                <a:solidFill>
                  <a:srgbClr val="7030A0"/>
                </a:solidFill>
              </a:rPr>
              <a:t>sonstige </a:t>
            </a:r>
            <a:r>
              <a:rPr lang="de-DE" sz="2000" dirty="0" err="1" smtClean="0">
                <a:solidFill>
                  <a:srgbClr val="7030A0"/>
                </a:solidFill>
              </a:rPr>
              <a:t>Inverkehrbringung</a:t>
            </a:r>
            <a:r>
              <a:rPr lang="pl-PL" sz="2000" dirty="0" smtClean="0">
                <a:solidFill>
                  <a:srgbClr val="7030A0"/>
                </a:solidFill>
              </a:rPr>
              <a:t> </a:t>
            </a:r>
            <a:r>
              <a:rPr lang="pl-PL" sz="2000" dirty="0" smtClean="0">
                <a:solidFill>
                  <a:schemeClr val="tx1"/>
                </a:solidFill>
              </a:rPr>
              <a:t>- inne formy wprowadzania do obrotu;</a:t>
            </a:r>
          </a:p>
          <a:p>
            <a:pPr marL="45720" indent="0">
              <a:buNone/>
            </a:pPr>
            <a:r>
              <a:rPr lang="pl-PL" sz="2000" i="1" dirty="0" smtClean="0">
                <a:solidFill>
                  <a:srgbClr val="7030A0"/>
                </a:solidFill>
              </a:rPr>
              <a:t>s</a:t>
            </a:r>
            <a:r>
              <a:rPr lang="de-DE" sz="2000" i="1" dirty="0" err="1" smtClean="0">
                <a:solidFill>
                  <a:srgbClr val="7030A0"/>
                </a:solidFill>
              </a:rPr>
              <a:t>trafbar</a:t>
            </a:r>
            <a:r>
              <a:rPr lang="pl-PL" sz="2000" i="1" dirty="0" smtClean="0">
                <a:solidFill>
                  <a:srgbClr val="7030A0"/>
                </a:solidFill>
              </a:rPr>
              <a:t> (</a:t>
            </a:r>
            <a:r>
              <a:rPr lang="pl-PL" sz="2000" i="1" dirty="0" err="1" smtClean="0">
                <a:solidFill>
                  <a:srgbClr val="7030A0"/>
                </a:solidFill>
              </a:rPr>
              <a:t>adj</a:t>
            </a:r>
            <a:r>
              <a:rPr lang="pl-PL" sz="2000" i="1" dirty="0" smtClean="0">
                <a:solidFill>
                  <a:srgbClr val="7030A0"/>
                </a:solidFill>
              </a:rPr>
              <a:t>) </a:t>
            </a:r>
            <a:r>
              <a:rPr lang="pl-PL" sz="2000" dirty="0" smtClean="0"/>
              <a:t>– karalne;</a:t>
            </a:r>
          </a:p>
          <a:p>
            <a:pPr marL="45720" indent="0">
              <a:buNone/>
            </a:pPr>
            <a:r>
              <a:rPr lang="pl-PL" sz="2000" i="1" dirty="0" err="1">
                <a:solidFill>
                  <a:srgbClr val="7030A0"/>
                </a:solidFill>
              </a:rPr>
              <a:t>d</a:t>
            </a:r>
            <a:r>
              <a:rPr lang="pl-PL" sz="2000" i="1" dirty="0" err="1" smtClean="0">
                <a:solidFill>
                  <a:srgbClr val="7030A0"/>
                </a:solidFill>
              </a:rPr>
              <a:t>ie</a:t>
            </a:r>
            <a:r>
              <a:rPr lang="pl-PL" sz="2000" i="1" dirty="0" smtClean="0">
                <a:solidFill>
                  <a:srgbClr val="7030A0"/>
                </a:solidFill>
              </a:rPr>
              <a:t> </a:t>
            </a:r>
            <a:r>
              <a:rPr lang="de-DE" sz="2000" i="1" dirty="0" smtClean="0">
                <a:solidFill>
                  <a:srgbClr val="7030A0"/>
                </a:solidFill>
              </a:rPr>
              <a:t>Ausnahmegenehmigung</a:t>
            </a:r>
            <a:r>
              <a:rPr lang="pl-PL" sz="2000" i="1" dirty="0" smtClean="0">
                <a:solidFill>
                  <a:srgbClr val="7030A0"/>
                </a:solidFill>
              </a:rPr>
              <a:t>, -en </a:t>
            </a:r>
            <a:r>
              <a:rPr lang="pl-PL" sz="2000" dirty="0" smtClean="0"/>
              <a:t>– wyjątkowe zezwolenie;</a:t>
            </a:r>
          </a:p>
          <a:p>
            <a:pPr marL="45720" indent="0">
              <a:buNone/>
            </a:pPr>
            <a:r>
              <a:rPr lang="pl-PL" sz="2000" i="1" dirty="0">
                <a:solidFill>
                  <a:srgbClr val="7030A0"/>
                </a:solidFill>
              </a:rPr>
              <a:t>d</a:t>
            </a:r>
            <a:r>
              <a:rPr lang="pl-PL" sz="2000" i="1" dirty="0" smtClean="0">
                <a:solidFill>
                  <a:srgbClr val="7030A0"/>
                </a:solidFill>
              </a:rPr>
              <a:t>er </a:t>
            </a:r>
            <a:r>
              <a:rPr lang="pl-PL" sz="2000" i="1" dirty="0" smtClean="0">
                <a:solidFill>
                  <a:srgbClr val="7030A0"/>
                </a:solidFill>
              </a:rPr>
              <a:t>Richter, - n </a:t>
            </a:r>
            <a:r>
              <a:rPr lang="pl-PL" sz="2000" dirty="0" smtClean="0"/>
              <a:t>– sędzia;</a:t>
            </a:r>
          </a:p>
          <a:p>
            <a:pPr marL="45720" indent="0">
              <a:buNone/>
            </a:pPr>
            <a:r>
              <a:rPr lang="de-DE" sz="2000" i="1" dirty="0">
                <a:solidFill>
                  <a:srgbClr val="7030A0"/>
                </a:solidFill>
              </a:rPr>
              <a:t>Recht auf </a:t>
            </a:r>
            <a:r>
              <a:rPr lang="de-DE" sz="2000" i="1" dirty="0" smtClean="0">
                <a:solidFill>
                  <a:srgbClr val="7030A0"/>
                </a:solidFill>
              </a:rPr>
              <a:t>Rausch</a:t>
            </a:r>
            <a:r>
              <a:rPr lang="pl-PL" sz="2000" i="1" dirty="0" smtClean="0">
                <a:solidFill>
                  <a:srgbClr val="7030A0"/>
                </a:solidFill>
              </a:rPr>
              <a:t> </a:t>
            </a:r>
            <a:r>
              <a:rPr lang="pl-PL" sz="2000" dirty="0" smtClean="0"/>
              <a:t>– prawo do rauszu,</a:t>
            </a:r>
          </a:p>
          <a:p>
            <a:pPr marL="45720" indent="0">
              <a:buNone/>
            </a:pPr>
            <a:endParaRPr lang="pl-PL" dirty="0" smtClean="0"/>
          </a:p>
          <a:p>
            <a:pPr marL="45720" indent="0">
              <a:buNone/>
            </a:pPr>
            <a:endParaRPr lang="pl-PL" dirty="0"/>
          </a:p>
        </p:txBody>
      </p:sp>
    </p:spTree>
    <p:extLst>
      <p:ext uri="{BB962C8B-B14F-4D97-AF65-F5344CB8AC3E}">
        <p14:creationId xmlns:p14="http://schemas.microsoft.com/office/powerpoint/2010/main" val="175917381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115616" y="332656"/>
            <a:ext cx="6512511" cy="1143000"/>
          </a:xfrm>
        </p:spPr>
        <p:txBody>
          <a:bodyPr/>
          <a:lstStyle/>
          <a:p>
            <a:pPr marL="0" indent="0" algn="ctr">
              <a:buNone/>
            </a:pPr>
            <a:r>
              <a:rPr lang="pl-PL" sz="3200" dirty="0" err="1" smtClean="0"/>
              <a:t>Fachwotschatz</a:t>
            </a:r>
            <a:endParaRPr lang="pl-PL" sz="3200" dirty="0"/>
          </a:p>
        </p:txBody>
      </p:sp>
      <p:sp>
        <p:nvSpPr>
          <p:cNvPr id="3" name="Symbol zastępczy zawartości 2"/>
          <p:cNvSpPr>
            <a:spLocks noGrp="1"/>
          </p:cNvSpPr>
          <p:nvPr>
            <p:ph sz="quarter" idx="13"/>
          </p:nvPr>
        </p:nvSpPr>
        <p:spPr>
          <a:xfrm>
            <a:off x="611560" y="1484784"/>
            <a:ext cx="7848872" cy="4896544"/>
          </a:xfrm>
        </p:spPr>
        <p:txBody>
          <a:bodyPr>
            <a:normAutofit/>
          </a:bodyPr>
          <a:lstStyle/>
          <a:p>
            <a:pPr marL="45720" indent="0">
              <a:buNone/>
            </a:pPr>
            <a:r>
              <a:rPr lang="pl-PL" sz="2000" i="1" dirty="0" err="1">
                <a:solidFill>
                  <a:srgbClr val="7030A0"/>
                </a:solidFill>
              </a:rPr>
              <a:t>d</a:t>
            </a:r>
            <a:r>
              <a:rPr lang="pl-PL" sz="2000" i="1" dirty="0" err="1" smtClean="0">
                <a:solidFill>
                  <a:srgbClr val="7030A0"/>
                </a:solidFill>
              </a:rPr>
              <a:t>as</a:t>
            </a:r>
            <a:r>
              <a:rPr lang="pl-PL" sz="2000" i="1" dirty="0" smtClean="0">
                <a:solidFill>
                  <a:srgbClr val="7030A0"/>
                </a:solidFill>
              </a:rPr>
              <a:t> </a:t>
            </a:r>
            <a:r>
              <a:rPr lang="de-DE" sz="2000" i="1" dirty="0" smtClean="0">
                <a:solidFill>
                  <a:srgbClr val="7030A0"/>
                </a:solidFill>
              </a:rPr>
              <a:t>Betäubungsmittelgesetz</a:t>
            </a:r>
            <a:r>
              <a:rPr lang="pl-PL" sz="2000" i="1" dirty="0" smtClean="0">
                <a:solidFill>
                  <a:srgbClr val="7030A0"/>
                </a:solidFill>
              </a:rPr>
              <a:t>, -en  (</a:t>
            </a:r>
            <a:r>
              <a:rPr lang="pl-PL" sz="2000" i="1" dirty="0" err="1" smtClean="0">
                <a:solidFill>
                  <a:srgbClr val="7030A0"/>
                </a:solidFill>
              </a:rPr>
              <a:t>BtMG</a:t>
            </a:r>
            <a:r>
              <a:rPr lang="pl-PL" sz="2000" i="1" dirty="0" smtClean="0">
                <a:solidFill>
                  <a:srgbClr val="7030A0"/>
                </a:solidFill>
              </a:rPr>
              <a:t>) </a:t>
            </a:r>
            <a:r>
              <a:rPr lang="pl-PL" sz="2000" dirty="0" smtClean="0"/>
              <a:t>– ustawa o środkach odurzających;</a:t>
            </a:r>
          </a:p>
          <a:p>
            <a:pPr marL="45720" indent="0">
              <a:buNone/>
            </a:pPr>
            <a:r>
              <a:rPr lang="pl-PL" i="1" dirty="0" err="1" smtClean="0">
                <a:solidFill>
                  <a:srgbClr val="7030A0"/>
                </a:solidFill>
              </a:rPr>
              <a:t>das</a:t>
            </a:r>
            <a:r>
              <a:rPr lang="pl-PL" i="1" dirty="0" smtClean="0">
                <a:solidFill>
                  <a:srgbClr val="7030A0"/>
                </a:solidFill>
              </a:rPr>
              <a:t> </a:t>
            </a:r>
            <a:r>
              <a:rPr lang="de-DE" i="1" dirty="0" smtClean="0">
                <a:solidFill>
                  <a:srgbClr val="7030A0"/>
                </a:solidFill>
              </a:rPr>
              <a:t>Bundesverfassungsgericht</a:t>
            </a:r>
            <a:r>
              <a:rPr lang="pl-PL" i="1" dirty="0" smtClean="0">
                <a:solidFill>
                  <a:srgbClr val="7030A0"/>
                </a:solidFill>
              </a:rPr>
              <a:t>, -en </a:t>
            </a:r>
            <a:r>
              <a:rPr lang="pl-PL" dirty="0" smtClean="0"/>
              <a:t>– Federalny Trybunał Konstytucyjny;</a:t>
            </a:r>
          </a:p>
          <a:p>
            <a:pPr marL="45720" indent="0">
              <a:buNone/>
            </a:pPr>
            <a:r>
              <a:rPr lang="de-DE" dirty="0" smtClean="0">
                <a:solidFill>
                  <a:srgbClr val="7030A0"/>
                </a:solidFill>
              </a:rPr>
              <a:t>legalisieren</a:t>
            </a:r>
            <a:r>
              <a:rPr lang="pl-PL" dirty="0" smtClean="0">
                <a:solidFill>
                  <a:srgbClr val="7030A0"/>
                </a:solidFill>
              </a:rPr>
              <a:t> </a:t>
            </a:r>
            <a:r>
              <a:rPr lang="pl-PL" dirty="0" smtClean="0"/>
              <a:t>- zalegalizować;</a:t>
            </a:r>
          </a:p>
          <a:p>
            <a:pPr marL="45720" indent="0">
              <a:buNone/>
            </a:pPr>
            <a:r>
              <a:rPr lang="pl-PL" i="1" dirty="0" err="1">
                <a:solidFill>
                  <a:srgbClr val="7030A0"/>
                </a:solidFill>
              </a:rPr>
              <a:t>g</a:t>
            </a:r>
            <a:r>
              <a:rPr lang="pl-PL" i="1" dirty="0" err="1" smtClean="0">
                <a:solidFill>
                  <a:srgbClr val="7030A0"/>
                </a:solidFill>
              </a:rPr>
              <a:t>eringe</a:t>
            </a:r>
            <a:r>
              <a:rPr lang="pl-PL" i="1" dirty="0" smtClean="0">
                <a:solidFill>
                  <a:srgbClr val="7030A0"/>
                </a:solidFill>
              </a:rPr>
              <a:t> </a:t>
            </a:r>
            <a:r>
              <a:rPr lang="pl-PL" i="1" dirty="0" err="1" smtClean="0">
                <a:solidFill>
                  <a:srgbClr val="7030A0"/>
                </a:solidFill>
              </a:rPr>
              <a:t>Menge</a:t>
            </a:r>
            <a:r>
              <a:rPr lang="pl-PL" i="1" dirty="0" smtClean="0">
                <a:solidFill>
                  <a:srgbClr val="7030A0"/>
                </a:solidFill>
              </a:rPr>
              <a:t> </a:t>
            </a:r>
            <a:r>
              <a:rPr lang="pl-PL" dirty="0" smtClean="0"/>
              <a:t>– mała ilość;</a:t>
            </a:r>
          </a:p>
          <a:p>
            <a:pPr marL="45720" indent="0">
              <a:buNone/>
            </a:pPr>
            <a:r>
              <a:rPr lang="de-DE" i="1" dirty="0">
                <a:solidFill>
                  <a:srgbClr val="7030A0"/>
                </a:solidFill>
              </a:rPr>
              <a:t>die </a:t>
            </a:r>
            <a:r>
              <a:rPr lang="de-DE" i="1" dirty="0" smtClean="0">
                <a:solidFill>
                  <a:srgbClr val="7030A0"/>
                </a:solidFill>
              </a:rPr>
              <a:t>Staatsanwaltschaft</a:t>
            </a:r>
            <a:r>
              <a:rPr lang="pl-PL" i="1" dirty="0" smtClean="0">
                <a:solidFill>
                  <a:srgbClr val="7030A0"/>
                </a:solidFill>
              </a:rPr>
              <a:t>, -en</a:t>
            </a:r>
            <a:r>
              <a:rPr lang="pl-PL" dirty="0" smtClean="0"/>
              <a:t> – Prokuratura;</a:t>
            </a:r>
          </a:p>
          <a:p>
            <a:pPr marL="45720" indent="0">
              <a:buNone/>
            </a:pPr>
            <a:r>
              <a:rPr lang="de-DE" i="1" dirty="0">
                <a:solidFill>
                  <a:srgbClr val="7030A0"/>
                </a:solidFill>
              </a:rPr>
              <a:t>das </a:t>
            </a:r>
            <a:r>
              <a:rPr lang="de-DE" i="1" dirty="0" smtClean="0">
                <a:solidFill>
                  <a:srgbClr val="7030A0"/>
                </a:solidFill>
              </a:rPr>
              <a:t>Verfahren</a:t>
            </a:r>
            <a:r>
              <a:rPr lang="pl-PL" i="1" dirty="0">
                <a:solidFill>
                  <a:srgbClr val="7030A0"/>
                </a:solidFill>
              </a:rPr>
              <a:t> </a:t>
            </a:r>
            <a:r>
              <a:rPr lang="pl-PL" dirty="0" smtClean="0"/>
              <a:t>– postępowanie;</a:t>
            </a:r>
          </a:p>
          <a:p>
            <a:pPr marL="45720" indent="0">
              <a:buNone/>
            </a:pPr>
            <a:r>
              <a:rPr lang="pl-PL" i="1" dirty="0" smtClean="0">
                <a:solidFill>
                  <a:srgbClr val="7030A0"/>
                </a:solidFill>
              </a:rPr>
              <a:t>d</a:t>
            </a:r>
            <a:r>
              <a:rPr lang="de-DE" i="1" dirty="0" err="1" smtClean="0">
                <a:solidFill>
                  <a:srgbClr val="7030A0"/>
                </a:solidFill>
              </a:rPr>
              <a:t>ie</a:t>
            </a:r>
            <a:r>
              <a:rPr lang="de-DE" i="1" dirty="0" smtClean="0">
                <a:solidFill>
                  <a:srgbClr val="7030A0"/>
                </a:solidFill>
              </a:rPr>
              <a:t> Verordnung</a:t>
            </a:r>
            <a:r>
              <a:rPr lang="pl-PL" i="1" dirty="0" smtClean="0">
                <a:solidFill>
                  <a:srgbClr val="7030A0"/>
                </a:solidFill>
              </a:rPr>
              <a:t>, -</a:t>
            </a:r>
            <a:r>
              <a:rPr lang="de-DE" i="1" dirty="0" smtClean="0">
                <a:solidFill>
                  <a:srgbClr val="7030A0"/>
                </a:solidFill>
              </a:rPr>
              <a:t>en</a:t>
            </a:r>
            <a:r>
              <a:rPr lang="pl-PL" i="1" dirty="0" smtClean="0">
                <a:solidFill>
                  <a:srgbClr val="7030A0"/>
                </a:solidFill>
              </a:rPr>
              <a:t> </a:t>
            </a:r>
            <a:r>
              <a:rPr lang="pl-PL" dirty="0" smtClean="0"/>
              <a:t>– rozporządzenie;</a:t>
            </a:r>
          </a:p>
          <a:p>
            <a:pPr marL="45720" indent="0">
              <a:buNone/>
            </a:pPr>
            <a:r>
              <a:rPr lang="pl-PL" i="1" dirty="0" err="1">
                <a:solidFill>
                  <a:srgbClr val="7030A0"/>
                </a:solidFill>
              </a:rPr>
              <a:t>d</a:t>
            </a:r>
            <a:r>
              <a:rPr lang="pl-PL" i="1" dirty="0" err="1" smtClean="0">
                <a:solidFill>
                  <a:srgbClr val="7030A0"/>
                </a:solidFill>
              </a:rPr>
              <a:t>ie</a:t>
            </a:r>
            <a:r>
              <a:rPr lang="pl-PL" i="1" dirty="0" smtClean="0">
                <a:solidFill>
                  <a:srgbClr val="7030A0"/>
                </a:solidFill>
              </a:rPr>
              <a:t> </a:t>
            </a:r>
            <a:r>
              <a:rPr lang="pl-PL" i="1" dirty="0" err="1" smtClean="0">
                <a:solidFill>
                  <a:srgbClr val="7030A0"/>
                </a:solidFill>
              </a:rPr>
              <a:t>Entkriminalisierung</a:t>
            </a:r>
            <a:r>
              <a:rPr lang="pl-PL" i="1" dirty="0" smtClean="0">
                <a:solidFill>
                  <a:srgbClr val="7030A0"/>
                </a:solidFill>
              </a:rPr>
              <a:t>, -en </a:t>
            </a:r>
            <a:r>
              <a:rPr lang="pl-PL" dirty="0" smtClean="0"/>
              <a:t>– depenalizacja;</a:t>
            </a:r>
          </a:p>
          <a:p>
            <a:pPr marL="45720" indent="0">
              <a:buNone/>
            </a:pPr>
            <a:r>
              <a:rPr lang="pl-PL" i="1" dirty="0" err="1">
                <a:solidFill>
                  <a:srgbClr val="7030A0"/>
                </a:solidFill>
              </a:rPr>
              <a:t>d</a:t>
            </a:r>
            <a:r>
              <a:rPr lang="pl-PL" i="1" dirty="0" err="1" smtClean="0">
                <a:solidFill>
                  <a:srgbClr val="7030A0"/>
                </a:solidFill>
              </a:rPr>
              <a:t>ie</a:t>
            </a:r>
            <a:r>
              <a:rPr lang="pl-PL" i="1" dirty="0" smtClean="0">
                <a:solidFill>
                  <a:srgbClr val="7030A0"/>
                </a:solidFill>
              </a:rPr>
              <a:t> </a:t>
            </a:r>
            <a:r>
              <a:rPr lang="de-DE" i="1" dirty="0" smtClean="0">
                <a:solidFill>
                  <a:srgbClr val="7030A0"/>
                </a:solidFill>
              </a:rPr>
              <a:t>Freiheitsstrafe</a:t>
            </a:r>
            <a:r>
              <a:rPr lang="pl-PL" i="1" dirty="0" smtClean="0">
                <a:solidFill>
                  <a:srgbClr val="7030A0"/>
                </a:solidFill>
              </a:rPr>
              <a:t>, </a:t>
            </a:r>
            <a:r>
              <a:rPr lang="pl-PL" i="1" dirty="0" smtClean="0">
                <a:solidFill>
                  <a:srgbClr val="7030A0"/>
                </a:solidFill>
              </a:rPr>
              <a:t>-</a:t>
            </a:r>
            <a:r>
              <a:rPr lang="pl-PL" i="1" dirty="0">
                <a:solidFill>
                  <a:srgbClr val="7030A0"/>
                </a:solidFill>
              </a:rPr>
              <a:t>n</a:t>
            </a:r>
            <a:r>
              <a:rPr lang="pl-PL" i="1" dirty="0" smtClean="0">
                <a:solidFill>
                  <a:srgbClr val="7030A0"/>
                </a:solidFill>
              </a:rPr>
              <a:t> </a:t>
            </a:r>
            <a:r>
              <a:rPr lang="pl-PL" dirty="0" smtClean="0"/>
              <a:t>– kara pozbawienia </a:t>
            </a:r>
            <a:r>
              <a:rPr lang="pl-PL" dirty="0" err="1" smtClean="0"/>
              <a:t>wolnosci</a:t>
            </a:r>
            <a:r>
              <a:rPr lang="pl-PL" dirty="0" smtClean="0"/>
              <a:t>;</a:t>
            </a:r>
          </a:p>
          <a:p>
            <a:pPr marL="45720" indent="0">
              <a:buNone/>
            </a:pPr>
            <a:endParaRPr lang="pl-PL" dirty="0" smtClean="0"/>
          </a:p>
          <a:p>
            <a:pPr marL="45720" indent="0">
              <a:buNone/>
            </a:pPr>
            <a:endParaRPr lang="pl-PL" dirty="0" smtClean="0"/>
          </a:p>
          <a:p>
            <a:pPr marL="45720" indent="0">
              <a:buNone/>
            </a:pPr>
            <a:endParaRPr lang="pl-PL" dirty="0" smtClean="0"/>
          </a:p>
          <a:p>
            <a:pPr marL="45720" indent="0">
              <a:buNone/>
            </a:pPr>
            <a:endParaRPr lang="pl-PL" dirty="0" smtClean="0"/>
          </a:p>
          <a:p>
            <a:pPr marL="45720" indent="0">
              <a:buNone/>
            </a:pPr>
            <a:endParaRPr lang="pl-PL" dirty="0" smtClean="0"/>
          </a:p>
          <a:p>
            <a:pPr marL="45720" indent="0">
              <a:buNone/>
            </a:pPr>
            <a:endParaRPr lang="pl-PL" dirty="0" smtClean="0"/>
          </a:p>
          <a:p>
            <a:pPr marL="45720" indent="0">
              <a:buNone/>
            </a:pPr>
            <a:endParaRPr lang="pl-PL" dirty="0" smtClean="0"/>
          </a:p>
          <a:p>
            <a:pPr marL="45720" indent="0">
              <a:buNone/>
            </a:pPr>
            <a:endParaRPr lang="pl-PL" dirty="0"/>
          </a:p>
        </p:txBody>
      </p:sp>
    </p:spTree>
    <p:extLst>
      <p:ext uri="{BB962C8B-B14F-4D97-AF65-F5344CB8AC3E}">
        <p14:creationId xmlns:p14="http://schemas.microsoft.com/office/powerpoint/2010/main" val="1576391059"/>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lumMod val="75000"/>
              </a:schemeClr>
            </a:gs>
            <a:gs pos="39999">
              <a:schemeClr val="bg1"/>
            </a:gs>
            <a:gs pos="70000">
              <a:schemeClr val="bg1"/>
            </a:gs>
            <a:gs pos="100000">
              <a:schemeClr val="bg1"/>
            </a:gs>
          </a:gsLst>
          <a:lin ang="5400000" scaled="1"/>
          <a:tileRect/>
        </a:gradFill>
        <a:effectLst/>
      </p:bgPr>
    </p:bg>
    <p:spTree>
      <p:nvGrpSpPr>
        <p:cNvPr id="1" name=""/>
        <p:cNvGrpSpPr/>
        <p:nvPr/>
      </p:nvGrpSpPr>
      <p:grpSpPr>
        <a:xfrm>
          <a:off x="0" y="0"/>
          <a:ext cx="0" cy="0"/>
          <a:chOff x="0" y="0"/>
          <a:chExt cx="0" cy="0"/>
        </a:xfrm>
      </p:grpSpPr>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768" y="3899378"/>
            <a:ext cx="3627715" cy="3144939"/>
          </a:xfrm>
          <a:prstGeom prst="rect">
            <a:avLst/>
          </a:prstGeom>
        </p:spPr>
      </p:pic>
      <p:sp>
        <p:nvSpPr>
          <p:cNvPr id="2" name="Tytuł 1"/>
          <p:cNvSpPr>
            <a:spLocks noGrp="1"/>
          </p:cNvSpPr>
          <p:nvPr>
            <p:ph type="title"/>
          </p:nvPr>
        </p:nvSpPr>
        <p:spPr>
          <a:xfrm>
            <a:off x="1115616" y="692696"/>
            <a:ext cx="6512511" cy="1143000"/>
          </a:xfrm>
        </p:spPr>
        <p:txBody>
          <a:bodyPr/>
          <a:lstStyle/>
          <a:p>
            <a:pPr marL="0" indent="0" algn="ctr">
              <a:buNone/>
            </a:pPr>
            <a:r>
              <a:rPr lang="pl-PL" dirty="0" err="1" smtClean="0"/>
              <a:t>Bibliographie</a:t>
            </a:r>
            <a:r>
              <a:rPr lang="pl-PL" dirty="0" smtClean="0"/>
              <a:t>:</a:t>
            </a:r>
            <a:endParaRPr lang="pl-PL" dirty="0"/>
          </a:p>
        </p:txBody>
      </p:sp>
      <p:sp>
        <p:nvSpPr>
          <p:cNvPr id="3" name="Symbol zastępczy zawartości 2"/>
          <p:cNvSpPr>
            <a:spLocks noGrp="1"/>
          </p:cNvSpPr>
          <p:nvPr>
            <p:ph sz="quarter" idx="13"/>
          </p:nvPr>
        </p:nvSpPr>
        <p:spPr>
          <a:xfrm>
            <a:off x="755576" y="1916832"/>
            <a:ext cx="7416824" cy="3474720"/>
          </a:xfrm>
        </p:spPr>
        <p:txBody>
          <a:bodyPr/>
          <a:lstStyle/>
          <a:p>
            <a:pPr marL="502920" indent="-457200">
              <a:buFont typeface="+mj-lt"/>
              <a:buAutoNum type="arabicPeriod"/>
            </a:pPr>
            <a:r>
              <a:rPr lang="de-DE" sz="2000" dirty="0" smtClean="0">
                <a:hlinkClick r:id="rId3"/>
              </a:rPr>
              <a:t>http</a:t>
            </a:r>
            <a:r>
              <a:rPr lang="de-DE" sz="2000" dirty="0">
                <a:hlinkClick r:id="rId3"/>
              </a:rPr>
              <a:t>://www.gifte.de/Recht/btmg_anlage_i.htm</a:t>
            </a:r>
            <a:endParaRPr lang="de-DE" sz="2000" dirty="0"/>
          </a:p>
          <a:p>
            <a:pPr marL="502920" indent="-457200">
              <a:buFont typeface="+mj-lt"/>
              <a:buAutoNum type="arabicPeriod"/>
            </a:pPr>
            <a:r>
              <a:rPr lang="de-DE" sz="2000" i="1" dirty="0">
                <a:hlinkClick r:id="rId4"/>
              </a:rPr>
              <a:t>Das fängt ja gut an – Das neue Jahr bringt erste amtliche Hanfblütenrezepte</a:t>
            </a:r>
            <a:r>
              <a:rPr lang="de-DE" sz="2000" dirty="0"/>
              <a:t>. </a:t>
            </a:r>
            <a:r>
              <a:rPr lang="de-DE" sz="2000" i="1" u="sng" dirty="0">
                <a:solidFill>
                  <a:srgbClr val="7030A0"/>
                </a:solidFill>
              </a:rPr>
              <a:t>In: Hanf Journal.</a:t>
            </a:r>
            <a:r>
              <a:rPr lang="pl-PL" sz="2000" i="1" u="sng" dirty="0" smtClean="0">
                <a:solidFill>
                  <a:srgbClr val="7030A0"/>
                </a:solidFill>
              </a:rPr>
              <a:t>W</a:t>
            </a:r>
            <a:r>
              <a:rPr lang="pl-PL" sz="2000" i="1" u="sng" dirty="0">
                <a:solidFill>
                  <a:srgbClr val="7030A0"/>
                </a:solidFill>
              </a:rPr>
              <a:t>. </a:t>
            </a:r>
            <a:endParaRPr lang="pl-PL" sz="2000" i="1" u="sng" dirty="0" smtClean="0">
              <a:solidFill>
                <a:srgbClr val="7030A0"/>
              </a:solidFill>
            </a:endParaRPr>
          </a:p>
          <a:p>
            <a:pPr marL="502920" indent="-457200">
              <a:buFont typeface="+mj-lt"/>
              <a:buAutoNum type="arabicPeriod"/>
            </a:pPr>
            <a:r>
              <a:rPr lang="pl-PL" sz="2000" i="1" u="sng" dirty="0" smtClean="0">
                <a:solidFill>
                  <a:srgbClr val="7030A0"/>
                </a:solidFill>
                <a:hlinkClick r:id="rId5"/>
              </a:rPr>
              <a:t>www.fachanwalt-strafrecht-muenchen.org/aktuelles/betaeubungsmittelstrafrecht-1/</a:t>
            </a:r>
            <a:endParaRPr lang="pl-PL" sz="2000" i="1" u="sng" dirty="0" smtClean="0">
              <a:solidFill>
                <a:srgbClr val="7030A0"/>
              </a:solidFill>
            </a:endParaRPr>
          </a:p>
          <a:p>
            <a:pPr marL="502920" indent="-457200">
              <a:buFont typeface="+mj-lt"/>
              <a:buAutoNum type="arabicPeriod"/>
            </a:pPr>
            <a:r>
              <a:rPr lang="pl-PL" sz="2000" i="1" u="sng" dirty="0">
                <a:solidFill>
                  <a:srgbClr val="7030A0"/>
                </a:solidFill>
              </a:rPr>
              <a:t>de.wikipedia.org</a:t>
            </a:r>
          </a:p>
          <a:p>
            <a:pPr marL="45720" indent="0">
              <a:buNone/>
            </a:pPr>
            <a:endParaRPr lang="pl-PL" dirty="0"/>
          </a:p>
        </p:txBody>
      </p:sp>
    </p:spTree>
    <p:extLst>
      <p:ext uri="{BB962C8B-B14F-4D97-AF65-F5344CB8AC3E}">
        <p14:creationId xmlns:p14="http://schemas.microsoft.com/office/powerpoint/2010/main" val="4041004802"/>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bg2">
                <a:lumMod val="75000"/>
              </a:schemeClr>
            </a:gs>
            <a:gs pos="39999">
              <a:schemeClr val="bg1"/>
            </a:gs>
            <a:gs pos="70000">
              <a:schemeClr val="bg1"/>
            </a:gs>
            <a:gs pos="100000">
              <a:schemeClr val="bg1"/>
            </a:gs>
          </a:gsLst>
          <a:lin ang="2700000" scaled="1"/>
          <a:tileRect/>
        </a:grad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115616" y="476672"/>
            <a:ext cx="6512511" cy="864096"/>
          </a:xfrm>
        </p:spPr>
        <p:txBody>
          <a:bodyPr/>
          <a:lstStyle/>
          <a:p>
            <a:pPr marL="0" indent="0" algn="l">
              <a:buNone/>
            </a:pPr>
            <a:r>
              <a:rPr lang="pl-PL" dirty="0" err="1" smtClean="0"/>
              <a:t>Inhalt</a:t>
            </a:r>
            <a:r>
              <a:rPr lang="pl-PL" dirty="0"/>
              <a:t>:</a:t>
            </a:r>
          </a:p>
        </p:txBody>
      </p:sp>
      <p:sp>
        <p:nvSpPr>
          <p:cNvPr id="3" name="Symbol zastępczy zawartości 2"/>
          <p:cNvSpPr>
            <a:spLocks noGrp="1"/>
          </p:cNvSpPr>
          <p:nvPr>
            <p:ph sz="quarter" idx="13"/>
          </p:nvPr>
        </p:nvSpPr>
        <p:spPr>
          <a:xfrm>
            <a:off x="395536" y="1628800"/>
            <a:ext cx="6120680" cy="4392488"/>
          </a:xfrm>
        </p:spPr>
        <p:txBody>
          <a:bodyPr>
            <a:normAutofit/>
          </a:bodyPr>
          <a:lstStyle/>
          <a:p>
            <a:pPr marL="502920" indent="-457200">
              <a:buFont typeface="+mj-lt"/>
              <a:buAutoNum type="arabicPeriod"/>
            </a:pPr>
            <a:r>
              <a:rPr lang="pl-PL" sz="2000" b="1" dirty="0" err="1"/>
              <a:t>Betäubungsmittelgesetz</a:t>
            </a:r>
            <a:r>
              <a:rPr lang="pl-PL" sz="2000" b="1" dirty="0"/>
              <a:t> </a:t>
            </a:r>
            <a:r>
              <a:rPr lang="pl-PL" sz="2000" b="1" dirty="0" smtClean="0"/>
              <a:t>– </a:t>
            </a:r>
            <a:r>
              <a:rPr lang="pl-PL" sz="2000" b="1" dirty="0" err="1" smtClean="0"/>
              <a:t>BtMG</a:t>
            </a:r>
            <a:endParaRPr lang="pl-PL" sz="2000" b="1" dirty="0" smtClean="0"/>
          </a:p>
          <a:p>
            <a:pPr marL="502920" indent="-457200">
              <a:buFont typeface="+mj-lt"/>
              <a:buAutoNum type="arabicPeriod"/>
            </a:pPr>
            <a:r>
              <a:rPr lang="pl-PL" sz="2000" b="1" dirty="0"/>
              <a:t>Konsum von </a:t>
            </a:r>
            <a:r>
              <a:rPr lang="pl-PL" sz="2000" b="1" dirty="0" err="1" smtClean="0"/>
              <a:t>Betäubungsmitteln</a:t>
            </a:r>
            <a:endParaRPr lang="pl-PL" sz="2000" b="1" dirty="0" smtClean="0"/>
          </a:p>
          <a:p>
            <a:pPr marL="502920" indent="-457200">
              <a:buFont typeface="+mj-lt"/>
              <a:buAutoNum type="arabicPeriod"/>
            </a:pPr>
            <a:r>
              <a:rPr lang="pl-PL" sz="2000" b="1" dirty="0" smtClean="0"/>
              <a:t>„</a:t>
            </a:r>
            <a:r>
              <a:rPr lang="pl-PL" sz="2000" b="1" dirty="0" err="1" smtClean="0"/>
              <a:t>Recht</a:t>
            </a:r>
            <a:r>
              <a:rPr lang="pl-PL" sz="2000" b="1" dirty="0" smtClean="0"/>
              <a:t> </a:t>
            </a:r>
            <a:r>
              <a:rPr lang="pl-PL" sz="2000" b="1" dirty="0" err="1" smtClean="0"/>
              <a:t>auf</a:t>
            </a:r>
            <a:r>
              <a:rPr lang="pl-PL" sz="2000" b="1" dirty="0" smtClean="0"/>
              <a:t> </a:t>
            </a:r>
            <a:r>
              <a:rPr lang="pl-PL" sz="2000" b="1" dirty="0" err="1" smtClean="0"/>
              <a:t>Rausch</a:t>
            </a:r>
            <a:r>
              <a:rPr lang="pl-PL" sz="2000" b="1" dirty="0" smtClean="0"/>
              <a:t>” </a:t>
            </a:r>
          </a:p>
          <a:p>
            <a:pPr marL="502920" indent="-457200">
              <a:buFont typeface="+mj-lt"/>
              <a:buAutoNum type="arabicPeriod"/>
            </a:pPr>
            <a:r>
              <a:rPr lang="pl-PL" sz="2000" b="1" dirty="0" err="1"/>
              <a:t>Die</a:t>
            </a:r>
            <a:r>
              <a:rPr lang="pl-PL" sz="2000" b="1" dirty="0"/>
              <a:t> </a:t>
            </a:r>
            <a:r>
              <a:rPr lang="pl-PL" sz="2000" b="1" dirty="0" err="1"/>
              <a:t>Regelung</a:t>
            </a:r>
            <a:r>
              <a:rPr lang="pl-PL" sz="2000" b="1" dirty="0"/>
              <a:t> </a:t>
            </a:r>
            <a:r>
              <a:rPr lang="pl-PL" sz="2000" b="1" dirty="0" err="1" smtClean="0"/>
              <a:t>für</a:t>
            </a:r>
            <a:r>
              <a:rPr lang="pl-PL" sz="2000" b="1" dirty="0" smtClean="0"/>
              <a:t> </a:t>
            </a:r>
            <a:r>
              <a:rPr lang="pl-PL" sz="2000" b="1" dirty="0"/>
              <a:t>„</a:t>
            </a:r>
            <a:r>
              <a:rPr lang="pl-PL" sz="2000" b="1" dirty="0" err="1"/>
              <a:t>geringe</a:t>
            </a:r>
            <a:r>
              <a:rPr lang="pl-PL" sz="2000" b="1" dirty="0"/>
              <a:t> </a:t>
            </a:r>
            <a:r>
              <a:rPr lang="pl-PL" sz="2000" b="1" dirty="0" err="1"/>
              <a:t>Menge</a:t>
            </a:r>
            <a:r>
              <a:rPr lang="pl-PL" sz="2000" b="1" dirty="0"/>
              <a:t>” in </a:t>
            </a:r>
            <a:r>
              <a:rPr lang="pl-PL" sz="2000" b="1" dirty="0" err="1" smtClean="0"/>
              <a:t>Deutschland</a:t>
            </a:r>
            <a:endParaRPr lang="pl-PL" sz="2000" b="1" dirty="0"/>
          </a:p>
          <a:p>
            <a:pPr marL="502920" indent="-457200">
              <a:buFont typeface="+mj-lt"/>
              <a:buAutoNum type="arabicPeriod"/>
            </a:pPr>
            <a:r>
              <a:rPr lang="pl-PL" sz="2000" b="1" dirty="0" smtClean="0"/>
              <a:t>„</a:t>
            </a:r>
            <a:r>
              <a:rPr lang="pl-PL" sz="2000" b="1" dirty="0" err="1" smtClean="0"/>
              <a:t>Nicht</a:t>
            </a:r>
            <a:r>
              <a:rPr lang="pl-PL" sz="2000" b="1" dirty="0" smtClean="0"/>
              <a:t> </a:t>
            </a:r>
            <a:r>
              <a:rPr lang="pl-PL" sz="2000" b="1" dirty="0" err="1" smtClean="0"/>
              <a:t>geringe</a:t>
            </a:r>
            <a:r>
              <a:rPr lang="pl-PL" sz="2000" b="1" dirty="0" smtClean="0"/>
              <a:t> </a:t>
            </a:r>
            <a:r>
              <a:rPr lang="pl-PL" sz="2000" b="1" dirty="0" err="1" smtClean="0"/>
              <a:t>Menge</a:t>
            </a:r>
            <a:r>
              <a:rPr lang="pl-PL" sz="2000" b="1" dirty="0" smtClean="0"/>
              <a:t>”</a:t>
            </a:r>
            <a:endParaRPr lang="pl-PL" sz="2000" dirty="0" smtClean="0"/>
          </a:p>
          <a:p>
            <a:pPr marL="502920" indent="-457200">
              <a:buFont typeface="+mj-lt"/>
              <a:buAutoNum type="arabicPeriod"/>
            </a:pPr>
            <a:r>
              <a:rPr lang="pl-PL" sz="2000" b="1" dirty="0" err="1" smtClean="0"/>
              <a:t>Zahl</a:t>
            </a:r>
            <a:r>
              <a:rPr lang="pl-PL" sz="2000" b="1" dirty="0" smtClean="0"/>
              <a:t> der </a:t>
            </a:r>
            <a:r>
              <a:rPr lang="pl-PL" sz="2000" b="1" dirty="0" err="1" smtClean="0"/>
              <a:t>eingeleiteten</a:t>
            </a:r>
            <a:r>
              <a:rPr lang="pl-PL" sz="2000" b="1" dirty="0" smtClean="0"/>
              <a:t> </a:t>
            </a:r>
            <a:r>
              <a:rPr lang="pl-PL" sz="2000" b="1" dirty="0" err="1" smtClean="0"/>
              <a:t>Ermitlungsverfahren</a:t>
            </a:r>
            <a:r>
              <a:rPr lang="pl-PL" sz="2000" b="1" dirty="0" smtClean="0"/>
              <a:t> </a:t>
            </a:r>
            <a:br>
              <a:rPr lang="pl-PL" sz="2000" b="1" dirty="0" smtClean="0"/>
            </a:br>
            <a:r>
              <a:rPr lang="pl-PL" sz="2000" b="1" dirty="0" err="1" smtClean="0"/>
              <a:t>bei</a:t>
            </a:r>
            <a:r>
              <a:rPr lang="pl-PL" sz="2000" b="1" dirty="0" smtClean="0"/>
              <a:t> </a:t>
            </a:r>
            <a:r>
              <a:rPr lang="pl-PL" sz="2000" b="1" dirty="0" err="1" smtClean="0"/>
              <a:t>Cannabis</a:t>
            </a:r>
            <a:r>
              <a:rPr lang="pl-PL" sz="2000" b="1" dirty="0" smtClean="0"/>
              <a:t> </a:t>
            </a:r>
            <a:r>
              <a:rPr lang="pl-PL" sz="2000" b="1" dirty="0" smtClean="0"/>
              <a:t>in </a:t>
            </a:r>
            <a:r>
              <a:rPr lang="pl-PL" sz="2000" b="1" dirty="0" err="1" smtClean="0"/>
              <a:t>Deutschland</a:t>
            </a:r>
            <a:r>
              <a:rPr lang="pl-PL" sz="2000" b="1" dirty="0" smtClean="0"/>
              <a:t> </a:t>
            </a:r>
          </a:p>
          <a:p>
            <a:pPr marL="502920" indent="-457200">
              <a:buFont typeface="+mj-lt"/>
              <a:buAutoNum type="arabicPeriod"/>
            </a:pPr>
            <a:r>
              <a:rPr lang="de-DE" sz="2000" b="1" dirty="0"/>
              <a:t>Medizinischer Gebrauch</a:t>
            </a:r>
            <a:endParaRPr lang="pl-PL" sz="2000" b="1" dirty="0" smtClean="0"/>
          </a:p>
          <a:p>
            <a:pPr marL="502920" indent="-457200">
              <a:buFont typeface="+mj-lt"/>
              <a:buAutoNum type="arabicPeriod"/>
            </a:pPr>
            <a:endParaRPr lang="pl-PL" sz="2000" b="1" dirty="0" smtClean="0"/>
          </a:p>
          <a:p>
            <a:pPr marL="502920" indent="-457200">
              <a:buFont typeface="+mj-lt"/>
              <a:buAutoNum type="arabicPeriod"/>
            </a:pPr>
            <a:endParaRPr lang="pl-PL" sz="2000" b="1" dirty="0" smtClean="0"/>
          </a:p>
          <a:p>
            <a:endParaRPr lang="pl-PL" dirty="0"/>
          </a:p>
        </p:txBody>
      </p:sp>
      <p:pic>
        <p:nvPicPr>
          <p:cNvPr id="1026" name="Picture 2" descr="http://www.pontek.pl/560-thickbox_default/naklejka-lisc-konop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260648"/>
            <a:ext cx="3600400" cy="374441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pl-PL" altLang="pl-PL" sz="1800" b="0" i="0" u="none" strike="noStrike" cap="none" normalizeH="0" baseline="0" smtClean="0">
                <a:ln>
                  <a:noFill/>
                </a:ln>
                <a:solidFill>
                  <a:schemeClr val="tx1"/>
                </a:solidFill>
                <a:effectLst/>
                <a:latin typeface="Arial" pitchFamily="34" charset="0"/>
                <a:cs typeface="Arial" pitchFamily="34" charset="0"/>
              </a:rPr>
              <a:t/>
            </a:r>
            <a:br>
              <a:rPr kumimoji="0" lang="pl-PL" altLang="pl-PL" sz="1800" b="0" i="0" u="none" strike="noStrike" cap="none" normalizeH="0" baseline="0" smtClean="0">
                <a:ln>
                  <a:noFill/>
                </a:ln>
                <a:solidFill>
                  <a:schemeClr val="tx1"/>
                </a:solidFill>
                <a:effectLst/>
                <a:latin typeface="Arial" pitchFamily="34" charset="0"/>
                <a:cs typeface="Arial" pitchFamily="34" charset="0"/>
              </a:rPr>
            </a:br>
            <a:endParaRPr kumimoji="0" lang="pl-PL" alt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11103063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267744" y="476672"/>
            <a:ext cx="6038057" cy="1080120"/>
          </a:xfrm>
        </p:spPr>
        <p:txBody>
          <a:bodyPr/>
          <a:lstStyle/>
          <a:p>
            <a:pPr marL="0" indent="0" algn="ctr">
              <a:buNone/>
            </a:pPr>
            <a:r>
              <a:rPr lang="de-DE" sz="2400" dirty="0"/>
              <a:t>Gesetz über den Verkehr mit Betäubungsmitteln (Betäubungsmittelgesetz - BtMG</a:t>
            </a:r>
            <a:r>
              <a:rPr lang="de-DE" sz="2000" dirty="0"/>
              <a:t>)</a:t>
            </a:r>
            <a:br>
              <a:rPr lang="de-DE" sz="2000" dirty="0"/>
            </a:br>
            <a:endParaRPr lang="pl-PL" sz="2000" b="0" dirty="0"/>
          </a:p>
        </p:txBody>
      </p:sp>
      <p:sp>
        <p:nvSpPr>
          <p:cNvPr id="3" name="Symbol zastępczy zawartości 2"/>
          <p:cNvSpPr>
            <a:spLocks noGrp="1"/>
          </p:cNvSpPr>
          <p:nvPr>
            <p:ph sz="quarter" idx="13"/>
          </p:nvPr>
        </p:nvSpPr>
        <p:spPr>
          <a:xfrm>
            <a:off x="1143000" y="2564904"/>
            <a:ext cx="6400800" cy="3816424"/>
          </a:xfrm>
        </p:spPr>
        <p:txBody>
          <a:bodyPr>
            <a:noAutofit/>
          </a:bodyPr>
          <a:lstStyle/>
          <a:p>
            <a:pPr marL="45720" indent="0">
              <a:buNone/>
            </a:pPr>
            <a:r>
              <a:rPr lang="de-DE" dirty="0"/>
              <a:t>In Deutschland gehört der Cannabiswirkstoff </a:t>
            </a:r>
            <a:r>
              <a:rPr lang="pl-PL" dirty="0" err="1" smtClean="0"/>
              <a:t>Tetrahydrocannabinol</a:t>
            </a:r>
            <a:r>
              <a:rPr lang="pl-PL" dirty="0" smtClean="0"/>
              <a:t> </a:t>
            </a:r>
            <a:r>
              <a:rPr lang="de-DE" dirty="0" smtClean="0"/>
              <a:t>(</a:t>
            </a:r>
            <a:r>
              <a:rPr lang="de-DE" dirty="0"/>
              <a:t>THC) gemäß § 1 Betäubungsmittelgesetz (BtMG) in Verbindung mit der Anlage 1 zum BtMG zu den nicht verkehrsfähigen Stoffen. Ohne Genehmigung des Bundesinstitut für Arzneimittel und Medizinprodukte (</a:t>
            </a:r>
            <a:r>
              <a:rPr lang="de-DE" dirty="0" err="1"/>
              <a:t>BfArM</a:t>
            </a:r>
            <a:r>
              <a:rPr lang="de-DE" dirty="0"/>
              <a:t>) sind Anbau, Herstellung, Handel, Einfuhr, Ausfuhr, Abgabe, Veräußerung, sonstige </a:t>
            </a:r>
            <a:r>
              <a:rPr lang="de-DE" dirty="0" err="1"/>
              <a:t>Inverkehrbringung</a:t>
            </a:r>
            <a:r>
              <a:rPr lang="de-DE" dirty="0"/>
              <a:t>, Erwerb und Besitz von allen Pflanzenteilen des Cannabis nach </a:t>
            </a:r>
            <a:r>
              <a:rPr lang="de-DE" dirty="0" smtClean="0"/>
              <a:t>§§</a:t>
            </a:r>
            <a:r>
              <a:rPr lang="de-DE" dirty="0"/>
              <a:t> 29 ff. BtMG strafbar. </a:t>
            </a:r>
            <a:endParaRPr lang="pl-PL" dirty="0"/>
          </a:p>
        </p:txBody>
      </p:sp>
      <p:sp>
        <p:nvSpPr>
          <p:cNvPr id="4" name="Prostokąt 3"/>
          <p:cNvSpPr/>
          <p:nvPr/>
        </p:nvSpPr>
        <p:spPr>
          <a:xfrm>
            <a:off x="1187624" y="692696"/>
            <a:ext cx="115212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5" name="Obraz 4" descr="Government Site Builder Standardlösung"/>
          <p:cNvPicPr/>
          <p:nvPr/>
        </p:nvPicPr>
        <p:blipFill>
          <a:blip r:embed="rId2">
            <a:extLst>
              <a:ext uri="{28A0092B-C50C-407E-A947-70E740481C1C}">
                <a14:useLocalDpi xmlns:a14="http://schemas.microsoft.com/office/drawing/2010/main" val="0"/>
              </a:ext>
            </a:extLst>
          </a:blip>
          <a:srcRect/>
          <a:stretch>
            <a:fillRect/>
          </a:stretch>
        </p:blipFill>
        <p:spPr bwMode="auto">
          <a:xfrm>
            <a:off x="539552" y="562000"/>
            <a:ext cx="2376264" cy="1282824"/>
          </a:xfrm>
          <a:prstGeom prst="rect">
            <a:avLst/>
          </a:prstGeom>
          <a:noFill/>
          <a:ln>
            <a:noFill/>
          </a:ln>
        </p:spPr>
      </p:pic>
    </p:spTree>
    <p:extLst>
      <p:ext uri="{BB962C8B-B14F-4D97-AF65-F5344CB8AC3E}">
        <p14:creationId xmlns:p14="http://schemas.microsoft.com/office/powerpoint/2010/main" val="3385734166"/>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267744" y="476672"/>
            <a:ext cx="6038057" cy="1080120"/>
          </a:xfrm>
        </p:spPr>
        <p:txBody>
          <a:bodyPr/>
          <a:lstStyle/>
          <a:p>
            <a:pPr marL="0" indent="0" algn="ctr">
              <a:buNone/>
            </a:pPr>
            <a:r>
              <a:rPr lang="de-DE" sz="2400" dirty="0"/>
              <a:t>Gesetz über den Verkehr mit Betäubungsmitteln (Betäubungsmittelgesetz - BtMG</a:t>
            </a:r>
            <a:r>
              <a:rPr lang="de-DE" sz="2000" dirty="0"/>
              <a:t>)</a:t>
            </a:r>
            <a:br>
              <a:rPr lang="de-DE" sz="2000" dirty="0"/>
            </a:br>
            <a:endParaRPr lang="pl-PL" sz="2000" b="0" dirty="0"/>
          </a:p>
        </p:txBody>
      </p:sp>
      <p:sp>
        <p:nvSpPr>
          <p:cNvPr id="3" name="Symbol zastępczy zawartości 2"/>
          <p:cNvSpPr>
            <a:spLocks noGrp="1"/>
          </p:cNvSpPr>
          <p:nvPr>
            <p:ph sz="quarter" idx="13"/>
          </p:nvPr>
        </p:nvSpPr>
        <p:spPr>
          <a:xfrm>
            <a:off x="1143000" y="2132856"/>
            <a:ext cx="6400800" cy="4248472"/>
          </a:xfrm>
        </p:spPr>
        <p:txBody>
          <a:bodyPr>
            <a:noAutofit/>
          </a:bodyPr>
          <a:lstStyle/>
          <a:p>
            <a:pPr marL="45720" indent="0">
              <a:buNone/>
            </a:pPr>
            <a:r>
              <a:rPr lang="de-DE" dirty="0"/>
              <a:t>Eine Genehmigung kann jedoch ausnahmsweise zu wissenschaftlichen oder anderen im öffentlichen Interesse liegenden Zwecken erteilt </a:t>
            </a:r>
            <a:r>
              <a:rPr lang="de-DE" dirty="0" smtClean="0"/>
              <a:t>werden.</a:t>
            </a:r>
            <a:r>
              <a:rPr lang="pl-PL" baseline="30000" dirty="0"/>
              <a:t> </a:t>
            </a:r>
            <a:r>
              <a:rPr lang="de-DE" dirty="0" smtClean="0"/>
              <a:t>Ausgenommen </a:t>
            </a:r>
            <a:r>
              <a:rPr lang="de-DE" dirty="0"/>
              <a:t>sind nur Faserhanf-Sorten, die auf einen künstlich stark reduzierten THC-Gehalt hin gezüchtet wurden. Auch deren Anbau ist aber nur für Landwirte mit Sondergenehmigung und unter strengen Auflagen erlaubt. Seit Anfang 2009 gab es die ersten Ausnahmegenehmigungen für die medizinische Verwendung von Cannabis. Dieses wurde über eine Apotheke aus den Niederlanden </a:t>
            </a:r>
            <a:r>
              <a:rPr lang="de-DE" dirty="0" smtClean="0"/>
              <a:t>bezogen.</a:t>
            </a:r>
            <a:endParaRPr lang="pl-PL" dirty="0"/>
          </a:p>
        </p:txBody>
      </p:sp>
      <p:sp>
        <p:nvSpPr>
          <p:cNvPr id="4" name="Prostokąt 3"/>
          <p:cNvSpPr/>
          <p:nvPr/>
        </p:nvSpPr>
        <p:spPr>
          <a:xfrm>
            <a:off x="1187624" y="692696"/>
            <a:ext cx="1152128"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5" name="Obraz 4" descr="Government Site Builder Standardlösung"/>
          <p:cNvPicPr/>
          <p:nvPr/>
        </p:nvPicPr>
        <p:blipFill>
          <a:blip r:embed="rId2">
            <a:extLst>
              <a:ext uri="{28A0092B-C50C-407E-A947-70E740481C1C}">
                <a14:useLocalDpi xmlns:a14="http://schemas.microsoft.com/office/drawing/2010/main" val="0"/>
              </a:ext>
            </a:extLst>
          </a:blip>
          <a:srcRect/>
          <a:stretch>
            <a:fillRect/>
          </a:stretch>
        </p:blipFill>
        <p:spPr bwMode="auto">
          <a:xfrm>
            <a:off x="539552" y="562000"/>
            <a:ext cx="2376264" cy="1282824"/>
          </a:xfrm>
          <a:prstGeom prst="rect">
            <a:avLst/>
          </a:prstGeom>
          <a:noFill/>
          <a:ln>
            <a:noFill/>
          </a:ln>
        </p:spPr>
      </p:pic>
    </p:spTree>
    <p:extLst>
      <p:ext uri="{BB962C8B-B14F-4D97-AF65-F5344CB8AC3E}">
        <p14:creationId xmlns:p14="http://schemas.microsoft.com/office/powerpoint/2010/main" val="86581808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259632" y="548680"/>
            <a:ext cx="6512511" cy="1145064"/>
          </a:xfrm>
        </p:spPr>
        <p:txBody>
          <a:bodyPr/>
          <a:lstStyle/>
          <a:p>
            <a:pPr marL="0" indent="0">
              <a:buNone/>
            </a:pPr>
            <a:r>
              <a:rPr lang="pl-PL" sz="3200" dirty="0" smtClean="0"/>
              <a:t>Konsum von </a:t>
            </a:r>
            <a:r>
              <a:rPr lang="pl-PL" sz="3200" dirty="0" err="1" smtClean="0"/>
              <a:t>Betäubungsmitteln</a:t>
            </a:r>
            <a:endParaRPr lang="pl-PL" sz="3200" dirty="0"/>
          </a:p>
        </p:txBody>
      </p:sp>
      <p:sp>
        <p:nvSpPr>
          <p:cNvPr id="3" name="Symbol zastępczy zawartości 2"/>
          <p:cNvSpPr>
            <a:spLocks noGrp="1"/>
          </p:cNvSpPr>
          <p:nvPr>
            <p:ph sz="quarter" idx="13"/>
          </p:nvPr>
        </p:nvSpPr>
        <p:spPr>
          <a:xfrm>
            <a:off x="1143000" y="1844824"/>
            <a:ext cx="6400800" cy="3960440"/>
          </a:xfrm>
        </p:spPr>
        <p:txBody>
          <a:bodyPr>
            <a:noAutofit/>
          </a:bodyPr>
          <a:lstStyle/>
          <a:p>
            <a:pPr marL="45720" indent="0">
              <a:buNone/>
            </a:pPr>
            <a:r>
              <a:rPr lang="de-DE" dirty="0"/>
              <a:t>Der Konsum von Betäubungsmitteln ist in Deutschland nicht </a:t>
            </a:r>
            <a:r>
              <a:rPr lang="de-DE" dirty="0" smtClean="0"/>
              <a:t>verboten</a:t>
            </a:r>
            <a:r>
              <a:rPr lang="pl-PL" dirty="0" smtClean="0"/>
              <a:t>. </a:t>
            </a:r>
            <a:r>
              <a:rPr lang="de-DE" dirty="0" smtClean="0"/>
              <a:t>Er </a:t>
            </a:r>
            <a:r>
              <a:rPr lang="de-DE" dirty="0"/>
              <a:t>gilt rechtlich als straffreie Selbstschädigung (vgl. objektive</a:t>
            </a:r>
            <a:r>
              <a:rPr lang="de-DE" dirty="0">
                <a:hlinkClick r:id="rId2" tooltip="Objektive Zurechnung"/>
              </a:rPr>
              <a:t> </a:t>
            </a:r>
            <a:r>
              <a:rPr lang="de-DE" dirty="0"/>
              <a:t>Zurechnung). Es ist von Kommentatoren des Betäubungsmittelgesetzes wie von Richtern anerkannt, dass man Drogen konsumieren kann, ohne sie im gesetzlichen Sinne erworben zu haben. Das ist von praktischer Bedeutung, weil aus diesen Gründen aus einem positiven Drogentest nicht auf eine strafbare Handlung geschlossen werden kann.</a:t>
            </a:r>
            <a:endParaRPr lang="pl-PL" dirty="0"/>
          </a:p>
        </p:txBody>
      </p:sp>
    </p:spTree>
    <p:extLst>
      <p:ext uri="{BB962C8B-B14F-4D97-AF65-F5344CB8AC3E}">
        <p14:creationId xmlns:p14="http://schemas.microsoft.com/office/powerpoint/2010/main" val="660277030"/>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Tytuł 1"/>
          <p:cNvSpPr>
            <a:spLocks noGrp="1"/>
          </p:cNvSpPr>
          <p:nvPr>
            <p:ph type="title"/>
          </p:nvPr>
        </p:nvSpPr>
        <p:spPr>
          <a:xfrm>
            <a:off x="1259632" y="548680"/>
            <a:ext cx="6512511" cy="1145064"/>
          </a:xfrm>
        </p:spPr>
        <p:txBody>
          <a:bodyPr/>
          <a:lstStyle/>
          <a:p>
            <a:pPr marL="0" indent="0" algn="ctr">
              <a:buNone/>
            </a:pPr>
            <a:r>
              <a:rPr lang="de-DE" sz="3200" dirty="0"/>
              <a:t>„Recht auf Rausch“</a:t>
            </a:r>
            <a:endParaRPr lang="pl-PL" sz="3200" dirty="0"/>
          </a:p>
        </p:txBody>
      </p:sp>
      <p:sp>
        <p:nvSpPr>
          <p:cNvPr id="5" name="Symbol zastępczy zawartości 4"/>
          <p:cNvSpPr>
            <a:spLocks noGrp="1"/>
          </p:cNvSpPr>
          <p:nvPr>
            <p:ph sz="quarter" idx="13"/>
          </p:nvPr>
        </p:nvSpPr>
        <p:spPr>
          <a:xfrm>
            <a:off x="1187624" y="1700808"/>
            <a:ext cx="5040560" cy="4464496"/>
          </a:xfrm>
        </p:spPr>
        <p:txBody>
          <a:bodyPr>
            <a:noAutofit/>
          </a:bodyPr>
          <a:lstStyle/>
          <a:p>
            <a:pPr marL="45720" indent="0">
              <a:buNone/>
            </a:pPr>
            <a:r>
              <a:rPr lang="de-DE" dirty="0"/>
              <a:t>1990 erhob der Lübecker Richter Wolfgang </a:t>
            </a:r>
            <a:r>
              <a:rPr lang="de-DE" dirty="0" err="1"/>
              <a:t>Nešković</a:t>
            </a:r>
            <a:r>
              <a:rPr lang="de-DE" dirty="0"/>
              <a:t> unter dem Schlagwort „Recht auf Rausch“ die Forderung an das Bundesverfassungsgericht, Cannabis zu legalisieren. Dieser Forderung kam es bislang nicht nach, beauftragte aber die Innenministerkonferenz, eine bundesweit gültige Höchstgrenze für Eigenverbrauchsmengen festzulegen. Dies vollständig umzusetzen wurde bisher vernachlässigt.</a:t>
            </a:r>
            <a:endParaRPr lang="pl-PL" dirty="0"/>
          </a:p>
        </p:txBody>
      </p:sp>
      <p:pic>
        <p:nvPicPr>
          <p:cNvPr id="2051" name="Picture 3" descr="http://upload.wikimedia.org/wikipedia/commons/thumb/3/3a/Wolfgang_Neskovic_3336014754.jpg/220px-Wolfgang_Neskovic_3336014754.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1556792"/>
            <a:ext cx="2455540" cy="1800200"/>
          </a:xfrm>
          <a:prstGeom prst="rect">
            <a:avLst/>
          </a:prstGeom>
          <a:noFill/>
          <a:extLst>
            <a:ext uri="{909E8E84-426E-40DD-AFC4-6F175D3DCCD1}">
              <a14:hiddenFill xmlns:a14="http://schemas.microsoft.com/office/drawing/2010/main">
                <a:solidFill>
                  <a:srgbClr val="FFFFFF"/>
                </a:solidFill>
              </a14:hiddenFill>
            </a:ext>
          </a:extLst>
        </p:spPr>
      </p:pic>
      <p:sp>
        <p:nvSpPr>
          <p:cNvPr id="4" name="AutoShape 5" descr="Znalezione obrazy dla zapytania rysunek narkomana">
            <a:hlinkClick r:id="rId4"/>
          </p:cNvPr>
          <p:cNvSpPr>
            <a:spLocks noChangeAspect="1" noChangeArrowheads="1"/>
          </p:cNvSpPr>
          <p:nvPr/>
        </p:nvSpPr>
        <p:spPr bwMode="auto">
          <a:xfrm>
            <a:off x="31750" y="-433388"/>
            <a:ext cx="1152525" cy="8572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6" name="AutoShape 7" descr="Znalezione obrazy dla zapytania rysunek narkomana">
            <a:hlinkClick r:id="rId4"/>
          </p:cNvPr>
          <p:cNvSpPr>
            <a:spLocks noChangeAspect="1" noChangeArrowheads="1"/>
          </p:cNvSpPr>
          <p:nvPr/>
        </p:nvSpPr>
        <p:spPr bwMode="auto">
          <a:xfrm>
            <a:off x="184150" y="-280988"/>
            <a:ext cx="1152525" cy="8572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
        <p:nvSpPr>
          <p:cNvPr id="7" name="AutoShape 9" descr="Znalezione obrazy dla zapytania rysunek narkomana">
            <a:hlinkClick r:id="rId4"/>
          </p:cNvPr>
          <p:cNvSpPr>
            <a:spLocks noChangeAspect="1" noChangeArrowheads="1"/>
          </p:cNvSpPr>
          <p:nvPr/>
        </p:nvSpPr>
        <p:spPr bwMode="auto">
          <a:xfrm>
            <a:off x="336550" y="-128588"/>
            <a:ext cx="1152525" cy="85725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l-PL"/>
          </a:p>
        </p:txBody>
      </p:sp>
    </p:spTree>
    <p:extLst>
      <p:ext uri="{BB962C8B-B14F-4D97-AF65-F5344CB8AC3E}">
        <p14:creationId xmlns:p14="http://schemas.microsoft.com/office/powerpoint/2010/main" val="1900363993"/>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259632" y="548680"/>
            <a:ext cx="6512511" cy="1145064"/>
          </a:xfrm>
        </p:spPr>
        <p:txBody>
          <a:bodyPr/>
          <a:lstStyle/>
          <a:p>
            <a:pPr marL="0" indent="0" algn="ctr">
              <a:buNone/>
            </a:pPr>
            <a:r>
              <a:rPr lang="pl-PL" sz="3200" dirty="0" err="1" smtClean="0"/>
              <a:t>Die</a:t>
            </a:r>
            <a:r>
              <a:rPr lang="pl-PL" sz="3200" dirty="0" smtClean="0"/>
              <a:t> </a:t>
            </a:r>
            <a:r>
              <a:rPr lang="pl-PL" sz="3200" dirty="0" err="1" smtClean="0"/>
              <a:t>Regelung</a:t>
            </a:r>
            <a:r>
              <a:rPr lang="pl-PL" sz="3200" dirty="0" smtClean="0"/>
              <a:t> </a:t>
            </a:r>
            <a:r>
              <a:rPr lang="pl-PL" sz="3200" dirty="0" err="1" smtClean="0"/>
              <a:t>für</a:t>
            </a:r>
            <a:r>
              <a:rPr lang="pl-PL" sz="3200" dirty="0" smtClean="0"/>
              <a:t> </a:t>
            </a:r>
            <a:r>
              <a:rPr lang="pl-PL" sz="3200" dirty="0" smtClean="0"/>
              <a:t>„</a:t>
            </a:r>
            <a:r>
              <a:rPr lang="pl-PL" sz="3200" dirty="0" err="1" smtClean="0"/>
              <a:t>geringe</a:t>
            </a:r>
            <a:r>
              <a:rPr lang="pl-PL" sz="3200" dirty="0" smtClean="0"/>
              <a:t> </a:t>
            </a:r>
            <a:r>
              <a:rPr lang="pl-PL" sz="3200" dirty="0" err="1" smtClean="0"/>
              <a:t>Menge</a:t>
            </a:r>
            <a:r>
              <a:rPr lang="pl-PL" sz="3200" dirty="0" smtClean="0"/>
              <a:t>” in </a:t>
            </a:r>
            <a:r>
              <a:rPr lang="pl-PL" sz="3200" dirty="0" err="1" smtClean="0"/>
              <a:t>Deutschland</a:t>
            </a:r>
            <a:endParaRPr lang="pl-PL" sz="3200" dirty="0"/>
          </a:p>
        </p:txBody>
      </p:sp>
      <p:sp>
        <p:nvSpPr>
          <p:cNvPr id="5" name="Symbol zastępczy zawartości 4"/>
          <p:cNvSpPr>
            <a:spLocks noGrp="1"/>
          </p:cNvSpPr>
          <p:nvPr>
            <p:ph sz="quarter" idx="13"/>
          </p:nvPr>
        </p:nvSpPr>
        <p:spPr>
          <a:xfrm>
            <a:off x="1187624" y="1700808"/>
            <a:ext cx="6400800" cy="4464496"/>
          </a:xfrm>
        </p:spPr>
        <p:txBody>
          <a:bodyPr>
            <a:noAutofit/>
          </a:bodyPr>
          <a:lstStyle/>
          <a:p>
            <a:pPr marL="45720" indent="0">
              <a:buNone/>
            </a:pPr>
            <a:r>
              <a:rPr lang="de-DE" dirty="0"/>
              <a:t>Was eine "geringe Menge" ist, bei der die Staatsanwaltschaft </a:t>
            </a:r>
            <a:r>
              <a:rPr lang="de-DE" dirty="0" smtClean="0"/>
              <a:t>das Verfahren gegen </a:t>
            </a:r>
            <a:r>
              <a:rPr lang="de-DE" dirty="0"/>
              <a:t>einen Drogenkonsumenten einstellen sollte, liegt im Ermessen jeder einzelnen Landesregierung. Die Verordnungen zur Anwendung des § 31a sind die wichtigste Stellschraube zur Härte der Repression, auf die die einzelnen Landesregierungen Zugriff haben, eine echte Entkriminalisierung ist nur über eine Änderung des Bundesrechts möglich. </a:t>
            </a:r>
            <a:endParaRPr lang="pl-PL" dirty="0"/>
          </a:p>
          <a:p>
            <a:pPr marL="45720" indent="0">
              <a:buNone/>
            </a:pPr>
            <a:r>
              <a:rPr lang="de-DE" dirty="0" smtClean="0"/>
              <a:t>Unser </a:t>
            </a:r>
            <a:r>
              <a:rPr lang="de-DE" dirty="0"/>
              <a:t>Vergleich zwischen den einzelnen Bundesländern zeigt erhebliche Unterschiede in der Interpretation des § 31a </a:t>
            </a:r>
            <a:r>
              <a:rPr lang="de-DE" dirty="0" smtClean="0"/>
              <a:t>BtMG</a:t>
            </a:r>
            <a:r>
              <a:rPr lang="pl-PL" dirty="0" smtClean="0"/>
              <a:t>.</a:t>
            </a:r>
            <a:endParaRPr lang="pl-PL" dirty="0"/>
          </a:p>
        </p:txBody>
      </p:sp>
    </p:spTree>
    <p:extLst>
      <p:ext uri="{BB962C8B-B14F-4D97-AF65-F5344CB8AC3E}">
        <p14:creationId xmlns:p14="http://schemas.microsoft.com/office/powerpoint/2010/main" val="3709577917"/>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259632" y="548680"/>
            <a:ext cx="6512511" cy="1145064"/>
          </a:xfrm>
        </p:spPr>
        <p:txBody>
          <a:bodyPr/>
          <a:lstStyle/>
          <a:p>
            <a:pPr marL="0" indent="0" algn="ctr">
              <a:buNone/>
            </a:pPr>
            <a:r>
              <a:rPr lang="pl-PL" sz="3200" dirty="0" err="1" smtClean="0"/>
              <a:t>Die</a:t>
            </a:r>
            <a:r>
              <a:rPr lang="pl-PL" sz="3200" dirty="0" smtClean="0"/>
              <a:t> </a:t>
            </a:r>
            <a:r>
              <a:rPr lang="pl-PL" sz="3200" dirty="0" err="1" smtClean="0"/>
              <a:t>Regelung</a:t>
            </a:r>
            <a:r>
              <a:rPr lang="pl-PL" sz="3200" dirty="0" smtClean="0"/>
              <a:t> </a:t>
            </a:r>
            <a:r>
              <a:rPr lang="pl-PL" sz="3200" dirty="0" err="1" smtClean="0"/>
              <a:t>für</a:t>
            </a:r>
            <a:r>
              <a:rPr lang="pl-PL" sz="3200" dirty="0" smtClean="0"/>
              <a:t> </a:t>
            </a:r>
            <a:r>
              <a:rPr lang="pl-PL" sz="3200" dirty="0" smtClean="0"/>
              <a:t>„</a:t>
            </a:r>
            <a:r>
              <a:rPr lang="pl-PL" sz="3200" dirty="0" err="1" smtClean="0"/>
              <a:t>geringe</a:t>
            </a:r>
            <a:r>
              <a:rPr lang="pl-PL" sz="3200" dirty="0" smtClean="0"/>
              <a:t> </a:t>
            </a:r>
            <a:r>
              <a:rPr lang="pl-PL" sz="3200" dirty="0" err="1" smtClean="0"/>
              <a:t>Menge</a:t>
            </a:r>
            <a:r>
              <a:rPr lang="pl-PL" sz="3200" dirty="0" smtClean="0"/>
              <a:t>” in </a:t>
            </a:r>
            <a:r>
              <a:rPr lang="pl-PL" sz="3200" dirty="0" err="1" smtClean="0"/>
              <a:t>Deutschland</a:t>
            </a:r>
            <a:endParaRPr lang="pl-PL" sz="3200" dirty="0"/>
          </a:p>
        </p:txBody>
      </p:sp>
      <p:pic>
        <p:nvPicPr>
          <p:cNvPr id="4" name="Symbol zastępczy zawartości 3" descr="https://hanfverband.de/sites/hanfverband.de/files/images/stories/deutschland31a.png"/>
          <p:cNvPicPr>
            <a:picLocks noGrp="1"/>
          </p:cNvPicPr>
          <p:nvPr>
            <p:ph sz="quarter" idx="13"/>
          </p:nvPr>
        </p:nvPicPr>
        <p:blipFill>
          <a:blip r:embed="rId2">
            <a:extLst>
              <a:ext uri="{28A0092B-C50C-407E-A947-70E740481C1C}">
                <a14:useLocalDpi xmlns:a14="http://schemas.microsoft.com/office/drawing/2010/main" val="0"/>
              </a:ext>
            </a:extLst>
          </a:blip>
          <a:srcRect/>
          <a:stretch>
            <a:fillRect/>
          </a:stretch>
        </p:blipFill>
        <p:spPr bwMode="auto">
          <a:xfrm>
            <a:off x="2843808" y="1844825"/>
            <a:ext cx="2931001" cy="3600400"/>
          </a:xfrm>
          <a:prstGeom prst="rect">
            <a:avLst/>
          </a:prstGeom>
          <a:noFill/>
          <a:ln>
            <a:noFill/>
          </a:ln>
        </p:spPr>
      </p:pic>
      <p:graphicFrame>
        <p:nvGraphicFramePr>
          <p:cNvPr id="5" name="Tabela 4"/>
          <p:cNvGraphicFramePr>
            <a:graphicFrameLocks noGrp="1"/>
          </p:cNvGraphicFramePr>
          <p:nvPr>
            <p:extLst>
              <p:ext uri="{D42A27DB-BD31-4B8C-83A1-F6EECF244321}">
                <p14:modId xmlns:p14="http://schemas.microsoft.com/office/powerpoint/2010/main" val="3487710352"/>
              </p:ext>
            </p:extLst>
          </p:nvPr>
        </p:nvGraphicFramePr>
        <p:xfrm>
          <a:off x="1619672" y="5661248"/>
          <a:ext cx="6400800" cy="502412"/>
        </p:xfrm>
        <a:graphic>
          <a:graphicData uri="http://schemas.openxmlformats.org/drawingml/2006/table">
            <a:tbl>
              <a:tblPr firstRow="1" firstCol="1" bandRow="1">
                <a:tableStyleId>{5C22544A-7EE6-4342-B048-85BDC9FD1C3A}</a:tableStyleId>
              </a:tblPr>
              <a:tblGrid>
                <a:gridCol w="2133600"/>
                <a:gridCol w="2133600"/>
                <a:gridCol w="2133600"/>
              </a:tblGrid>
              <a:tr h="0">
                <a:tc>
                  <a:txBody>
                    <a:bodyPr/>
                    <a:lstStyle/>
                    <a:p>
                      <a:pPr algn="ctr">
                        <a:lnSpc>
                          <a:spcPct val="115000"/>
                        </a:lnSpc>
                        <a:spcAft>
                          <a:spcPts val="0"/>
                        </a:spcAft>
                      </a:pPr>
                      <a:r>
                        <a:rPr lang="pl-PL" sz="1200" dirty="0" err="1">
                          <a:solidFill>
                            <a:srgbClr val="C00000"/>
                          </a:solidFill>
                          <a:effectLst/>
                        </a:rPr>
                        <a:t>repressive</a:t>
                      </a:r>
                      <a:r>
                        <a:rPr lang="pl-PL" sz="1200" dirty="0">
                          <a:solidFill>
                            <a:srgbClr val="C00000"/>
                          </a:solidFill>
                          <a:effectLst/>
                        </a:rPr>
                        <a:t> </a:t>
                      </a:r>
                      <a:r>
                        <a:rPr lang="pl-PL" sz="1200" dirty="0" err="1">
                          <a:solidFill>
                            <a:srgbClr val="C00000"/>
                          </a:solidFill>
                          <a:effectLst/>
                        </a:rPr>
                        <a:t>Richtlinien</a:t>
                      </a:r>
                      <a:r>
                        <a:rPr lang="pl-PL" sz="1200" dirty="0">
                          <a:solidFill>
                            <a:srgbClr val="C00000"/>
                          </a:solidFill>
                          <a:effectLst/>
                        </a:rPr>
                        <a:t> (3-5 </a:t>
                      </a:r>
                      <a:r>
                        <a:rPr lang="pl-PL" sz="1200" dirty="0" err="1">
                          <a:solidFill>
                            <a:srgbClr val="C00000"/>
                          </a:solidFill>
                          <a:effectLst/>
                        </a:rPr>
                        <a:t>Punkte</a:t>
                      </a:r>
                      <a:r>
                        <a:rPr lang="pl-PL" sz="1200" dirty="0">
                          <a:solidFill>
                            <a:srgbClr val="C00000"/>
                          </a:solidFill>
                          <a:effectLst/>
                        </a:rPr>
                        <a:t>) </a:t>
                      </a:r>
                      <a:endParaRPr lang="pl-PL" sz="1100" dirty="0">
                        <a:solidFill>
                          <a:srgbClr val="C00000"/>
                        </a:solidFill>
                        <a:effectLst/>
                        <a:latin typeface="Calibri"/>
                        <a:ea typeface="Calibri"/>
                        <a:cs typeface="Times New Roman"/>
                      </a:endParaRPr>
                    </a:p>
                  </a:txBody>
                  <a:tcPr marL="95250" marR="95250" marT="47625" marB="47625" anchor="ctr"/>
                </a:tc>
                <a:tc>
                  <a:txBody>
                    <a:bodyPr/>
                    <a:lstStyle/>
                    <a:p>
                      <a:pPr algn="ctr">
                        <a:lnSpc>
                          <a:spcPct val="115000"/>
                        </a:lnSpc>
                        <a:spcAft>
                          <a:spcPts val="0"/>
                        </a:spcAft>
                      </a:pPr>
                      <a:r>
                        <a:rPr lang="pl-PL" sz="1200" dirty="0" err="1">
                          <a:solidFill>
                            <a:srgbClr val="FF0000"/>
                          </a:solidFill>
                          <a:effectLst/>
                        </a:rPr>
                        <a:t>restriktive</a:t>
                      </a:r>
                      <a:r>
                        <a:rPr lang="pl-PL" sz="1200" dirty="0">
                          <a:solidFill>
                            <a:srgbClr val="FF0000"/>
                          </a:solidFill>
                          <a:effectLst/>
                        </a:rPr>
                        <a:t> </a:t>
                      </a:r>
                      <a:r>
                        <a:rPr lang="pl-PL" sz="1200" dirty="0" err="1">
                          <a:solidFill>
                            <a:srgbClr val="FF0000"/>
                          </a:solidFill>
                          <a:effectLst/>
                        </a:rPr>
                        <a:t>Richtlinien</a:t>
                      </a:r>
                      <a:r>
                        <a:rPr lang="pl-PL" sz="1200" dirty="0">
                          <a:solidFill>
                            <a:srgbClr val="FF0000"/>
                          </a:solidFill>
                          <a:effectLst/>
                        </a:rPr>
                        <a:t> (6-8 </a:t>
                      </a:r>
                      <a:r>
                        <a:rPr lang="pl-PL" sz="1200" dirty="0" err="1">
                          <a:solidFill>
                            <a:srgbClr val="FF0000"/>
                          </a:solidFill>
                          <a:effectLst/>
                        </a:rPr>
                        <a:t>Punkte</a:t>
                      </a:r>
                      <a:r>
                        <a:rPr lang="pl-PL" sz="1200" dirty="0">
                          <a:solidFill>
                            <a:srgbClr val="FF0000"/>
                          </a:solidFill>
                          <a:effectLst/>
                        </a:rPr>
                        <a:t>) </a:t>
                      </a:r>
                      <a:endParaRPr lang="pl-PL" sz="1100" dirty="0">
                        <a:solidFill>
                          <a:srgbClr val="FF0000"/>
                        </a:solidFill>
                        <a:effectLst/>
                        <a:latin typeface="Calibri"/>
                        <a:ea typeface="Calibri"/>
                        <a:cs typeface="Times New Roman"/>
                      </a:endParaRPr>
                    </a:p>
                  </a:txBody>
                  <a:tcPr marL="95250" marR="95250" marT="47625" marB="47625" anchor="ctr"/>
                </a:tc>
                <a:tc>
                  <a:txBody>
                    <a:bodyPr/>
                    <a:lstStyle/>
                    <a:p>
                      <a:pPr algn="ctr">
                        <a:lnSpc>
                          <a:spcPct val="115000"/>
                        </a:lnSpc>
                        <a:spcAft>
                          <a:spcPts val="0"/>
                        </a:spcAft>
                      </a:pPr>
                      <a:r>
                        <a:rPr lang="pl-PL" sz="1200" dirty="0" err="1">
                          <a:solidFill>
                            <a:srgbClr val="FFFF00"/>
                          </a:solidFill>
                          <a:effectLst/>
                        </a:rPr>
                        <a:t>moderate</a:t>
                      </a:r>
                      <a:r>
                        <a:rPr lang="pl-PL" sz="1200" dirty="0">
                          <a:solidFill>
                            <a:srgbClr val="FFFF00"/>
                          </a:solidFill>
                          <a:effectLst/>
                        </a:rPr>
                        <a:t> </a:t>
                      </a:r>
                      <a:r>
                        <a:rPr lang="pl-PL" sz="1200" dirty="0" err="1">
                          <a:solidFill>
                            <a:srgbClr val="FFFF00"/>
                          </a:solidFill>
                          <a:effectLst/>
                        </a:rPr>
                        <a:t>Richtlinien</a:t>
                      </a:r>
                      <a:r>
                        <a:rPr lang="pl-PL" sz="1200" dirty="0">
                          <a:solidFill>
                            <a:srgbClr val="FFFF00"/>
                          </a:solidFill>
                          <a:effectLst/>
                        </a:rPr>
                        <a:t> (9-13 </a:t>
                      </a:r>
                      <a:r>
                        <a:rPr lang="pl-PL" sz="1200" dirty="0" err="1">
                          <a:solidFill>
                            <a:srgbClr val="FFFF00"/>
                          </a:solidFill>
                          <a:effectLst/>
                        </a:rPr>
                        <a:t>Punkte</a:t>
                      </a:r>
                      <a:r>
                        <a:rPr lang="pl-PL" sz="1200" dirty="0">
                          <a:solidFill>
                            <a:srgbClr val="FFFF00"/>
                          </a:solidFill>
                          <a:effectLst/>
                        </a:rPr>
                        <a:t>)</a:t>
                      </a:r>
                      <a:endParaRPr lang="pl-PL" sz="1100" dirty="0">
                        <a:solidFill>
                          <a:srgbClr val="FFFF00"/>
                        </a:solidFill>
                        <a:effectLst/>
                        <a:latin typeface="Calibri"/>
                        <a:ea typeface="Calibri"/>
                        <a:cs typeface="Times New Roman"/>
                      </a:endParaRPr>
                    </a:p>
                  </a:txBody>
                  <a:tcPr marL="95250" marR="95250" marT="47625" marB="47625" anchor="ctr"/>
                </a:tc>
              </a:tr>
            </a:tbl>
          </a:graphicData>
        </a:graphic>
      </p:graphicFrame>
      <p:sp>
        <p:nvSpPr>
          <p:cNvPr id="6" name="Rectangle 1"/>
          <p:cNvSpPr>
            <a:spLocks noChangeArrowheads="1"/>
          </p:cNvSpPr>
          <p:nvPr/>
        </p:nvSpPr>
        <p:spPr bwMode="auto">
          <a:xfrm>
            <a:off x="1143000" y="22113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de-DE" altLang="pl-PL" sz="1200" b="0" i="0" u="none" strike="noStrike" cap="none" normalizeH="0" baseline="0" smtClean="0">
                <a:ln>
                  <a:noFill/>
                </a:ln>
                <a:solidFill>
                  <a:srgbClr val="000000"/>
                </a:solidFill>
                <a:effectLst/>
                <a:latin typeface="Titillium"/>
                <a:ea typeface="Times New Roman" pitchFamily="18" charset="0"/>
                <a:cs typeface="Times New Roman" pitchFamily="18" charset="0"/>
              </a:rPr>
              <a:t>Stand: Juli 2011</a:t>
            </a:r>
            <a:endParaRPr kumimoji="0" lang="pl-PL" altLang="pl-PL"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pl-PL" altLang="pl-P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11771921"/>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915816" y="548680"/>
            <a:ext cx="4856327" cy="1145064"/>
          </a:xfrm>
        </p:spPr>
        <p:txBody>
          <a:bodyPr/>
          <a:lstStyle/>
          <a:p>
            <a:pPr marL="0" indent="0" algn="ctr">
              <a:buNone/>
            </a:pPr>
            <a:r>
              <a:rPr lang="pl-PL" sz="3200" dirty="0" smtClean="0"/>
              <a:t>„</a:t>
            </a:r>
            <a:r>
              <a:rPr lang="pl-PL" sz="3200" dirty="0" err="1" smtClean="0"/>
              <a:t>Nicht</a:t>
            </a:r>
            <a:r>
              <a:rPr lang="pl-PL" sz="3200" dirty="0" smtClean="0"/>
              <a:t> </a:t>
            </a:r>
            <a:r>
              <a:rPr lang="pl-PL" sz="3200" dirty="0" err="1" smtClean="0"/>
              <a:t>geringe</a:t>
            </a:r>
            <a:r>
              <a:rPr lang="pl-PL" sz="3200" dirty="0" smtClean="0"/>
              <a:t> </a:t>
            </a:r>
            <a:r>
              <a:rPr lang="pl-PL" sz="3200" dirty="0" err="1" smtClean="0"/>
              <a:t>Menge</a:t>
            </a:r>
            <a:r>
              <a:rPr lang="pl-PL" sz="3200" dirty="0" smtClean="0"/>
              <a:t>”</a:t>
            </a:r>
            <a:endParaRPr lang="pl-PL" sz="3200" dirty="0"/>
          </a:p>
        </p:txBody>
      </p:sp>
      <p:sp>
        <p:nvSpPr>
          <p:cNvPr id="5" name="Symbol zastępczy zawartości 4"/>
          <p:cNvSpPr>
            <a:spLocks noGrp="1"/>
          </p:cNvSpPr>
          <p:nvPr>
            <p:ph sz="quarter" idx="13"/>
          </p:nvPr>
        </p:nvSpPr>
        <p:spPr>
          <a:xfrm>
            <a:off x="1187624" y="1700808"/>
            <a:ext cx="6400800" cy="4824536"/>
          </a:xfrm>
        </p:spPr>
        <p:txBody>
          <a:bodyPr>
            <a:noAutofit/>
          </a:bodyPr>
          <a:lstStyle/>
          <a:p>
            <a:pPr marL="45720" indent="0">
              <a:buNone/>
            </a:pPr>
            <a:r>
              <a:rPr lang="de-DE" dirty="0"/>
              <a:t>Im Bereich Cannabis ist die „nicht geringe Menge“ bei einem Wirkstoffanteil von 7,5 Gramm </a:t>
            </a:r>
            <a:r>
              <a:rPr lang="de-DE" dirty="0" smtClean="0"/>
              <a:t>THC</a:t>
            </a:r>
            <a:r>
              <a:rPr lang="pl-PL" baseline="30000" dirty="0"/>
              <a:t> </a:t>
            </a:r>
            <a:r>
              <a:rPr lang="de-DE" dirty="0" smtClean="0"/>
              <a:t>gegeben:</a:t>
            </a:r>
            <a:r>
              <a:rPr lang="pl-PL" dirty="0" smtClean="0"/>
              <a:t> </a:t>
            </a:r>
            <a:r>
              <a:rPr lang="de-DE" dirty="0" smtClean="0"/>
              <a:t>Bereits </a:t>
            </a:r>
            <a:r>
              <a:rPr lang="de-DE" dirty="0"/>
              <a:t>bei Besitz dieser Menge ergibt sich daraus, rein rechtlich betrachtet, ein Verbrechenstatbestand (Freiheitsstrafe nicht unter 1 Jahr). Darüber hinaus, also neben dem Wirkstoffgehalt des beschlagnahmten Rauschgifts, ist die Rauschgiftmenge als solche ein weiterer bestimmender </a:t>
            </a:r>
            <a:r>
              <a:rPr lang="de-DE" dirty="0" smtClean="0"/>
              <a:t>Strafzumessungsgrund.</a:t>
            </a:r>
            <a:r>
              <a:rPr lang="pl-PL" dirty="0" smtClean="0"/>
              <a:t> </a:t>
            </a:r>
            <a:r>
              <a:rPr lang="de-DE" dirty="0" smtClean="0"/>
              <a:t>Deshalb </a:t>
            </a:r>
            <a:r>
              <a:rPr lang="de-DE" dirty="0"/>
              <a:t>verlangt die Rechtsprechung für die Urteilsbegründung neben der Feststellung des Wirkstoffgehalts grundsätzlich auch Angaben zur </a:t>
            </a:r>
            <a:r>
              <a:rPr lang="de-DE" dirty="0" smtClean="0"/>
              <a:t>Gesamtmenge</a:t>
            </a:r>
            <a:r>
              <a:rPr lang="pl-PL" dirty="0" smtClean="0"/>
              <a:t>.</a:t>
            </a:r>
            <a:endParaRPr lang="pl-PL" dirty="0"/>
          </a:p>
        </p:txBody>
      </p:sp>
      <p:pic>
        <p:nvPicPr>
          <p:cNvPr id="307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9" y="260648"/>
            <a:ext cx="2448272"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22220308"/>
      </p:ext>
    </p:extLst>
  </p:cSld>
  <p:clrMapOvr>
    <a:masterClrMapping/>
  </p:clrMapOvr>
  <mc:AlternateContent xmlns:mc="http://schemas.openxmlformats.org/markup-compatibility/2006">
    <mc:Choice xmlns:p14="http://schemas.microsoft.com/office/powerpoint/2010/main" Requires="p14">
      <p:transition spd="slow" p14:dur="3400">
        <p14:reveal/>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Aerodynamiczny">
  <a:themeElements>
    <a:clrScheme name="Elementarny">
      <a:dk1>
        <a:sysClr val="windowText" lastClr="000000"/>
      </a:dk1>
      <a:lt1>
        <a:sysClr val="window" lastClr="FFFFFF"/>
      </a:lt1>
      <a:dk2>
        <a:srgbClr val="242852"/>
      </a:dk2>
      <a:lt2>
        <a:srgbClr val="ACCBF9"/>
      </a:lt2>
      <a:accent1>
        <a:srgbClr val="629DD1"/>
      </a:accent1>
      <a:accent2>
        <a:srgbClr val="297FD5"/>
      </a:accent2>
      <a:accent3>
        <a:srgbClr val="7F8FA9"/>
      </a:accent3>
      <a:accent4>
        <a:srgbClr val="4A66AC"/>
      </a:accent4>
      <a:accent5>
        <a:srgbClr val="5AA2AE"/>
      </a:accent5>
      <a:accent6>
        <a:srgbClr val="9D90A0"/>
      </a:accent6>
      <a:hlink>
        <a:srgbClr val="9454C3"/>
      </a:hlink>
      <a:folHlink>
        <a:srgbClr val="3EBBF0"/>
      </a:folHlink>
    </a:clrScheme>
    <a:fontScheme name="Aerodynamiczny">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erodynamiczny">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1194</TotalTime>
  <Words>692</Words>
  <Application>Microsoft Office PowerPoint</Application>
  <PresentationFormat>Pokaz na ekranie (4:3)</PresentationFormat>
  <Paragraphs>71</Paragraphs>
  <Slides>15</Slides>
  <Notes>0</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Aerodynamiczny</vt:lpstr>
      <vt:lpstr> Rechtliche Aspekte von Cannabis</vt:lpstr>
      <vt:lpstr>Inhalt:</vt:lpstr>
      <vt:lpstr>Gesetz über den Verkehr mit Betäubungsmitteln (Betäubungsmittelgesetz - BtMG) </vt:lpstr>
      <vt:lpstr>Gesetz über den Verkehr mit Betäubungsmitteln (Betäubungsmittelgesetz - BtMG) </vt:lpstr>
      <vt:lpstr>Konsum von Betäubungsmitteln</vt:lpstr>
      <vt:lpstr>„Recht auf Rausch“</vt:lpstr>
      <vt:lpstr>Die Regelung für „geringe Menge” in Deutschland</vt:lpstr>
      <vt:lpstr>Die Regelung für „geringe Menge” in Deutschland</vt:lpstr>
      <vt:lpstr>„Nicht geringe Menge”</vt:lpstr>
      <vt:lpstr>Zahl der eingeleiteten Ermitlungsverfahren bei Cannabies in Deutschland </vt:lpstr>
      <vt:lpstr>Medizinischer Gebrauch</vt:lpstr>
      <vt:lpstr>Medizinischer Gebrauch</vt:lpstr>
      <vt:lpstr>Fachwotschatz</vt:lpstr>
      <vt:lpstr>Fachwotschatz</vt:lpstr>
      <vt:lpstr>Bibliographie: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Doppelter Hochschulabachluss – doppelter Gewinn</dc:title>
  <dc:creator>Ewelina</dc:creator>
  <cp:lastModifiedBy>Skibicki Mariusz</cp:lastModifiedBy>
  <cp:revision>89</cp:revision>
  <dcterms:created xsi:type="dcterms:W3CDTF">2014-03-09T14:44:26Z</dcterms:created>
  <dcterms:modified xsi:type="dcterms:W3CDTF">2015-05-09T09:22:16Z</dcterms:modified>
</cp:coreProperties>
</file>