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59" r:id="rId14"/>
    <p:sldId id="271" r:id="rId15"/>
    <p:sldId id="258" r:id="rId16"/>
    <p:sldId id="257"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5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700F60-704E-46AC-90BE-662CED4B5F2F}" type="datetimeFigureOut">
              <a:rPr lang="pl-PL" smtClean="0"/>
              <a:t>12.06.2016</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98C4C1-E1F2-44DF-A73B-B961965417F7}" type="slidenum">
              <a:rPr lang="pl-PL" smtClean="0"/>
              <a:t>‹#›</a:t>
            </a:fld>
            <a:endParaRPr lang="pl-PL"/>
          </a:p>
        </p:txBody>
      </p:sp>
    </p:spTree>
    <p:extLst>
      <p:ext uri="{BB962C8B-B14F-4D97-AF65-F5344CB8AC3E}">
        <p14:creationId xmlns:p14="http://schemas.microsoft.com/office/powerpoint/2010/main" val="389732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innych miesiącach obradują w Luksemburgu</a:t>
            </a:r>
            <a:r>
              <a:rPr lang="pl-PL" baseline="0" dirty="0" smtClean="0"/>
              <a:t>.</a:t>
            </a:r>
            <a:endParaRPr lang="pl-PL" dirty="0"/>
          </a:p>
        </p:txBody>
      </p:sp>
      <p:sp>
        <p:nvSpPr>
          <p:cNvPr id="4" name="Symbol zastępczy numeru slajdu 3"/>
          <p:cNvSpPr>
            <a:spLocks noGrp="1"/>
          </p:cNvSpPr>
          <p:nvPr>
            <p:ph type="sldNum" sz="quarter" idx="10"/>
          </p:nvPr>
        </p:nvSpPr>
        <p:spPr/>
        <p:txBody>
          <a:bodyPr/>
          <a:lstStyle/>
          <a:p>
            <a:fld id="{1898C4C1-E1F2-44DF-A73B-B961965417F7}" type="slidenum">
              <a:rPr lang="pl-PL" smtClean="0"/>
              <a:t>3</a:t>
            </a:fld>
            <a:endParaRPr lang="pl-PL"/>
          </a:p>
        </p:txBody>
      </p:sp>
    </p:spTree>
    <p:extLst>
      <p:ext uri="{BB962C8B-B14F-4D97-AF65-F5344CB8AC3E}">
        <p14:creationId xmlns:p14="http://schemas.microsoft.com/office/powerpoint/2010/main" val="122620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C38F656A-CA39-4616-BD07-79721A415414}" type="datetimeFigureOut">
              <a:rPr lang="pl-PL" smtClean="0"/>
              <a:t>12.06.2016</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6CF26C67-6638-4AE1-97A9-50C2F9219713}" type="slidenum">
              <a:rPr lang="pl-PL" smtClean="0"/>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38F656A-CA39-4616-BD07-79721A415414}" type="datetimeFigureOut">
              <a:rPr lang="pl-PL" smtClean="0"/>
              <a:t>12.06.2016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38F656A-CA39-4616-BD07-79721A415414}" type="datetimeFigureOut">
              <a:rPr lang="pl-PL" smtClean="0"/>
              <a:t>12.06.2016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38F656A-CA39-4616-BD07-79721A415414}" type="datetimeFigureOut">
              <a:rPr lang="pl-PL" smtClean="0"/>
              <a:t>12.06.2016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C38F656A-CA39-4616-BD07-79721A415414}" type="datetimeFigureOut">
              <a:rPr lang="pl-PL" smtClean="0"/>
              <a:t>12.06.2016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6CF26C67-6638-4AE1-97A9-50C2F9219713}"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38F656A-CA39-4616-BD07-79721A415414}" type="datetimeFigureOut">
              <a:rPr lang="pl-PL" smtClean="0"/>
              <a:t>12.06.2016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C38F656A-CA39-4616-BD07-79721A415414}" type="datetimeFigureOut">
              <a:rPr lang="pl-PL" smtClean="0"/>
              <a:t>12.06.2016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C38F656A-CA39-4616-BD07-79721A415414}" type="datetimeFigureOut">
              <a:rPr lang="pl-PL" smtClean="0"/>
              <a:t>12.06.2016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38F656A-CA39-4616-BD07-79721A415414}" type="datetimeFigureOut">
              <a:rPr lang="pl-PL" smtClean="0"/>
              <a:t>12.06.2016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38F656A-CA39-4616-BD07-79721A415414}" type="datetimeFigureOut">
              <a:rPr lang="pl-PL" smtClean="0"/>
              <a:t>12.06.2016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C38F656A-CA39-4616-BD07-79721A415414}" type="datetimeFigureOut">
              <a:rPr lang="pl-PL" smtClean="0"/>
              <a:t>12.06.2016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6CF26C67-6638-4AE1-97A9-50C2F9219713}"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38F656A-CA39-4616-BD07-79721A415414}" type="datetimeFigureOut">
              <a:rPr lang="pl-PL" smtClean="0"/>
              <a:t>12.06.2016</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CF26C67-6638-4AE1-97A9-50C2F9219713}"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536" y="1124744"/>
            <a:ext cx="5760640" cy="4176464"/>
          </a:xfrm>
        </p:spPr>
        <p:txBody>
          <a:bodyPr>
            <a:noAutofit/>
          </a:bodyPr>
          <a:lstStyle/>
          <a:p>
            <a:r>
              <a:rPr lang="pl-PL" sz="8000" b="1" i="1" dirty="0" smtClean="0">
                <a:solidFill>
                  <a:schemeClr val="tx1"/>
                </a:solidFill>
                <a:latin typeface="Gabriola" panose="04040605051002020D02" pitchFamily="82" charset="0"/>
              </a:rPr>
              <a:t>THEMA: Rat der Europäischen Union</a:t>
            </a:r>
            <a:endParaRPr lang="pl-PL" sz="8000" b="1" i="1" dirty="0">
              <a:solidFill>
                <a:schemeClr val="tx1"/>
              </a:solidFill>
              <a:latin typeface="Gabriola" panose="04040605051002020D02" pitchFamily="82" charset="0"/>
            </a:endParaRPr>
          </a:p>
        </p:txBody>
      </p:sp>
      <p:pic>
        <p:nvPicPr>
          <p:cNvPr id="4" name="Picture 10" descr="http://t0.gstatic.com/images?q=tbn:ANd9GcQ6Op6LOJtydxWyvcpA69oSC0izA-gn1WB3DhcmFex11fUgDez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16632"/>
            <a:ext cx="2357437"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5399584" y="4922409"/>
            <a:ext cx="3744416" cy="1754326"/>
          </a:xfrm>
          <a:prstGeom prst="rect">
            <a:avLst/>
          </a:prstGeom>
          <a:noFill/>
        </p:spPr>
        <p:txBody>
          <a:bodyPr wrap="square" rtlCol="0">
            <a:spAutoFit/>
          </a:bodyPr>
          <a:lstStyle/>
          <a:p>
            <a:pPr algn="ctr"/>
            <a:r>
              <a:rPr lang="pl-PL" sz="3600" b="1" dirty="0" err="1" smtClean="0">
                <a:latin typeface="Gabriola" panose="04040605051002020D02" pitchFamily="82" charset="0"/>
              </a:rPr>
              <a:t>Bearbeitet</a:t>
            </a:r>
            <a:r>
              <a:rPr lang="pl-PL" sz="3600" b="1" dirty="0" smtClean="0">
                <a:latin typeface="Gabriola" panose="04040605051002020D02" pitchFamily="82" charset="0"/>
              </a:rPr>
              <a:t> von: </a:t>
            </a:r>
          </a:p>
          <a:p>
            <a:pPr algn="ctr"/>
            <a:r>
              <a:rPr lang="pl-PL" sz="2400" dirty="0" smtClean="0">
                <a:latin typeface="Gabriola" panose="04040605051002020D02" pitchFamily="82" charset="0"/>
              </a:rPr>
              <a:t>Monika Fogt </a:t>
            </a:r>
          </a:p>
          <a:p>
            <a:pPr algn="ctr"/>
            <a:r>
              <a:rPr lang="pl-PL" sz="2400" dirty="0" err="1" smtClean="0">
                <a:latin typeface="Gabriola" panose="04040605051002020D02" pitchFamily="82" charset="0"/>
              </a:rPr>
              <a:t>Vervaltung</a:t>
            </a:r>
            <a:r>
              <a:rPr lang="pl-PL" sz="2400" dirty="0" smtClean="0">
                <a:latin typeface="Gabriola" panose="04040605051002020D02" pitchFamily="82" charset="0"/>
              </a:rPr>
              <a:t> </a:t>
            </a:r>
          </a:p>
          <a:p>
            <a:pPr algn="ctr"/>
            <a:r>
              <a:rPr lang="pl-PL" sz="2400" dirty="0" smtClean="0">
                <a:latin typeface="Gabriola" panose="04040605051002020D02" pitchFamily="82" charset="0"/>
              </a:rPr>
              <a:t>2.Semester </a:t>
            </a:r>
            <a:r>
              <a:rPr lang="pl-PL" sz="2400" dirty="0" err="1" smtClean="0">
                <a:latin typeface="Gabriola" panose="04040605051002020D02" pitchFamily="82" charset="0"/>
              </a:rPr>
              <a:t>Masterstudium</a:t>
            </a:r>
            <a:r>
              <a:rPr lang="pl-PL" sz="2400" dirty="0" smtClean="0">
                <a:latin typeface="Gabriola" panose="04040605051002020D02" pitchFamily="82" charset="0"/>
              </a:rPr>
              <a:t> </a:t>
            </a:r>
            <a:endParaRPr lang="pl-PL" sz="2400" dirty="0">
              <a:latin typeface="Gabriola" panose="04040605051002020D02" pitchFamily="82" charset="0"/>
            </a:endParaRPr>
          </a:p>
        </p:txBody>
      </p:sp>
    </p:spTree>
    <p:extLst>
      <p:ext uri="{BB962C8B-B14F-4D97-AF65-F5344CB8AC3E}">
        <p14:creationId xmlns:p14="http://schemas.microsoft.com/office/powerpoint/2010/main" val="397614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par>
                          <p:cTn id="16" fill="hold">
                            <p:stCondLst>
                              <p:cond delay="3000"/>
                            </p:stCondLst>
                            <p:childTnLst>
                              <p:par>
                                <p:cTn id="17" presetID="16" presetClass="entr" presetSubtype="21" fill="hold"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par>
                          <p:cTn id="20" fill="hold">
                            <p:stCondLst>
                              <p:cond delay="3500"/>
                            </p:stCondLst>
                            <p:childTnLst>
                              <p:par>
                                <p:cTn id="21" presetID="16" presetClass="entr" presetSubtype="21"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par>
                          <p:cTn id="24" fill="hold">
                            <p:stCondLst>
                              <p:cond delay="4000"/>
                            </p:stCondLst>
                            <p:childTnLst>
                              <p:par>
                                <p:cTn id="25" presetID="16" presetClass="entr" presetSubtype="21"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332656"/>
            <a:ext cx="8229600" cy="4709160"/>
          </a:xfrm>
        </p:spPr>
        <p:txBody>
          <a:bodyPr/>
          <a:lstStyle/>
          <a:p>
            <a:pPr marL="137160" indent="0" algn="ctr">
              <a:buNone/>
            </a:pPr>
            <a:r>
              <a:rPr lang="de-DE" dirty="0"/>
              <a:t>Außerdem führt der Rat regelmäßig öffentliche Aussprachen über wichtige Fragen, die die Interessen der Union und ihrer Bürger berühren. Die Aussprachen über das Achtzehnmonatsprogramm des Rates "Allgemeine Angelegenheiten", über die Prioritäten der anderen Ratsformationen und über das Fünfjahresprogramm der Kommission sind öffentlich.</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69207">
            <a:off x="177179" y="4054770"/>
            <a:ext cx="3425559" cy="2569170"/>
          </a:xfrm>
          <a:prstGeom prst="rect">
            <a:avLst/>
          </a:prstGeom>
          <a:ln>
            <a:noFill/>
          </a:ln>
          <a:effectLst>
            <a:softEdge rad="112500"/>
          </a:effectLst>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0927">
            <a:off x="4028297" y="4258924"/>
            <a:ext cx="4718931" cy="2359466"/>
          </a:xfrm>
          <a:prstGeom prst="rect">
            <a:avLst/>
          </a:prstGeom>
          <a:ln>
            <a:noFill/>
          </a:ln>
          <a:effectLst>
            <a:softEdge rad="112500"/>
          </a:effectLst>
        </p:spPr>
      </p:pic>
    </p:spTree>
    <p:extLst>
      <p:ext uri="{BB962C8B-B14F-4D97-AF65-F5344CB8AC3E}">
        <p14:creationId xmlns:p14="http://schemas.microsoft.com/office/powerpoint/2010/main" val="190309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normAutofit fontScale="90000"/>
          </a:bodyPr>
          <a:lstStyle/>
          <a:p>
            <a:r>
              <a:rPr lang="de-DE" dirty="0"/>
              <a:t/>
            </a:r>
            <a:br>
              <a:rPr lang="de-DE" dirty="0"/>
            </a:br>
            <a:r>
              <a:rPr lang="de-DE" sz="8000" dirty="0">
                <a:solidFill>
                  <a:schemeClr val="tx1">
                    <a:lumMod val="95000"/>
                  </a:schemeClr>
                </a:solidFill>
                <a:latin typeface="Gabriola" panose="04040605051002020D02" pitchFamily="82" charset="0"/>
              </a:rPr>
              <a:t>Der Vorsitz im Rat der EU</a:t>
            </a:r>
            <a:r>
              <a:rPr lang="de-DE" dirty="0">
                <a:solidFill>
                  <a:schemeClr val="tx1">
                    <a:lumMod val="95000"/>
                  </a:schemeClr>
                </a:solidFill>
              </a:rPr>
              <a:t/>
            </a:r>
            <a:br>
              <a:rPr lang="de-DE" dirty="0">
                <a:solidFill>
                  <a:schemeClr val="tx1">
                    <a:lumMod val="95000"/>
                  </a:schemeClr>
                </a:solidFill>
              </a:rPr>
            </a:br>
            <a:endParaRPr lang="pl-PL" dirty="0">
              <a:solidFill>
                <a:schemeClr val="tx1">
                  <a:lumMod val="95000"/>
                </a:schemeClr>
              </a:solidFill>
            </a:endParaRPr>
          </a:p>
        </p:txBody>
      </p:sp>
      <p:sp>
        <p:nvSpPr>
          <p:cNvPr id="3" name="Symbol zastępczy zawartości 2"/>
          <p:cNvSpPr>
            <a:spLocks noGrp="1"/>
          </p:cNvSpPr>
          <p:nvPr>
            <p:ph idx="1"/>
          </p:nvPr>
        </p:nvSpPr>
        <p:spPr/>
        <p:txBody>
          <a:bodyPr/>
          <a:lstStyle/>
          <a:p>
            <a:pPr marL="137160" indent="0" algn="ctr">
              <a:buNone/>
            </a:pPr>
            <a:r>
              <a:rPr lang="de-DE" dirty="0"/>
              <a:t>Der Vorsitz im Rat wird von den EU-Mitgliedstaaten im Turnus wahrgenommen und wechselt alle sechs Monate. Während dieser sechs Monate leitet der Vorsitz die Sitzungen und Tagungen auf allen Ebenen des Rates und sorgt für die Kontinuität der Arbeit der EU im Rat.</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308319"/>
            <a:ext cx="4040119" cy="2536035"/>
          </a:xfrm>
          <a:prstGeom prst="rect">
            <a:avLst/>
          </a:prstGeom>
          <a:ln>
            <a:noFill/>
          </a:ln>
          <a:effectLst>
            <a:softEdge rad="112500"/>
          </a:effectLst>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250" y="4450078"/>
            <a:ext cx="4418828" cy="2147274"/>
          </a:xfrm>
          <a:prstGeom prst="rect">
            <a:avLst/>
          </a:prstGeom>
          <a:ln>
            <a:noFill/>
          </a:ln>
          <a:effectLst>
            <a:softEdge rad="112500"/>
          </a:effectLst>
        </p:spPr>
      </p:pic>
    </p:spTree>
    <p:extLst>
      <p:ext uri="{BB962C8B-B14F-4D97-AF65-F5344CB8AC3E}">
        <p14:creationId xmlns:p14="http://schemas.microsoft.com/office/powerpoint/2010/main" val="242512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3000"/>
                            </p:stCondLst>
                            <p:childTnLst>
                              <p:par>
                                <p:cTn id="16" presetID="16" presetClass="entr" presetSubtype="2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par>
                          <p:cTn id="19" fill="hold">
                            <p:stCondLst>
                              <p:cond delay="35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32040" y="521296"/>
            <a:ext cx="4114800" cy="6336704"/>
          </a:xfrm>
        </p:spPr>
        <p:txBody>
          <a:bodyPr>
            <a:normAutofit/>
          </a:bodyPr>
          <a:lstStyle/>
          <a:p>
            <a:pPr marL="137160" indent="0" algn="ctr">
              <a:buNone/>
            </a:pPr>
            <a:r>
              <a:rPr lang="de-DE" dirty="0"/>
              <a:t>Die Mitgliedstaaten, die den Vorsitz innehaben, arbeiten in Dreiergruppen als sogenannter </a:t>
            </a:r>
            <a:r>
              <a:rPr lang="de-DE" dirty="0" smtClean="0"/>
              <a:t>Dreiervorsitz </a:t>
            </a:r>
            <a:r>
              <a:rPr lang="de-DE" dirty="0"/>
              <a:t>eng </a:t>
            </a:r>
            <a:r>
              <a:rPr lang="de-DE" dirty="0" smtClean="0"/>
              <a:t>zusammen</a:t>
            </a:r>
            <a:r>
              <a:rPr lang="pl-PL" dirty="0" smtClean="0"/>
              <a:t>. </a:t>
            </a:r>
            <a:r>
              <a:rPr lang="de-DE" dirty="0"/>
              <a:t>Der aktuelle Dreiervorsitz besteht aus dem niederländischen, dem slowakischen und dem maltesischen Vorsitz.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57" y="0"/>
            <a:ext cx="4312275" cy="2874850"/>
          </a:xfrm>
          <a:prstGeom prst="rect">
            <a:avLst/>
          </a:prstGeom>
          <a:ln>
            <a:noFill/>
          </a:ln>
          <a:effectLst>
            <a:softEdge rad="112500"/>
          </a:effectLst>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6872"/>
            <a:ext cx="4471488" cy="2519148"/>
          </a:xfrm>
          <a:prstGeom prst="rect">
            <a:avLst/>
          </a:prstGeom>
          <a:ln>
            <a:noFill/>
          </a:ln>
          <a:effectLst>
            <a:softEdge rad="112500"/>
          </a:effectLst>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57" y="4540449"/>
            <a:ext cx="4738433" cy="2317551"/>
          </a:xfrm>
          <a:prstGeom prst="rect">
            <a:avLst/>
          </a:prstGeom>
          <a:ln>
            <a:noFill/>
          </a:ln>
          <a:effectLst>
            <a:softEdge rad="112500"/>
          </a:effectLst>
        </p:spPr>
      </p:pic>
    </p:spTree>
    <p:extLst>
      <p:ext uri="{BB962C8B-B14F-4D97-AF65-F5344CB8AC3E}">
        <p14:creationId xmlns:p14="http://schemas.microsoft.com/office/powerpoint/2010/main" val="115442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1143000"/>
          </a:xfrm>
        </p:spPr>
        <p:txBody>
          <a:bodyPr>
            <a:noAutofit/>
          </a:bodyPr>
          <a:lstStyle/>
          <a:p>
            <a:r>
              <a:rPr lang="pl-PL" sz="8000" dirty="0" err="1" smtClean="0">
                <a:solidFill>
                  <a:schemeClr val="tx1"/>
                </a:solidFill>
                <a:effectLst>
                  <a:outerShdw blurRad="38100" dist="38100" dir="2700000" algn="tl">
                    <a:srgbClr val="000000">
                      <a:alpha val="43137"/>
                    </a:srgbClr>
                  </a:outerShdw>
                </a:effectLst>
                <a:latin typeface="Gabriola" panose="04040605051002020D02" pitchFamily="82" charset="0"/>
              </a:rPr>
              <a:t>Wortschatz</a:t>
            </a:r>
            <a:r>
              <a:rPr lang="pl-PL" sz="8000" dirty="0" smtClean="0">
                <a:solidFill>
                  <a:schemeClr val="tx1"/>
                </a:solidFill>
                <a:effectLst>
                  <a:outerShdw blurRad="38100" dist="38100" dir="2700000" algn="tl">
                    <a:srgbClr val="000000">
                      <a:alpha val="43137"/>
                    </a:srgbClr>
                  </a:outerShdw>
                </a:effectLst>
                <a:latin typeface="Gabriola" panose="04040605051002020D02" pitchFamily="82" charset="0"/>
              </a:rPr>
              <a:t> </a:t>
            </a:r>
            <a:r>
              <a:rPr lang="pl-PL" sz="8000" dirty="0" err="1" smtClean="0">
                <a:solidFill>
                  <a:schemeClr val="tx1"/>
                </a:solidFill>
                <a:effectLst>
                  <a:outerShdw blurRad="38100" dist="38100" dir="2700000" algn="tl">
                    <a:srgbClr val="000000">
                      <a:alpha val="43137"/>
                    </a:srgbClr>
                  </a:outerShdw>
                </a:effectLst>
                <a:latin typeface="Gabriola" panose="04040605051002020D02" pitchFamily="82" charset="0"/>
              </a:rPr>
              <a:t>zum</a:t>
            </a:r>
            <a:r>
              <a:rPr lang="pl-PL" sz="8000" dirty="0" smtClean="0">
                <a:solidFill>
                  <a:schemeClr val="tx1"/>
                </a:solidFill>
                <a:effectLst>
                  <a:outerShdw blurRad="38100" dist="38100" dir="2700000" algn="tl">
                    <a:srgbClr val="000000">
                      <a:alpha val="43137"/>
                    </a:srgbClr>
                  </a:outerShdw>
                </a:effectLst>
                <a:latin typeface="Gabriola" panose="04040605051002020D02" pitchFamily="82" charset="0"/>
              </a:rPr>
              <a:t> </a:t>
            </a:r>
            <a:r>
              <a:rPr lang="pl-PL" sz="8000" dirty="0" err="1" smtClean="0">
                <a:solidFill>
                  <a:schemeClr val="tx1"/>
                </a:solidFill>
                <a:effectLst>
                  <a:outerShdw blurRad="38100" dist="38100" dir="2700000" algn="tl">
                    <a:srgbClr val="000000">
                      <a:alpha val="43137"/>
                    </a:srgbClr>
                  </a:outerShdw>
                </a:effectLst>
                <a:latin typeface="Gabriola" panose="04040605051002020D02" pitchFamily="82" charset="0"/>
              </a:rPr>
              <a:t>Thema</a:t>
            </a:r>
            <a:endParaRPr lang="pl-PL" sz="8000" dirty="0">
              <a:solidFill>
                <a:schemeClr val="tx1"/>
              </a:solidFill>
              <a:effectLst>
                <a:outerShdw blurRad="38100" dist="38100" dir="2700000" algn="tl">
                  <a:srgbClr val="000000">
                    <a:alpha val="43137"/>
                  </a:srgbClr>
                </a:outerShdw>
              </a:effectLst>
              <a:latin typeface="Gabriola" panose="04040605051002020D02" pitchFamily="82" charset="0"/>
            </a:endParaRPr>
          </a:p>
        </p:txBody>
      </p:sp>
      <p:sp>
        <p:nvSpPr>
          <p:cNvPr id="3" name="Symbol zastępczy zawartości 2"/>
          <p:cNvSpPr>
            <a:spLocks noGrp="1"/>
          </p:cNvSpPr>
          <p:nvPr>
            <p:ph idx="1"/>
          </p:nvPr>
        </p:nvSpPr>
        <p:spPr>
          <a:xfrm>
            <a:off x="179512" y="1268760"/>
            <a:ext cx="8784976" cy="5589240"/>
          </a:xfrm>
        </p:spPr>
        <p:txBody>
          <a:bodyPr>
            <a:normAutofit fontScale="70000" lnSpcReduction="20000"/>
          </a:bodyPr>
          <a:lstStyle/>
          <a:p>
            <a:r>
              <a:rPr lang="pl-PL" dirty="0" err="1"/>
              <a:t>das</a:t>
            </a:r>
            <a:r>
              <a:rPr lang="pl-PL" dirty="0"/>
              <a:t> </a:t>
            </a:r>
            <a:r>
              <a:rPr lang="pl-PL" dirty="0" err="1" smtClean="0"/>
              <a:t>Abkommen</a:t>
            </a:r>
            <a:r>
              <a:rPr lang="pl-PL" dirty="0" smtClean="0"/>
              <a:t>, - </a:t>
            </a:r>
            <a:r>
              <a:rPr lang="pl-PL" dirty="0"/>
              <a:t>– układ, umowa</a:t>
            </a:r>
          </a:p>
          <a:p>
            <a:r>
              <a:rPr lang="pl-PL" dirty="0" err="1" smtClean="0"/>
              <a:t>allgemein</a:t>
            </a:r>
            <a:r>
              <a:rPr lang="pl-PL" dirty="0" smtClean="0"/>
              <a:t> </a:t>
            </a:r>
            <a:r>
              <a:rPr lang="pl-PL" dirty="0"/>
              <a:t>– ogólny </a:t>
            </a:r>
          </a:p>
          <a:p>
            <a:r>
              <a:rPr lang="de-DE" dirty="0"/>
              <a:t>die </a:t>
            </a:r>
            <a:r>
              <a:rPr lang="pl-PL" dirty="0" err="1"/>
              <a:t>Angelegenheit</a:t>
            </a:r>
            <a:r>
              <a:rPr lang="pl-PL" dirty="0"/>
              <a:t>, -en – sprawa </a:t>
            </a:r>
          </a:p>
          <a:p>
            <a:r>
              <a:rPr lang="de-DE" dirty="0"/>
              <a:t>anwesend – </a:t>
            </a:r>
            <a:r>
              <a:rPr lang="de-DE" dirty="0" err="1"/>
              <a:t>obecny</a:t>
            </a:r>
            <a:r>
              <a:rPr lang="de-DE" dirty="0"/>
              <a:t> </a:t>
            </a:r>
            <a:endParaRPr lang="pl-PL" dirty="0"/>
          </a:p>
          <a:p>
            <a:r>
              <a:rPr lang="de-DE" dirty="0" smtClean="0"/>
              <a:t>annehmen </a:t>
            </a:r>
            <a:r>
              <a:rPr lang="de-DE" dirty="0"/>
              <a:t>– </a:t>
            </a:r>
            <a:r>
              <a:rPr lang="de-DE" dirty="0" err="1"/>
              <a:t>przyjmować</a:t>
            </a:r>
            <a:r>
              <a:rPr lang="de-DE" dirty="0"/>
              <a:t> </a:t>
            </a:r>
            <a:endParaRPr lang="pl-PL" dirty="0"/>
          </a:p>
          <a:p>
            <a:r>
              <a:rPr lang="pl-PL" dirty="0" err="1"/>
              <a:t>auswärtig</a:t>
            </a:r>
            <a:r>
              <a:rPr lang="pl-PL" dirty="0"/>
              <a:t> – zagraniczny </a:t>
            </a:r>
          </a:p>
          <a:p>
            <a:r>
              <a:rPr lang="de-DE" dirty="0"/>
              <a:t>berühren – </a:t>
            </a:r>
            <a:r>
              <a:rPr lang="de-DE" dirty="0" err="1"/>
              <a:t>poruszać</a:t>
            </a:r>
            <a:r>
              <a:rPr lang="de-DE" dirty="0"/>
              <a:t> </a:t>
            </a:r>
            <a:endParaRPr lang="pl-PL" dirty="0"/>
          </a:p>
          <a:p>
            <a:r>
              <a:rPr lang="de-DE" dirty="0"/>
              <a:t>der Bürger</a:t>
            </a:r>
            <a:r>
              <a:rPr lang="de-DE" dirty="0" smtClean="0"/>
              <a:t>,-  </a:t>
            </a:r>
            <a:r>
              <a:rPr lang="de-DE" dirty="0"/>
              <a:t>– </a:t>
            </a:r>
            <a:r>
              <a:rPr lang="de-DE" dirty="0" err="1"/>
              <a:t>obywatel</a:t>
            </a:r>
            <a:r>
              <a:rPr lang="de-DE" dirty="0"/>
              <a:t> </a:t>
            </a:r>
            <a:endParaRPr lang="pl-PL" dirty="0"/>
          </a:p>
          <a:p>
            <a:r>
              <a:rPr lang="de-DE" dirty="0"/>
              <a:t>die Ebene, -n – </a:t>
            </a:r>
            <a:r>
              <a:rPr lang="de-DE" dirty="0" err="1"/>
              <a:t>płaszczyzna</a:t>
            </a:r>
            <a:r>
              <a:rPr lang="de-DE" dirty="0"/>
              <a:t> </a:t>
            </a:r>
            <a:endParaRPr lang="pl-PL" dirty="0"/>
          </a:p>
          <a:p>
            <a:r>
              <a:rPr lang="de-DE" dirty="0"/>
              <a:t>einstimmig – </a:t>
            </a:r>
            <a:r>
              <a:rPr lang="de-DE" dirty="0" err="1"/>
              <a:t>jednogłośny</a:t>
            </a:r>
            <a:r>
              <a:rPr lang="de-DE" dirty="0"/>
              <a:t> </a:t>
            </a:r>
            <a:endParaRPr lang="pl-PL" dirty="0"/>
          </a:p>
          <a:p>
            <a:r>
              <a:rPr lang="de-DE" dirty="0" err="1" smtClean="0"/>
              <a:t>entwickel</a:t>
            </a:r>
            <a:r>
              <a:rPr lang="pl-PL" dirty="0" smtClean="0"/>
              <a:t>n</a:t>
            </a:r>
            <a:r>
              <a:rPr lang="de-DE" dirty="0" smtClean="0"/>
              <a:t> </a:t>
            </a:r>
            <a:r>
              <a:rPr lang="de-DE" dirty="0"/>
              <a:t>– </a:t>
            </a:r>
            <a:r>
              <a:rPr lang="de-DE" dirty="0" err="1"/>
              <a:t>rozwijać</a:t>
            </a:r>
            <a:r>
              <a:rPr lang="de-DE" dirty="0"/>
              <a:t> </a:t>
            </a:r>
            <a:endParaRPr lang="pl-PL" dirty="0"/>
          </a:p>
          <a:p>
            <a:r>
              <a:rPr lang="de-DE" dirty="0"/>
              <a:t>erlassen – </a:t>
            </a:r>
            <a:r>
              <a:rPr lang="de-DE" dirty="0" err="1"/>
              <a:t>wydawać</a:t>
            </a:r>
            <a:r>
              <a:rPr lang="de-DE" dirty="0"/>
              <a:t> </a:t>
            </a:r>
            <a:endParaRPr lang="pl-PL" dirty="0"/>
          </a:p>
          <a:p>
            <a:r>
              <a:rPr lang="de-DE" dirty="0"/>
              <a:t>erörtern – </a:t>
            </a:r>
            <a:r>
              <a:rPr lang="de-DE" dirty="0" err="1"/>
              <a:t>omawiać</a:t>
            </a:r>
            <a:r>
              <a:rPr lang="de-DE" dirty="0"/>
              <a:t> </a:t>
            </a:r>
            <a:endParaRPr lang="pl-PL" dirty="0"/>
          </a:p>
          <a:p>
            <a:r>
              <a:rPr lang="de-DE" dirty="0"/>
              <a:t>die </a:t>
            </a:r>
            <a:r>
              <a:rPr lang="pl-PL" dirty="0" smtClean="0"/>
              <a:t>g</a:t>
            </a:r>
            <a:r>
              <a:rPr lang="de-DE" dirty="0" err="1" smtClean="0"/>
              <a:t>emeinsame</a:t>
            </a:r>
            <a:r>
              <a:rPr lang="de-DE" dirty="0" smtClean="0"/>
              <a:t> Außen</a:t>
            </a:r>
            <a:r>
              <a:rPr lang="pl-PL" dirty="0" err="1" smtClean="0"/>
              <a:t>politik</a:t>
            </a:r>
            <a:r>
              <a:rPr lang="de-DE" dirty="0" smtClean="0"/>
              <a:t> </a:t>
            </a:r>
            <a:r>
              <a:rPr lang="de-DE" dirty="0"/>
              <a:t>– </a:t>
            </a:r>
            <a:r>
              <a:rPr lang="de-DE" dirty="0" err="1"/>
              <a:t>wspólna</a:t>
            </a:r>
            <a:r>
              <a:rPr lang="de-DE" dirty="0"/>
              <a:t> </a:t>
            </a:r>
            <a:r>
              <a:rPr lang="de-DE" dirty="0" err="1"/>
              <a:t>polityka</a:t>
            </a:r>
            <a:r>
              <a:rPr lang="de-DE" dirty="0"/>
              <a:t> </a:t>
            </a:r>
            <a:r>
              <a:rPr lang="de-DE" dirty="0" err="1"/>
              <a:t>zagraniczna</a:t>
            </a:r>
            <a:endParaRPr lang="pl-PL" dirty="0"/>
          </a:p>
          <a:p>
            <a:r>
              <a:rPr lang="de-DE" dirty="0"/>
              <a:t>die Gesetzgebungsakte, -n – </a:t>
            </a:r>
            <a:r>
              <a:rPr lang="de-DE" dirty="0" err="1" smtClean="0"/>
              <a:t>akt</a:t>
            </a:r>
            <a:r>
              <a:rPr lang="de-DE" dirty="0" smtClean="0"/>
              <a:t> </a:t>
            </a:r>
            <a:r>
              <a:rPr lang="de-DE" dirty="0" err="1" smtClean="0"/>
              <a:t>ustawodwczy</a:t>
            </a:r>
            <a:endParaRPr lang="pl-PL" dirty="0" smtClean="0"/>
          </a:p>
          <a:p>
            <a:r>
              <a:rPr lang="pl-PL" dirty="0" err="1"/>
              <a:t>d</a:t>
            </a:r>
            <a:r>
              <a:rPr lang="pl-PL" dirty="0" err="1" smtClean="0"/>
              <a:t>as</a:t>
            </a:r>
            <a:r>
              <a:rPr lang="pl-PL" dirty="0" smtClean="0"/>
              <a:t> </a:t>
            </a:r>
            <a:r>
              <a:rPr lang="de-DE" dirty="0" smtClean="0"/>
              <a:t>Gesetzgebungsverfahren </a:t>
            </a:r>
            <a:r>
              <a:rPr lang="de-DE" dirty="0"/>
              <a:t>– </a:t>
            </a:r>
            <a:r>
              <a:rPr lang="de-DE" dirty="0" err="1"/>
              <a:t>procedura</a:t>
            </a:r>
            <a:r>
              <a:rPr lang="de-DE" dirty="0"/>
              <a:t> </a:t>
            </a:r>
            <a:r>
              <a:rPr lang="de-DE" dirty="0" err="1" smtClean="0"/>
              <a:t>ustawodawcza</a:t>
            </a:r>
            <a:endParaRPr lang="pl-PL" dirty="0" smtClean="0"/>
          </a:p>
          <a:p>
            <a:r>
              <a:rPr lang="de-DE" dirty="0"/>
              <a:t>der Haushaltsplan, -</a:t>
            </a:r>
            <a:r>
              <a:rPr lang="de-DE" dirty="0" err="1"/>
              <a:t>äne</a:t>
            </a:r>
            <a:r>
              <a:rPr lang="de-DE" dirty="0"/>
              <a:t> – </a:t>
            </a:r>
            <a:r>
              <a:rPr lang="de-DE" dirty="0" err="1"/>
              <a:t>projekt</a:t>
            </a:r>
            <a:r>
              <a:rPr lang="de-DE" dirty="0"/>
              <a:t> </a:t>
            </a:r>
            <a:r>
              <a:rPr lang="de-DE" dirty="0" err="1"/>
              <a:t>budżetu</a:t>
            </a:r>
            <a:r>
              <a:rPr lang="de-DE" dirty="0"/>
              <a:t> </a:t>
            </a:r>
            <a:r>
              <a:rPr lang="de-DE" dirty="0" smtClean="0"/>
              <a:t> </a:t>
            </a:r>
            <a:endParaRPr lang="pl-PL" dirty="0"/>
          </a:p>
          <a:p>
            <a:pPr marL="137160" indent="0">
              <a:buNone/>
            </a:pPr>
            <a:endParaRPr lang="pl-PL" dirty="0"/>
          </a:p>
        </p:txBody>
      </p:sp>
    </p:spTree>
    <p:extLst>
      <p:ext uri="{BB962C8B-B14F-4D97-AF65-F5344CB8AC3E}">
        <p14:creationId xmlns:p14="http://schemas.microsoft.com/office/powerpoint/2010/main" val="22537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Autofit/>
          </a:bodyPr>
          <a:lstStyle/>
          <a:p>
            <a:r>
              <a:rPr lang="pl-PL" sz="8000" dirty="0" err="1" smtClean="0">
                <a:solidFill>
                  <a:schemeClr val="tx1"/>
                </a:solidFill>
                <a:latin typeface="Gabriola" panose="04040605051002020D02" pitchFamily="82" charset="0"/>
              </a:rPr>
              <a:t>Wortschatz</a:t>
            </a:r>
            <a:r>
              <a:rPr lang="pl-PL" sz="8000" dirty="0" smtClean="0">
                <a:solidFill>
                  <a:schemeClr val="tx1"/>
                </a:solidFill>
                <a:latin typeface="Gabriola" panose="04040605051002020D02" pitchFamily="82" charset="0"/>
              </a:rPr>
              <a:t> </a:t>
            </a:r>
            <a:r>
              <a:rPr lang="pl-PL" sz="8000" dirty="0" err="1" smtClean="0">
                <a:solidFill>
                  <a:schemeClr val="tx1"/>
                </a:solidFill>
                <a:latin typeface="Gabriola" panose="04040605051002020D02" pitchFamily="82" charset="0"/>
              </a:rPr>
              <a:t>zum</a:t>
            </a:r>
            <a:r>
              <a:rPr lang="pl-PL" sz="8000" dirty="0" smtClean="0">
                <a:solidFill>
                  <a:schemeClr val="tx1"/>
                </a:solidFill>
                <a:latin typeface="Gabriola" panose="04040605051002020D02" pitchFamily="82" charset="0"/>
              </a:rPr>
              <a:t> </a:t>
            </a:r>
            <a:r>
              <a:rPr lang="pl-PL" sz="8000" dirty="0" err="1" smtClean="0">
                <a:solidFill>
                  <a:schemeClr val="tx1"/>
                </a:solidFill>
                <a:latin typeface="Gabriola" panose="04040605051002020D02" pitchFamily="82" charset="0"/>
              </a:rPr>
              <a:t>Thema</a:t>
            </a:r>
            <a:r>
              <a:rPr lang="pl-PL" sz="8000" dirty="0" smtClean="0">
                <a:solidFill>
                  <a:schemeClr val="tx1"/>
                </a:solidFill>
                <a:latin typeface="Gabriola" panose="04040605051002020D02" pitchFamily="82" charset="0"/>
              </a:rPr>
              <a:t> </a:t>
            </a:r>
            <a:endParaRPr lang="pl-PL" sz="8000" dirty="0">
              <a:solidFill>
                <a:schemeClr val="tx1"/>
              </a:solidFill>
              <a:latin typeface="Gabriola" panose="04040605051002020D02" pitchFamily="82" charset="0"/>
            </a:endParaRPr>
          </a:p>
        </p:txBody>
      </p:sp>
      <p:sp>
        <p:nvSpPr>
          <p:cNvPr id="3" name="Symbol zastępczy zawartości 2"/>
          <p:cNvSpPr>
            <a:spLocks noGrp="1"/>
          </p:cNvSpPr>
          <p:nvPr>
            <p:ph idx="1"/>
          </p:nvPr>
        </p:nvSpPr>
        <p:spPr>
          <a:xfrm>
            <a:off x="0" y="1268760"/>
            <a:ext cx="9345876" cy="5661248"/>
          </a:xfrm>
        </p:spPr>
        <p:txBody>
          <a:bodyPr>
            <a:normAutofit fontScale="70000" lnSpcReduction="20000"/>
          </a:bodyPr>
          <a:lstStyle/>
          <a:p>
            <a:r>
              <a:rPr lang="de-DE" dirty="0" smtClean="0"/>
              <a:t>die </a:t>
            </a:r>
            <a:r>
              <a:rPr lang="de-DE" dirty="0"/>
              <a:t>Hinsicht, -en – </a:t>
            </a:r>
            <a:r>
              <a:rPr lang="de-DE" dirty="0" err="1"/>
              <a:t>wzgląd</a:t>
            </a:r>
            <a:r>
              <a:rPr lang="de-DE" dirty="0"/>
              <a:t> </a:t>
            </a:r>
            <a:endParaRPr lang="pl-PL" dirty="0"/>
          </a:p>
          <a:p>
            <a:r>
              <a:rPr lang="de-DE" dirty="0"/>
              <a:t>die Kontinuität – </a:t>
            </a:r>
            <a:r>
              <a:rPr lang="de-DE" dirty="0" err="1"/>
              <a:t>ciągłość</a:t>
            </a:r>
            <a:r>
              <a:rPr lang="de-DE" dirty="0"/>
              <a:t> </a:t>
            </a:r>
            <a:endParaRPr lang="pl-PL" dirty="0"/>
          </a:p>
          <a:p>
            <a:r>
              <a:rPr lang="de-DE" dirty="0"/>
              <a:t>mit einfacher Mehrheit – </a:t>
            </a:r>
            <a:r>
              <a:rPr lang="de-DE" dirty="0" err="1"/>
              <a:t>większość</a:t>
            </a:r>
            <a:r>
              <a:rPr lang="de-DE" dirty="0"/>
              <a:t> </a:t>
            </a:r>
            <a:r>
              <a:rPr lang="de-DE" dirty="0" err="1"/>
              <a:t>zwykła</a:t>
            </a:r>
            <a:endParaRPr lang="pl-PL" dirty="0"/>
          </a:p>
          <a:p>
            <a:r>
              <a:rPr lang="de-DE" dirty="0"/>
              <a:t>mit qualifizierter Mehrheit – </a:t>
            </a:r>
            <a:r>
              <a:rPr lang="de-DE" dirty="0" err="1"/>
              <a:t>większość</a:t>
            </a:r>
            <a:r>
              <a:rPr lang="de-DE" dirty="0"/>
              <a:t> </a:t>
            </a:r>
            <a:r>
              <a:rPr lang="de-DE" dirty="0" err="1"/>
              <a:t>kwalifikowana</a:t>
            </a:r>
            <a:r>
              <a:rPr lang="de-DE" dirty="0"/>
              <a:t> </a:t>
            </a:r>
            <a:endParaRPr lang="pl-PL" dirty="0"/>
          </a:p>
          <a:p>
            <a:r>
              <a:rPr lang="pl-PL" dirty="0" err="1"/>
              <a:t>das</a:t>
            </a:r>
            <a:r>
              <a:rPr lang="pl-PL" dirty="0"/>
              <a:t> </a:t>
            </a:r>
            <a:r>
              <a:rPr lang="pl-PL" dirty="0" err="1"/>
              <a:t>Mitglied</a:t>
            </a:r>
            <a:r>
              <a:rPr lang="pl-PL" dirty="0"/>
              <a:t>, -er – członek </a:t>
            </a:r>
          </a:p>
          <a:p>
            <a:r>
              <a:rPr lang="de-DE" dirty="0"/>
              <a:t>der Mitgliedstaat, -en – </a:t>
            </a:r>
            <a:r>
              <a:rPr lang="de-DE" dirty="0" err="1"/>
              <a:t>państwo</a:t>
            </a:r>
            <a:r>
              <a:rPr lang="de-DE" dirty="0"/>
              <a:t> </a:t>
            </a:r>
            <a:r>
              <a:rPr lang="de-DE" dirty="0" err="1"/>
              <a:t>członkowskie</a:t>
            </a:r>
            <a:r>
              <a:rPr lang="de-DE" dirty="0"/>
              <a:t> </a:t>
            </a:r>
            <a:endParaRPr lang="pl-PL" dirty="0"/>
          </a:p>
          <a:p>
            <a:r>
              <a:rPr lang="de-DE" dirty="0"/>
              <a:t>rechtlich – </a:t>
            </a:r>
            <a:r>
              <a:rPr lang="de-DE" dirty="0" err="1"/>
              <a:t>legalny</a:t>
            </a:r>
            <a:r>
              <a:rPr lang="de-DE" dirty="0"/>
              <a:t>, </a:t>
            </a:r>
            <a:r>
              <a:rPr lang="de-DE" dirty="0" err="1"/>
              <a:t>prawny</a:t>
            </a:r>
            <a:r>
              <a:rPr lang="de-DE" dirty="0"/>
              <a:t> </a:t>
            </a:r>
            <a:endParaRPr lang="pl-PL" dirty="0"/>
          </a:p>
          <a:p>
            <a:r>
              <a:rPr lang="de-DE" dirty="0"/>
              <a:t>die Regierung, -en – </a:t>
            </a:r>
            <a:r>
              <a:rPr lang="de-DE" dirty="0" err="1"/>
              <a:t>rząd</a:t>
            </a:r>
            <a:r>
              <a:rPr lang="de-DE" dirty="0"/>
              <a:t> </a:t>
            </a:r>
            <a:endParaRPr lang="pl-PL" dirty="0"/>
          </a:p>
          <a:p>
            <a:r>
              <a:rPr lang="pl-PL" dirty="0" err="1"/>
              <a:t>schließen</a:t>
            </a:r>
            <a:r>
              <a:rPr lang="pl-PL" dirty="0"/>
              <a:t> – zawierać </a:t>
            </a:r>
          </a:p>
          <a:p>
            <a:r>
              <a:rPr lang="de-DE" dirty="0"/>
              <a:t>die Sicherheitspolitik – </a:t>
            </a:r>
            <a:r>
              <a:rPr lang="de-DE" dirty="0" err="1"/>
              <a:t>polityka</a:t>
            </a:r>
            <a:r>
              <a:rPr lang="de-DE" dirty="0"/>
              <a:t> </a:t>
            </a:r>
            <a:r>
              <a:rPr lang="de-DE" dirty="0" err="1"/>
              <a:t>bezpieczeństwa</a:t>
            </a:r>
            <a:r>
              <a:rPr lang="de-DE" dirty="0"/>
              <a:t> </a:t>
            </a:r>
            <a:endParaRPr lang="pl-PL" dirty="0"/>
          </a:p>
          <a:p>
            <a:r>
              <a:rPr lang="pl-PL" dirty="0"/>
              <a:t>der </a:t>
            </a:r>
            <a:r>
              <a:rPr lang="pl-PL" dirty="0" err="1"/>
              <a:t>Staatssekretär</a:t>
            </a:r>
            <a:r>
              <a:rPr lang="pl-PL" dirty="0"/>
              <a:t>, -e – sekretarz stanu </a:t>
            </a:r>
          </a:p>
          <a:p>
            <a:r>
              <a:rPr lang="de-DE" dirty="0"/>
              <a:t>die Tagesordnung, - en – </a:t>
            </a:r>
            <a:r>
              <a:rPr lang="de-DE" dirty="0" err="1"/>
              <a:t>porządek</a:t>
            </a:r>
            <a:r>
              <a:rPr lang="de-DE" dirty="0"/>
              <a:t> </a:t>
            </a:r>
            <a:r>
              <a:rPr lang="de-DE" dirty="0" err="1"/>
              <a:t>obrad</a:t>
            </a:r>
            <a:r>
              <a:rPr lang="de-DE" dirty="0"/>
              <a:t> </a:t>
            </a:r>
            <a:endParaRPr lang="pl-PL" dirty="0"/>
          </a:p>
          <a:p>
            <a:r>
              <a:rPr lang="de-DE" dirty="0"/>
              <a:t>die Tagung, -en – </a:t>
            </a:r>
            <a:r>
              <a:rPr lang="de-DE" dirty="0" err="1"/>
              <a:t>konferencja</a:t>
            </a:r>
            <a:r>
              <a:rPr lang="de-DE" dirty="0"/>
              <a:t> </a:t>
            </a:r>
            <a:endParaRPr lang="pl-PL" dirty="0"/>
          </a:p>
          <a:p>
            <a:r>
              <a:rPr lang="pl-PL" dirty="0" err="1"/>
              <a:t>die</a:t>
            </a:r>
            <a:r>
              <a:rPr lang="pl-PL" dirty="0"/>
              <a:t> </a:t>
            </a:r>
            <a:r>
              <a:rPr lang="pl-PL" dirty="0" err="1"/>
              <a:t>Wettbewerbsfähigkeit</a:t>
            </a:r>
            <a:r>
              <a:rPr lang="pl-PL" dirty="0"/>
              <a:t> – konkurencyjność </a:t>
            </a:r>
          </a:p>
          <a:p>
            <a:r>
              <a:rPr lang="pl-PL" dirty="0"/>
              <a:t>der </a:t>
            </a:r>
            <a:r>
              <a:rPr lang="pl-PL" dirty="0" err="1"/>
              <a:t>Verbraucherschutz</a:t>
            </a:r>
            <a:r>
              <a:rPr lang="pl-PL" dirty="0"/>
              <a:t> – ochrona konsumentów </a:t>
            </a:r>
          </a:p>
          <a:p>
            <a:r>
              <a:rPr lang="de-DE" dirty="0"/>
              <a:t>verhandeln –</a:t>
            </a:r>
            <a:r>
              <a:rPr lang="de-DE" dirty="0" err="1"/>
              <a:t>negocjować</a:t>
            </a:r>
            <a:r>
              <a:rPr lang="de-DE" dirty="0"/>
              <a:t> </a:t>
            </a:r>
            <a:endParaRPr lang="pl-PL" dirty="0"/>
          </a:p>
          <a:p>
            <a:r>
              <a:rPr lang="de-DE" dirty="0"/>
              <a:t>der Vorsitz, -e – </a:t>
            </a:r>
            <a:r>
              <a:rPr lang="de-DE" dirty="0" err="1"/>
              <a:t>przewodnictwo</a:t>
            </a:r>
            <a:r>
              <a:rPr lang="de-DE" dirty="0"/>
              <a:t> </a:t>
            </a:r>
            <a:endParaRPr lang="pl-PL" dirty="0"/>
          </a:p>
          <a:p>
            <a:r>
              <a:rPr lang="de-DE" dirty="0"/>
              <a:t>der </a:t>
            </a:r>
            <a:r>
              <a:rPr lang="de-DE" dirty="0" smtClean="0"/>
              <a:t>Zuständigkeitsbereich </a:t>
            </a:r>
            <a:r>
              <a:rPr lang="de-DE" dirty="0"/>
              <a:t>– </a:t>
            </a:r>
            <a:r>
              <a:rPr lang="de-DE" dirty="0" err="1"/>
              <a:t>zakres</a:t>
            </a:r>
            <a:r>
              <a:rPr lang="de-DE" dirty="0"/>
              <a:t> </a:t>
            </a:r>
            <a:r>
              <a:rPr lang="de-DE" dirty="0" err="1"/>
              <a:t>kompetencji</a:t>
            </a:r>
            <a:r>
              <a:rPr lang="de-DE" dirty="0"/>
              <a:t> </a:t>
            </a:r>
            <a:endParaRPr lang="pl-PL" dirty="0"/>
          </a:p>
        </p:txBody>
      </p:sp>
    </p:spTree>
    <p:extLst>
      <p:ext uri="{BB962C8B-B14F-4D97-AF65-F5344CB8AC3E}">
        <p14:creationId xmlns:p14="http://schemas.microsoft.com/office/powerpoint/2010/main" val="325013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8000" dirty="0" smtClean="0">
                <a:solidFill>
                  <a:schemeClr val="tx1"/>
                </a:solidFill>
                <a:effectLst>
                  <a:outerShdw blurRad="38100" dist="38100" dir="2700000" algn="tl">
                    <a:srgbClr val="000000">
                      <a:alpha val="43137"/>
                    </a:srgbClr>
                  </a:outerShdw>
                </a:effectLst>
                <a:latin typeface="Gabriola" panose="04040605051002020D02" pitchFamily="82" charset="0"/>
              </a:rPr>
              <a:t>Quellen:</a:t>
            </a:r>
            <a:endParaRPr lang="pl-PL" sz="8000" dirty="0">
              <a:solidFill>
                <a:schemeClr val="tx1"/>
              </a:solidFill>
              <a:effectLst>
                <a:outerShdw blurRad="38100" dist="38100" dir="2700000" algn="tl">
                  <a:srgbClr val="000000">
                    <a:alpha val="43137"/>
                  </a:srgbClr>
                </a:outerShdw>
              </a:effectLst>
              <a:latin typeface="Gabriola" panose="04040605051002020D02" pitchFamily="82" charset="0"/>
            </a:endParaRPr>
          </a:p>
        </p:txBody>
      </p:sp>
      <p:sp>
        <p:nvSpPr>
          <p:cNvPr id="3" name="Symbol zastępczy zawartości 2"/>
          <p:cNvSpPr>
            <a:spLocks noGrp="1"/>
          </p:cNvSpPr>
          <p:nvPr>
            <p:ph idx="1"/>
          </p:nvPr>
        </p:nvSpPr>
        <p:spPr>
          <a:xfrm>
            <a:off x="467544" y="1772816"/>
            <a:ext cx="8229600" cy="4709160"/>
          </a:xfrm>
        </p:spPr>
        <p:txBody>
          <a:bodyPr/>
          <a:lstStyle/>
          <a:p>
            <a:pPr marL="708660" indent="-571500">
              <a:buFont typeface="+mj-lt"/>
              <a:buAutoNum type="romanUcPeriod"/>
            </a:pPr>
            <a:r>
              <a:rPr lang="pl-PL" sz="2400" dirty="0" smtClean="0"/>
              <a:t>http</a:t>
            </a:r>
            <a:r>
              <a:rPr lang="pl-PL" sz="2400" dirty="0"/>
              <a:t>://www.consilium.europa.eu/de/council-eu</a:t>
            </a:r>
            <a:r>
              <a:rPr lang="pl-PL" sz="2400" dirty="0" smtClean="0"/>
              <a:t>/</a:t>
            </a:r>
          </a:p>
          <a:p>
            <a:pPr marL="708660" indent="-571500">
              <a:buFont typeface="+mj-lt"/>
              <a:buAutoNum type="romanUcPeriod"/>
            </a:pPr>
            <a:r>
              <a:rPr lang="pl-PL" sz="2400" dirty="0" smtClean="0"/>
              <a:t>http</a:t>
            </a:r>
            <a:r>
              <a:rPr lang="pl-PL" sz="2400" dirty="0"/>
              <a:t>://</a:t>
            </a:r>
            <a:r>
              <a:rPr lang="pl-PL" sz="2400" dirty="0" smtClean="0"/>
              <a:t>europa.eu/about-eu/institutions-bodies/council-eu/index_de.htm</a:t>
            </a:r>
          </a:p>
          <a:p>
            <a:pPr marL="708660" indent="-571500">
              <a:buFont typeface="+mj-lt"/>
              <a:buAutoNum type="romanUcPeriod"/>
            </a:pPr>
            <a:r>
              <a:rPr lang="pl-PL" sz="2400" dirty="0"/>
              <a:t>https://de.wikipedia.org/wiki/Rat_der_Europ%C3%A4ischen_Union</a:t>
            </a:r>
          </a:p>
          <a:p>
            <a:pPr marL="708660" indent="-571500">
              <a:buFont typeface="+mj-lt"/>
              <a:buAutoNum type="romanUcPeriod"/>
            </a:pPr>
            <a:r>
              <a:rPr lang="pl-PL" sz="2400" dirty="0"/>
              <a:t>K. Tkaczyk, „Kieszonkowy słownik niemiecko – polski, polsko – niemiecki”, </a:t>
            </a:r>
            <a:r>
              <a:rPr lang="pl-PL" sz="2400" dirty="0" err="1"/>
              <a:t>wyd.Wilga</a:t>
            </a:r>
            <a:r>
              <a:rPr lang="pl-PL" sz="2400" dirty="0"/>
              <a:t>, Warszawa </a:t>
            </a:r>
            <a:r>
              <a:rPr lang="pl-PL" sz="2400" dirty="0" smtClean="0"/>
              <a:t>2002</a:t>
            </a:r>
          </a:p>
          <a:p>
            <a:pPr marL="708660" indent="-571500">
              <a:buFont typeface="+mj-lt"/>
              <a:buAutoNum type="romanUcPeriod"/>
            </a:pPr>
            <a:r>
              <a:rPr lang="pl-PL" sz="2400" dirty="0"/>
              <a:t>http://pl.pons.com/t%C5%82umaczenie</a:t>
            </a:r>
          </a:p>
          <a:p>
            <a:pPr marL="137160" indent="0">
              <a:buNone/>
            </a:pPr>
            <a:endParaRPr lang="pl-PL" dirty="0"/>
          </a:p>
          <a:p>
            <a:pPr marL="708660" indent="-571500">
              <a:buFont typeface="+mj-lt"/>
              <a:buAutoNum type="romanUcPeriod"/>
            </a:pPr>
            <a:endParaRPr lang="pl-PL" dirty="0" smtClean="0"/>
          </a:p>
          <a:p>
            <a:pPr marL="708660" indent="-571500">
              <a:buFont typeface="+mj-lt"/>
              <a:buAutoNum type="romanUcPeriod"/>
            </a:pPr>
            <a:endParaRPr lang="pl-PL" dirty="0" smtClean="0"/>
          </a:p>
          <a:p>
            <a:pPr marL="708660" indent="-571500">
              <a:buFont typeface="+mj-lt"/>
              <a:buAutoNum type="romanUcPeriod"/>
            </a:pPr>
            <a:endParaRPr lang="pl-PL" dirty="0" smtClean="0"/>
          </a:p>
          <a:p>
            <a:pPr marL="708660" indent="-571500">
              <a:buFont typeface="+mj-lt"/>
              <a:buAutoNum type="romanUcPeriod"/>
            </a:pPr>
            <a:endParaRPr lang="pl-PL" dirty="0" smtClean="0"/>
          </a:p>
          <a:p>
            <a:pPr marL="137160" indent="0">
              <a:buNone/>
            </a:pPr>
            <a:endParaRPr lang="pl-PL" dirty="0" smtClean="0"/>
          </a:p>
          <a:p>
            <a:pPr marL="708660" indent="-571500">
              <a:buFont typeface="+mj-lt"/>
              <a:buAutoNum type="romanUcPeriod"/>
            </a:pPr>
            <a:endParaRPr lang="pl-PL" dirty="0"/>
          </a:p>
        </p:txBody>
      </p:sp>
    </p:spTree>
    <p:extLst>
      <p:ext uri="{BB962C8B-B14F-4D97-AF65-F5344CB8AC3E}">
        <p14:creationId xmlns:p14="http://schemas.microsoft.com/office/powerpoint/2010/main" val="221718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268760"/>
            <a:ext cx="8496944" cy="5112568"/>
          </a:xfrm>
        </p:spPr>
        <p:txBody>
          <a:bodyPr>
            <a:normAutofit/>
          </a:bodyPr>
          <a:lstStyle/>
          <a:p>
            <a:pPr marL="137160" indent="0" algn="ctr">
              <a:buNone/>
            </a:pPr>
            <a:r>
              <a:rPr lang="pl-PL" sz="7200" dirty="0" smtClean="0">
                <a:latin typeface="Gabriola" panose="04040605051002020D02" pitchFamily="82" charset="0"/>
              </a:rPr>
              <a:t>Ich bedanke </a:t>
            </a:r>
            <a:r>
              <a:rPr lang="pl-PL" sz="7200" dirty="0">
                <a:latin typeface="Gabriola" panose="04040605051002020D02" pitchFamily="82" charset="0"/>
              </a:rPr>
              <a:t>mich für </a:t>
            </a:r>
            <a:r>
              <a:rPr lang="pl-PL" sz="7200" dirty="0" err="1" smtClean="0">
                <a:latin typeface="Gabriola" panose="04040605051002020D02" pitchFamily="82" charset="0"/>
              </a:rPr>
              <a:t>Ihre</a:t>
            </a:r>
            <a:r>
              <a:rPr lang="pl-PL" sz="7200" dirty="0" smtClean="0">
                <a:latin typeface="Gabriola" panose="04040605051002020D02" pitchFamily="82" charset="0"/>
              </a:rPr>
              <a:t> </a:t>
            </a:r>
            <a:r>
              <a:rPr lang="pl-PL" sz="7200" dirty="0" err="1" smtClean="0">
                <a:latin typeface="Gabriola" panose="04040605051002020D02" pitchFamily="82" charset="0"/>
              </a:rPr>
              <a:t>Aufmerksamkeit</a:t>
            </a:r>
            <a:r>
              <a:rPr lang="pl-PL" sz="7200" dirty="0" smtClean="0">
                <a:latin typeface="Gabriola" panose="04040605051002020D02" pitchFamily="82" charset="0"/>
              </a:rPr>
              <a:t>.  </a:t>
            </a:r>
            <a:r>
              <a:rPr lang="pl-PL" sz="7200" dirty="0" smtClean="0">
                <a:latin typeface="Gabriola" panose="04040605051002020D02" pitchFamily="82" charset="0"/>
                <a:sym typeface="Wingdings" panose="05000000000000000000" pitchFamily="2" charset="2"/>
              </a:rPr>
              <a:t></a:t>
            </a:r>
          </a:p>
          <a:p>
            <a:pPr marL="137160" indent="0" algn="ctr">
              <a:buNone/>
            </a:pPr>
            <a:endParaRPr lang="pl-PL" sz="7200" dirty="0">
              <a:latin typeface="Gabriola" panose="04040605051002020D02" pitchFamily="82" charset="0"/>
              <a:sym typeface="Wingdings" panose="05000000000000000000" pitchFamily="2" charset="2"/>
            </a:endParaRPr>
          </a:p>
          <a:p>
            <a:pPr marL="137160" indent="0" algn="ctr">
              <a:buNone/>
            </a:pPr>
            <a:endParaRPr lang="pl-PL" sz="2000" dirty="0" smtClean="0">
              <a:latin typeface="Gabriola" panose="04040605051002020D02" pitchFamily="82" charset="0"/>
              <a:sym typeface="Wingdings" panose="05000000000000000000" pitchFamily="2" charset="2"/>
            </a:endParaRPr>
          </a:p>
          <a:p>
            <a:pPr marL="137160" indent="0" algn="ctr">
              <a:buNone/>
            </a:pPr>
            <a:endParaRPr lang="pl-PL" sz="2000" dirty="0">
              <a:latin typeface="Gabriola" panose="04040605051002020D02" pitchFamily="82" charset="0"/>
              <a:sym typeface="Wingdings" panose="05000000000000000000" pitchFamily="2" charset="2"/>
            </a:endParaRPr>
          </a:p>
          <a:p>
            <a:pPr marL="137160" indent="0" algn="r">
              <a:buNone/>
            </a:pPr>
            <a:r>
              <a:rPr lang="pl-PL" sz="2400" dirty="0" smtClean="0">
                <a:latin typeface="Gabriola" panose="04040605051002020D02" pitchFamily="82" charset="0"/>
                <a:sym typeface="Wingdings" panose="05000000000000000000" pitchFamily="2" charset="2"/>
              </a:rPr>
              <a:t>Rzeszów, 2.06.2016 rok </a:t>
            </a:r>
            <a:endParaRPr lang="pl-PL" sz="2400" dirty="0">
              <a:latin typeface="Gabriola" panose="04040605051002020D02" pitchFamily="82" charset="0"/>
            </a:endParaRPr>
          </a:p>
        </p:txBody>
      </p:sp>
    </p:spTree>
    <p:extLst>
      <p:ext uri="{BB962C8B-B14F-4D97-AF65-F5344CB8AC3E}">
        <p14:creationId xmlns:p14="http://schemas.microsoft.com/office/powerpoint/2010/main" val="24839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3">
                                            <p:txEl>
                                              <p:pRg st="0" end="0"/>
                                            </p:txEl>
                                          </p:spTgt>
                                        </p:tgtEl>
                                        <p:attrNameLst>
                                          <p:attrName>r</p:attrName>
                                        </p:attrNameLst>
                                      </p:cBhvr>
                                    </p:animRot>
                                  </p:childTnLst>
                                </p:cTn>
                              </p:par>
                              <p:par>
                                <p:cTn id="7" presetID="2" presetClass="entr" presetSubtype="4"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anim calcmode="lin" valueType="num">
                                      <p:cBhvr additive="base">
                                        <p:cTn id="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95536" y="30591"/>
            <a:ext cx="8208912" cy="6696744"/>
          </a:xfrm>
        </p:spPr>
        <p:txBody>
          <a:bodyPr>
            <a:noAutofit/>
          </a:bodyPr>
          <a:lstStyle/>
          <a:p>
            <a:pPr marL="137160" indent="0" algn="ctr">
              <a:buNone/>
            </a:pPr>
            <a:r>
              <a:rPr lang="de-DE" sz="3000" dirty="0"/>
              <a:t>Der Rat der Europäischen Union </a:t>
            </a:r>
            <a:r>
              <a:rPr lang="de-DE" sz="3000" dirty="0" smtClean="0"/>
              <a:t>ist </a:t>
            </a:r>
            <a:r>
              <a:rPr lang="de-DE" sz="3000" dirty="0"/>
              <a:t>ein Organ der Europäischen </a:t>
            </a:r>
            <a:r>
              <a:rPr lang="de-DE" sz="3000" dirty="0" smtClean="0"/>
              <a:t>Union. </a:t>
            </a:r>
            <a:r>
              <a:rPr lang="de-DE" sz="3000" dirty="0"/>
              <a:t>Der Rat der EU, informell auch EU-Rat genannt, ist das Organ, das die Regierungen der Mitgliedstaaten vertritt. Hier treten die Minister aus den EU-Mitgliedstaaten zusammen, um Rechtsakte anzunehmen und die Politik in ihren Zuständigkeitsbereichen abzustimmen.</a:t>
            </a:r>
            <a:endParaRPr lang="pl-PL" sz="3000" dirty="0"/>
          </a:p>
          <a:p>
            <a:pPr marL="137160" indent="0" algn="ctr">
              <a:buNone/>
            </a:pPr>
            <a:r>
              <a:rPr lang="de-DE" sz="3000" dirty="0"/>
              <a:t> </a:t>
            </a:r>
            <a:endParaRPr lang="pl-PL" sz="3000"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772607"/>
            <a:ext cx="3024336" cy="2762227"/>
          </a:xfrm>
          <a:prstGeom prst="rect">
            <a:avLst/>
          </a:prstGeom>
        </p:spPr>
      </p:pic>
      <p:pic>
        <p:nvPicPr>
          <p:cNvPr id="7" name="Obraz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960083"/>
            <a:ext cx="3475484" cy="2133600"/>
          </a:xfrm>
          <a:prstGeom prst="rect">
            <a:avLst/>
          </a:prstGeom>
          <a:ln w="12700">
            <a:solidFill>
              <a:schemeClr val="tx1"/>
            </a:solidFill>
          </a:ln>
        </p:spPr>
      </p:pic>
      <p:sp>
        <p:nvSpPr>
          <p:cNvPr id="8" name="pole tekstowe 7"/>
          <p:cNvSpPr txBox="1"/>
          <p:nvPr/>
        </p:nvSpPr>
        <p:spPr>
          <a:xfrm>
            <a:off x="4797574" y="6211669"/>
            <a:ext cx="4608512" cy="646331"/>
          </a:xfrm>
          <a:prstGeom prst="rect">
            <a:avLst/>
          </a:prstGeom>
          <a:noFill/>
        </p:spPr>
        <p:txBody>
          <a:bodyPr wrap="square" rtlCol="0">
            <a:spAutoFit/>
          </a:bodyPr>
          <a:lstStyle/>
          <a:p>
            <a:pPr algn="ctr"/>
            <a:r>
              <a:rPr lang="de-DE" dirty="0" smtClean="0"/>
              <a:t>Altes Logo des Rates der Europäischen Union bis 30. Juni 2014</a:t>
            </a:r>
            <a:endParaRPr lang="pl-PL" dirty="0"/>
          </a:p>
        </p:txBody>
      </p:sp>
      <p:sp>
        <p:nvSpPr>
          <p:cNvPr id="9" name="pole tekstowe 8"/>
          <p:cNvSpPr txBox="1"/>
          <p:nvPr/>
        </p:nvSpPr>
        <p:spPr>
          <a:xfrm>
            <a:off x="3347864" y="4077072"/>
            <a:ext cx="1728192" cy="1200329"/>
          </a:xfrm>
          <a:prstGeom prst="rect">
            <a:avLst/>
          </a:prstGeom>
          <a:noFill/>
        </p:spPr>
        <p:txBody>
          <a:bodyPr wrap="square" rtlCol="0">
            <a:spAutoFit/>
          </a:bodyPr>
          <a:lstStyle/>
          <a:p>
            <a:pPr algn="ctr"/>
            <a:r>
              <a:rPr lang="pl-PL" dirty="0" smtClean="0"/>
              <a:t>Neues Logo des Rates der Europäischen Union </a:t>
            </a:r>
            <a:endParaRPr lang="pl-PL" dirty="0"/>
          </a:p>
        </p:txBody>
      </p:sp>
      <p:cxnSp>
        <p:nvCxnSpPr>
          <p:cNvPr id="11" name="Łącznik zakrzywiony 10"/>
          <p:cNvCxnSpPr/>
          <p:nvPr/>
        </p:nvCxnSpPr>
        <p:spPr>
          <a:xfrm rot="10800000" flipV="1">
            <a:off x="3203912" y="5026881"/>
            <a:ext cx="576000" cy="418341"/>
          </a:xfrm>
          <a:prstGeom prst="curvedConnector3">
            <a:avLst/>
          </a:prstGeom>
          <a:ln w="38100">
            <a:solidFill>
              <a:schemeClr val="tx1"/>
            </a:solidFill>
            <a:tailEnd type="arrow"/>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851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noAutofit/>
          </a:bodyPr>
          <a:lstStyle/>
          <a:p>
            <a:r>
              <a:rPr lang="pl-PL" sz="8000" dirty="0" err="1" smtClean="0">
                <a:solidFill>
                  <a:schemeClr val="tx1"/>
                </a:solidFill>
                <a:latin typeface="Gabriola" panose="04040605051002020D02" pitchFamily="82" charset="0"/>
              </a:rPr>
              <a:t>Sitz</a:t>
            </a:r>
            <a:r>
              <a:rPr lang="pl-PL" sz="8000" dirty="0" smtClean="0">
                <a:solidFill>
                  <a:schemeClr val="tx1"/>
                </a:solidFill>
                <a:latin typeface="Gabriola" panose="04040605051002020D02" pitchFamily="82" charset="0"/>
              </a:rPr>
              <a:t> des Rates</a:t>
            </a:r>
            <a:endParaRPr lang="pl-PL" sz="8000" dirty="0">
              <a:solidFill>
                <a:schemeClr val="tx1"/>
              </a:solidFill>
              <a:latin typeface="Gabriola" panose="04040605051002020D02" pitchFamily="82" charset="0"/>
            </a:endParaRPr>
          </a:p>
        </p:txBody>
      </p:sp>
      <p:sp>
        <p:nvSpPr>
          <p:cNvPr id="3" name="Symbol zastępczy zawartości 2"/>
          <p:cNvSpPr>
            <a:spLocks noGrp="1"/>
          </p:cNvSpPr>
          <p:nvPr>
            <p:ph idx="1"/>
          </p:nvPr>
        </p:nvSpPr>
        <p:spPr>
          <a:xfrm>
            <a:off x="251520" y="5805264"/>
            <a:ext cx="8352928" cy="1052736"/>
          </a:xfrm>
        </p:spPr>
        <p:txBody>
          <a:bodyPr>
            <a:normAutofit/>
          </a:bodyPr>
          <a:lstStyle/>
          <a:p>
            <a:pPr marL="137160" indent="0" algn="ctr">
              <a:buNone/>
            </a:pPr>
            <a:r>
              <a:rPr lang="de-DE" dirty="0"/>
              <a:t> Sitz des Rates ist das Consilium, das Justus-</a:t>
            </a:r>
            <a:r>
              <a:rPr lang="de-DE" dirty="0" err="1"/>
              <a:t>Lipsius</a:t>
            </a:r>
            <a:r>
              <a:rPr lang="de-DE" dirty="0"/>
              <a:t>-Gebäude in </a:t>
            </a:r>
            <a:r>
              <a:rPr lang="de-DE" dirty="0" smtClean="0"/>
              <a:t>Brüssel</a:t>
            </a:r>
            <a:r>
              <a:rPr lang="pl-PL" dirty="0" smtClean="0"/>
              <a:t>.</a:t>
            </a:r>
            <a:endParaRPr lang="pl-PL" dirty="0"/>
          </a:p>
        </p:txBody>
      </p:sp>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340768"/>
            <a:ext cx="7344816" cy="4464496"/>
          </a:xfrm>
          <a:prstGeom prst="rect">
            <a:avLst/>
          </a:prstGeom>
        </p:spPr>
      </p:pic>
    </p:spTree>
    <p:extLst>
      <p:ext uri="{BB962C8B-B14F-4D97-AF65-F5344CB8AC3E}">
        <p14:creationId xmlns:p14="http://schemas.microsoft.com/office/powerpoint/2010/main" val="8640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de-DE" sz="7200" dirty="0">
                <a:solidFill>
                  <a:schemeClr val="tx1"/>
                </a:solidFill>
                <a:latin typeface="Gabriola" panose="04040605051002020D02" pitchFamily="82" charset="0"/>
              </a:rPr>
              <a:t>Was macht der Rat der EU?</a:t>
            </a:r>
            <a:endParaRPr lang="pl-PL" sz="7200" dirty="0">
              <a:solidFill>
                <a:schemeClr val="tx1"/>
              </a:solidFill>
              <a:latin typeface="Gabriola" panose="04040605051002020D02" pitchFamily="82" charset="0"/>
            </a:endParaRPr>
          </a:p>
        </p:txBody>
      </p:sp>
      <p:sp>
        <p:nvSpPr>
          <p:cNvPr id="3" name="Symbol zastępczy zawartości 2"/>
          <p:cNvSpPr>
            <a:spLocks noGrp="1"/>
          </p:cNvSpPr>
          <p:nvPr>
            <p:ph idx="1"/>
          </p:nvPr>
        </p:nvSpPr>
        <p:spPr/>
        <p:txBody>
          <a:bodyPr/>
          <a:lstStyle/>
          <a:p>
            <a:r>
              <a:rPr lang="de-DE" dirty="0"/>
              <a:t> </a:t>
            </a:r>
            <a:r>
              <a:rPr lang="de-DE" dirty="0" smtClean="0"/>
              <a:t>Er </a:t>
            </a:r>
            <a:r>
              <a:rPr lang="de-DE" dirty="0"/>
              <a:t>verhandelt und erlässt </a:t>
            </a:r>
            <a:r>
              <a:rPr lang="de-DE" dirty="0" smtClean="0"/>
              <a:t>EU-Rechtsakte</a:t>
            </a:r>
            <a:r>
              <a:rPr lang="pl-PL" dirty="0" smtClean="0"/>
              <a:t>,</a:t>
            </a:r>
          </a:p>
          <a:p>
            <a:r>
              <a:rPr lang="de-DE" dirty="0"/>
              <a:t>Er koordiniert die Politik der </a:t>
            </a:r>
            <a:r>
              <a:rPr lang="de-DE" dirty="0" smtClean="0"/>
              <a:t>Mitgliedstaaten</a:t>
            </a:r>
            <a:r>
              <a:rPr lang="pl-PL" dirty="0" smtClean="0"/>
              <a:t>,</a:t>
            </a:r>
          </a:p>
          <a:p>
            <a:r>
              <a:rPr lang="de-DE" dirty="0"/>
              <a:t>Er entwickelt die Gemeinsame Außen- und </a:t>
            </a:r>
            <a:r>
              <a:rPr lang="de-DE" dirty="0" smtClean="0"/>
              <a:t>Sicherheitspolitik </a:t>
            </a:r>
            <a:r>
              <a:rPr lang="de-DE" dirty="0"/>
              <a:t>der </a:t>
            </a:r>
            <a:r>
              <a:rPr lang="de-DE" dirty="0" smtClean="0"/>
              <a:t>EU</a:t>
            </a:r>
            <a:r>
              <a:rPr lang="pl-PL" dirty="0" smtClean="0"/>
              <a:t>,</a:t>
            </a:r>
          </a:p>
          <a:p>
            <a:r>
              <a:rPr lang="pl-PL" dirty="0"/>
              <a:t>Er </a:t>
            </a:r>
            <a:r>
              <a:rPr lang="pl-PL" dirty="0" err="1"/>
              <a:t>schließt</a:t>
            </a:r>
            <a:r>
              <a:rPr lang="pl-PL" dirty="0"/>
              <a:t> </a:t>
            </a:r>
            <a:r>
              <a:rPr lang="pl-PL" dirty="0" err="1"/>
              <a:t>internationale</a:t>
            </a:r>
            <a:r>
              <a:rPr lang="pl-PL" dirty="0"/>
              <a:t> </a:t>
            </a:r>
            <a:r>
              <a:rPr lang="pl-PL" dirty="0" err="1" smtClean="0"/>
              <a:t>Abkommen</a:t>
            </a:r>
            <a:r>
              <a:rPr lang="pl-PL" dirty="0" smtClean="0"/>
              <a:t>,</a:t>
            </a:r>
          </a:p>
          <a:p>
            <a:r>
              <a:rPr lang="de-DE" dirty="0"/>
              <a:t> Er stellt den EU-Haushaltsplan </a:t>
            </a:r>
            <a:r>
              <a:rPr lang="de-DE" dirty="0" smtClean="0"/>
              <a:t>fest</a:t>
            </a:r>
            <a:r>
              <a:rPr lang="pl-PL" dirty="0" smtClean="0"/>
              <a:t>.</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98404">
            <a:off x="6489011" y="4166988"/>
            <a:ext cx="2733035" cy="2049776"/>
          </a:xfrm>
          <a:prstGeom prst="rect">
            <a:avLst/>
          </a:prstGeom>
          <a:ln>
            <a:noFill/>
          </a:ln>
          <a:effectLst>
            <a:softEdge rad="112500"/>
          </a:effectLst>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4670938"/>
            <a:ext cx="3384376" cy="2187062"/>
          </a:xfrm>
          <a:prstGeom prst="ellipse">
            <a:avLst/>
          </a:prstGeom>
          <a:ln>
            <a:noFill/>
          </a:ln>
          <a:effectLst>
            <a:softEdge rad="112500"/>
          </a:effectLst>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4453279"/>
            <a:ext cx="2823591" cy="1358467"/>
          </a:xfrm>
          <a:prstGeom prst="rect">
            <a:avLst/>
          </a:prstGeom>
          <a:ln>
            <a:noFill/>
          </a:ln>
          <a:effectLst>
            <a:softEdge rad="112500"/>
          </a:effectLst>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037" y="4453279"/>
            <a:ext cx="2741267" cy="2404721"/>
          </a:xfrm>
          <a:prstGeom prst="ellipse">
            <a:avLst/>
          </a:prstGeom>
          <a:ln>
            <a:noFill/>
          </a:ln>
          <a:effectLst>
            <a:softEdge rad="112500"/>
          </a:effectLst>
        </p:spPr>
      </p:pic>
    </p:spTree>
    <p:extLst>
      <p:ext uri="{BB962C8B-B14F-4D97-AF65-F5344CB8AC3E}">
        <p14:creationId xmlns:p14="http://schemas.microsoft.com/office/powerpoint/2010/main" val="12512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6" presetClass="entr" presetSubtype="2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par>
                          <p:cTn id="44" fill="hold">
                            <p:stCondLst>
                              <p:cond delay="4500"/>
                            </p:stCondLst>
                            <p:childTnLst>
                              <p:par>
                                <p:cTn id="45" presetID="16" presetClass="entr" presetSubtype="21"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5000"/>
                            </p:stCondLst>
                            <p:childTnLst>
                              <p:par>
                                <p:cTn id="49" presetID="16" presetClass="entr" presetSubtype="21"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29600" cy="1143000"/>
          </a:xfrm>
        </p:spPr>
        <p:txBody>
          <a:bodyPr>
            <a:noAutofit/>
          </a:bodyPr>
          <a:lstStyle/>
          <a:p>
            <a:r>
              <a:rPr lang="pl-PL" sz="8000" dirty="0">
                <a:solidFill>
                  <a:schemeClr val="tx1"/>
                </a:solidFill>
                <a:latin typeface="Gabriola" panose="04040605051002020D02" pitchFamily="82" charset="0"/>
              </a:rPr>
              <a:t>Die Ratsformationen</a:t>
            </a:r>
          </a:p>
        </p:txBody>
      </p:sp>
      <p:sp>
        <p:nvSpPr>
          <p:cNvPr id="3" name="Symbol zastępczy zawartości 2"/>
          <p:cNvSpPr>
            <a:spLocks noGrp="1"/>
          </p:cNvSpPr>
          <p:nvPr>
            <p:ph idx="1"/>
          </p:nvPr>
        </p:nvSpPr>
        <p:spPr>
          <a:xfrm>
            <a:off x="395536" y="2852936"/>
            <a:ext cx="8229600" cy="4709160"/>
          </a:xfrm>
        </p:spPr>
        <p:txBody>
          <a:bodyPr>
            <a:normAutofit/>
          </a:bodyPr>
          <a:lstStyle/>
          <a:p>
            <a:pPr marL="137160" indent="0" algn="ctr">
              <a:buNone/>
            </a:pPr>
            <a:r>
              <a:rPr lang="de-DE" dirty="0"/>
              <a:t>Der Rat der EU ist in rechtlicher Hinsicht ein einziges Gremium, das jedoch in zehn unterschiedlichen Formationen tagt, je nachdem, welche Themen erörtert werden sollen</a:t>
            </a:r>
            <a:r>
              <a:rPr lang="de-DE" dirty="0" smtClean="0"/>
              <a:t>.</a:t>
            </a:r>
            <a:endParaRPr lang="pl-PL"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793857">
            <a:off x="-85532" y="1395848"/>
            <a:ext cx="2060669" cy="1507232"/>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35504">
            <a:off x="97515" y="4718675"/>
            <a:ext cx="2031881" cy="1523911"/>
          </a:xfrm>
          <a:prstGeom prst="rect">
            <a:avLst/>
          </a:prstGeom>
          <a:ln>
            <a:noFill/>
          </a:ln>
          <a:effectLst>
            <a:softEdge rad="112500"/>
          </a:effectLst>
        </p:spPr>
      </p:pic>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43361">
            <a:off x="7427907" y="1463434"/>
            <a:ext cx="1614310" cy="1614310"/>
          </a:xfrm>
          <a:prstGeom prst="rect">
            <a:avLst/>
          </a:prstGeom>
          <a:ln>
            <a:noFill/>
          </a:ln>
          <a:effectLst>
            <a:softEdge rad="112500"/>
          </a:effectLst>
        </p:spPr>
      </p:pic>
      <p:pic>
        <p:nvPicPr>
          <p:cNvPr id="8" name="Obraz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1216836"/>
            <a:ext cx="3809650" cy="1481531"/>
          </a:xfrm>
          <a:prstGeom prst="rect">
            <a:avLst/>
          </a:prstGeom>
          <a:ln>
            <a:noFill/>
          </a:ln>
          <a:effectLst>
            <a:softEdge rad="112500"/>
          </a:effectLst>
        </p:spPr>
      </p:pic>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8064" y="1043508"/>
            <a:ext cx="2808312" cy="2038583"/>
          </a:xfrm>
          <a:prstGeom prst="ellipse">
            <a:avLst/>
          </a:prstGeom>
          <a:ln>
            <a:noFill/>
          </a:ln>
          <a:effectLst>
            <a:softEdge rad="112500"/>
          </a:effectLst>
        </p:spPr>
      </p:pic>
      <p:pic>
        <p:nvPicPr>
          <p:cNvPr id="10" name="Obraz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853910">
            <a:off x="7277784" y="4176210"/>
            <a:ext cx="1914553" cy="1749990"/>
          </a:xfrm>
          <a:prstGeom prst="ellipse">
            <a:avLst/>
          </a:prstGeom>
          <a:ln>
            <a:noFill/>
          </a:ln>
          <a:effectLst>
            <a:softEdge rad="112500"/>
          </a:effectLst>
        </p:spPr>
      </p:pic>
      <p:pic>
        <p:nvPicPr>
          <p:cNvPr id="11" name="Obraz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5836" y="4814858"/>
            <a:ext cx="3024336" cy="2012558"/>
          </a:xfrm>
          <a:prstGeom prst="rect">
            <a:avLst/>
          </a:prstGeom>
          <a:ln>
            <a:noFill/>
          </a:ln>
          <a:effectLst>
            <a:softEdge rad="112500"/>
          </a:effectLst>
        </p:spPr>
      </p:pic>
      <p:pic>
        <p:nvPicPr>
          <p:cNvPr id="12" name="Obraz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6584" y="5321680"/>
            <a:ext cx="2269213" cy="1505736"/>
          </a:xfrm>
          <a:prstGeom prst="ellipse">
            <a:avLst/>
          </a:prstGeom>
          <a:ln>
            <a:noFill/>
          </a:ln>
          <a:effectLst>
            <a:softEdge rad="112500"/>
          </a:effectLst>
        </p:spPr>
      </p:pic>
      <p:pic>
        <p:nvPicPr>
          <p:cNvPr id="13" name="Obraz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0097" y="4581127"/>
            <a:ext cx="2539205" cy="1452425"/>
          </a:xfrm>
          <a:prstGeom prst="rect">
            <a:avLst/>
          </a:prstGeom>
          <a:ln>
            <a:noFill/>
          </a:ln>
          <a:effectLst>
            <a:softEdge rad="112500"/>
          </a:effectLst>
        </p:spPr>
      </p:pic>
    </p:spTree>
    <p:extLst>
      <p:ext uri="{BB962C8B-B14F-4D97-AF65-F5344CB8AC3E}">
        <p14:creationId xmlns:p14="http://schemas.microsoft.com/office/powerpoint/2010/main" val="394840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7000"/>
                            </p:stCondLst>
                            <p:childTnLst>
                              <p:par>
                                <p:cTn id="31" presetID="42"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8000"/>
                            </p:stCondLst>
                            <p:childTnLst>
                              <p:par>
                                <p:cTn id="37" presetID="42"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par>
                          <p:cTn id="42" fill="hold">
                            <p:stCondLst>
                              <p:cond delay="9000"/>
                            </p:stCondLst>
                            <p:childTnLst>
                              <p:par>
                                <p:cTn id="43" presetID="42"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42"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11000"/>
                            </p:stCondLst>
                            <p:childTnLst>
                              <p:par>
                                <p:cTn id="55" presetID="42"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par>
                          <p:cTn id="60" fill="hold">
                            <p:stCondLst>
                              <p:cond delay="12000"/>
                            </p:stCondLst>
                            <p:childTnLst>
                              <p:par>
                                <p:cTn id="61" presetID="42"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0"/>
            <a:ext cx="8507288" cy="6669360"/>
          </a:xfrm>
        </p:spPr>
        <p:txBody>
          <a:bodyPr>
            <a:normAutofit/>
          </a:bodyPr>
          <a:lstStyle/>
          <a:p>
            <a:pPr marL="137160" indent="0" algn="ctr">
              <a:buNone/>
            </a:pPr>
            <a:r>
              <a:rPr lang="pl-PL" b="1" i="1" u="sng" dirty="0"/>
              <a:t>Im Einzelnen gibt es folgende Ratsformationen:</a:t>
            </a:r>
          </a:p>
          <a:p>
            <a:pPr marL="708660" indent="-571500" algn="ctr">
              <a:buFont typeface="+mj-lt"/>
              <a:buAutoNum type="romanUcPeriod"/>
            </a:pPr>
            <a:r>
              <a:rPr lang="pl-PL" dirty="0"/>
              <a:t>Rat für Allgemeine Angelegenheiten</a:t>
            </a:r>
          </a:p>
          <a:p>
            <a:pPr marL="708660" indent="-571500" algn="ctr">
              <a:buFont typeface="+mj-lt"/>
              <a:buAutoNum type="romanUcPeriod"/>
            </a:pPr>
            <a:r>
              <a:rPr lang="pl-PL" dirty="0"/>
              <a:t>Rat für Auswärtige Angelegenheiten</a:t>
            </a:r>
          </a:p>
          <a:p>
            <a:pPr marL="708660" indent="-571500" algn="ctr">
              <a:buFont typeface="+mj-lt"/>
              <a:buAutoNum type="romanUcPeriod"/>
            </a:pPr>
            <a:r>
              <a:rPr lang="pl-PL" dirty="0"/>
              <a:t>Rat für Wirtschaft und </a:t>
            </a:r>
            <a:r>
              <a:rPr lang="pl-PL" dirty="0" smtClean="0"/>
              <a:t>Finanse</a:t>
            </a:r>
            <a:endParaRPr lang="pl-PL" dirty="0"/>
          </a:p>
          <a:p>
            <a:pPr marL="708660" indent="-571500" algn="ctr">
              <a:buFont typeface="+mj-lt"/>
              <a:buAutoNum type="romanUcPeriod"/>
            </a:pPr>
            <a:r>
              <a:rPr lang="pl-PL" dirty="0"/>
              <a:t>Rat für Justiz und Inneres</a:t>
            </a:r>
          </a:p>
          <a:p>
            <a:pPr marL="708660" indent="-571500" algn="ctr">
              <a:buFont typeface="+mj-lt"/>
              <a:buAutoNum type="romanUcPeriod"/>
            </a:pPr>
            <a:r>
              <a:rPr lang="pl-PL" dirty="0"/>
              <a:t>Rat für Beschäftigung, Sozialpolitik, Gesundheit und Verbraucherschutz</a:t>
            </a:r>
          </a:p>
          <a:p>
            <a:pPr marL="708660" indent="-571500" algn="ctr">
              <a:buFont typeface="+mj-lt"/>
              <a:buAutoNum type="romanUcPeriod"/>
            </a:pPr>
            <a:r>
              <a:rPr lang="pl-PL" dirty="0"/>
              <a:t>Rat für Wettbewerbsfähigkeit</a:t>
            </a:r>
          </a:p>
          <a:p>
            <a:pPr marL="708660" indent="-571500" algn="ctr">
              <a:buFont typeface="+mj-lt"/>
              <a:buAutoNum type="romanUcPeriod"/>
            </a:pPr>
            <a:r>
              <a:rPr lang="pl-PL" dirty="0"/>
              <a:t>Rat für Umwelt</a:t>
            </a:r>
          </a:p>
          <a:p>
            <a:pPr marL="708660" indent="-571500" algn="ctr">
              <a:buFont typeface="+mj-lt"/>
              <a:buAutoNum type="romanUcPeriod"/>
            </a:pPr>
            <a:r>
              <a:rPr lang="pl-PL" dirty="0"/>
              <a:t>Rat für Bildung, Jugend, Kultur und Sport</a:t>
            </a:r>
          </a:p>
          <a:p>
            <a:pPr marL="708660" indent="-571500" algn="ctr">
              <a:buFont typeface="+mj-lt"/>
              <a:buAutoNum type="romanUcPeriod"/>
            </a:pPr>
            <a:r>
              <a:rPr lang="pl-PL" dirty="0"/>
              <a:t>Rat für Verkehr, Telekommunikation und Energie</a:t>
            </a:r>
          </a:p>
          <a:p>
            <a:pPr marL="708660" indent="-571500" algn="ctr">
              <a:buFont typeface="+mj-lt"/>
              <a:buAutoNum type="romanUcPeriod"/>
            </a:pPr>
            <a:r>
              <a:rPr lang="pl-PL" dirty="0"/>
              <a:t>Rat für Landwirtschaft und Fischerei</a:t>
            </a:r>
          </a:p>
          <a:p>
            <a:pPr marL="137160" indent="0">
              <a:buNone/>
            </a:pPr>
            <a:endParaRPr lang="pl-PL" dirty="0"/>
          </a:p>
        </p:txBody>
      </p:sp>
    </p:spTree>
    <p:extLst>
      <p:ext uri="{BB962C8B-B14F-4D97-AF65-F5344CB8AC3E}">
        <p14:creationId xmlns:p14="http://schemas.microsoft.com/office/powerpoint/2010/main" val="9027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 presetClass="entr" presetSubtype="4" fill="hold"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500"/>
                            </p:stCondLst>
                            <p:childTnLst>
                              <p:par>
                                <p:cTn id="57" presetID="2" presetClass="entr" presetSubtype="4" fill="hold" nodeType="after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 calcmode="lin" valueType="num">
                                      <p:cBhvr additive="base">
                                        <p:cTn id="6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198424"/>
            <a:ext cx="8229600" cy="1143000"/>
          </a:xfrm>
        </p:spPr>
        <p:txBody>
          <a:bodyPr>
            <a:noAutofit/>
          </a:bodyPr>
          <a:lstStyle/>
          <a:p>
            <a:r>
              <a:rPr lang="de-DE" sz="8000" dirty="0">
                <a:solidFill>
                  <a:schemeClr val="tx1">
                    <a:lumMod val="95000"/>
                  </a:schemeClr>
                </a:solidFill>
                <a:latin typeface="Gabriola" panose="04040605051002020D02" pitchFamily="82" charset="0"/>
              </a:rPr>
              <a:t>Wie stimmt der Rat ab?</a:t>
            </a:r>
            <a:endParaRPr lang="pl-PL" sz="8000" dirty="0">
              <a:solidFill>
                <a:schemeClr val="tx1">
                  <a:lumMod val="95000"/>
                </a:schemeClr>
              </a:solidFill>
              <a:latin typeface="Gabriola" panose="04040605051002020D02" pitchFamily="82" charset="0"/>
            </a:endParaRPr>
          </a:p>
        </p:txBody>
      </p:sp>
      <p:sp>
        <p:nvSpPr>
          <p:cNvPr id="3" name="Symbol zastępczy zawartości 2"/>
          <p:cNvSpPr>
            <a:spLocks noGrp="1"/>
          </p:cNvSpPr>
          <p:nvPr>
            <p:ph idx="1"/>
          </p:nvPr>
        </p:nvSpPr>
        <p:spPr>
          <a:xfrm>
            <a:off x="19147" y="1052736"/>
            <a:ext cx="8964488" cy="5805264"/>
          </a:xfrm>
        </p:spPr>
        <p:txBody>
          <a:bodyPr>
            <a:normAutofit/>
          </a:bodyPr>
          <a:lstStyle/>
          <a:p>
            <a:pPr marL="137160" indent="0" algn="ctr">
              <a:buNone/>
            </a:pPr>
            <a:endParaRPr lang="pl-PL" dirty="0" smtClean="0"/>
          </a:p>
          <a:p>
            <a:pPr marL="137160" indent="0" algn="ctr">
              <a:buNone/>
            </a:pPr>
            <a:r>
              <a:rPr lang="de-DE" dirty="0" smtClean="0"/>
              <a:t>Je </a:t>
            </a:r>
            <a:r>
              <a:rPr lang="de-DE" dirty="0"/>
              <a:t>nachdem, um welche Frage es geht, beschließt der Rat der </a:t>
            </a:r>
            <a:r>
              <a:rPr lang="de-DE" dirty="0" smtClean="0"/>
              <a:t>EU</a:t>
            </a:r>
            <a:r>
              <a:rPr lang="pl-PL" dirty="0" smtClean="0"/>
              <a:t>:</a:t>
            </a:r>
          </a:p>
          <a:p>
            <a:pPr algn="ctr"/>
            <a:r>
              <a:rPr lang="de-DE" dirty="0" smtClean="0"/>
              <a:t>mit </a:t>
            </a:r>
            <a:r>
              <a:rPr lang="de-DE" dirty="0"/>
              <a:t>einfacher Mehrheit </a:t>
            </a:r>
            <a:r>
              <a:rPr lang="de-DE" dirty="0" smtClean="0"/>
              <a:t>(</a:t>
            </a:r>
            <a:r>
              <a:rPr lang="de-DE" dirty="0"/>
              <a:t>15 Mitgliedstaaten stimmen mit Ja</a:t>
            </a:r>
            <a:r>
              <a:rPr lang="de-DE" dirty="0" smtClean="0"/>
              <a:t>),</a:t>
            </a:r>
            <a:endParaRPr lang="pl-PL" dirty="0" smtClean="0"/>
          </a:p>
          <a:p>
            <a:pPr algn="ctr"/>
            <a:r>
              <a:rPr lang="de-DE" dirty="0" smtClean="0"/>
              <a:t>mit </a:t>
            </a:r>
            <a:r>
              <a:rPr lang="de-DE" dirty="0"/>
              <a:t>qualifizierter Mehrheit </a:t>
            </a:r>
            <a:r>
              <a:rPr lang="de-DE" dirty="0" smtClean="0"/>
              <a:t>(</a:t>
            </a:r>
            <a:r>
              <a:rPr lang="de-DE" dirty="0"/>
              <a:t>55% der Mitgliedstaaten stimmen mit Ja</a:t>
            </a:r>
            <a:r>
              <a:rPr lang="de-DE" dirty="0" smtClean="0"/>
              <a:t>),</a:t>
            </a:r>
            <a:endParaRPr lang="pl-PL" dirty="0" smtClean="0"/>
          </a:p>
          <a:p>
            <a:pPr algn="ctr"/>
            <a:r>
              <a:rPr lang="de-DE" dirty="0" smtClean="0"/>
              <a:t>einstimmig (</a:t>
            </a:r>
            <a:r>
              <a:rPr lang="de-DE" dirty="0"/>
              <a:t>alle Stimmen sind Ja-Stimmen</a:t>
            </a:r>
            <a:r>
              <a:rPr lang="de-DE" dirty="0" smtClean="0"/>
              <a:t>)</a:t>
            </a:r>
            <a:r>
              <a:rPr lang="pl-PL" dirty="0" smtClean="0"/>
              <a:t>.</a:t>
            </a:r>
            <a:endParaRPr lang="de-DE" dirty="0"/>
          </a:p>
          <a:p>
            <a:pPr marL="137160" indent="0" algn="ctr">
              <a:buNone/>
            </a:pPr>
            <a:endParaRPr lang="pl-PL" dirty="0" smtClean="0"/>
          </a:p>
          <a:p>
            <a:pPr marL="137160" indent="0" algn="ctr">
              <a:buNone/>
            </a:pPr>
            <a:r>
              <a:rPr lang="de-DE" dirty="0" smtClean="0"/>
              <a:t>Der </a:t>
            </a:r>
            <a:r>
              <a:rPr lang="de-DE" dirty="0"/>
              <a:t>Rat kann nur dann abstimmen, wenn die Mehrheit seiner Mitglieder anwesend ist.</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40735">
            <a:off x="-26537" y="153990"/>
            <a:ext cx="1581172" cy="1581172"/>
          </a:xfrm>
          <a:prstGeom prst="rect">
            <a:avLst/>
          </a:prstGeom>
          <a:ln>
            <a:noFill/>
          </a:ln>
          <a:effectLst>
            <a:softEdge rad="112500"/>
          </a:effectLst>
        </p:spPr>
      </p:pic>
    </p:spTree>
    <p:extLst>
      <p:ext uri="{BB962C8B-B14F-4D97-AF65-F5344CB8AC3E}">
        <p14:creationId xmlns:p14="http://schemas.microsoft.com/office/powerpoint/2010/main" val="13375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6" presetClass="entr" presetSubtype="16"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par>
                          <p:cTn id="11" fill="hold">
                            <p:stCondLst>
                              <p:cond delay="4000"/>
                            </p:stCondLst>
                            <p:childTnLst>
                              <p:par>
                                <p:cTn id="12" presetID="6" presetClass="entr" presetSubtype="16"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par>
                          <p:cTn id="15" fill="hold">
                            <p:stCondLst>
                              <p:cond delay="6000"/>
                            </p:stCondLst>
                            <p:childTnLst>
                              <p:par>
                                <p:cTn id="16" presetID="6" presetClass="entr" presetSubtype="16"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par>
                          <p:cTn id="19" fill="hold">
                            <p:stCondLst>
                              <p:cond delay="8000"/>
                            </p:stCondLst>
                            <p:childTnLst>
                              <p:par>
                                <p:cTn id="20" presetID="6" presetClass="entr" presetSubtype="16"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par>
                          <p:cTn id="23" fill="hold">
                            <p:stCondLst>
                              <p:cond delay="10000"/>
                            </p:stCondLst>
                            <p:childTnLst>
                              <p:par>
                                <p:cTn id="24" presetID="6" presetClass="entr" presetSubtype="16"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par>
                          <p:cTn id="27" fill="hold">
                            <p:stCondLst>
                              <p:cond delay="12000"/>
                            </p:stCondLst>
                            <p:childTnLst>
                              <p:par>
                                <p:cTn id="28" presetID="16" presetClass="entr" presetSubtype="2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71400"/>
            <a:ext cx="8229600" cy="1143000"/>
          </a:xfrm>
        </p:spPr>
        <p:txBody>
          <a:bodyPr>
            <a:noAutofit/>
          </a:bodyPr>
          <a:lstStyle/>
          <a:p>
            <a:r>
              <a:rPr lang="pl-PL" sz="8000" dirty="0">
                <a:solidFill>
                  <a:schemeClr val="tx1">
                    <a:lumMod val="95000"/>
                  </a:schemeClr>
                </a:solidFill>
                <a:latin typeface="Gabriola" panose="04040605051002020D02" pitchFamily="82" charset="0"/>
              </a:rPr>
              <a:t>Die Tagungen des Rates</a:t>
            </a:r>
          </a:p>
        </p:txBody>
      </p:sp>
      <p:sp>
        <p:nvSpPr>
          <p:cNvPr id="3" name="Symbol zastępczy zawartości 2"/>
          <p:cNvSpPr>
            <a:spLocks noGrp="1"/>
          </p:cNvSpPr>
          <p:nvPr>
            <p:ph idx="1"/>
          </p:nvPr>
        </p:nvSpPr>
        <p:spPr>
          <a:xfrm>
            <a:off x="0" y="1268760"/>
            <a:ext cx="8928992" cy="5472608"/>
          </a:xfrm>
        </p:spPr>
        <p:txBody>
          <a:bodyPr>
            <a:normAutofit/>
          </a:bodyPr>
          <a:lstStyle/>
          <a:p>
            <a:pPr marL="137160" indent="0">
              <a:buNone/>
            </a:pPr>
            <a:r>
              <a:rPr lang="de-DE" b="1" dirty="0"/>
              <a:t>An den Tagungen des Rates nehmen Vertreter aller Mitgliedstaaten auf Ministerebene </a:t>
            </a:r>
            <a:r>
              <a:rPr lang="de-DE" b="1" dirty="0" smtClean="0"/>
              <a:t>teil</a:t>
            </a:r>
            <a:r>
              <a:rPr lang="pl-PL" b="1" dirty="0" smtClean="0"/>
              <a:t>:</a:t>
            </a:r>
          </a:p>
          <a:p>
            <a:r>
              <a:rPr lang="pl-PL" dirty="0"/>
              <a:t> Minister </a:t>
            </a:r>
            <a:r>
              <a:rPr lang="pl-PL" dirty="0" err="1"/>
              <a:t>oder</a:t>
            </a:r>
            <a:r>
              <a:rPr lang="pl-PL" dirty="0"/>
              <a:t> </a:t>
            </a:r>
            <a:r>
              <a:rPr lang="pl-PL" dirty="0" err="1" smtClean="0"/>
              <a:t>Staatssekretäre</a:t>
            </a:r>
            <a:r>
              <a:rPr lang="pl-PL" dirty="0" smtClean="0"/>
              <a:t> </a:t>
            </a:r>
            <a:r>
              <a:rPr lang="pl-PL" dirty="0" err="1" smtClean="0"/>
              <a:t>handeln</a:t>
            </a:r>
            <a:r>
              <a:rPr lang="pl-PL" dirty="0" smtClean="0"/>
              <a:t>,</a:t>
            </a:r>
          </a:p>
          <a:p>
            <a:r>
              <a:rPr lang="pl-PL" dirty="0" err="1"/>
              <a:t>Mitglieder</a:t>
            </a:r>
            <a:r>
              <a:rPr lang="pl-PL" dirty="0"/>
              <a:t> der Europäischen </a:t>
            </a:r>
            <a:r>
              <a:rPr lang="pl-PL" dirty="0" err="1" smtClean="0"/>
              <a:t>Kommission</a:t>
            </a:r>
            <a:r>
              <a:rPr lang="pl-PL" dirty="0" smtClean="0"/>
              <a:t>,</a:t>
            </a:r>
          </a:p>
          <a:p>
            <a:r>
              <a:rPr lang="de-DE" dirty="0" smtClean="0"/>
              <a:t>Europäische </a:t>
            </a:r>
            <a:r>
              <a:rPr lang="de-DE" dirty="0"/>
              <a:t>Zentralbank wird eingeladen, wenn das Gesetzgebungsverfahren eingeleitet worden </a:t>
            </a:r>
            <a:r>
              <a:rPr lang="de-DE" dirty="0" smtClean="0"/>
              <a:t>ist</a:t>
            </a:r>
            <a:r>
              <a:rPr lang="pl-PL" dirty="0" smtClean="0"/>
              <a:t>.</a:t>
            </a:r>
          </a:p>
          <a:p>
            <a:pPr marL="137160" indent="0">
              <a:buNone/>
            </a:pPr>
            <a:endParaRPr lang="pl-PL" dirty="0" smtClean="0"/>
          </a:p>
          <a:p>
            <a:pPr marL="137160" indent="0">
              <a:buNone/>
            </a:pPr>
            <a:endParaRPr lang="pl-PL" dirty="0" smtClean="0"/>
          </a:p>
          <a:p>
            <a:pPr marL="137160" indent="0" algn="ctr">
              <a:buNone/>
            </a:pPr>
            <a:r>
              <a:rPr lang="de-DE" dirty="0" smtClean="0"/>
              <a:t>Den </a:t>
            </a:r>
            <a:r>
              <a:rPr lang="de-DE" dirty="0"/>
              <a:t>Vorsitz der Tagungen übernimmt der Minister des Mitgliedstaats, der den sechsmonatigen Ratsvorsitz </a:t>
            </a:r>
            <a:r>
              <a:rPr lang="de-DE" dirty="0" smtClean="0"/>
              <a:t>innehat</a:t>
            </a:r>
            <a:r>
              <a:rPr lang="pl-PL" dirty="0" smtClean="0"/>
              <a:t>.</a:t>
            </a:r>
          </a:p>
          <a:p>
            <a:pPr marL="137160" indent="0">
              <a:buNone/>
            </a:pPr>
            <a:endParaRPr lang="pl-PL" dirty="0"/>
          </a:p>
        </p:txBody>
      </p:sp>
    </p:spTree>
    <p:extLst>
      <p:ext uri="{BB962C8B-B14F-4D97-AF65-F5344CB8AC3E}">
        <p14:creationId xmlns:p14="http://schemas.microsoft.com/office/powerpoint/2010/main" val="354867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3">
                                            <p:txEl>
                                              <p:pRg st="0" end="0"/>
                                            </p:txEl>
                                          </p:spTgt>
                                        </p:tgtEl>
                                        <p:attrNameLst>
                                          <p:attrName>ppt_x</p:attrName>
                                          <p:attrName>ppt_y</p:attrName>
                                        </p:attrNameLst>
                                      </p:cBhvr>
                                    </p:animMotion>
                                  </p:childTnLst>
                                </p:cTn>
                              </p:par>
                            </p:childTnLst>
                          </p:cTn>
                        </p:par>
                        <p:par>
                          <p:cTn id="11" fill="hold">
                            <p:stCondLst>
                              <p:cond delay="4000"/>
                            </p:stCondLst>
                            <p:childTnLst>
                              <p:par>
                                <p:cTn id="12"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13" dur="2000" fill="hold"/>
                                        <p:tgtEl>
                                          <p:spTgt spid="3">
                                            <p:txEl>
                                              <p:pRg st="1" end="1"/>
                                            </p:txEl>
                                          </p:spTgt>
                                        </p:tgtEl>
                                        <p:attrNameLst>
                                          <p:attrName>ppt_x</p:attrName>
                                          <p:attrName>ppt_y</p:attrName>
                                        </p:attrNameLst>
                                      </p:cBhvr>
                                    </p:animMotion>
                                  </p:childTnLst>
                                </p:cTn>
                              </p:par>
                            </p:childTnLst>
                          </p:cTn>
                        </p:par>
                        <p:par>
                          <p:cTn id="14" fill="hold">
                            <p:stCondLst>
                              <p:cond delay="6000"/>
                            </p:stCondLst>
                            <p:childTnLst>
                              <p:par>
                                <p:cTn id="15"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
                                            <p:txEl>
                                              <p:pRg st="2" end="2"/>
                                            </p:txEl>
                                          </p:spTgt>
                                        </p:tgtEl>
                                        <p:attrNameLst>
                                          <p:attrName>ppt_x</p:attrName>
                                          <p:attrName>ppt_y</p:attrName>
                                        </p:attrNameLst>
                                      </p:cBhvr>
                                    </p:animMotion>
                                  </p:childTnLst>
                                </p:cTn>
                              </p:par>
                            </p:childTnLst>
                          </p:cTn>
                        </p:par>
                        <p:par>
                          <p:cTn id="17" fill="hold">
                            <p:stCondLst>
                              <p:cond delay="8000"/>
                            </p:stCondLst>
                            <p:childTnLst>
                              <p:par>
                                <p:cTn id="18"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19" dur="2000" fill="hold"/>
                                        <p:tgtEl>
                                          <p:spTgt spid="3">
                                            <p:txEl>
                                              <p:pRg st="3" end="3"/>
                                            </p:txEl>
                                          </p:spTgt>
                                        </p:tgtEl>
                                        <p:attrNameLst>
                                          <p:attrName>ppt_x</p:attrName>
                                          <p:attrName>ppt_y</p:attrName>
                                        </p:attrNameLst>
                                      </p:cBhvr>
                                    </p:animMotion>
                                  </p:childTnLst>
                                </p:cTn>
                              </p:par>
                            </p:childTnLst>
                          </p:cTn>
                        </p:par>
                        <p:par>
                          <p:cTn id="20" fill="hold">
                            <p:stCondLst>
                              <p:cond delay="10000"/>
                            </p:stCondLst>
                            <p:childTnLst>
                              <p:par>
                                <p:cTn id="21"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3">
                                            <p:txEl>
                                              <p:pRg st="6" end="6"/>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88640"/>
            <a:ext cx="8229600" cy="1143000"/>
          </a:xfrm>
        </p:spPr>
        <p:txBody>
          <a:bodyPr>
            <a:noAutofit/>
          </a:bodyPr>
          <a:lstStyle/>
          <a:p>
            <a:r>
              <a:rPr lang="pl-PL" sz="8000" dirty="0" err="1">
                <a:solidFill>
                  <a:schemeClr val="tx1">
                    <a:lumMod val="95000"/>
                  </a:schemeClr>
                </a:solidFill>
                <a:latin typeface="Gabriola" panose="04040605051002020D02" pitchFamily="82" charset="0"/>
              </a:rPr>
              <a:t>Öffentliche</a:t>
            </a:r>
            <a:r>
              <a:rPr lang="pl-PL" sz="8000" dirty="0">
                <a:solidFill>
                  <a:schemeClr val="tx1">
                    <a:lumMod val="95000"/>
                  </a:schemeClr>
                </a:solidFill>
                <a:latin typeface="Gabriola" panose="04040605051002020D02" pitchFamily="82" charset="0"/>
              </a:rPr>
              <a:t> Tagungen</a:t>
            </a:r>
          </a:p>
        </p:txBody>
      </p:sp>
      <p:sp>
        <p:nvSpPr>
          <p:cNvPr id="3" name="Symbol zastępczy zawartości 2"/>
          <p:cNvSpPr>
            <a:spLocks noGrp="1"/>
          </p:cNvSpPr>
          <p:nvPr>
            <p:ph idx="1"/>
          </p:nvPr>
        </p:nvSpPr>
        <p:spPr>
          <a:xfrm>
            <a:off x="107504" y="1600200"/>
            <a:ext cx="3672408" cy="5141168"/>
          </a:xfrm>
        </p:spPr>
        <p:txBody>
          <a:bodyPr>
            <a:normAutofit/>
          </a:bodyPr>
          <a:lstStyle/>
          <a:p>
            <a:pPr marL="137160" indent="0" algn="ctr">
              <a:buNone/>
            </a:pPr>
            <a:r>
              <a:rPr lang="de-DE" dirty="0"/>
              <a:t>Der Rat tagt öffentlich, wenn er über Vorschläge für Gesetzgebungsakte berät oder abstimmt. In diesen Fällen enthält die Tagesordnung einen Teil "Beratungen über </a:t>
            </a:r>
            <a:r>
              <a:rPr lang="de-DE" dirty="0" smtClean="0"/>
              <a:t>Gesetzgebungsakte„</a:t>
            </a:r>
            <a:r>
              <a:rPr lang="pl-PL" dirty="0" smtClean="0"/>
              <a:t>.</a:t>
            </a:r>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512" y="1484783"/>
            <a:ext cx="4392488" cy="2917071"/>
          </a:xfrm>
          <a:prstGeom prst="rect">
            <a:avLst/>
          </a:prstGeom>
          <a:ln>
            <a:noFill/>
          </a:ln>
          <a:effectLst>
            <a:softEdge rad="112500"/>
          </a:effectLst>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3717032"/>
            <a:ext cx="4562856" cy="3035808"/>
          </a:xfrm>
          <a:prstGeom prst="rect">
            <a:avLst/>
          </a:prstGeom>
          <a:ln>
            <a:noFill/>
          </a:ln>
          <a:effectLst>
            <a:softEdge rad="112500"/>
          </a:effectLst>
        </p:spPr>
      </p:pic>
    </p:spTree>
    <p:extLst>
      <p:ext uri="{BB962C8B-B14F-4D97-AF65-F5344CB8AC3E}">
        <p14:creationId xmlns:p14="http://schemas.microsoft.com/office/powerpoint/2010/main" val="141930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 presetClass="entr" presetSubtype="4"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par>
                          <p:cTn id="16" fill="hold">
                            <p:stCondLst>
                              <p:cond delay="4500"/>
                            </p:stCondLst>
                            <p:childTnLst>
                              <p:par>
                                <p:cTn id="17" presetID="6"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Przejrzystość">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434</TotalTime>
  <Words>737</Words>
  <Application>Microsoft Office PowerPoint</Application>
  <PresentationFormat>Pokaz na ekranie (4:3)</PresentationFormat>
  <Paragraphs>107</Paragraphs>
  <Slides>16</Slides>
  <Notes>1</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Wierzchołek</vt:lpstr>
      <vt:lpstr>Prezentacja programu PowerPoint</vt:lpstr>
      <vt:lpstr>Prezentacja programu PowerPoint</vt:lpstr>
      <vt:lpstr>Sitz des Rates</vt:lpstr>
      <vt:lpstr>Was macht der Rat der EU?</vt:lpstr>
      <vt:lpstr>Die Ratsformationen</vt:lpstr>
      <vt:lpstr>Prezentacja programu PowerPoint</vt:lpstr>
      <vt:lpstr>Wie stimmt der Rat ab?</vt:lpstr>
      <vt:lpstr>Die Tagungen des Rates</vt:lpstr>
      <vt:lpstr>Öffentliche Tagungen</vt:lpstr>
      <vt:lpstr>Prezentacja programu PowerPoint</vt:lpstr>
      <vt:lpstr> Der Vorsitz im Rat der EU </vt:lpstr>
      <vt:lpstr>Prezentacja programu PowerPoint</vt:lpstr>
      <vt:lpstr>Wortschatz zum Thema</vt:lpstr>
      <vt:lpstr>Wortschatz zum Thema </vt:lpstr>
      <vt:lpstr>Quellen:</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Monika</dc:creator>
  <cp:lastModifiedBy>Magdalena</cp:lastModifiedBy>
  <cp:revision>28</cp:revision>
  <dcterms:created xsi:type="dcterms:W3CDTF">2016-04-27T11:52:58Z</dcterms:created>
  <dcterms:modified xsi:type="dcterms:W3CDTF">2016-06-12T03:59:53Z</dcterms:modified>
</cp:coreProperties>
</file>