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5" r:id="rId23"/>
    <p:sldId id="266" r:id="rId24"/>
    <p:sldId id="267" r:id="rId25"/>
    <p:sldId id="268" r:id="rId26"/>
    <p:sldId id="28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A68877-22A9-4174-885A-8A96B36D15F9}" type="datetimeFigureOut">
              <a:rPr lang="pl-PL" smtClean="0"/>
              <a:pPr/>
              <a:t>2015-02-03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B4079C-6C66-458A-9741-B481BC9285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cus.de/wissen/mensch/sprache/englisch-sprachkurs/tid-7184/psychologie_aid_130860.html" TargetMode="External"/><Relationship Id="rId2" Type="http://schemas.openxmlformats.org/officeDocument/2006/relationships/hyperlink" Target="http://business24.ch/2014/01/22/die-kunst-sich-selbst-zu-erkennen-die-4-persoenlichkeitstyp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gmt.de/infobox/persoenlichkei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1556792"/>
            <a:ext cx="6120680" cy="280831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Thema</a:t>
            </a:r>
            <a:r>
              <a:rPr lang="pl-PL" dirty="0" smtClean="0"/>
              <a:t>: </a:t>
            </a:r>
            <a:r>
              <a:rPr lang="en-US" sz="5400" dirty="0" smtClean="0"/>
              <a:t>Die </a:t>
            </a:r>
            <a:r>
              <a:rPr lang="en-US" sz="5400" dirty="0" err="1" smtClean="0"/>
              <a:t>vier</a:t>
            </a:r>
            <a:r>
              <a:rPr lang="en-US" sz="5400" dirty="0" smtClean="0"/>
              <a:t> Persönlichkeitstypen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4653136"/>
            <a:ext cx="7406640" cy="1224136"/>
          </a:xfrm>
        </p:spPr>
        <p:txBody>
          <a:bodyPr>
            <a:normAutofit fontScale="77500" lnSpcReduction="20000"/>
          </a:bodyPr>
          <a:lstStyle/>
          <a:p>
            <a:r>
              <a:rPr lang="pl-PL" sz="4000" dirty="0" err="1" smtClean="0"/>
              <a:t>Bearbeitet</a:t>
            </a:r>
            <a:r>
              <a:rPr lang="pl-PL" sz="4000" dirty="0" smtClean="0"/>
              <a:t> von: </a:t>
            </a:r>
          </a:p>
          <a:p>
            <a:r>
              <a:rPr lang="pl-PL" sz="4000" dirty="0" smtClean="0"/>
              <a:t>Klaudia Salisz, </a:t>
            </a:r>
            <a:r>
              <a:rPr lang="pl-PL" sz="4000" dirty="0" err="1" smtClean="0"/>
              <a:t>Pädagogik</a:t>
            </a:r>
            <a:r>
              <a:rPr lang="pl-PL" sz="4000" dirty="0" smtClean="0"/>
              <a:t> 5. </a:t>
            </a:r>
            <a:r>
              <a:rPr lang="pl-PL" sz="4000" dirty="0" err="1" smtClean="0"/>
              <a:t>Semester</a:t>
            </a:r>
            <a:endParaRPr lang="pl-PL" sz="4000" dirty="0"/>
          </a:p>
        </p:txBody>
      </p:sp>
      <p:pic>
        <p:nvPicPr>
          <p:cNvPr id="1026" name="Picture 2" descr="C:\Users\KLAUDIA SALISY\Download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755648" cy="175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AUDIA SALISY\Desktop\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6984776" cy="4222328"/>
          </a:xfrm>
          <a:prstGeom prst="rect">
            <a:avLst/>
          </a:prstGeom>
          <a:noFill/>
        </p:spPr>
      </p:pic>
      <p:pic>
        <p:nvPicPr>
          <p:cNvPr id="2051" name="Picture 3" descr="C:\Users\KLAUDIA SALISY\Desktop\launolog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5616624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Charaktereigenschaften</a:t>
            </a:r>
            <a:r>
              <a:rPr lang="en-US" b="1" dirty="0" smtClean="0"/>
              <a:t> des </a:t>
            </a:r>
            <a:r>
              <a:rPr lang="en-US" b="1" dirty="0" err="1" smtClean="0"/>
              <a:t>Cholerikers</a:t>
            </a:r>
            <a:r>
              <a:rPr lang="en-US" b="1" dirty="0" smtClean="0"/>
              <a:t> auf </a:t>
            </a:r>
            <a:r>
              <a:rPr lang="en-US" b="1" dirty="0" err="1" smtClean="0"/>
              <a:t>einen</a:t>
            </a:r>
            <a:r>
              <a:rPr lang="en-US" b="1" dirty="0" smtClean="0"/>
              <a:t> </a:t>
            </a:r>
            <a:r>
              <a:rPr lang="en-US" b="1" dirty="0" err="1" smtClean="0"/>
              <a:t>Blick</a:t>
            </a:r>
            <a:r>
              <a:rPr lang="en-US" b="1" dirty="0" smtClean="0"/>
              <a:t>:</a:t>
            </a:r>
            <a:endParaRPr lang="pl-PL" b="1" dirty="0"/>
          </a:p>
        </p:txBody>
      </p:sp>
      <p:pic>
        <p:nvPicPr>
          <p:cNvPr id="3074" name="Picture 2" descr="C:\Users\KLAUDIA SALISY\Desktop\Wie-ehrgeizig-bist-Du_121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140200" cy="3383136"/>
          </a:xfrm>
          <a:prstGeom prst="rect">
            <a:avLst/>
          </a:prstGeom>
          <a:noFill/>
        </p:spPr>
      </p:pic>
      <p:pic>
        <p:nvPicPr>
          <p:cNvPr id="3075" name="Picture 3" descr="C:\Users\KLAUDIA SALISY\Desktop\c8e6d7d4cf69bc7f45a2fede088c0a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327128" cy="39751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971600" y="2204864"/>
            <a:ext cx="4106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 err="1" smtClean="0">
                <a:solidFill>
                  <a:schemeClr val="accent3">
                    <a:lumMod val="50000"/>
                  </a:schemeClr>
                </a:solidFill>
              </a:rPr>
              <a:t>ehrgeizig</a:t>
            </a:r>
            <a:endParaRPr lang="pl-PL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860032" y="234888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err="1" smtClean="0">
                <a:solidFill>
                  <a:srgbClr val="FFFF00"/>
                </a:solidFill>
              </a:rPr>
              <a:t>selbständig</a:t>
            </a:r>
            <a:endParaRPr lang="pl-PL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AUDIA SALISY\Desktop\d98bb94380bfaba4d1d9ea4a17405c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3282305" cy="3298552"/>
          </a:xfrm>
          <a:prstGeom prst="rect">
            <a:avLst/>
          </a:prstGeom>
          <a:noFill/>
        </p:spPr>
      </p:pic>
      <p:pic>
        <p:nvPicPr>
          <p:cNvPr id="1027" name="Picture 3" descr="C:\Users\KLAUDIA SALISY\Desktop\wlad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3953933" cy="3573016"/>
          </a:xfrm>
          <a:prstGeom prst="rect">
            <a:avLst/>
          </a:prstGeom>
          <a:noFill/>
        </p:spPr>
      </p:pic>
      <p:pic>
        <p:nvPicPr>
          <p:cNvPr id="1028" name="Picture 4" descr="C:\Users\KLAUDIA SALISY\Desktop\gra-planszowa-nietolerancyjność-11674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10011"/>
            <a:ext cx="4608512" cy="2947989"/>
          </a:xfrm>
          <a:prstGeom prst="rect">
            <a:avLst/>
          </a:prstGeom>
          <a:noFill/>
        </p:spPr>
      </p:pic>
      <p:pic>
        <p:nvPicPr>
          <p:cNvPr id="1029" name="Picture 5" descr="C:\Users\KLAUDIA SALISY\Desktop\56490499-5359-4557-9410-fcd971b64af3_20090907123845_Aktywnosc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77072"/>
            <a:ext cx="3449960" cy="2448272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907704" y="1844824"/>
            <a:ext cx="3015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err="1" smtClean="0">
                <a:solidFill>
                  <a:srgbClr val="FF0000"/>
                </a:solidFill>
              </a:rPr>
              <a:t>mutig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3982998"/>
            <a:ext cx="4653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err="1" smtClean="0"/>
              <a:t>intolerant</a:t>
            </a:r>
            <a:endParaRPr lang="pl-PL" sz="4800" dirty="0"/>
          </a:p>
        </p:txBody>
      </p:sp>
      <p:sp>
        <p:nvSpPr>
          <p:cNvPr id="10" name="Prostokąt 9"/>
          <p:cNvSpPr/>
          <p:nvPr/>
        </p:nvSpPr>
        <p:spPr>
          <a:xfrm>
            <a:off x="5724128" y="4221088"/>
            <a:ext cx="223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err="1" smtClean="0">
                <a:solidFill>
                  <a:srgbClr val="FFFF00"/>
                </a:solidFill>
              </a:rPr>
              <a:t>aktiv</a:t>
            </a:r>
            <a:endParaRPr lang="pl-PL" sz="4800" dirty="0">
              <a:solidFill>
                <a:srgbClr val="FFFF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2511480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err="1" smtClean="0">
                <a:solidFill>
                  <a:srgbClr val="C00000"/>
                </a:solidFill>
              </a:rPr>
              <a:t>herrisch</a:t>
            </a:r>
            <a:endParaRPr lang="pl-PL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dritte</a:t>
            </a:r>
            <a:r>
              <a:rPr lang="en-US" b="1" dirty="0" smtClean="0"/>
              <a:t> </a:t>
            </a:r>
            <a:r>
              <a:rPr lang="en-US" b="1" dirty="0" err="1" smtClean="0"/>
              <a:t>Persönlichkeitstyp</a:t>
            </a:r>
            <a:r>
              <a:rPr lang="pl-PL" b="1" dirty="0" smtClean="0"/>
              <a:t>-</a:t>
            </a:r>
            <a:br>
              <a:rPr lang="pl-PL" b="1" dirty="0" smtClean="0"/>
            </a:br>
            <a:r>
              <a:rPr lang="en-US" b="1" dirty="0" err="1" smtClean="0"/>
              <a:t>Phlegmatiker</a:t>
            </a:r>
            <a:endParaRPr lang="pl-PL" b="1" dirty="0"/>
          </a:p>
        </p:txBody>
      </p:sp>
      <p:pic>
        <p:nvPicPr>
          <p:cNvPr id="2050" name="Picture 2" descr="C:\Users\KLAUDIA SALISY\Desktop\der-phlegmatiker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762500" cy="4392488"/>
          </a:xfrm>
          <a:prstGeom prst="rect">
            <a:avLst/>
          </a:prstGeom>
          <a:noFill/>
        </p:spPr>
      </p:pic>
      <p:pic>
        <p:nvPicPr>
          <p:cNvPr id="2051" name="Picture 3" descr="C:\Users\KLAUDIA SALISY\Desktop\400_F_27633506_5pEcrQLcWv0HsRkyOpLEDefahOF41Cv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390900" cy="508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AUDIA SALISY\Desktop\phlegmatic-s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9608"/>
            <a:ext cx="3028950" cy="3528392"/>
          </a:xfrm>
          <a:prstGeom prst="rect">
            <a:avLst/>
          </a:prstGeom>
          <a:noFill/>
        </p:spPr>
      </p:pic>
      <p:pic>
        <p:nvPicPr>
          <p:cNvPr id="3075" name="Picture 3" descr="C:\Users\KLAUDIA SALISY\Desktop\phlegmati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3024336" cy="2857500"/>
          </a:xfrm>
          <a:prstGeom prst="rect">
            <a:avLst/>
          </a:prstGeom>
          <a:noFill/>
        </p:spPr>
      </p:pic>
      <p:pic>
        <p:nvPicPr>
          <p:cNvPr id="3076" name="Picture 4" descr="C:\Users\KLAUDIA SALISY\Desktop\AK_12039865_g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176464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Charaktereigenschaften</a:t>
            </a:r>
            <a:r>
              <a:rPr lang="en-US" b="1" dirty="0" smtClean="0"/>
              <a:t> des </a:t>
            </a:r>
            <a:r>
              <a:rPr lang="en-US" b="1" dirty="0" err="1" smtClean="0"/>
              <a:t>Phlegmatikers</a:t>
            </a:r>
            <a:r>
              <a:rPr lang="en-US" b="1" dirty="0" smtClean="0"/>
              <a:t> auf </a:t>
            </a:r>
            <a:r>
              <a:rPr lang="en-US" b="1" dirty="0" err="1" smtClean="0"/>
              <a:t>einen</a:t>
            </a:r>
            <a:r>
              <a:rPr lang="en-US" b="1" dirty="0" smtClean="0"/>
              <a:t> </a:t>
            </a:r>
            <a:r>
              <a:rPr lang="en-US" b="1" dirty="0" err="1" smtClean="0"/>
              <a:t>Blick</a:t>
            </a:r>
            <a:r>
              <a:rPr lang="en-US" b="1" dirty="0" smtClean="0"/>
              <a:t>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098" name="Picture 2" descr="C:\Users\KLAUDIA SALISY\Desktop\0_0_0_1449261552_midd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1950" cy="2190750"/>
          </a:xfrm>
          <a:prstGeom prst="rect">
            <a:avLst/>
          </a:prstGeom>
          <a:noFill/>
        </p:spPr>
      </p:pic>
      <p:pic>
        <p:nvPicPr>
          <p:cNvPr id="4099" name="Picture 3" descr="C:\Users\KLAUDIA SALISY\Desktop\bbo2co9fbkbl9of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248472" cy="4896544"/>
          </a:xfrm>
          <a:prstGeom prst="rect">
            <a:avLst/>
          </a:prstGeom>
          <a:noFill/>
        </p:spPr>
      </p:pic>
      <p:pic>
        <p:nvPicPr>
          <p:cNvPr id="4100" name="Picture 4" descr="C:\Users\KLAUDIA SALISY\Desktop\la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4032448" cy="290004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67544" y="3982998"/>
            <a:ext cx="4676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 smtClean="0">
                <a:solidFill>
                  <a:srgbClr val="FFFF00"/>
                </a:solidFill>
              </a:rPr>
              <a:t>humorvoll</a:t>
            </a:r>
            <a:endParaRPr lang="pl-PL" sz="4000" dirty="0">
              <a:solidFill>
                <a:srgbClr val="FFFF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1560" y="3140968"/>
            <a:ext cx="4431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err="1" smtClean="0">
                <a:solidFill>
                  <a:srgbClr val="C00000"/>
                </a:solidFill>
              </a:rPr>
              <a:t>geduldig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76056" y="198884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 smtClean="0"/>
              <a:t>tolerant</a:t>
            </a:r>
            <a:endParaRPr lang="pl-PL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AUDIA SALISY\Desktop\2307572_leniwy-tygrys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4531271" cy="302433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43808" y="2204864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err="1" smtClean="0">
                <a:solidFill>
                  <a:schemeClr val="tx2">
                    <a:lumMod val="50000"/>
                  </a:schemeClr>
                </a:solidFill>
              </a:rPr>
              <a:t>träge</a:t>
            </a:r>
            <a:endParaRPr lang="pl-PL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KLAUDIA SALISY\Desktop\143696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7488832" cy="307087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987824" y="3982998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 smtClean="0">
                <a:solidFill>
                  <a:srgbClr val="FF0000"/>
                </a:solidFill>
              </a:rPr>
              <a:t>freundlich</a:t>
            </a:r>
            <a:endParaRPr lang="pl-PL" sz="4000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KLAUDIA SALISY\Desktop\niesmialo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3024336" cy="288032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6012160" y="213285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 smtClean="0">
                <a:solidFill>
                  <a:srgbClr val="FFFF00"/>
                </a:solidFill>
              </a:rPr>
              <a:t>zaghaft</a:t>
            </a:r>
            <a:endParaRPr lang="pl-PL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vierte</a:t>
            </a:r>
            <a:r>
              <a:rPr lang="en-US" b="1" dirty="0" smtClean="0"/>
              <a:t> </a:t>
            </a:r>
            <a:r>
              <a:rPr lang="en-US" b="1" dirty="0" err="1" smtClean="0"/>
              <a:t>Persönlichkeitstyp</a:t>
            </a:r>
            <a:r>
              <a:rPr lang="pl-PL" b="1" dirty="0" smtClean="0"/>
              <a:t>-</a:t>
            </a:r>
            <a:br>
              <a:rPr lang="pl-PL" b="1" dirty="0" smtClean="0"/>
            </a:br>
            <a:r>
              <a:rPr lang="en-US" b="1" dirty="0" err="1" smtClean="0"/>
              <a:t>Sanguiniker</a:t>
            </a:r>
            <a:endParaRPr lang="pl-PL" b="1" dirty="0"/>
          </a:p>
        </p:txBody>
      </p:sp>
      <p:pic>
        <p:nvPicPr>
          <p:cNvPr id="6146" name="Picture 2" descr="C:\Users\KLAUDIA SALISY\Desktop\der-sanguiniker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104456" cy="4464496"/>
          </a:xfrm>
          <a:prstGeom prst="rect">
            <a:avLst/>
          </a:prstGeom>
          <a:noFill/>
        </p:spPr>
      </p:pic>
      <p:pic>
        <p:nvPicPr>
          <p:cNvPr id="6147" name="Picture 3" descr="C:\Users\KLAUDIA SALISY\Desktop\400_F_27633215_H6w0KpwO94PH7em8ByqKFfrRV92pk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390900" cy="508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LAUDIA SALISY\Desktop\kati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096344" cy="3744416"/>
          </a:xfrm>
          <a:prstGeom prst="rect">
            <a:avLst/>
          </a:prstGeom>
          <a:noFill/>
        </p:spPr>
      </p:pic>
      <p:pic>
        <p:nvPicPr>
          <p:cNvPr id="7171" name="Picture 3" descr="C:\Users\KLAUDIA SALISY\Desktop\21_20-ki-7 Klingendes Museum(c)Omorp.jpg.4646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4536504" cy="2869868"/>
          </a:xfrm>
          <a:prstGeom prst="rect">
            <a:avLst/>
          </a:prstGeom>
          <a:noFill/>
        </p:spPr>
      </p:pic>
      <p:pic>
        <p:nvPicPr>
          <p:cNvPr id="7172" name="Picture 4" descr="C:\Users\KLAUDIA SALISY\Desktop\Sanguini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76672"/>
            <a:ext cx="396044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Charaktereigenschaften</a:t>
            </a:r>
            <a:r>
              <a:rPr lang="en-US" b="1" dirty="0" smtClean="0"/>
              <a:t> des </a:t>
            </a:r>
            <a:r>
              <a:rPr lang="en-US" b="1" dirty="0" err="1" smtClean="0"/>
              <a:t>Sanguinikers</a:t>
            </a:r>
            <a:r>
              <a:rPr lang="en-US" b="1" dirty="0" smtClean="0"/>
              <a:t> auf </a:t>
            </a:r>
            <a:r>
              <a:rPr lang="en-US" b="1" dirty="0" err="1" smtClean="0"/>
              <a:t>einen</a:t>
            </a:r>
            <a:r>
              <a:rPr lang="en-US" b="1" dirty="0" smtClean="0"/>
              <a:t> </a:t>
            </a:r>
            <a:r>
              <a:rPr lang="en-US" b="1" dirty="0" err="1" smtClean="0"/>
              <a:t>Blick</a:t>
            </a:r>
            <a:r>
              <a:rPr lang="en-US" b="1" dirty="0" smtClean="0"/>
              <a:t>:</a:t>
            </a:r>
            <a:endParaRPr lang="pl-PL" b="1" dirty="0"/>
          </a:p>
        </p:txBody>
      </p:sp>
      <p:pic>
        <p:nvPicPr>
          <p:cNvPr id="8194" name="Picture 2" descr="C:\Users\KLAUDIA SALISY\Desktop\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712964" cy="3083694"/>
          </a:xfrm>
          <a:prstGeom prst="rect">
            <a:avLst/>
          </a:prstGeom>
          <a:noFill/>
        </p:spPr>
      </p:pic>
      <p:pic>
        <p:nvPicPr>
          <p:cNvPr id="8195" name="Picture 3" descr="C:\Users\KLAUDIA SALISY\Desktop\1235736390deda959a71682fb3fed426ca768f7884-t640x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93096"/>
            <a:ext cx="2857500" cy="2143125"/>
          </a:xfrm>
          <a:prstGeom prst="rect">
            <a:avLst/>
          </a:prstGeom>
          <a:noFill/>
        </p:spPr>
      </p:pic>
      <p:pic>
        <p:nvPicPr>
          <p:cNvPr id="8196" name="Picture 4" descr="C:\Users\KLAUDIA SALISY\Desktop\szczesliwa-kobi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1844824"/>
            <a:ext cx="5080000" cy="230425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436096" y="5157192"/>
            <a:ext cx="2884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err="1" smtClean="0">
                <a:solidFill>
                  <a:schemeClr val="accent3">
                    <a:lumMod val="50000"/>
                  </a:schemeClr>
                </a:solidFill>
              </a:rPr>
              <a:t>optimistisch</a:t>
            </a:r>
            <a:endParaRPr lang="pl-PL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5" y="3244334"/>
            <a:ext cx="4551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 smtClean="0">
                <a:solidFill>
                  <a:srgbClr val="7030A0"/>
                </a:solidFill>
              </a:rPr>
              <a:t>fröhlich</a:t>
            </a:r>
            <a:endParaRPr lang="pl-PL" sz="4000" dirty="0">
              <a:solidFill>
                <a:srgbClr val="7030A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139952" y="32443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err="1" smtClean="0">
                <a:solidFill>
                  <a:srgbClr val="FF0000"/>
                </a:solidFill>
              </a:rPr>
              <a:t>überschwänglich</a:t>
            </a:r>
            <a:endParaRPr lang="pl-PL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Persönlichkeit</a:t>
            </a:r>
            <a:r>
              <a:rPr lang="en-US" dirty="0" smtClean="0"/>
              <a:t>?</a:t>
            </a:r>
            <a:endParaRPr lang="pl-PL" dirty="0"/>
          </a:p>
        </p:txBody>
      </p:sp>
      <p:pic>
        <p:nvPicPr>
          <p:cNvPr id="2050" name="Picture 2" descr="C:\Users\KLAUDIA SALISY\Desktop\persoenlichkeit_225x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3223245" cy="2016224"/>
          </a:xfrm>
          <a:prstGeom prst="rect">
            <a:avLst/>
          </a:prstGeom>
          <a:noFill/>
        </p:spPr>
      </p:pic>
      <p:pic>
        <p:nvPicPr>
          <p:cNvPr id="2051" name="Picture 3" descr="C:\Users\KLAUDIA SALISY\Desktop\social-media-persoenlichke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4104456" cy="2808312"/>
          </a:xfrm>
          <a:prstGeom prst="rect">
            <a:avLst/>
          </a:prstGeom>
          <a:noFill/>
        </p:spPr>
      </p:pic>
      <p:pic>
        <p:nvPicPr>
          <p:cNvPr id="2052" name="Picture 4" descr="C:\Users\KLAUDIA SALISY\Desktop\can-stock-photo_csp5616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39090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AUDIA SALISY\Desktop\b10f05130008692c50ca40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3810000" cy="3800475"/>
          </a:xfrm>
          <a:prstGeom prst="rect">
            <a:avLst/>
          </a:prstGeom>
          <a:noFill/>
        </p:spPr>
      </p:pic>
      <p:pic>
        <p:nvPicPr>
          <p:cNvPr id="9219" name="Picture 3" descr="C:\Users\KLAUDIA SALISY\Desktop\byc-dusza-towarzystwa-785fbf-956c66a8a64c28e5aa27aaaf342_a47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72408" cy="2712765"/>
          </a:xfrm>
          <a:prstGeom prst="rect">
            <a:avLst/>
          </a:prstGeom>
          <a:noFill/>
        </p:spPr>
      </p:pic>
      <p:pic>
        <p:nvPicPr>
          <p:cNvPr id="9220" name="Picture 4" descr="C:\Users\KLAUDIA SALISY\Desktop\dee5b637a919c0c20792e7ec931e9413,640,0,0,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437112"/>
            <a:ext cx="4542581" cy="2163763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195736" y="1052736"/>
            <a:ext cx="2651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 smtClean="0"/>
              <a:t>naiv</a:t>
            </a:r>
            <a:endParaRPr lang="pl-PL" sz="4000" dirty="0"/>
          </a:p>
        </p:txBody>
      </p:sp>
      <p:sp>
        <p:nvSpPr>
          <p:cNvPr id="8" name="Prostokąt 7"/>
          <p:cNvSpPr/>
          <p:nvPr/>
        </p:nvSpPr>
        <p:spPr>
          <a:xfrm>
            <a:off x="5436096" y="324433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sz="3200" dirty="0" err="1" smtClean="0">
                <a:solidFill>
                  <a:srgbClr val="FFFF00"/>
                </a:solidFill>
              </a:rPr>
              <a:t>kontaktfreudig</a:t>
            </a: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43808" y="4721662"/>
            <a:ext cx="3168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 smtClean="0">
                <a:solidFill>
                  <a:srgbClr val="FF0000"/>
                </a:solidFill>
              </a:rPr>
              <a:t>beliebt</a:t>
            </a:r>
            <a:endParaRPr lang="pl-PL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0"/>
            <a:ext cx="7632848" cy="4365104"/>
          </a:xfrm>
        </p:spPr>
        <p:txBody>
          <a:bodyPr>
            <a:normAutofit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hoffe</a:t>
            </a:r>
            <a:r>
              <a:rPr lang="en-US" dirty="0" smtClean="0"/>
              <a:t>,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Interesse</a:t>
            </a:r>
            <a:r>
              <a:rPr lang="en-US" dirty="0" smtClean="0"/>
              <a:t> </a:t>
            </a:r>
            <a:r>
              <a:rPr lang="en-US" dirty="0" err="1" smtClean="0"/>
              <a:t>geweckt</a:t>
            </a:r>
            <a:r>
              <a:rPr lang="en-US" dirty="0" smtClean="0"/>
              <a:t>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42" name="Picture 2" descr="C:\Users\KLAUDIA SALISY\Desktop\cmok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294881" cy="24765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131840" y="2780928"/>
            <a:ext cx="52628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Ich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3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beantworte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3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jetzt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3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gerne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3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Ihre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3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Fragen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. </a:t>
            </a:r>
            <a:endParaRPr lang="pl-PL" dirty="0"/>
          </a:p>
        </p:txBody>
      </p:sp>
      <p:pic>
        <p:nvPicPr>
          <p:cNvPr id="10243" name="Picture 3" descr="C:\Users\KLAUDIA SALISY\Desktop\pytaj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762" y="4293096"/>
            <a:ext cx="4677238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 smtClean="0"/>
              <a:t>Wortschatz</a:t>
            </a:r>
            <a:r>
              <a:rPr lang="pl-PL" b="1" dirty="0" smtClean="0"/>
              <a:t> </a:t>
            </a:r>
            <a:r>
              <a:rPr lang="pl-PL" b="1" dirty="0" err="1" smtClean="0"/>
              <a:t>zum</a:t>
            </a:r>
            <a:r>
              <a:rPr lang="pl-PL" b="1" dirty="0" smtClean="0"/>
              <a:t> </a:t>
            </a:r>
            <a:r>
              <a:rPr lang="pl-PL" b="1" dirty="0" err="1" smtClean="0"/>
              <a:t>Thema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268760"/>
            <a:ext cx="3657600" cy="5589240"/>
          </a:xfrm>
        </p:spPr>
        <p:txBody>
          <a:bodyPr>
            <a:normAutofit fontScale="47500" lnSpcReduction="20000"/>
          </a:bodyPr>
          <a:lstStyle/>
          <a:p>
            <a:r>
              <a:rPr lang="pl-PL" sz="3300" dirty="0" err="1" smtClean="0"/>
              <a:t>aktiv</a:t>
            </a:r>
            <a:r>
              <a:rPr lang="pl-PL" sz="3300" dirty="0" smtClean="0"/>
              <a:t>- aktywny</a:t>
            </a:r>
          </a:p>
          <a:p>
            <a:r>
              <a:rPr lang="pl-PL" sz="3300" dirty="0" err="1" smtClean="0"/>
              <a:t>angeberisch</a:t>
            </a:r>
            <a:r>
              <a:rPr lang="pl-PL" sz="3300" dirty="0" smtClean="0"/>
              <a:t>- donosicielski </a:t>
            </a:r>
          </a:p>
          <a:p>
            <a:r>
              <a:rPr lang="pl-PL" sz="3300" dirty="0" err="1" smtClean="0"/>
              <a:t>ängstlich-niespokojny</a:t>
            </a:r>
            <a:r>
              <a:rPr lang="pl-PL" sz="3300" dirty="0" smtClean="0"/>
              <a:t> </a:t>
            </a:r>
          </a:p>
          <a:p>
            <a:r>
              <a:rPr lang="en-US" sz="3300" dirty="0" err="1" smtClean="0"/>
              <a:t>Anlass</a:t>
            </a:r>
            <a:r>
              <a:rPr lang="en-US" sz="3300" dirty="0" smtClean="0"/>
              <a:t> </a:t>
            </a:r>
            <a:r>
              <a:rPr lang="en-US" sz="3300" dirty="0" err="1" smtClean="0"/>
              <a:t>der</a:t>
            </a:r>
            <a:r>
              <a:rPr lang="en-US" sz="3300" dirty="0" smtClean="0"/>
              <a:t> (PL die </a:t>
            </a:r>
            <a:r>
              <a:rPr lang="en-US" sz="3300" dirty="0" err="1" smtClean="0"/>
              <a:t>Anlässe</a:t>
            </a:r>
            <a:r>
              <a:rPr lang="en-US" sz="3300" dirty="0" smtClean="0"/>
              <a:t>)- </a:t>
            </a:r>
            <a:r>
              <a:rPr lang="en-US" sz="3300" dirty="0" err="1" smtClean="0"/>
              <a:t>powód</a:t>
            </a:r>
            <a:r>
              <a:rPr lang="en-US" sz="3300" dirty="0" smtClean="0"/>
              <a:t>, </a:t>
            </a:r>
            <a:r>
              <a:rPr lang="en-US" sz="3300" dirty="0" err="1" smtClean="0"/>
              <a:t>okazja</a:t>
            </a:r>
            <a:endParaRPr lang="pl-PL" sz="3300" dirty="0" smtClean="0"/>
          </a:p>
          <a:p>
            <a:r>
              <a:rPr lang="pl-PL" sz="3300" dirty="0" err="1" smtClean="0"/>
              <a:t>anpassungsfähig</a:t>
            </a:r>
            <a:r>
              <a:rPr lang="pl-PL" sz="3300" dirty="0" smtClean="0"/>
              <a:t>- łatwo sie przystosowujący </a:t>
            </a:r>
          </a:p>
          <a:p>
            <a:r>
              <a:rPr lang="pl-PL" sz="3300" dirty="0" smtClean="0"/>
              <a:t> Art </a:t>
            </a:r>
            <a:r>
              <a:rPr lang="pl-PL" sz="3300" dirty="0" err="1" smtClean="0"/>
              <a:t>die</a:t>
            </a:r>
            <a:r>
              <a:rPr lang="pl-PL" sz="3300" dirty="0" smtClean="0"/>
              <a:t> (PL </a:t>
            </a:r>
            <a:r>
              <a:rPr lang="pl-PL" sz="3300" dirty="0" err="1" smtClean="0"/>
              <a:t>die</a:t>
            </a:r>
            <a:r>
              <a:rPr lang="pl-PL" sz="3300" dirty="0" smtClean="0"/>
              <a:t> </a:t>
            </a:r>
            <a:r>
              <a:rPr lang="pl-PL" sz="3300" dirty="0" err="1" smtClean="0"/>
              <a:t>Arten</a:t>
            </a:r>
            <a:r>
              <a:rPr lang="pl-PL" sz="3300" dirty="0" smtClean="0"/>
              <a:t>)- sposób, metoda, rodzaj</a:t>
            </a:r>
          </a:p>
          <a:p>
            <a:r>
              <a:rPr lang="pl-PL" sz="3300" dirty="0" err="1" smtClean="0"/>
              <a:t>aufdringlich</a:t>
            </a:r>
            <a:r>
              <a:rPr lang="pl-PL" sz="3300" dirty="0" smtClean="0"/>
              <a:t>- natrętny, natarczywy </a:t>
            </a:r>
          </a:p>
          <a:p>
            <a:r>
              <a:rPr lang="pl-PL" sz="3300" dirty="0" err="1" smtClean="0"/>
              <a:t>beanspruchen</a:t>
            </a:r>
            <a:r>
              <a:rPr lang="pl-PL" sz="3300" dirty="0" smtClean="0"/>
              <a:t> - absorbować, wymagać</a:t>
            </a:r>
          </a:p>
          <a:p>
            <a:r>
              <a:rPr lang="pl-PL" sz="3300" dirty="0" err="1" smtClean="0"/>
              <a:t>begeisterungsfähigkeit</a:t>
            </a:r>
            <a:r>
              <a:rPr lang="pl-PL" sz="3300" dirty="0" smtClean="0"/>
              <a:t> </a:t>
            </a:r>
            <a:r>
              <a:rPr lang="pl-PL" sz="3300" dirty="0" err="1" smtClean="0"/>
              <a:t>die</a:t>
            </a:r>
            <a:r>
              <a:rPr lang="pl-PL" sz="3300" dirty="0" smtClean="0"/>
              <a:t> (nur </a:t>
            </a:r>
            <a:r>
              <a:rPr lang="pl-PL" sz="3300" dirty="0" err="1" smtClean="0"/>
              <a:t>Singular</a:t>
            </a:r>
            <a:r>
              <a:rPr lang="pl-PL" sz="3300" dirty="0" smtClean="0"/>
              <a:t>)- zdolność do zachwytu</a:t>
            </a:r>
          </a:p>
          <a:p>
            <a:r>
              <a:rPr lang="pl-PL" sz="3300" dirty="0" err="1" smtClean="0"/>
              <a:t>beherrscht</a:t>
            </a:r>
            <a:r>
              <a:rPr lang="pl-PL" sz="3300" dirty="0" smtClean="0"/>
              <a:t>- opanowany</a:t>
            </a:r>
          </a:p>
          <a:p>
            <a:r>
              <a:rPr lang="pl-PL" sz="3300" dirty="0" smtClean="0"/>
              <a:t> </a:t>
            </a:r>
            <a:r>
              <a:rPr lang="pl-PL" sz="3300" dirty="0" err="1" smtClean="0"/>
              <a:t>beliebt</a:t>
            </a:r>
            <a:r>
              <a:rPr lang="pl-PL" sz="3300" dirty="0" smtClean="0"/>
              <a:t>- popularny</a:t>
            </a:r>
          </a:p>
          <a:p>
            <a:r>
              <a:rPr lang="pl-PL" sz="3300" dirty="0" smtClean="0"/>
              <a:t> </a:t>
            </a:r>
            <a:r>
              <a:rPr lang="pl-PL" sz="3300" dirty="0" err="1" smtClean="0"/>
              <a:t>bescheiden</a:t>
            </a:r>
            <a:r>
              <a:rPr lang="pl-PL" sz="3300" dirty="0" smtClean="0"/>
              <a:t>- skromny</a:t>
            </a:r>
          </a:p>
          <a:p>
            <a:r>
              <a:rPr lang="pl-PL" sz="3300" dirty="0" err="1" smtClean="0"/>
              <a:t>sorgen</a:t>
            </a:r>
            <a:r>
              <a:rPr lang="pl-PL" sz="3300" dirty="0" smtClean="0"/>
              <a:t>  - starać się, troszczyć się</a:t>
            </a:r>
          </a:p>
          <a:p>
            <a:r>
              <a:rPr lang="pl-PL" sz="3300" dirty="0" smtClean="0"/>
              <a:t> </a:t>
            </a:r>
            <a:r>
              <a:rPr lang="pl-PL" sz="3300" dirty="0" err="1" smtClean="0"/>
              <a:t>beständig</a:t>
            </a:r>
            <a:r>
              <a:rPr lang="pl-PL" sz="3300" dirty="0" smtClean="0"/>
              <a:t>- stały, wierny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268760"/>
            <a:ext cx="3657600" cy="5760640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 err="1" smtClean="0"/>
              <a:t>Eigenschaft</a:t>
            </a:r>
            <a:r>
              <a:rPr lang="en-US" sz="3400" dirty="0" smtClean="0"/>
              <a:t> die (PL die </a:t>
            </a:r>
            <a:r>
              <a:rPr lang="en-US" sz="3400" dirty="0" err="1" smtClean="0"/>
              <a:t>Eigenschaften</a:t>
            </a:r>
            <a:r>
              <a:rPr lang="en-US" sz="3400" dirty="0" smtClean="0"/>
              <a:t>)- </a:t>
            </a:r>
            <a:r>
              <a:rPr lang="en-US" sz="3400" dirty="0" err="1" smtClean="0"/>
              <a:t>właściwość</a:t>
            </a:r>
            <a:r>
              <a:rPr lang="en-US" sz="3400" dirty="0" smtClean="0"/>
              <a:t>, </a:t>
            </a:r>
            <a:r>
              <a:rPr lang="en-US" sz="3400" dirty="0" err="1" smtClean="0"/>
              <a:t>cecha</a:t>
            </a:r>
            <a:r>
              <a:rPr lang="en-US" sz="3400" dirty="0" smtClean="0"/>
              <a:t>, </a:t>
            </a:r>
            <a:endParaRPr lang="pl-PL" sz="3400" dirty="0" smtClean="0"/>
          </a:p>
          <a:p>
            <a:r>
              <a:rPr lang="en-US" sz="3400" dirty="0" err="1" smtClean="0"/>
              <a:t>einfallsreich</a:t>
            </a:r>
            <a:r>
              <a:rPr lang="en-US" sz="3400" dirty="0" smtClean="0"/>
              <a:t>- </a:t>
            </a:r>
            <a:r>
              <a:rPr lang="en-US" sz="3400" dirty="0" err="1" smtClean="0"/>
              <a:t>pomysłowy</a:t>
            </a:r>
            <a:endParaRPr lang="pl-PL" sz="3400" dirty="0" smtClean="0"/>
          </a:p>
          <a:p>
            <a:r>
              <a:rPr lang="pl-PL" sz="3400" dirty="0" err="1" smtClean="0"/>
              <a:t>Einfühlungsvermögen</a:t>
            </a:r>
            <a:r>
              <a:rPr lang="pl-PL" sz="3400" dirty="0" smtClean="0"/>
              <a:t> </a:t>
            </a:r>
            <a:r>
              <a:rPr lang="pl-PL" sz="3400" dirty="0" err="1" smtClean="0"/>
              <a:t>das</a:t>
            </a:r>
            <a:r>
              <a:rPr lang="pl-PL" sz="3400" dirty="0" smtClean="0"/>
              <a:t> (nur </a:t>
            </a:r>
            <a:r>
              <a:rPr lang="pl-PL" sz="3400" dirty="0" err="1" smtClean="0"/>
              <a:t>Singular</a:t>
            </a:r>
            <a:r>
              <a:rPr lang="pl-PL" sz="3400" dirty="0" smtClean="0"/>
              <a:t>)- zdolność wczuwania się</a:t>
            </a:r>
          </a:p>
          <a:p>
            <a:r>
              <a:rPr lang="pl-PL" sz="3400" dirty="0" smtClean="0"/>
              <a:t> </a:t>
            </a:r>
            <a:r>
              <a:rPr lang="pl-PL" sz="3400" dirty="0" err="1" smtClean="0"/>
              <a:t>expressive</a:t>
            </a:r>
            <a:r>
              <a:rPr lang="pl-PL" sz="3400" dirty="0" smtClean="0"/>
              <a:t>- ekspresyjny</a:t>
            </a:r>
          </a:p>
          <a:p>
            <a:r>
              <a:rPr lang="pl-PL" sz="3400" dirty="0" err="1" smtClean="0"/>
              <a:t>Fähigkeit</a:t>
            </a:r>
            <a:r>
              <a:rPr lang="pl-PL" sz="3400" dirty="0" smtClean="0"/>
              <a:t> </a:t>
            </a:r>
            <a:r>
              <a:rPr lang="pl-PL" sz="3400" dirty="0" err="1" smtClean="0"/>
              <a:t>die</a:t>
            </a:r>
            <a:r>
              <a:rPr lang="pl-PL" sz="3400" dirty="0" smtClean="0"/>
              <a:t> (PL </a:t>
            </a:r>
            <a:r>
              <a:rPr lang="pl-PL" sz="3400" dirty="0" err="1" smtClean="0"/>
              <a:t>die</a:t>
            </a:r>
            <a:r>
              <a:rPr lang="pl-PL" sz="3400" dirty="0" smtClean="0"/>
              <a:t> </a:t>
            </a:r>
            <a:r>
              <a:rPr lang="pl-PL" sz="3400" dirty="0" err="1" smtClean="0"/>
              <a:t>Fähigkeiten</a:t>
            </a:r>
            <a:r>
              <a:rPr lang="pl-PL" sz="3400" dirty="0" smtClean="0"/>
              <a:t>)- zdolność, uzdolnienie</a:t>
            </a:r>
          </a:p>
          <a:p>
            <a:r>
              <a:rPr lang="pl-PL" sz="3400" dirty="0" smtClean="0"/>
              <a:t> </a:t>
            </a:r>
            <a:r>
              <a:rPr lang="pl-PL" sz="3400" dirty="0" err="1" smtClean="0"/>
              <a:t>freundlich</a:t>
            </a:r>
            <a:r>
              <a:rPr lang="pl-PL" sz="3400" dirty="0" smtClean="0"/>
              <a:t>- przyjacielski</a:t>
            </a:r>
          </a:p>
          <a:p>
            <a:r>
              <a:rPr lang="pl-PL" sz="3400" dirty="0" err="1" smtClean="0"/>
              <a:t>Freundschaft</a:t>
            </a:r>
            <a:r>
              <a:rPr lang="pl-PL" sz="3400" dirty="0" smtClean="0"/>
              <a:t> </a:t>
            </a:r>
            <a:r>
              <a:rPr lang="pl-PL" sz="3400" dirty="0" err="1" smtClean="0"/>
              <a:t>die</a:t>
            </a:r>
            <a:r>
              <a:rPr lang="pl-PL" sz="3400" dirty="0" smtClean="0"/>
              <a:t> (PL </a:t>
            </a:r>
            <a:r>
              <a:rPr lang="pl-PL" sz="3400" dirty="0" err="1" smtClean="0"/>
              <a:t>die</a:t>
            </a:r>
            <a:r>
              <a:rPr lang="pl-PL" sz="3400" dirty="0" smtClean="0"/>
              <a:t> </a:t>
            </a:r>
            <a:r>
              <a:rPr lang="pl-PL" sz="3400" dirty="0" err="1" smtClean="0"/>
              <a:t>Freundschaften</a:t>
            </a:r>
            <a:r>
              <a:rPr lang="pl-PL" sz="3400" dirty="0" smtClean="0"/>
              <a:t>)- przyjaźń</a:t>
            </a:r>
          </a:p>
          <a:p>
            <a:r>
              <a:rPr lang="pl-PL" sz="3400" dirty="0" err="1" smtClean="0"/>
              <a:t>Friedensstifter</a:t>
            </a:r>
            <a:r>
              <a:rPr lang="pl-PL" sz="3400" dirty="0" smtClean="0"/>
              <a:t>- prowadzący do pokoju </a:t>
            </a:r>
          </a:p>
          <a:p>
            <a:r>
              <a:rPr lang="pl-PL" sz="3400" dirty="0" smtClean="0"/>
              <a:t> </a:t>
            </a:r>
            <a:r>
              <a:rPr lang="pl-PL" sz="3400" dirty="0" err="1" smtClean="0"/>
              <a:t>fröhlich</a:t>
            </a:r>
            <a:r>
              <a:rPr lang="pl-PL" sz="3400" dirty="0" smtClean="0"/>
              <a:t>- wesoły</a:t>
            </a:r>
          </a:p>
          <a:p>
            <a:r>
              <a:rPr lang="pl-PL" sz="3400" dirty="0" err="1" smtClean="0"/>
              <a:t>Gabe</a:t>
            </a:r>
            <a:r>
              <a:rPr lang="pl-PL" sz="3400" dirty="0" smtClean="0"/>
              <a:t> </a:t>
            </a:r>
            <a:r>
              <a:rPr lang="pl-PL" sz="3400" dirty="0" err="1" smtClean="0"/>
              <a:t>die</a:t>
            </a:r>
            <a:r>
              <a:rPr lang="pl-PL" sz="3400" dirty="0" smtClean="0"/>
              <a:t> (PL </a:t>
            </a:r>
            <a:r>
              <a:rPr lang="pl-PL" sz="3400" dirty="0" err="1" smtClean="0"/>
              <a:t>die</a:t>
            </a:r>
            <a:r>
              <a:rPr lang="pl-PL" sz="3400" dirty="0" smtClean="0"/>
              <a:t> </a:t>
            </a:r>
            <a:r>
              <a:rPr lang="pl-PL" sz="3400" dirty="0" err="1" smtClean="0"/>
              <a:t>Gaben</a:t>
            </a:r>
            <a:r>
              <a:rPr lang="pl-PL" sz="3400" dirty="0" smtClean="0"/>
              <a:t>) -dar, podarunek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404664"/>
            <a:ext cx="3657600" cy="6453336"/>
          </a:xfrm>
        </p:spPr>
        <p:txBody>
          <a:bodyPr>
            <a:noAutofit/>
          </a:bodyPr>
          <a:lstStyle/>
          <a:p>
            <a:r>
              <a:rPr lang="pl-PL" sz="1600" dirty="0" smtClean="0"/>
              <a:t> </a:t>
            </a:r>
            <a:r>
              <a:rPr lang="pl-PL" sz="1800" dirty="0" err="1" smtClean="0"/>
              <a:t>geduldig</a:t>
            </a:r>
            <a:r>
              <a:rPr lang="pl-PL" sz="1800" dirty="0" smtClean="0"/>
              <a:t>- cierpliwy </a:t>
            </a:r>
          </a:p>
          <a:p>
            <a:r>
              <a:rPr lang="pl-PL" sz="1800" dirty="0" err="1" smtClean="0"/>
              <a:t>genau</a:t>
            </a:r>
            <a:r>
              <a:rPr lang="pl-PL" sz="1800" dirty="0" smtClean="0"/>
              <a:t> -dokładny, ścisły</a:t>
            </a:r>
          </a:p>
          <a:p>
            <a:r>
              <a:rPr lang="pl-PL" sz="1800" dirty="0" smtClean="0"/>
              <a:t> </a:t>
            </a:r>
            <a:r>
              <a:rPr lang="pl-PL" sz="1800" dirty="0" err="1" smtClean="0"/>
              <a:t>genügsam</a:t>
            </a:r>
            <a:r>
              <a:rPr lang="pl-PL" sz="1800" dirty="0" smtClean="0"/>
              <a:t>- oszczędny </a:t>
            </a:r>
          </a:p>
          <a:p>
            <a:r>
              <a:rPr lang="pl-PL" sz="1800" dirty="0" err="1" smtClean="0"/>
              <a:t>gesprächig</a:t>
            </a:r>
            <a:r>
              <a:rPr lang="pl-PL" sz="1800" dirty="0" smtClean="0"/>
              <a:t>- rozmowny </a:t>
            </a:r>
          </a:p>
          <a:p>
            <a:r>
              <a:rPr lang="pl-PL" sz="1800" dirty="0" err="1" smtClean="0"/>
              <a:t>gewissenhaft</a:t>
            </a:r>
            <a:r>
              <a:rPr lang="pl-PL" sz="1800" dirty="0" smtClean="0"/>
              <a:t>  -sumienny</a:t>
            </a:r>
          </a:p>
          <a:p>
            <a:r>
              <a:rPr lang="pl-PL" sz="1800" dirty="0" err="1" smtClean="0"/>
              <a:t>Gleichgültigkeit</a:t>
            </a:r>
            <a:r>
              <a:rPr lang="pl-PL" sz="1800" dirty="0" smtClean="0"/>
              <a:t>  </a:t>
            </a:r>
            <a:r>
              <a:rPr lang="pl-PL" sz="1800" dirty="0" err="1" smtClean="0"/>
              <a:t>die</a:t>
            </a:r>
            <a:r>
              <a:rPr lang="pl-PL" sz="1800" dirty="0" smtClean="0"/>
              <a:t> (nur </a:t>
            </a:r>
            <a:r>
              <a:rPr lang="pl-PL" sz="1800" dirty="0" err="1" smtClean="0"/>
              <a:t>Singular</a:t>
            </a:r>
            <a:r>
              <a:rPr lang="pl-PL" sz="1800" dirty="0" smtClean="0"/>
              <a:t>) -obojętność </a:t>
            </a:r>
          </a:p>
          <a:p>
            <a:r>
              <a:rPr lang="pl-PL" sz="1800" dirty="0" err="1" smtClean="0"/>
              <a:t>gründlich</a:t>
            </a:r>
            <a:r>
              <a:rPr lang="pl-PL" sz="1800" dirty="0" smtClean="0"/>
              <a:t>- dokładny</a:t>
            </a:r>
          </a:p>
          <a:p>
            <a:r>
              <a:rPr lang="pl-PL" sz="1800" dirty="0" err="1" smtClean="0"/>
              <a:t>gutmütig</a:t>
            </a:r>
            <a:r>
              <a:rPr lang="pl-PL" sz="1800" dirty="0" smtClean="0"/>
              <a:t>- dobroduszny</a:t>
            </a:r>
          </a:p>
          <a:p>
            <a:r>
              <a:rPr lang="pl-PL" sz="1800" dirty="0" smtClean="0"/>
              <a:t> </a:t>
            </a:r>
            <a:r>
              <a:rPr lang="pl-PL" sz="1800" dirty="0" err="1" smtClean="0"/>
              <a:t>hartnäckig</a:t>
            </a:r>
            <a:r>
              <a:rPr lang="pl-PL" sz="1800" dirty="0" smtClean="0"/>
              <a:t>- uparty, zawzięty</a:t>
            </a:r>
          </a:p>
          <a:p>
            <a:r>
              <a:rPr lang="pl-PL" sz="1800" dirty="0" err="1" smtClean="0"/>
              <a:t>hartnäckig-uparty</a:t>
            </a:r>
            <a:r>
              <a:rPr lang="pl-PL" sz="1800" dirty="0" smtClean="0"/>
              <a:t>, zawzięty</a:t>
            </a:r>
          </a:p>
          <a:p>
            <a:r>
              <a:rPr lang="pl-PL" sz="1800" dirty="0" err="1" smtClean="0"/>
              <a:t>herrisch</a:t>
            </a:r>
            <a:r>
              <a:rPr lang="pl-PL" sz="1800" dirty="0" smtClean="0"/>
              <a:t>- apodyktyczny </a:t>
            </a:r>
          </a:p>
          <a:p>
            <a:r>
              <a:rPr lang="pl-PL" sz="1800" dirty="0" smtClean="0"/>
              <a:t> </a:t>
            </a:r>
            <a:r>
              <a:rPr lang="pl-PL" sz="1800" dirty="0" err="1" smtClean="0"/>
              <a:t>humorvoll</a:t>
            </a:r>
            <a:r>
              <a:rPr lang="pl-PL" sz="1800" dirty="0" smtClean="0"/>
              <a:t>- dowcipny</a:t>
            </a:r>
          </a:p>
          <a:p>
            <a:r>
              <a:rPr lang="pl-PL" sz="1800" dirty="0" smtClean="0"/>
              <a:t> </a:t>
            </a:r>
            <a:r>
              <a:rPr lang="pl-PL" sz="1800" dirty="0" err="1" smtClean="0"/>
              <a:t>idealistisch</a:t>
            </a:r>
            <a:r>
              <a:rPr lang="pl-PL" sz="1800" dirty="0" smtClean="0"/>
              <a:t>- idealistyczny</a:t>
            </a:r>
          </a:p>
          <a:p>
            <a:r>
              <a:rPr lang="pl-PL" sz="1800" dirty="0" err="1" smtClean="0"/>
              <a:t>intolerant</a:t>
            </a:r>
            <a:r>
              <a:rPr lang="pl-PL" sz="1800" dirty="0" smtClean="0"/>
              <a:t>- </a:t>
            </a:r>
            <a:r>
              <a:rPr lang="pl-PL" sz="1800" dirty="0" err="1" smtClean="0"/>
              <a:t>nietolernacyjny</a:t>
            </a:r>
            <a:r>
              <a:rPr lang="pl-PL" sz="1800" dirty="0" smtClean="0"/>
              <a:t> </a:t>
            </a:r>
          </a:p>
          <a:p>
            <a:r>
              <a:rPr lang="pl-PL" sz="1800" dirty="0" err="1" smtClean="0"/>
              <a:t>Kenntnis</a:t>
            </a:r>
            <a:r>
              <a:rPr lang="pl-PL" sz="1800" dirty="0" smtClean="0"/>
              <a:t> </a:t>
            </a:r>
            <a:r>
              <a:rPr lang="pl-PL" sz="1800" dirty="0" err="1" smtClean="0"/>
              <a:t>die</a:t>
            </a:r>
            <a:r>
              <a:rPr lang="pl-PL" sz="1800" dirty="0" smtClean="0"/>
              <a:t> (PL </a:t>
            </a:r>
            <a:r>
              <a:rPr lang="pl-PL" sz="1800" dirty="0" err="1" smtClean="0"/>
              <a:t>die</a:t>
            </a:r>
            <a:r>
              <a:rPr lang="pl-PL" sz="1800" dirty="0" smtClean="0"/>
              <a:t> </a:t>
            </a:r>
            <a:r>
              <a:rPr lang="pl-PL" sz="1800" dirty="0" err="1" smtClean="0"/>
              <a:t>Kenntnisse</a:t>
            </a:r>
            <a:r>
              <a:rPr lang="pl-PL" sz="1800" dirty="0" smtClean="0"/>
              <a:t>)- wiadomość, wiedza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404664"/>
            <a:ext cx="3657600" cy="6264696"/>
          </a:xfrm>
        </p:spPr>
        <p:txBody>
          <a:bodyPr>
            <a:noAutofit/>
          </a:bodyPr>
          <a:lstStyle/>
          <a:p>
            <a:r>
              <a:rPr lang="pl-PL" sz="1800" dirty="0" err="1" smtClean="0"/>
              <a:t>kontaktfreudig</a:t>
            </a:r>
            <a:r>
              <a:rPr lang="pl-PL" sz="1800" dirty="0" smtClean="0"/>
              <a:t>- kontaktowy </a:t>
            </a:r>
          </a:p>
          <a:p>
            <a:r>
              <a:rPr lang="pl-PL" sz="1800" dirty="0" smtClean="0"/>
              <a:t> </a:t>
            </a:r>
            <a:r>
              <a:rPr lang="pl-PL" sz="1800" dirty="0" err="1" smtClean="0"/>
              <a:t>kritisch</a:t>
            </a:r>
            <a:r>
              <a:rPr lang="pl-PL" sz="1800" dirty="0" smtClean="0"/>
              <a:t>- </a:t>
            </a:r>
            <a:r>
              <a:rPr lang="pl-PL" sz="1800" dirty="0" err="1" smtClean="0"/>
              <a:t>krytczny</a:t>
            </a:r>
            <a:endParaRPr lang="pl-PL" sz="1800" dirty="0" smtClean="0"/>
          </a:p>
          <a:p>
            <a:r>
              <a:rPr lang="pl-PL" sz="1800" dirty="0" err="1" smtClean="0"/>
              <a:t>launisch</a:t>
            </a:r>
            <a:r>
              <a:rPr lang="pl-PL" sz="1800" dirty="0" smtClean="0"/>
              <a:t> - humorzasty, kapryśny, grymaśny</a:t>
            </a:r>
          </a:p>
          <a:p>
            <a:r>
              <a:rPr lang="pl-PL" sz="1800" dirty="0" err="1" smtClean="0"/>
              <a:t>loyal</a:t>
            </a:r>
            <a:r>
              <a:rPr lang="pl-PL" sz="1800" dirty="0" smtClean="0"/>
              <a:t>- lojalny </a:t>
            </a:r>
          </a:p>
          <a:p>
            <a:r>
              <a:rPr lang="pl-PL" sz="1800" dirty="0" err="1" smtClean="0"/>
              <a:t>lustig</a:t>
            </a:r>
            <a:r>
              <a:rPr lang="pl-PL" sz="1800" dirty="0" smtClean="0"/>
              <a:t>- śmieszny, wesoły </a:t>
            </a:r>
          </a:p>
          <a:p>
            <a:r>
              <a:rPr lang="pl-PL" sz="1800" dirty="0" err="1" smtClean="0"/>
              <a:t>manipulierend</a:t>
            </a:r>
            <a:r>
              <a:rPr lang="pl-PL" sz="1800" dirty="0" smtClean="0"/>
              <a:t>- manipulujący</a:t>
            </a:r>
          </a:p>
          <a:p>
            <a:r>
              <a:rPr lang="en-US" sz="1800" dirty="0" err="1" smtClean="0"/>
              <a:t>Melancholiker</a:t>
            </a:r>
            <a:r>
              <a:rPr lang="en-US" sz="1800" dirty="0" smtClean="0"/>
              <a:t> </a:t>
            </a:r>
            <a:r>
              <a:rPr lang="en-US" sz="1800" dirty="0" err="1" smtClean="0"/>
              <a:t>der</a:t>
            </a:r>
            <a:r>
              <a:rPr lang="en-US" sz="1800" dirty="0" smtClean="0"/>
              <a:t>- </a:t>
            </a:r>
            <a:r>
              <a:rPr lang="en-US" sz="1800" dirty="0" err="1" smtClean="0"/>
              <a:t>melancholik</a:t>
            </a:r>
            <a:endParaRPr lang="pl-PL" sz="1800" dirty="0" smtClean="0"/>
          </a:p>
          <a:p>
            <a:r>
              <a:rPr lang="en-US" sz="1800" dirty="0" err="1" smtClean="0"/>
              <a:t>Mischung</a:t>
            </a:r>
            <a:r>
              <a:rPr lang="en-US" sz="1800" dirty="0" smtClean="0"/>
              <a:t> die (PL die </a:t>
            </a:r>
            <a:r>
              <a:rPr lang="en-US" sz="1800" dirty="0" err="1" smtClean="0"/>
              <a:t>Mischungen</a:t>
            </a:r>
            <a:r>
              <a:rPr lang="en-US" sz="1800" dirty="0" smtClean="0"/>
              <a:t>)- </a:t>
            </a:r>
            <a:r>
              <a:rPr lang="en-US" sz="1800" dirty="0" err="1" smtClean="0"/>
              <a:t>mieszanka</a:t>
            </a:r>
            <a:endParaRPr lang="pl-PL" sz="1800" dirty="0" smtClean="0"/>
          </a:p>
          <a:p>
            <a:r>
              <a:rPr lang="en-US" sz="1800" dirty="0" smtClean="0"/>
              <a:t> </a:t>
            </a:r>
            <a:r>
              <a:rPr lang="pl-PL" sz="1800" dirty="0" err="1" smtClean="0"/>
              <a:t>misstrauisch</a:t>
            </a:r>
            <a:r>
              <a:rPr lang="pl-PL" sz="1800" dirty="0" smtClean="0"/>
              <a:t>- nieufny, podejrzliwy</a:t>
            </a:r>
          </a:p>
          <a:p>
            <a:r>
              <a:rPr lang="pl-PL" sz="1800" dirty="0" err="1" smtClean="0"/>
              <a:t>mitfühlend</a:t>
            </a:r>
            <a:r>
              <a:rPr lang="pl-PL" sz="1800" dirty="0" smtClean="0"/>
              <a:t>- współczujący</a:t>
            </a:r>
          </a:p>
          <a:p>
            <a:r>
              <a:rPr lang="pl-PL" sz="1800" dirty="0" smtClean="0"/>
              <a:t> </a:t>
            </a:r>
            <a:r>
              <a:rPr lang="pl-PL" sz="1800" dirty="0" err="1" smtClean="0"/>
              <a:t>mutig</a:t>
            </a:r>
            <a:r>
              <a:rPr lang="pl-PL" sz="1800" dirty="0" smtClean="0"/>
              <a:t>- </a:t>
            </a:r>
            <a:r>
              <a:rPr lang="pl-PL" sz="1800" dirty="0" err="1" smtClean="0"/>
              <a:t>odwazny</a:t>
            </a:r>
            <a:endParaRPr lang="pl-PL" sz="1800" dirty="0" smtClean="0"/>
          </a:p>
          <a:p>
            <a:r>
              <a:rPr lang="pl-PL" sz="1800" dirty="0" err="1" smtClean="0"/>
              <a:t>nachgiebig</a:t>
            </a:r>
            <a:r>
              <a:rPr lang="pl-PL" sz="1800" dirty="0" smtClean="0"/>
              <a:t>- ustępliwy </a:t>
            </a:r>
          </a:p>
          <a:p>
            <a:r>
              <a:rPr lang="pl-PL" sz="1800" dirty="0" err="1" smtClean="0"/>
              <a:t>naiv</a:t>
            </a:r>
            <a:r>
              <a:rPr lang="pl-PL" sz="1800" dirty="0" smtClean="0"/>
              <a:t>- naiwny </a:t>
            </a:r>
          </a:p>
          <a:p>
            <a:r>
              <a:rPr lang="pl-PL" sz="1800" dirty="0" err="1" smtClean="0"/>
              <a:t>oberflächlich</a:t>
            </a:r>
            <a:r>
              <a:rPr lang="pl-PL" sz="1800" dirty="0" smtClean="0"/>
              <a:t>- powierzchowny </a:t>
            </a:r>
          </a:p>
          <a:p>
            <a:r>
              <a:rPr lang="pl-PL" sz="1800" dirty="0" err="1" smtClean="0"/>
              <a:t>optimistisch</a:t>
            </a:r>
            <a:r>
              <a:rPr lang="pl-PL" sz="1800" dirty="0" smtClean="0"/>
              <a:t>- optymistyczny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624" y="260648"/>
            <a:ext cx="3729608" cy="6408712"/>
          </a:xfrm>
        </p:spPr>
        <p:txBody>
          <a:bodyPr>
            <a:normAutofit fontScale="55000" lnSpcReduction="20000"/>
          </a:bodyPr>
          <a:lstStyle/>
          <a:p>
            <a:r>
              <a:rPr lang="pl-PL" sz="3300" dirty="0" err="1" smtClean="0"/>
              <a:t>ordentlich</a:t>
            </a:r>
            <a:r>
              <a:rPr lang="pl-PL" sz="3300" dirty="0" smtClean="0"/>
              <a:t> - uporządkowany</a:t>
            </a:r>
          </a:p>
          <a:p>
            <a:r>
              <a:rPr lang="pl-PL" sz="3300" dirty="0" err="1" smtClean="0"/>
              <a:t>organisiert</a:t>
            </a:r>
            <a:r>
              <a:rPr lang="pl-PL" sz="3300" dirty="0" smtClean="0"/>
              <a:t>- zorganizowany</a:t>
            </a:r>
          </a:p>
          <a:p>
            <a:r>
              <a:rPr lang="en-US" sz="3300" dirty="0" err="1" smtClean="0"/>
              <a:t>Passivität</a:t>
            </a:r>
            <a:r>
              <a:rPr lang="en-US" sz="3300" dirty="0" smtClean="0"/>
              <a:t> die (</a:t>
            </a:r>
            <a:r>
              <a:rPr lang="en-US" sz="3300" dirty="0" err="1" smtClean="0"/>
              <a:t>nur</a:t>
            </a:r>
            <a:r>
              <a:rPr lang="en-US" sz="3300" dirty="0" smtClean="0"/>
              <a:t> Singular)- </a:t>
            </a:r>
            <a:r>
              <a:rPr lang="en-US" sz="3300" dirty="0" err="1" smtClean="0"/>
              <a:t>bierność</a:t>
            </a:r>
            <a:r>
              <a:rPr lang="en-US" sz="3300" dirty="0" smtClean="0"/>
              <a:t>, </a:t>
            </a:r>
            <a:r>
              <a:rPr lang="en-US" sz="3300" dirty="0" err="1" smtClean="0"/>
              <a:t>pasywność</a:t>
            </a:r>
            <a:endParaRPr lang="pl-PL" sz="3300" dirty="0" smtClean="0"/>
          </a:p>
          <a:p>
            <a:r>
              <a:rPr lang="en-US" sz="3300" dirty="0" err="1" smtClean="0"/>
              <a:t>Phlegmatiker</a:t>
            </a:r>
            <a:r>
              <a:rPr lang="en-US" sz="3300" dirty="0" smtClean="0"/>
              <a:t> </a:t>
            </a:r>
            <a:r>
              <a:rPr lang="en-US" sz="3300" dirty="0" err="1" smtClean="0"/>
              <a:t>der</a:t>
            </a:r>
            <a:r>
              <a:rPr lang="en-US" sz="3300" dirty="0" smtClean="0"/>
              <a:t>- </a:t>
            </a:r>
            <a:r>
              <a:rPr lang="en-US" sz="3300" dirty="0" err="1" smtClean="0"/>
              <a:t>flegnatyk</a:t>
            </a:r>
            <a:endParaRPr lang="pl-PL" sz="3300" dirty="0" smtClean="0"/>
          </a:p>
          <a:p>
            <a:r>
              <a:rPr lang="pl-PL" sz="3300" dirty="0" err="1" smtClean="0"/>
              <a:t>prägend</a:t>
            </a:r>
            <a:r>
              <a:rPr lang="pl-PL" sz="3300" dirty="0" smtClean="0"/>
              <a:t>-  wywierający piętno, pamiętny</a:t>
            </a:r>
          </a:p>
          <a:p>
            <a:r>
              <a:rPr lang="pl-PL" sz="3300" dirty="0" smtClean="0"/>
              <a:t> </a:t>
            </a:r>
            <a:r>
              <a:rPr lang="pl-PL" sz="3300" dirty="0" err="1" smtClean="0"/>
              <a:t>produktiv</a:t>
            </a:r>
            <a:r>
              <a:rPr lang="pl-PL" sz="3300" dirty="0" smtClean="0"/>
              <a:t>- produktywny</a:t>
            </a:r>
          </a:p>
          <a:p>
            <a:r>
              <a:rPr lang="pl-PL" sz="3300" dirty="0" err="1" smtClean="0"/>
              <a:t>reizbar</a:t>
            </a:r>
            <a:r>
              <a:rPr lang="pl-PL" sz="3300" dirty="0" smtClean="0"/>
              <a:t>- drażliwy, wrażliwy </a:t>
            </a:r>
          </a:p>
          <a:p>
            <a:r>
              <a:rPr lang="pl-PL" sz="3300" dirty="0" err="1" smtClean="0"/>
              <a:t>respektvoll</a:t>
            </a:r>
            <a:r>
              <a:rPr lang="pl-PL" sz="3300" dirty="0" smtClean="0"/>
              <a:t>- pełen szacunku</a:t>
            </a:r>
          </a:p>
          <a:p>
            <a:r>
              <a:rPr lang="pl-PL" sz="3300" dirty="0" err="1" smtClean="0"/>
              <a:t>ruhig</a:t>
            </a:r>
            <a:r>
              <a:rPr lang="pl-PL" sz="3300" dirty="0" smtClean="0"/>
              <a:t>- spokojny </a:t>
            </a:r>
          </a:p>
          <a:p>
            <a:r>
              <a:rPr lang="pl-PL" sz="3300" dirty="0" err="1" smtClean="0"/>
              <a:t>Sanguiniker</a:t>
            </a:r>
            <a:r>
              <a:rPr lang="pl-PL" sz="3300" dirty="0" smtClean="0"/>
              <a:t>- sangwinik </a:t>
            </a:r>
          </a:p>
          <a:p>
            <a:r>
              <a:rPr lang="pl-PL" sz="3300" dirty="0" smtClean="0"/>
              <a:t> </a:t>
            </a:r>
            <a:r>
              <a:rPr lang="pl-PL" sz="3300" dirty="0" err="1" smtClean="0"/>
              <a:t>schwermütig</a:t>
            </a:r>
            <a:r>
              <a:rPr lang="pl-PL" sz="3300" dirty="0" smtClean="0"/>
              <a:t> - melancholijny, cierpiący na melancholię, smutny, przygnębiony, osowiały, </a:t>
            </a:r>
          </a:p>
          <a:p>
            <a:r>
              <a:rPr lang="pl-PL" sz="3300" dirty="0" smtClean="0"/>
              <a:t> </a:t>
            </a:r>
            <a:r>
              <a:rPr lang="pl-PL" sz="3300" dirty="0" err="1" smtClean="0"/>
              <a:t>selbständig</a:t>
            </a:r>
            <a:r>
              <a:rPr lang="pl-PL" sz="3300" dirty="0" smtClean="0"/>
              <a:t>,- samodzielny, </a:t>
            </a:r>
            <a:r>
              <a:rPr lang="pl-PL" sz="3300" dirty="0" smtClean="0"/>
              <a:t>niezależny</a:t>
            </a:r>
            <a:endParaRPr lang="pl-PL" sz="3300" dirty="0" smtClean="0"/>
          </a:p>
          <a:p>
            <a:r>
              <a:rPr lang="pl-PL" sz="3300" dirty="0" smtClean="0"/>
              <a:t> </a:t>
            </a:r>
            <a:r>
              <a:rPr lang="pl-PL" sz="3300" dirty="0" err="1" smtClean="0"/>
              <a:t>selbstbewusst</a:t>
            </a:r>
            <a:r>
              <a:rPr lang="pl-PL" sz="3300" dirty="0" smtClean="0"/>
              <a:t>- pewny siebie</a:t>
            </a:r>
          </a:p>
          <a:p>
            <a:r>
              <a:rPr lang="pl-PL" sz="3300" dirty="0" err="1" smtClean="0"/>
              <a:t>Selbstkritik</a:t>
            </a:r>
            <a:r>
              <a:rPr lang="pl-PL" sz="3300" dirty="0" smtClean="0"/>
              <a:t> </a:t>
            </a:r>
            <a:r>
              <a:rPr lang="pl-PL" sz="3300" dirty="0" err="1" smtClean="0"/>
              <a:t>die</a:t>
            </a:r>
            <a:r>
              <a:rPr lang="pl-PL" sz="3300" dirty="0" smtClean="0"/>
              <a:t> (PL </a:t>
            </a:r>
            <a:r>
              <a:rPr lang="pl-PL" sz="3300" dirty="0" err="1" smtClean="0"/>
              <a:t>die</a:t>
            </a:r>
            <a:r>
              <a:rPr lang="pl-PL" sz="3300" dirty="0" smtClean="0"/>
              <a:t> </a:t>
            </a:r>
            <a:r>
              <a:rPr lang="pl-PL" sz="3300" dirty="0" err="1" smtClean="0"/>
              <a:t>Selbstkritiken</a:t>
            </a:r>
            <a:r>
              <a:rPr lang="pl-PL" sz="3300" dirty="0" smtClean="0"/>
              <a:t>)- samokrytyka</a:t>
            </a:r>
          </a:p>
          <a:p>
            <a:r>
              <a:rPr lang="pl-PL" sz="3300" dirty="0" err="1" smtClean="0"/>
              <a:t>sensibel</a:t>
            </a:r>
            <a:r>
              <a:rPr lang="pl-PL" sz="3300" dirty="0" smtClean="0"/>
              <a:t>- wrażliwy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6056" y="260648"/>
            <a:ext cx="3801616" cy="6408712"/>
          </a:xfrm>
        </p:spPr>
        <p:txBody>
          <a:bodyPr>
            <a:normAutofit fontScale="92500"/>
          </a:bodyPr>
          <a:lstStyle/>
          <a:p>
            <a:pPr lvl="0"/>
            <a:r>
              <a:rPr lang="pl-PL" sz="2000" dirty="0" err="1" smtClean="0"/>
              <a:t>sicher</a:t>
            </a:r>
            <a:r>
              <a:rPr lang="pl-PL" sz="2000" dirty="0"/>
              <a:t> - </a:t>
            </a:r>
            <a:r>
              <a:rPr lang="pl-PL" sz="2000" dirty="0" smtClean="0"/>
              <a:t>pewny</a:t>
            </a:r>
            <a:r>
              <a:rPr lang="pl-PL" sz="2000" dirty="0"/>
              <a:t>, niezawodny</a:t>
            </a:r>
          </a:p>
          <a:p>
            <a:pPr lvl="0"/>
            <a:r>
              <a:rPr lang="pl-PL" sz="2000" dirty="0" err="1" smtClean="0"/>
              <a:t>sorgenvoll</a:t>
            </a:r>
            <a:r>
              <a:rPr lang="pl-PL" sz="2000" dirty="0"/>
              <a:t> </a:t>
            </a:r>
            <a:r>
              <a:rPr lang="pl-PL" sz="2000" dirty="0" smtClean="0"/>
              <a:t>- </a:t>
            </a:r>
            <a:r>
              <a:rPr lang="pl-PL" sz="2000" dirty="0"/>
              <a:t>stroskany</a:t>
            </a:r>
          </a:p>
          <a:p>
            <a:pPr lvl="0"/>
            <a:r>
              <a:rPr lang="pl-PL" sz="2000" dirty="0" err="1"/>
              <a:t>s</a:t>
            </a:r>
            <a:r>
              <a:rPr lang="pl-PL" sz="2000" dirty="0" err="1" smtClean="0"/>
              <a:t>pontan</a:t>
            </a:r>
            <a:r>
              <a:rPr lang="pl-PL" sz="2000" dirty="0" smtClean="0"/>
              <a:t> - </a:t>
            </a:r>
            <a:r>
              <a:rPr lang="pl-PL" sz="2000" dirty="0"/>
              <a:t>spontaniczny</a:t>
            </a:r>
          </a:p>
          <a:p>
            <a:pPr lvl="0"/>
            <a:r>
              <a:rPr lang="pl-PL" sz="2000" dirty="0" err="1"/>
              <a:t>s</a:t>
            </a:r>
            <a:r>
              <a:rPr lang="pl-PL" sz="2000" dirty="0" err="1" smtClean="0"/>
              <a:t>tolz</a:t>
            </a:r>
            <a:r>
              <a:rPr lang="pl-PL" sz="2000" dirty="0" smtClean="0"/>
              <a:t> - </a:t>
            </a:r>
            <a:r>
              <a:rPr lang="pl-PL" sz="2000" dirty="0"/>
              <a:t>dumny</a:t>
            </a:r>
          </a:p>
          <a:p>
            <a:pPr lvl="0"/>
            <a:r>
              <a:rPr lang="pl-PL" sz="2000" dirty="0" err="1"/>
              <a:t>t</a:t>
            </a:r>
            <a:r>
              <a:rPr lang="pl-PL" sz="2000" dirty="0" err="1" smtClean="0"/>
              <a:t>aktlos</a:t>
            </a:r>
            <a:r>
              <a:rPr lang="pl-PL" sz="2000" dirty="0" smtClean="0"/>
              <a:t> - </a:t>
            </a:r>
            <a:r>
              <a:rPr lang="pl-PL" sz="2000" dirty="0"/>
              <a:t>nietaktowny</a:t>
            </a:r>
          </a:p>
          <a:p>
            <a:pPr lvl="0"/>
            <a:r>
              <a:rPr lang="pl-PL" sz="2000" dirty="0" err="1" smtClean="0"/>
              <a:t>theatralisch</a:t>
            </a:r>
            <a:r>
              <a:rPr lang="pl-PL" sz="2000" dirty="0"/>
              <a:t> - </a:t>
            </a:r>
            <a:r>
              <a:rPr lang="pl-PL" sz="2000" dirty="0" smtClean="0"/>
              <a:t>teatralny</a:t>
            </a:r>
            <a:endParaRPr lang="pl-PL" sz="2000" dirty="0"/>
          </a:p>
          <a:p>
            <a:pPr lvl="0"/>
            <a:r>
              <a:rPr lang="pl-PL" sz="2000" dirty="0" err="1" smtClean="0"/>
              <a:t>tiefgründig</a:t>
            </a:r>
            <a:r>
              <a:rPr lang="pl-PL" sz="2000" dirty="0"/>
              <a:t> - </a:t>
            </a:r>
            <a:r>
              <a:rPr lang="pl-PL" sz="2000" dirty="0" smtClean="0"/>
              <a:t>głęboki</a:t>
            </a:r>
            <a:r>
              <a:rPr lang="pl-PL" sz="2000" dirty="0"/>
              <a:t>, gruntowny</a:t>
            </a:r>
          </a:p>
          <a:p>
            <a:pPr lvl="0"/>
            <a:r>
              <a:rPr lang="pl-PL" sz="2000" dirty="0" smtClean="0"/>
              <a:t>tolerant </a:t>
            </a:r>
            <a:r>
              <a:rPr lang="pl-PL" sz="2000" dirty="0"/>
              <a:t>- </a:t>
            </a:r>
            <a:r>
              <a:rPr lang="pl-PL" sz="2000" dirty="0" smtClean="0"/>
              <a:t>tolerancyjny</a:t>
            </a:r>
            <a:endParaRPr lang="pl-PL" sz="2000" dirty="0"/>
          </a:p>
          <a:p>
            <a:pPr lvl="0"/>
            <a:r>
              <a:rPr lang="pl-PL" sz="2000" dirty="0" err="1" smtClean="0"/>
              <a:t>träge</a:t>
            </a:r>
            <a:r>
              <a:rPr lang="pl-PL" sz="2000" dirty="0"/>
              <a:t> - </a:t>
            </a:r>
            <a:r>
              <a:rPr lang="pl-PL" sz="2000" dirty="0" smtClean="0"/>
              <a:t>słaby </a:t>
            </a:r>
            <a:endParaRPr lang="pl-PL" sz="2000" dirty="0"/>
          </a:p>
          <a:p>
            <a:pPr lvl="0"/>
            <a:r>
              <a:rPr lang="pl-PL" sz="2000" dirty="0" err="1" smtClean="0"/>
              <a:t>treu</a:t>
            </a:r>
            <a:r>
              <a:rPr lang="pl-PL" sz="2000" dirty="0"/>
              <a:t> - </a:t>
            </a:r>
            <a:r>
              <a:rPr lang="pl-PL" sz="2000" dirty="0" smtClean="0"/>
              <a:t>wierny</a:t>
            </a:r>
            <a:endParaRPr lang="pl-PL" sz="2000" dirty="0"/>
          </a:p>
          <a:p>
            <a:pPr lvl="0"/>
            <a:r>
              <a:rPr lang="pl-PL" sz="2000" dirty="0" err="1" smtClean="0"/>
              <a:t>überempfindlich</a:t>
            </a:r>
            <a:r>
              <a:rPr lang="pl-PL" sz="2000" dirty="0"/>
              <a:t> - </a:t>
            </a:r>
            <a:r>
              <a:rPr lang="pl-PL" sz="2000" dirty="0" smtClean="0"/>
              <a:t>nadwrażliwy </a:t>
            </a:r>
            <a:endParaRPr lang="pl-PL" sz="2000" dirty="0"/>
          </a:p>
          <a:p>
            <a:pPr lvl="0"/>
            <a:r>
              <a:rPr lang="pl-PL" sz="2000" dirty="0" err="1" smtClean="0"/>
              <a:t>überheblich</a:t>
            </a:r>
            <a:r>
              <a:rPr lang="pl-PL" sz="2000" dirty="0"/>
              <a:t> - </a:t>
            </a:r>
            <a:r>
              <a:rPr lang="pl-PL" sz="2000" dirty="0" smtClean="0"/>
              <a:t>arogancki</a:t>
            </a:r>
            <a:endParaRPr lang="pl-PL" sz="2000" dirty="0"/>
          </a:p>
          <a:p>
            <a:pPr lvl="0"/>
            <a:r>
              <a:rPr lang="pl-PL" sz="2000" dirty="0" err="1" smtClean="0"/>
              <a:t>überschwänglich</a:t>
            </a:r>
            <a:r>
              <a:rPr lang="pl-PL" sz="2000" dirty="0" smtClean="0"/>
              <a:t> - żywiołowy </a:t>
            </a:r>
            <a:endParaRPr lang="pl-PL" sz="2000" dirty="0"/>
          </a:p>
          <a:p>
            <a:pPr lvl="0"/>
            <a:r>
              <a:rPr lang="pl-PL" sz="2000" dirty="0" err="1" smtClean="0"/>
              <a:t>überzeugend</a:t>
            </a:r>
            <a:r>
              <a:rPr lang="pl-PL" sz="2000" dirty="0"/>
              <a:t> - </a:t>
            </a:r>
            <a:r>
              <a:rPr lang="pl-PL" sz="2000" dirty="0" smtClean="0"/>
              <a:t>przekonujący </a:t>
            </a:r>
            <a:endParaRPr lang="pl-PL" sz="2000" dirty="0"/>
          </a:p>
          <a:p>
            <a:pPr lvl="0"/>
            <a:r>
              <a:rPr lang="pl-PL" sz="2000" dirty="0" err="1"/>
              <a:t>Umfeld</a:t>
            </a:r>
            <a:r>
              <a:rPr lang="pl-PL" sz="2000" dirty="0"/>
              <a:t> </a:t>
            </a:r>
            <a:r>
              <a:rPr lang="pl-PL" sz="2000" dirty="0" err="1"/>
              <a:t>das</a:t>
            </a:r>
            <a:r>
              <a:rPr lang="pl-PL" sz="2000" dirty="0"/>
              <a:t> (PL </a:t>
            </a:r>
            <a:r>
              <a:rPr lang="pl-PL" sz="2000" dirty="0" err="1"/>
              <a:t>die</a:t>
            </a:r>
            <a:r>
              <a:rPr lang="pl-PL" sz="2000" dirty="0"/>
              <a:t> </a:t>
            </a:r>
            <a:r>
              <a:rPr lang="pl-PL" sz="2000" dirty="0" err="1"/>
              <a:t>Umfelder</a:t>
            </a:r>
            <a:r>
              <a:rPr lang="pl-PL" sz="2000" dirty="0" smtClean="0"/>
              <a:t>)</a:t>
            </a:r>
            <a:r>
              <a:rPr lang="pl-PL" sz="2000" dirty="0"/>
              <a:t> - </a:t>
            </a:r>
            <a:r>
              <a:rPr lang="pl-PL" sz="2000" dirty="0" smtClean="0"/>
              <a:t>otoczenie</a:t>
            </a:r>
            <a:r>
              <a:rPr lang="pl-PL" sz="2000" dirty="0"/>
              <a:t>, środowisko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260648"/>
            <a:ext cx="3657600" cy="6408712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 smtClean="0"/>
              <a:t>unabhängig</a:t>
            </a:r>
            <a:r>
              <a:rPr lang="pl-PL" dirty="0" smtClean="0"/>
              <a:t>- samodzielny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unauffällig</a:t>
            </a:r>
            <a:r>
              <a:rPr lang="pl-PL" dirty="0" smtClean="0"/>
              <a:t> - nieznaczny, dyskretny, nie rzucający się w oczy</a:t>
            </a:r>
          </a:p>
          <a:p>
            <a:r>
              <a:rPr lang="pl-PL" dirty="0" err="1" smtClean="0"/>
              <a:t>unberechenbar</a:t>
            </a:r>
            <a:r>
              <a:rPr lang="pl-PL" dirty="0" smtClean="0"/>
              <a:t>-  nieobliczalny </a:t>
            </a:r>
          </a:p>
          <a:p>
            <a:r>
              <a:rPr lang="pl-PL" dirty="0" err="1" smtClean="0"/>
              <a:t>unbeteiligt</a:t>
            </a:r>
            <a:r>
              <a:rPr lang="pl-PL" dirty="0" smtClean="0"/>
              <a:t>- niezainteresowany, nie biorący udziału  </a:t>
            </a:r>
          </a:p>
          <a:p>
            <a:r>
              <a:rPr lang="pl-PL" dirty="0" err="1" smtClean="0"/>
              <a:t>undiszipliniert</a:t>
            </a:r>
            <a:r>
              <a:rPr lang="pl-PL" dirty="0" smtClean="0"/>
              <a:t>- niezdyscyplinowany </a:t>
            </a:r>
          </a:p>
          <a:p>
            <a:r>
              <a:rPr lang="pl-PL" dirty="0" err="1" smtClean="0"/>
              <a:t>ungeduldig</a:t>
            </a:r>
            <a:r>
              <a:rPr lang="pl-PL" dirty="0" smtClean="0"/>
              <a:t>- niecierpliwy</a:t>
            </a:r>
          </a:p>
          <a:p>
            <a:r>
              <a:rPr lang="pl-PL" dirty="0" err="1" smtClean="0"/>
              <a:t>unrecht</a:t>
            </a:r>
            <a:r>
              <a:rPr lang="pl-PL" dirty="0" smtClean="0"/>
              <a:t> - niesprawiedliwy, niesłuszny, niewłaściwy</a:t>
            </a:r>
          </a:p>
          <a:p>
            <a:r>
              <a:rPr lang="pl-PL" dirty="0" err="1" smtClean="0"/>
              <a:t>unschlüssig</a:t>
            </a:r>
            <a:r>
              <a:rPr lang="pl-PL" dirty="0" smtClean="0"/>
              <a:t>- niezdecydowany</a:t>
            </a:r>
          </a:p>
          <a:p>
            <a:r>
              <a:rPr lang="pl-PL" dirty="0" err="1" smtClean="0"/>
              <a:t>unterwürfig</a:t>
            </a:r>
            <a:r>
              <a:rPr lang="pl-PL" dirty="0" smtClean="0"/>
              <a:t>- uniżony, służalczy </a:t>
            </a:r>
          </a:p>
          <a:p>
            <a:r>
              <a:rPr lang="pl-PL" dirty="0" err="1" smtClean="0"/>
              <a:t>Verabredung</a:t>
            </a:r>
            <a:r>
              <a:rPr lang="pl-PL" dirty="0" smtClean="0"/>
              <a:t> </a:t>
            </a:r>
            <a:r>
              <a:rPr lang="pl-PL" dirty="0" err="1" smtClean="0"/>
              <a:t>die</a:t>
            </a:r>
            <a:r>
              <a:rPr lang="pl-PL" dirty="0" smtClean="0"/>
              <a:t> (PL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Verabredungen</a:t>
            </a:r>
            <a:r>
              <a:rPr lang="pl-PL" dirty="0" smtClean="0"/>
              <a:t>) -umowa, porozumienie, spotkanie</a:t>
            </a:r>
          </a:p>
          <a:p>
            <a:r>
              <a:rPr lang="pl-PL" dirty="0" err="1" smtClean="0"/>
              <a:t>Veränderung</a:t>
            </a:r>
            <a:r>
              <a:rPr lang="pl-PL" dirty="0" smtClean="0"/>
              <a:t> </a:t>
            </a:r>
            <a:r>
              <a:rPr lang="pl-PL" dirty="0" err="1" smtClean="0"/>
              <a:t>die</a:t>
            </a:r>
            <a:r>
              <a:rPr lang="pl-PL" dirty="0" smtClean="0"/>
              <a:t> (PL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Veränderungen</a:t>
            </a:r>
            <a:r>
              <a:rPr lang="pl-PL" dirty="0" smtClean="0"/>
              <a:t>)- zmiana, przemiana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260648"/>
            <a:ext cx="3657600" cy="6597352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 smtClean="0"/>
              <a:t>verbildlichen</a:t>
            </a:r>
            <a:r>
              <a:rPr lang="pl-PL" dirty="0" smtClean="0"/>
              <a:t> </a:t>
            </a:r>
            <a:r>
              <a:rPr lang="pl-PL" i="1" dirty="0" smtClean="0"/>
              <a:t>-</a:t>
            </a:r>
            <a:r>
              <a:rPr lang="pl-PL" dirty="0" smtClean="0"/>
              <a:t> przedstawiać obrazowo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vergesslich</a:t>
            </a:r>
            <a:r>
              <a:rPr lang="pl-PL" dirty="0" smtClean="0"/>
              <a:t>-  roztargniony </a:t>
            </a:r>
          </a:p>
          <a:p>
            <a:r>
              <a:rPr lang="en-US" dirty="0" err="1" smtClean="0"/>
              <a:t>Versprechung</a:t>
            </a:r>
            <a:r>
              <a:rPr lang="en-US" dirty="0" smtClean="0"/>
              <a:t> die (PL die </a:t>
            </a:r>
            <a:r>
              <a:rPr lang="en-US" dirty="0" err="1" smtClean="0"/>
              <a:t>Versprechungen</a:t>
            </a:r>
            <a:r>
              <a:rPr lang="en-US" dirty="0" smtClean="0"/>
              <a:t>) -</a:t>
            </a:r>
            <a:r>
              <a:rPr lang="en-US" dirty="0" err="1" smtClean="0"/>
              <a:t>obietnica</a:t>
            </a:r>
            <a:r>
              <a:rPr lang="en-US" dirty="0" smtClean="0"/>
              <a:t> </a:t>
            </a:r>
            <a:endParaRPr lang="pl-PL" dirty="0" smtClean="0"/>
          </a:p>
          <a:p>
            <a:r>
              <a:rPr lang="pl-PL" dirty="0" err="1" smtClean="0"/>
              <a:t>Weiterentwicklung</a:t>
            </a:r>
            <a:r>
              <a:rPr lang="pl-PL" dirty="0" smtClean="0"/>
              <a:t> </a:t>
            </a:r>
            <a:r>
              <a:rPr lang="pl-PL" dirty="0" err="1" smtClean="0"/>
              <a:t>die</a:t>
            </a:r>
            <a:r>
              <a:rPr lang="pl-PL" dirty="0" smtClean="0"/>
              <a:t> (nur </a:t>
            </a:r>
            <a:r>
              <a:rPr lang="pl-PL" dirty="0" err="1" smtClean="0"/>
              <a:t>Singular</a:t>
            </a:r>
            <a:r>
              <a:rPr lang="pl-PL" dirty="0" smtClean="0"/>
              <a:t>)- dalszy rozwój</a:t>
            </a:r>
          </a:p>
          <a:p>
            <a:r>
              <a:rPr lang="pl-PL" dirty="0" err="1" smtClean="0"/>
              <a:t>zaghaft</a:t>
            </a:r>
            <a:r>
              <a:rPr lang="pl-PL" dirty="0" smtClean="0"/>
              <a:t>- nieśmiały</a:t>
            </a:r>
          </a:p>
          <a:p>
            <a:r>
              <a:rPr lang="pl-PL" dirty="0" err="1" smtClean="0"/>
              <a:t>ziellos</a:t>
            </a:r>
            <a:r>
              <a:rPr lang="pl-PL" dirty="0" smtClean="0"/>
              <a:t>- bezcelowy </a:t>
            </a:r>
          </a:p>
          <a:p>
            <a:r>
              <a:rPr lang="pl-PL" dirty="0" err="1" smtClean="0"/>
              <a:t>zögernd</a:t>
            </a:r>
            <a:r>
              <a:rPr lang="pl-PL" dirty="0" smtClean="0"/>
              <a:t>- niezdecydowany</a:t>
            </a:r>
          </a:p>
          <a:p>
            <a:r>
              <a:rPr lang="pl-PL" dirty="0" err="1" smtClean="0"/>
              <a:t>zügig</a:t>
            </a:r>
            <a:r>
              <a:rPr lang="pl-PL" dirty="0" smtClean="0"/>
              <a:t>- płynny</a:t>
            </a:r>
          </a:p>
          <a:p>
            <a:r>
              <a:rPr lang="pl-PL" dirty="0" err="1" smtClean="0"/>
              <a:t>zurückhaltend</a:t>
            </a:r>
            <a:r>
              <a:rPr lang="pl-PL" dirty="0" smtClean="0"/>
              <a:t>- powściągliwy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Quellen</a:t>
            </a:r>
            <a:r>
              <a:rPr lang="pl-PL" dirty="0" smtClean="0"/>
              <a:t>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http://business24.ch/2014/01/22/die-kunst-sich-selbst-zu-erkennen-die-4-persoenlichkeitstypen/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http://www.focus.de/wissen/mensch/sprache/englisch-sprachkurs/tid-7184/psychologie_aid_130860.html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http://www.dgmt.de/infobox/persoenlichkeit.html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AUDIA SALISY\Desktop\400_F_58528641_QxHscHxiL1PYDlMfCvajNSfrv5s2ywY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704856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704" y="548680"/>
            <a:ext cx="6048672" cy="590465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normaler</a:t>
            </a:r>
            <a:r>
              <a:rPr lang="en-US" dirty="0" smtClean="0"/>
              <a:t> Mensch hat </a:t>
            </a:r>
            <a:r>
              <a:rPr lang="en-US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Persönlichkeit</a:t>
            </a:r>
            <a:r>
              <a:rPr lang="pl-PL" dirty="0" smtClean="0"/>
              <a:t>s</a:t>
            </a:r>
            <a:r>
              <a:rPr lang="en-US" dirty="0" err="1" smtClean="0"/>
              <a:t>typen</a:t>
            </a:r>
            <a:r>
              <a:rPr lang="en-US" dirty="0" smtClean="0"/>
              <a:t>. </a:t>
            </a:r>
            <a:r>
              <a:rPr lang="en-US" dirty="0" err="1" smtClean="0"/>
              <a:t>Meist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Mischung</a:t>
            </a:r>
            <a:r>
              <a:rPr lang="en-US" dirty="0" smtClean="0"/>
              <a:t> von </a:t>
            </a:r>
            <a:r>
              <a:rPr lang="en-US" dirty="0" err="1" smtClean="0"/>
              <a:t>zwe</a:t>
            </a:r>
            <a:r>
              <a:rPr lang="pl-PL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sogar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Typen</a:t>
            </a:r>
            <a:r>
              <a:rPr lang="en-US" dirty="0" smtClean="0"/>
              <a:t>. </a:t>
            </a:r>
            <a:r>
              <a:rPr lang="en-US" sz="4000" u="sng" dirty="0" err="1" smtClean="0"/>
              <a:t>Welche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Persönlichkeit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steckt</a:t>
            </a:r>
            <a:r>
              <a:rPr lang="en-US" sz="4000" u="sng" dirty="0" smtClean="0"/>
              <a:t> in </a:t>
            </a:r>
            <a:r>
              <a:rPr lang="en-US" sz="4000" u="sng" dirty="0" err="1" smtClean="0"/>
              <a:t>Ihnen</a:t>
            </a:r>
            <a:r>
              <a:rPr lang="en-US" sz="4000" u="sng" dirty="0" smtClean="0"/>
              <a:t>? </a:t>
            </a:r>
            <a:endParaRPr lang="pl-PL" sz="4000" u="sng" dirty="0" smtClean="0"/>
          </a:p>
          <a:p>
            <a:r>
              <a:rPr lang="en-US" dirty="0" smtClean="0"/>
              <a:t>In der </a:t>
            </a:r>
            <a:r>
              <a:rPr lang="en-US" dirty="0" err="1" smtClean="0"/>
              <a:t>Psychologie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“Persönlichkeitstypen” </a:t>
            </a:r>
            <a:r>
              <a:rPr lang="en-US" dirty="0" err="1" smtClean="0"/>
              <a:t>unterschieden</a:t>
            </a:r>
            <a:r>
              <a:rPr lang="en-US" dirty="0" smtClean="0"/>
              <a:t>: </a:t>
            </a:r>
            <a:r>
              <a:rPr lang="en-US" u="sng" dirty="0" err="1" smtClean="0"/>
              <a:t>Melancholiker</a:t>
            </a:r>
            <a:r>
              <a:rPr lang="en-US" u="sng" dirty="0" smtClean="0"/>
              <a:t>, </a:t>
            </a:r>
            <a:r>
              <a:rPr lang="en-US" u="sng" dirty="0" err="1" smtClean="0"/>
              <a:t>Choleriker</a:t>
            </a:r>
            <a:r>
              <a:rPr lang="en-US" u="sng" dirty="0" smtClean="0"/>
              <a:t>, </a:t>
            </a:r>
            <a:r>
              <a:rPr lang="en-US" u="sng" dirty="0" err="1" smtClean="0"/>
              <a:t>Phlegmatiker</a:t>
            </a:r>
            <a:r>
              <a:rPr lang="en-US" u="sng" dirty="0" smtClean="0"/>
              <a:t> </a:t>
            </a:r>
            <a:r>
              <a:rPr lang="en-US" dirty="0" smtClean="0"/>
              <a:t>und </a:t>
            </a:r>
            <a:r>
              <a:rPr lang="en-US" u="sng" dirty="0" err="1" smtClean="0"/>
              <a:t>Sanguiniker</a:t>
            </a:r>
            <a:r>
              <a:rPr lang="en-US" u="sng" dirty="0" smtClean="0"/>
              <a:t>. </a:t>
            </a:r>
            <a:endParaRPr lang="pl-PL" u="sng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Der </a:t>
            </a:r>
            <a:r>
              <a:rPr lang="en-US" b="1" dirty="0" err="1" smtClean="0"/>
              <a:t>erste</a:t>
            </a:r>
            <a:r>
              <a:rPr lang="en-US" b="1" dirty="0" smtClean="0"/>
              <a:t> Persönlichkeitstyp</a:t>
            </a:r>
            <a:r>
              <a:rPr lang="pl-PL" b="1" dirty="0" smtClean="0"/>
              <a:t> -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Melancholiker</a:t>
            </a:r>
            <a:r>
              <a:rPr lang="en-US" b="1" dirty="0" smtClean="0"/>
              <a:t> </a:t>
            </a:r>
            <a:endParaRPr lang="pl-PL" b="1" dirty="0"/>
          </a:p>
        </p:txBody>
      </p:sp>
      <p:pic>
        <p:nvPicPr>
          <p:cNvPr id="5122" name="Picture 2" descr="C:\Users\KLAUDIA SALISY\Desktop\dietrich-MR-melancholik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53222"/>
            <a:ext cx="4032448" cy="4536504"/>
          </a:xfrm>
          <a:prstGeom prst="rect">
            <a:avLst/>
          </a:prstGeom>
          <a:noFill/>
        </p:spPr>
      </p:pic>
      <p:pic>
        <p:nvPicPr>
          <p:cNvPr id="5123" name="Picture 3" descr="C:\Users\KLAUDIA SALISY\Desktop\persoenlichkeiten4_mbru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573016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AUDIA SALISY\Desktop\pobrany pl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392488" cy="3816424"/>
          </a:xfrm>
          <a:prstGeom prst="rect">
            <a:avLst/>
          </a:prstGeom>
          <a:noFill/>
        </p:spPr>
      </p:pic>
      <p:pic>
        <p:nvPicPr>
          <p:cNvPr id="6147" name="Picture 3" descr="C:\Users\KLAUDIA SALISY\Desktop\melancholi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283968" cy="3744416"/>
          </a:xfrm>
          <a:prstGeom prst="rect">
            <a:avLst/>
          </a:prstGeom>
          <a:noFill/>
        </p:spPr>
      </p:pic>
      <p:pic>
        <p:nvPicPr>
          <p:cNvPr id="6148" name="Picture 4" descr="C:\Users\KLAUDIA SALISY\Desktop\738710_m3w605h320q75v21021_feu_leonard_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09120"/>
            <a:ext cx="6048672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Charaktereigenschaften</a:t>
            </a:r>
            <a:r>
              <a:rPr lang="en-US" b="1" dirty="0" smtClean="0"/>
              <a:t> des </a:t>
            </a:r>
            <a:r>
              <a:rPr lang="en-US" b="1" dirty="0" err="1" smtClean="0"/>
              <a:t>Melancholikers</a:t>
            </a:r>
            <a:r>
              <a:rPr lang="en-US" b="1" dirty="0" smtClean="0"/>
              <a:t> auf </a:t>
            </a:r>
            <a:r>
              <a:rPr lang="en-US" b="1" dirty="0" err="1" smtClean="0"/>
              <a:t>einen</a:t>
            </a:r>
            <a:r>
              <a:rPr lang="en-US" b="1" dirty="0" smtClean="0"/>
              <a:t> </a:t>
            </a:r>
            <a:r>
              <a:rPr lang="en-US" b="1" dirty="0" err="1" smtClean="0"/>
              <a:t>Blick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170" name="Picture 2" descr="C:\Users\KLAUDIA SALISY\Desktop\679bd9e37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44018"/>
            <a:ext cx="3543515" cy="2232248"/>
          </a:xfrm>
          <a:prstGeom prst="rect">
            <a:avLst/>
          </a:prstGeom>
          <a:noFill/>
        </p:spPr>
      </p:pic>
      <p:pic>
        <p:nvPicPr>
          <p:cNvPr id="7171" name="Picture 3" descr="C:\Users\KLAUDIA SALISY\Desktop\Lojalnoś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810000" cy="1944216"/>
          </a:xfrm>
          <a:prstGeom prst="rect">
            <a:avLst/>
          </a:prstGeom>
          <a:noFill/>
        </p:spPr>
      </p:pic>
      <p:pic>
        <p:nvPicPr>
          <p:cNvPr id="7172" name="Picture 4" descr="C:\Users\KLAUDIA SALISY\Desktop\lojalny-przyjaciel---bernenski-pies-pasterski-0jA5NTE0Nj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98067"/>
            <a:ext cx="4536504" cy="2843301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115616" y="2852936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>
                <a:solidFill>
                  <a:srgbClr val="FF0000"/>
                </a:solidFill>
              </a:rPr>
              <a:t>ensibel</a:t>
            </a:r>
            <a:endParaRPr lang="pl-PL" sz="5400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444208" y="2780928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>
                <a:solidFill>
                  <a:srgbClr val="0070C0"/>
                </a:solidFill>
              </a:rPr>
              <a:t>loyal</a:t>
            </a:r>
            <a:endParaRPr lang="pl-PL" sz="4800" dirty="0">
              <a:solidFill>
                <a:srgbClr val="0070C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19791" y="5733256"/>
            <a:ext cx="1511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treu</a:t>
            </a:r>
            <a:endParaRPr lang="pl-PL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AUDIA SALISY\Desktop\c3d60ac03892db8197c414e924256663_th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34385" cy="2304256"/>
          </a:xfrm>
          <a:prstGeom prst="rect">
            <a:avLst/>
          </a:prstGeom>
          <a:noFill/>
        </p:spPr>
      </p:pic>
      <p:pic>
        <p:nvPicPr>
          <p:cNvPr id="8195" name="Picture 3" descr="C:\Users\KLAUDIA SALISY\Desktop\e42b7896049b1172aed9ff1cf82f188auniqueidforenrege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56" y="404664"/>
            <a:ext cx="4664744" cy="2913112"/>
          </a:xfrm>
          <a:prstGeom prst="rect">
            <a:avLst/>
          </a:prstGeom>
          <a:noFill/>
        </p:spPr>
      </p:pic>
      <p:pic>
        <p:nvPicPr>
          <p:cNvPr id="5" name="Picture 2" descr="C:\Users\KLAUDIA SALISY\Desktop\canstock18458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429000"/>
            <a:ext cx="2852736" cy="2952328"/>
          </a:xfrm>
          <a:prstGeom prst="rect">
            <a:avLst/>
          </a:prstGeom>
          <a:noFill/>
        </p:spPr>
      </p:pic>
      <p:pic>
        <p:nvPicPr>
          <p:cNvPr id="6" name="Picture 3" descr="C:\Users\KLAUDIA SALISY\Desktop\pobrany plik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3600400" cy="2808312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122512" y="3128194"/>
            <a:ext cx="3096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 err="1" smtClean="0"/>
              <a:t>ängstlich</a:t>
            </a:r>
            <a:endParaRPr lang="pl-PL" sz="5400" dirty="0"/>
          </a:p>
        </p:txBody>
      </p:sp>
      <p:sp>
        <p:nvSpPr>
          <p:cNvPr id="8" name="Prostokąt 7"/>
          <p:cNvSpPr/>
          <p:nvPr/>
        </p:nvSpPr>
        <p:spPr>
          <a:xfrm>
            <a:off x="611561" y="162880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rgbClr val="00B0F0"/>
                </a:solidFill>
              </a:rPr>
              <a:t>pessimistisch</a:t>
            </a:r>
            <a:endParaRPr lang="pl-PL" sz="4400" dirty="0">
              <a:solidFill>
                <a:srgbClr val="00B0F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436096" y="391592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misstrauisch</a:t>
            </a:r>
            <a:endParaRPr lang="pl-PL" sz="3200" dirty="0">
              <a:solidFill>
                <a:srgbClr val="92D05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716016" y="2204864"/>
            <a:ext cx="3744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 smtClean="0">
                <a:solidFill>
                  <a:srgbClr val="7030A0"/>
                </a:solidFill>
              </a:rPr>
              <a:t>respektvoll</a:t>
            </a:r>
            <a:endParaRPr lang="pl-PL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en-US" b="1" dirty="0" smtClean="0"/>
              <a:t>Der zweite Persönlichkeitstyp</a:t>
            </a:r>
            <a:r>
              <a:rPr lang="pl-PL" b="1" dirty="0" smtClean="0"/>
              <a:t>-</a:t>
            </a:r>
            <a:br>
              <a:rPr lang="pl-PL" b="1" dirty="0" smtClean="0"/>
            </a:br>
            <a:r>
              <a:rPr lang="en-US" b="1" dirty="0" smtClean="0"/>
              <a:t>Der Choleriker </a:t>
            </a:r>
            <a:endParaRPr lang="pl-PL" b="1" dirty="0"/>
          </a:p>
        </p:txBody>
      </p:sp>
      <p:pic>
        <p:nvPicPr>
          <p:cNvPr id="1026" name="Picture 2" descr="C:\Users\KLAUDIA SALISY\Desktop\der-choleriker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762500" cy="4824536"/>
          </a:xfrm>
          <a:prstGeom prst="rect">
            <a:avLst/>
          </a:prstGeom>
          <a:noFill/>
        </p:spPr>
      </p:pic>
      <p:pic>
        <p:nvPicPr>
          <p:cNvPr id="1027" name="Picture 3" descr="C:\Users\KLAUDIA SALISY\Desktop\LGgQu5Sf3zJDpcJSGWS_bAFLUNYOaWzQEbI1Sc46+rg_yJ+xC17i21knDZ+rG_Esjlvg4jtKMO5889bCsWmp_g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90144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</TotalTime>
  <Words>245</Words>
  <Application>Microsoft Office PowerPoint</Application>
  <PresentationFormat>Pokaz na ekranie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Przesilenie</vt:lpstr>
      <vt:lpstr>Thema: Die vier Persönlichkeitstypen </vt:lpstr>
      <vt:lpstr>Was ist eine Persönlichkeit?</vt:lpstr>
      <vt:lpstr>Prezentacja programu PowerPoint</vt:lpstr>
      <vt:lpstr>Prezentacja programu PowerPoint</vt:lpstr>
      <vt:lpstr>Der erste Persönlichkeitstyp -   Der Melancholiker </vt:lpstr>
      <vt:lpstr>Prezentacja programu PowerPoint</vt:lpstr>
      <vt:lpstr>Charaktereigenschaften des Melancholikers auf einen Blick </vt:lpstr>
      <vt:lpstr>Prezentacja programu PowerPoint</vt:lpstr>
      <vt:lpstr>Der zweite Persönlichkeitstyp- Der Choleriker </vt:lpstr>
      <vt:lpstr>Prezentacja programu PowerPoint</vt:lpstr>
      <vt:lpstr>Charaktereigenschaften des Cholerikers auf einen Blick:</vt:lpstr>
      <vt:lpstr>Prezentacja programu PowerPoint</vt:lpstr>
      <vt:lpstr>Der dritte Persönlichkeitstyp- Phlegmatiker</vt:lpstr>
      <vt:lpstr>Prezentacja programu PowerPoint</vt:lpstr>
      <vt:lpstr>Charaktereigenschaften des Phlegmatikers auf einen Blick: </vt:lpstr>
      <vt:lpstr>Prezentacja programu PowerPoint</vt:lpstr>
      <vt:lpstr>Der vierte Persönlichkeitstyp- Sanguiniker</vt:lpstr>
      <vt:lpstr>Prezentacja programu PowerPoint</vt:lpstr>
      <vt:lpstr>Charaktereigenschaften des Sanguinikers auf einen Blick:</vt:lpstr>
      <vt:lpstr>Prezentacja programu PowerPoint</vt:lpstr>
      <vt:lpstr>Ich hoffe, ich habe Ihr Interesse geweckt.  </vt:lpstr>
      <vt:lpstr>Wortschatz zum Thema:</vt:lpstr>
      <vt:lpstr>Prezentacja programu PowerPoint</vt:lpstr>
      <vt:lpstr>Prezentacja programu PowerPoint</vt:lpstr>
      <vt:lpstr>Prezentacja programu PowerPoint</vt:lpstr>
      <vt:lpstr>Quellen: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Thema: Die vier Persönlichkeitstypen</dc:title>
  <dc:creator>KLAUDIA SALISY</dc:creator>
  <cp:lastModifiedBy>Magda</cp:lastModifiedBy>
  <cp:revision>39</cp:revision>
  <dcterms:created xsi:type="dcterms:W3CDTF">2015-01-03T11:17:39Z</dcterms:created>
  <dcterms:modified xsi:type="dcterms:W3CDTF">2015-02-03T16:19:15Z</dcterms:modified>
</cp:coreProperties>
</file>