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0" r:id="rId4"/>
    <p:sldId id="281" r:id="rId5"/>
    <p:sldId id="279" r:id="rId6"/>
    <p:sldId id="278" r:id="rId7"/>
    <p:sldId id="263" r:id="rId8"/>
    <p:sldId id="262" r:id="rId9"/>
    <p:sldId id="261" r:id="rId10"/>
    <p:sldId id="282" r:id="rId11"/>
    <p:sldId id="267" r:id="rId12"/>
    <p:sldId id="284" r:id="rId13"/>
    <p:sldId id="258" r:id="rId14"/>
    <p:sldId id="274" r:id="rId15"/>
    <p:sldId id="259" r:id="rId16"/>
    <p:sldId id="277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>
        <p:scale>
          <a:sx n="40" d="100"/>
          <a:sy n="40" d="100"/>
        </p:scale>
        <p:origin x="-26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09F5E2-5496-4EFB-A873-00CA403CF98E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3B1E140-6E27-43FB-9CAA-3FB04E4E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F5E2-5496-4EFB-A873-00CA403CF98E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140-6E27-43FB-9CAA-3FB04E4E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F5E2-5496-4EFB-A873-00CA403CF98E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140-6E27-43FB-9CAA-3FB04E4E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F5E2-5496-4EFB-A873-00CA403CF98E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140-6E27-43FB-9CAA-3FB04E4E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F5E2-5496-4EFB-A873-00CA403CF98E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140-6E27-43FB-9CAA-3FB04E4E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F5E2-5496-4EFB-A873-00CA403CF98E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140-6E27-43FB-9CAA-3FB04E4E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09F5E2-5496-4EFB-A873-00CA403CF98E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B1E140-6E27-43FB-9CAA-3FB04E4E31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09F5E2-5496-4EFB-A873-00CA403CF98E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3B1E140-6E27-43FB-9CAA-3FB04E4E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F5E2-5496-4EFB-A873-00CA403CF98E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140-6E27-43FB-9CAA-3FB04E4E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F5E2-5496-4EFB-A873-00CA403CF98E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140-6E27-43FB-9CAA-3FB04E4E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F5E2-5496-4EFB-A873-00CA403CF98E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140-6E27-43FB-9CAA-3FB04E4E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09F5E2-5496-4EFB-A873-00CA403CF98E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3B1E140-6E27-43FB-9CAA-3FB04E4E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halt.de/beruf/diplom-paedagoge-diplom-paedagogin" TargetMode="External"/><Relationship Id="rId2" Type="http://schemas.openxmlformats.org/officeDocument/2006/relationships/hyperlink" Target="https://de.wikipedia.org/wiki/P%C3%A4dago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lmato.de/ausbildung/paedagoge/" TargetMode="External"/><Relationship Id="rId4" Type="http://schemas.openxmlformats.org/officeDocument/2006/relationships/hyperlink" Target="http://www.jobs-eingliederungshilfe.de/paedagogische-berufe-berufsbild/89-berufsbilder/berufsbilder-beitraege/97-diplom-paedagoge-diplom-paedagogi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285992"/>
            <a:ext cx="9144000" cy="1470025"/>
          </a:xfrm>
        </p:spPr>
        <p:txBody>
          <a:bodyPr/>
          <a:lstStyle/>
          <a:p>
            <a:pPr algn="ctr"/>
            <a:r>
              <a:rPr lang="de-DE" dirty="0" smtClean="0">
                <a:latin typeface="+mn-lt"/>
              </a:rPr>
              <a:t>Pädagoge</a:t>
            </a:r>
            <a:endParaRPr lang="pl-PL" dirty="0"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14810" y="4714884"/>
            <a:ext cx="4929190" cy="2143116"/>
          </a:xfrm>
        </p:spPr>
        <p:txBody>
          <a:bodyPr>
            <a:normAutofit/>
          </a:bodyPr>
          <a:lstStyle/>
          <a:p>
            <a:pPr algn="r"/>
            <a:r>
              <a:rPr lang="pl-PL" dirty="0" err="1" smtClean="0"/>
              <a:t>Bearbeitet</a:t>
            </a:r>
            <a:r>
              <a:rPr lang="pl-PL" dirty="0" smtClean="0"/>
              <a:t> von:</a:t>
            </a:r>
          </a:p>
          <a:p>
            <a:pPr algn="r"/>
            <a:r>
              <a:rPr lang="pl-PL" dirty="0" smtClean="0"/>
              <a:t>Natalia Hędrzak</a:t>
            </a:r>
          </a:p>
          <a:p>
            <a:pPr algn="r"/>
            <a:r>
              <a:rPr lang="pl-PL" dirty="0" err="1" smtClean="0"/>
              <a:t>Pädagogik</a:t>
            </a:r>
            <a:endParaRPr lang="pl-PL" dirty="0" smtClean="0"/>
          </a:p>
          <a:p>
            <a:pPr algn="r"/>
            <a:r>
              <a:rPr lang="pl-PL" dirty="0" smtClean="0"/>
              <a:t>2. </a:t>
            </a:r>
            <a:r>
              <a:rPr lang="pl-PL" dirty="0" err="1" smtClean="0"/>
              <a:t>Semester</a:t>
            </a:r>
            <a:r>
              <a:rPr lang="pl-PL" dirty="0" smtClean="0"/>
              <a:t> </a:t>
            </a:r>
            <a:r>
              <a:rPr lang="pl-PL" dirty="0" err="1" smtClean="0"/>
              <a:t>Masterstudium</a:t>
            </a:r>
            <a:endParaRPr lang="pl-PL" dirty="0" smtClean="0"/>
          </a:p>
          <a:p>
            <a:pPr algn="r"/>
            <a:r>
              <a:rPr lang="pl-PL" dirty="0" smtClean="0"/>
              <a:t>2018 </a:t>
            </a:r>
          </a:p>
          <a:p>
            <a:pPr algn="r"/>
            <a:endParaRPr lang="pl-PL" dirty="0"/>
          </a:p>
        </p:txBody>
      </p:sp>
      <p:pic>
        <p:nvPicPr>
          <p:cNvPr id="1026" name="Picture 2" descr="Znalezione obrazy dla zapytania logo 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pl-PL" dirty="0" err="1" smtClean="0">
                <a:latin typeface="+mn-lt"/>
              </a:rPr>
              <a:t>Diplom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Pädagoge</a:t>
            </a:r>
            <a:r>
              <a:rPr lang="pl-PL" dirty="0" smtClean="0">
                <a:latin typeface="+mn-lt"/>
              </a:rPr>
              <a:t>/</a:t>
            </a:r>
            <a:r>
              <a:rPr lang="pl-PL" dirty="0" err="1" smtClean="0">
                <a:latin typeface="+mn-lt"/>
              </a:rPr>
              <a:t>Diplom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Pädagogin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072074"/>
          </a:xfrm>
        </p:spPr>
        <p:txBody>
          <a:bodyPr/>
          <a:lstStyle/>
          <a:p>
            <a:pPr algn="ctr">
              <a:buNone/>
            </a:pPr>
            <a:r>
              <a:rPr lang="pl-PL" dirty="0" err="1" smtClean="0"/>
              <a:t>Wo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mit </a:t>
            </a:r>
            <a:r>
              <a:rPr lang="pl-PL" dirty="0" err="1" smtClean="0"/>
              <a:t>wem</a:t>
            </a:r>
            <a:r>
              <a:rPr lang="pl-PL" dirty="0" smtClean="0"/>
              <a:t> </a:t>
            </a:r>
            <a:r>
              <a:rPr lang="pl-PL" dirty="0" err="1" smtClean="0"/>
              <a:t>arbeiten</a:t>
            </a:r>
            <a:r>
              <a:rPr lang="pl-PL" dirty="0" smtClean="0"/>
              <a:t>?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42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6858016" cy="4583109"/>
          </a:xfrm>
          <a:prstGeom prst="rect">
            <a:avLst/>
          </a:prstGeom>
          <a:noFill/>
        </p:spPr>
      </p:pic>
      <p:pic>
        <p:nvPicPr>
          <p:cNvPr id="10244" name="Picture 4" descr="Znalezione obrazy dla zapytania grundschule hauptschule gymnasiu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BFF"/>
              </a:clrFrom>
              <a:clrTo>
                <a:srgbClr val="F2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071678"/>
            <a:ext cx="3643338" cy="4826362"/>
          </a:xfrm>
          <a:prstGeom prst="rect">
            <a:avLst/>
          </a:prstGeom>
          <a:noFill/>
        </p:spPr>
      </p:pic>
      <p:pic>
        <p:nvPicPr>
          <p:cNvPr id="10246" name="Picture 6" descr="Znalezione obrazy dla zapytania kindergart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791005"/>
            <a:ext cx="5357850" cy="5066995"/>
          </a:xfrm>
          <a:prstGeom prst="rect">
            <a:avLst/>
          </a:prstGeom>
          <a:noFill/>
        </p:spPr>
      </p:pic>
      <p:pic>
        <p:nvPicPr>
          <p:cNvPr id="10248" name="Picture 8" descr="Znalezione obrazy dla zapytania wohnheim fÃ¼r Senioren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928802"/>
            <a:ext cx="6429420" cy="471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0" name="Picture 10" descr="Znalezione obrazy dla zapytania Justizvollzugsanstalt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944541"/>
            <a:ext cx="6903841" cy="4627731"/>
          </a:xfrm>
          <a:prstGeom prst="rect">
            <a:avLst/>
          </a:prstGeom>
          <a:noFill/>
        </p:spPr>
      </p:pic>
      <p:sp>
        <p:nvSpPr>
          <p:cNvPr id="10252" name="AutoShape 12" descr="Znalezione obrazy dla zapytania Jugendzent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54" name="AutoShape 14" descr="Znalezione obrazy dla zapytania Jugendzent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56" name="Picture 16" descr="Znalezione obrazy dla zapytania Jugendzentre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235781"/>
            <a:ext cx="7118037" cy="4622219"/>
          </a:xfrm>
          <a:prstGeom prst="rect">
            <a:avLst/>
          </a:prstGeom>
          <a:noFill/>
        </p:spPr>
      </p:pic>
      <p:pic>
        <p:nvPicPr>
          <p:cNvPr id="10258" name="Picture 18" descr="Znalezione obrazy dla zapytania Beratungsstelle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214554"/>
            <a:ext cx="7593211" cy="4134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66800"/>
          </a:xfrm>
        </p:spPr>
        <p:txBody>
          <a:bodyPr/>
          <a:lstStyle/>
          <a:p>
            <a:pPr algn="ctr"/>
            <a:r>
              <a:rPr lang="pl-PL" dirty="0" err="1" smtClean="0">
                <a:latin typeface="+mn-lt"/>
              </a:rPr>
              <a:t>KindergartenpädagogInnen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574296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KindergartenpädagogInnen</a:t>
            </a:r>
            <a:r>
              <a:rPr lang="de-DE" sz="2400" dirty="0" smtClean="0"/>
              <a:t> erziehen und betreuen Kinder im Alter bis zu 6 Jahren</a:t>
            </a:r>
            <a:r>
              <a:rPr lang="pl-PL" sz="2400" dirty="0" smtClean="0"/>
              <a:t>;</a:t>
            </a:r>
          </a:p>
          <a:p>
            <a:r>
              <a:rPr lang="de-DE" sz="2400" dirty="0" err="1" smtClean="0"/>
              <a:t>KindergartenpädagogInnen</a:t>
            </a:r>
            <a:r>
              <a:rPr lang="de-DE" sz="2400" dirty="0" smtClean="0"/>
              <a:t> unterstützen das Entstehen von Körperkraft und Geschicklichkeit durch Turnen</a:t>
            </a:r>
            <a:r>
              <a:rPr lang="pl-PL" sz="2400" dirty="0" smtClean="0"/>
              <a:t>;</a:t>
            </a:r>
            <a:endParaRPr lang="de-DE" sz="2400" dirty="0" smtClean="0"/>
          </a:p>
          <a:p>
            <a:r>
              <a:rPr lang="de-DE" sz="2400" dirty="0" err="1" smtClean="0"/>
              <a:t>Rhythmikübungen</a:t>
            </a:r>
            <a:r>
              <a:rPr lang="de-DE" sz="2400" dirty="0" smtClean="0"/>
              <a:t> und Geschicklichkeitsspiele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6146" name="Picture 2" descr="Znalezione obrazy dla zapytania kindergartenpÃ¤dagogIn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5796">
            <a:off x="2646554" y="3701744"/>
            <a:ext cx="4071966" cy="3053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066800"/>
          </a:xfrm>
        </p:spPr>
        <p:txBody>
          <a:bodyPr/>
          <a:lstStyle/>
          <a:p>
            <a:pPr algn="ctr"/>
            <a:r>
              <a:rPr lang="pl-PL" dirty="0" err="1" smtClean="0">
                <a:latin typeface="+mn-lt"/>
              </a:rPr>
              <a:t>Wo</a:t>
            </a:r>
            <a:r>
              <a:rPr lang="pl-PL" dirty="0" smtClean="0">
                <a:latin typeface="+mn-lt"/>
              </a:rPr>
              <a:t>?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7686" y="1571612"/>
            <a:ext cx="4786314" cy="5500702"/>
          </a:xfrm>
        </p:spPr>
        <p:txBody>
          <a:bodyPr>
            <a:normAutofit/>
          </a:bodyPr>
          <a:lstStyle/>
          <a:p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öffentlichen</a:t>
            </a:r>
            <a:r>
              <a:rPr lang="pl-PL" sz="2400" dirty="0" smtClean="0"/>
              <a:t> </a:t>
            </a:r>
            <a:r>
              <a:rPr lang="pl-PL" sz="2400" dirty="0" err="1" smtClean="0"/>
              <a:t>und</a:t>
            </a:r>
            <a:r>
              <a:rPr lang="pl-PL" sz="2400" dirty="0" smtClean="0"/>
              <a:t> </a:t>
            </a:r>
            <a:r>
              <a:rPr lang="pl-PL" sz="2400" dirty="0" err="1" smtClean="0"/>
              <a:t>privaten</a:t>
            </a:r>
            <a:r>
              <a:rPr lang="pl-PL" sz="2400" dirty="0" smtClean="0"/>
              <a:t> </a:t>
            </a:r>
            <a:r>
              <a:rPr lang="pl-PL" sz="2400" dirty="0" err="1" smtClean="0"/>
              <a:t>Kindergärten</a:t>
            </a:r>
            <a:r>
              <a:rPr lang="pl-PL" sz="2400" dirty="0" smtClean="0"/>
              <a:t>;</a:t>
            </a:r>
          </a:p>
          <a:p>
            <a:r>
              <a:rPr lang="de-DE" sz="2400" dirty="0" smtClean="0"/>
              <a:t>bei einer Vielzahl an Einrichtungen des Bundes, der Länder und der Gemeinden, von Jugend- und Interessenvertretungen, bei Religionsgemeinschaften</a:t>
            </a:r>
            <a:r>
              <a:rPr lang="pl-PL" sz="2400" dirty="0" smtClean="0"/>
              <a:t>;</a:t>
            </a:r>
          </a:p>
          <a:p>
            <a:r>
              <a:rPr lang="de-DE" sz="2400" dirty="0" smtClean="0"/>
              <a:t>in</a:t>
            </a:r>
            <a:r>
              <a:rPr lang="pl-PL" sz="2400" dirty="0" smtClean="0"/>
              <a:t> </a:t>
            </a:r>
            <a:r>
              <a:rPr lang="de-DE" sz="2400" dirty="0" smtClean="0"/>
              <a:t>Sportorganisationen Beschäftigung</a:t>
            </a:r>
            <a:r>
              <a:rPr lang="pl-PL" sz="2400" dirty="0" smtClean="0"/>
              <a:t>;</a:t>
            </a:r>
          </a:p>
          <a:p>
            <a:r>
              <a:rPr lang="pl-PL" sz="2400" dirty="0" smtClean="0"/>
              <a:t>im </a:t>
            </a:r>
            <a:r>
              <a:rPr lang="pl-PL" sz="2400" dirty="0" err="1" smtClean="0"/>
              <a:t>Therapiebereich</a:t>
            </a:r>
            <a:r>
              <a:rPr lang="pl-PL" sz="2400" dirty="0" smtClean="0"/>
              <a:t>;</a:t>
            </a:r>
          </a:p>
          <a:p>
            <a:r>
              <a:rPr lang="pl-PL" sz="2400" dirty="0" smtClean="0"/>
              <a:t>im </a:t>
            </a:r>
            <a:r>
              <a:rPr lang="pl-PL" sz="2400" dirty="0" err="1" smtClean="0"/>
              <a:t>Tourismussektor</a:t>
            </a:r>
            <a:r>
              <a:rPr lang="pl-PL" sz="2400" dirty="0" smtClean="0"/>
              <a:t> (</a:t>
            </a:r>
            <a:r>
              <a:rPr lang="pl-PL" sz="2400" dirty="0" err="1" smtClean="0"/>
              <a:t>Kinderbetreuung</a:t>
            </a:r>
            <a:r>
              <a:rPr lang="pl-PL" sz="2400" dirty="0" smtClean="0"/>
              <a:t>, </a:t>
            </a:r>
            <a:r>
              <a:rPr lang="pl-PL" sz="2400" dirty="0" err="1" smtClean="0"/>
              <a:t>Jugendveranstaltungen</a:t>
            </a:r>
            <a:r>
              <a:rPr lang="pl-PL" sz="2400" dirty="0" smtClean="0"/>
              <a:t>).</a:t>
            </a:r>
            <a:endParaRPr lang="pl-PL" sz="2400" dirty="0"/>
          </a:p>
        </p:txBody>
      </p:sp>
      <p:pic>
        <p:nvPicPr>
          <p:cNvPr id="5" name="Picture 2" descr="Znalezione obrazy dla zapytania pÃ¤dagogi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59863">
            <a:off x="-379946" y="2024693"/>
            <a:ext cx="5712343" cy="4074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209692"/>
          </a:xfrm>
        </p:spPr>
        <p:txBody>
          <a:bodyPr/>
          <a:lstStyle/>
          <a:p>
            <a:pPr algn="ctr"/>
            <a:r>
              <a:rPr lang="pl-PL" dirty="0" err="1" smtClean="0">
                <a:latin typeface="+mn-lt"/>
              </a:rPr>
              <a:t>Wortschatz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zum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Thema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 numCol="2" spcCol="360000">
            <a:normAutofit fontScale="85000" lnSpcReduction="20000"/>
          </a:bodyPr>
          <a:lstStyle/>
          <a:p>
            <a:pPr marL="0" indent="0">
              <a:buNone/>
            </a:pPr>
            <a:r>
              <a:rPr lang="pl-PL" sz="1900" b="1" dirty="0" err="1" smtClean="0">
                <a:solidFill>
                  <a:schemeClr val="accent6"/>
                </a:solidFill>
              </a:rPr>
              <a:t>Die</a:t>
            </a:r>
            <a:r>
              <a:rPr lang="pl-PL" sz="1900" b="1" dirty="0" smtClean="0">
                <a:solidFill>
                  <a:schemeClr val="accent6"/>
                </a:solidFill>
              </a:rPr>
              <a:t> </a:t>
            </a:r>
            <a:r>
              <a:rPr lang="pl-PL" sz="1900" b="1" dirty="0" err="1" smtClean="0">
                <a:solidFill>
                  <a:schemeClr val="accent6"/>
                </a:solidFill>
              </a:rPr>
              <a:t>Substantive</a:t>
            </a:r>
            <a:r>
              <a:rPr lang="pl-PL" sz="1900" b="1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de-DE" sz="1900" dirty="0" smtClean="0">
                <a:solidFill>
                  <a:schemeClr val="accent6"/>
                </a:solidFill>
              </a:rPr>
              <a:t>Arbeitsfeld das, -er – </a:t>
            </a:r>
            <a:r>
              <a:rPr lang="de-DE" sz="1900" dirty="0" err="1" smtClean="0">
                <a:solidFill>
                  <a:schemeClr val="accent6"/>
                </a:solidFill>
              </a:rPr>
              <a:t>obszar</a:t>
            </a:r>
            <a:r>
              <a:rPr lang="de-DE" sz="1900" dirty="0" smtClean="0">
                <a:solidFill>
                  <a:schemeClr val="accent6"/>
                </a:solidFill>
              </a:rPr>
              <a:t> </a:t>
            </a:r>
            <a:r>
              <a:rPr lang="de-DE" sz="1900" dirty="0" err="1" smtClean="0">
                <a:solidFill>
                  <a:schemeClr val="accent6"/>
                </a:solidFill>
              </a:rPr>
              <a:t>pracy</a:t>
            </a:r>
            <a:endParaRPr lang="pl-PL" sz="1900" dirty="0" smtClean="0">
              <a:solidFill>
                <a:schemeClr val="accent6"/>
              </a:solidFill>
            </a:endParaRPr>
          </a:p>
          <a:p>
            <a:r>
              <a:rPr lang="de-DE" sz="1900" dirty="0" smtClean="0">
                <a:solidFill>
                  <a:schemeClr val="accent6"/>
                </a:solidFill>
              </a:rPr>
              <a:t>Begriff der, -e – </a:t>
            </a:r>
            <a:r>
              <a:rPr lang="de-DE" sz="1900" dirty="0" err="1" smtClean="0">
                <a:solidFill>
                  <a:schemeClr val="accent6"/>
                </a:solidFill>
              </a:rPr>
              <a:t>pojęcie</a:t>
            </a:r>
            <a:endParaRPr lang="pl-PL" sz="1900" dirty="0" smtClean="0">
              <a:solidFill>
                <a:schemeClr val="accent6"/>
              </a:solidFill>
            </a:endParaRPr>
          </a:p>
          <a:p>
            <a:r>
              <a:rPr lang="de-DE" sz="1900" dirty="0" smtClean="0">
                <a:solidFill>
                  <a:schemeClr val="accent6"/>
                </a:solidFill>
              </a:rPr>
              <a:t>Bereich der, -e – </a:t>
            </a:r>
            <a:r>
              <a:rPr lang="de-DE" sz="1900" dirty="0" err="1" smtClean="0">
                <a:solidFill>
                  <a:schemeClr val="accent6"/>
                </a:solidFill>
              </a:rPr>
              <a:t>dziedzina</a:t>
            </a:r>
            <a:endParaRPr lang="pl-PL" sz="1900" dirty="0" smtClean="0">
              <a:solidFill>
                <a:schemeClr val="accent6"/>
              </a:solidFill>
            </a:endParaRPr>
          </a:p>
          <a:p>
            <a:r>
              <a:rPr lang="de-DE" sz="1900" dirty="0" err="1" smtClean="0">
                <a:solidFill>
                  <a:schemeClr val="accent6"/>
                </a:solidFill>
              </a:rPr>
              <a:t>Einrichtunge</a:t>
            </a:r>
            <a:r>
              <a:rPr lang="de-DE" sz="1900" dirty="0" smtClean="0">
                <a:solidFill>
                  <a:schemeClr val="accent6"/>
                </a:solidFill>
              </a:rPr>
              <a:t> die, -en – </a:t>
            </a:r>
            <a:r>
              <a:rPr lang="de-DE" sz="1900" dirty="0" err="1" smtClean="0">
                <a:solidFill>
                  <a:schemeClr val="accent6"/>
                </a:solidFill>
              </a:rPr>
              <a:t>instytucja</a:t>
            </a:r>
            <a:endParaRPr lang="pl-PL" sz="1900" dirty="0" smtClean="0">
              <a:solidFill>
                <a:schemeClr val="accent6"/>
              </a:solidFill>
            </a:endParaRPr>
          </a:p>
          <a:p>
            <a:r>
              <a:rPr lang="de-DE" sz="1900" dirty="0" smtClean="0">
                <a:solidFill>
                  <a:schemeClr val="accent6"/>
                </a:solidFill>
              </a:rPr>
              <a:t>Erwachsenenbildung die, Ø – </a:t>
            </a:r>
            <a:r>
              <a:rPr lang="de-DE" sz="1900" dirty="0" err="1" smtClean="0">
                <a:solidFill>
                  <a:schemeClr val="accent6"/>
                </a:solidFill>
              </a:rPr>
              <a:t>edukacja</a:t>
            </a:r>
            <a:r>
              <a:rPr lang="de-DE" sz="1900" dirty="0" smtClean="0">
                <a:solidFill>
                  <a:schemeClr val="accent6"/>
                </a:solidFill>
              </a:rPr>
              <a:t>  (</a:t>
            </a:r>
            <a:r>
              <a:rPr lang="de-DE" sz="1900" dirty="0" err="1" smtClean="0">
                <a:solidFill>
                  <a:schemeClr val="accent6"/>
                </a:solidFill>
              </a:rPr>
              <a:t>kształcenie</a:t>
            </a:r>
            <a:r>
              <a:rPr lang="de-DE" sz="1900" dirty="0" smtClean="0">
                <a:solidFill>
                  <a:schemeClr val="accent6"/>
                </a:solidFill>
              </a:rPr>
              <a:t>) </a:t>
            </a:r>
            <a:r>
              <a:rPr lang="de-DE" sz="1900" dirty="0" err="1" smtClean="0">
                <a:solidFill>
                  <a:schemeClr val="accent6"/>
                </a:solidFill>
              </a:rPr>
              <a:t>dorosłych</a:t>
            </a:r>
            <a:r>
              <a:rPr lang="de-DE" sz="1900" dirty="0" smtClean="0">
                <a:solidFill>
                  <a:schemeClr val="accent6"/>
                </a:solidFill>
              </a:rPr>
              <a:t> </a:t>
            </a:r>
            <a:endParaRPr lang="pl-PL" sz="1900" dirty="0" smtClean="0">
              <a:solidFill>
                <a:schemeClr val="accent6"/>
              </a:solidFill>
            </a:endParaRPr>
          </a:p>
          <a:p>
            <a:r>
              <a:rPr lang="de-DE" sz="1900" dirty="0" smtClean="0">
                <a:solidFill>
                  <a:schemeClr val="accent6"/>
                </a:solidFill>
              </a:rPr>
              <a:t>Erzieher der, Ø – </a:t>
            </a:r>
            <a:r>
              <a:rPr lang="de-DE" sz="1900" dirty="0" err="1" smtClean="0">
                <a:solidFill>
                  <a:schemeClr val="accent6"/>
                </a:solidFill>
              </a:rPr>
              <a:t>wychowawca</a:t>
            </a:r>
            <a:endParaRPr lang="pl-PL" sz="1900" dirty="0" smtClean="0">
              <a:solidFill>
                <a:schemeClr val="accent6"/>
              </a:solidFill>
            </a:endParaRPr>
          </a:p>
          <a:p>
            <a:r>
              <a:rPr lang="de-DE" sz="1900" dirty="0" smtClean="0">
                <a:solidFill>
                  <a:schemeClr val="accent6"/>
                </a:solidFill>
              </a:rPr>
              <a:t>Erziehung die, Ø – </a:t>
            </a:r>
            <a:r>
              <a:rPr lang="de-DE" sz="1900" dirty="0" err="1" smtClean="0">
                <a:solidFill>
                  <a:schemeClr val="accent6"/>
                </a:solidFill>
              </a:rPr>
              <a:t>wychowanie</a:t>
            </a:r>
            <a:endParaRPr lang="pl-PL" sz="1900" dirty="0" smtClean="0">
              <a:solidFill>
                <a:schemeClr val="accent6"/>
              </a:solidFill>
            </a:endParaRPr>
          </a:p>
          <a:p>
            <a:r>
              <a:rPr lang="de-DE" sz="1900" dirty="0" smtClean="0">
                <a:solidFill>
                  <a:schemeClr val="accent6"/>
                </a:solidFill>
              </a:rPr>
              <a:t>Erziehungswissenschaft die, Ø – </a:t>
            </a:r>
            <a:r>
              <a:rPr lang="de-DE" sz="1900" dirty="0" err="1" smtClean="0">
                <a:solidFill>
                  <a:schemeClr val="accent6"/>
                </a:solidFill>
              </a:rPr>
              <a:t>nauka</a:t>
            </a:r>
            <a:r>
              <a:rPr lang="de-DE" sz="1900" dirty="0" smtClean="0">
                <a:solidFill>
                  <a:schemeClr val="accent6"/>
                </a:solidFill>
              </a:rPr>
              <a:t> o </a:t>
            </a:r>
            <a:r>
              <a:rPr lang="de-DE" sz="1900" dirty="0" err="1" smtClean="0">
                <a:solidFill>
                  <a:schemeClr val="accent6"/>
                </a:solidFill>
              </a:rPr>
              <a:t>wychowaniu</a:t>
            </a:r>
            <a:r>
              <a:rPr lang="de-DE" sz="1900" dirty="0" smtClean="0">
                <a:solidFill>
                  <a:schemeClr val="accent6"/>
                </a:solidFill>
              </a:rPr>
              <a:t> (</a:t>
            </a:r>
            <a:r>
              <a:rPr lang="de-DE" sz="1900" dirty="0" err="1" smtClean="0">
                <a:solidFill>
                  <a:schemeClr val="accent6"/>
                </a:solidFill>
              </a:rPr>
              <a:t>inaczej</a:t>
            </a:r>
            <a:r>
              <a:rPr lang="de-DE" sz="1900" dirty="0" smtClean="0">
                <a:solidFill>
                  <a:schemeClr val="accent6"/>
                </a:solidFill>
              </a:rPr>
              <a:t> </a:t>
            </a:r>
            <a:r>
              <a:rPr lang="de-DE" sz="1900" dirty="0" err="1" smtClean="0">
                <a:solidFill>
                  <a:schemeClr val="accent6"/>
                </a:solidFill>
              </a:rPr>
              <a:t>pedagogika</a:t>
            </a:r>
            <a:r>
              <a:rPr lang="de-DE" sz="1900" dirty="0" smtClean="0">
                <a:solidFill>
                  <a:schemeClr val="accent6"/>
                </a:solidFill>
              </a:rPr>
              <a:t>)</a:t>
            </a:r>
            <a:endParaRPr lang="pl-PL" sz="1900" dirty="0" smtClean="0">
              <a:solidFill>
                <a:schemeClr val="accent6"/>
              </a:solidFill>
            </a:endParaRPr>
          </a:p>
          <a:p>
            <a:r>
              <a:rPr lang="de-DE" sz="1900" dirty="0" smtClean="0">
                <a:solidFill>
                  <a:schemeClr val="accent6"/>
                </a:solidFill>
              </a:rPr>
              <a:t>Grundlage die, -en, – </a:t>
            </a:r>
            <a:r>
              <a:rPr lang="de-DE" sz="1900" dirty="0" err="1" smtClean="0">
                <a:solidFill>
                  <a:schemeClr val="accent6"/>
                </a:solidFill>
              </a:rPr>
              <a:t>podstawa</a:t>
            </a:r>
            <a:endParaRPr lang="pl-PL" sz="1900" dirty="0" smtClean="0">
              <a:solidFill>
                <a:schemeClr val="accent6"/>
              </a:solidFill>
            </a:endParaRPr>
          </a:p>
          <a:p>
            <a:r>
              <a:rPr lang="pl-PL" sz="1900" dirty="0" err="1" smtClean="0">
                <a:solidFill>
                  <a:schemeClr val="accent6"/>
                </a:solidFill>
              </a:rPr>
              <a:t>Heilpädagoge</a:t>
            </a:r>
            <a:r>
              <a:rPr lang="pl-PL" sz="1900" dirty="0" smtClean="0">
                <a:solidFill>
                  <a:schemeClr val="accent6"/>
                </a:solidFill>
              </a:rPr>
              <a:t>, der -n – wychowawca w szkole specjalnej</a:t>
            </a:r>
          </a:p>
          <a:p>
            <a:r>
              <a:rPr lang="de-DE" sz="1900" dirty="0" smtClean="0">
                <a:solidFill>
                  <a:schemeClr val="accent6"/>
                </a:solidFill>
              </a:rPr>
              <a:t>Justizvollzugsanstalt, die -en – </a:t>
            </a:r>
            <a:r>
              <a:rPr lang="de-DE" sz="1900" dirty="0" err="1" smtClean="0">
                <a:solidFill>
                  <a:schemeClr val="accent6"/>
                </a:solidFill>
              </a:rPr>
              <a:t>zakład</a:t>
            </a:r>
            <a:r>
              <a:rPr lang="de-DE" sz="1900" dirty="0" smtClean="0">
                <a:solidFill>
                  <a:schemeClr val="accent6"/>
                </a:solidFill>
              </a:rPr>
              <a:t> </a:t>
            </a:r>
            <a:r>
              <a:rPr lang="de-DE" sz="1900" dirty="0" err="1" smtClean="0">
                <a:solidFill>
                  <a:schemeClr val="accent6"/>
                </a:solidFill>
              </a:rPr>
              <a:t>penitencjalny</a:t>
            </a:r>
            <a:endParaRPr lang="pl-PL" sz="1900" dirty="0" smtClean="0">
              <a:solidFill>
                <a:schemeClr val="accent6"/>
              </a:solidFill>
            </a:endParaRPr>
          </a:p>
          <a:p>
            <a:r>
              <a:rPr lang="de-DE" sz="1900" dirty="0" smtClean="0">
                <a:solidFill>
                  <a:schemeClr val="accent6"/>
                </a:solidFill>
              </a:rPr>
              <a:t>Leiter der, Ø – </a:t>
            </a:r>
            <a:r>
              <a:rPr lang="de-DE" sz="1900" dirty="0" err="1" smtClean="0">
                <a:solidFill>
                  <a:schemeClr val="accent6"/>
                </a:solidFill>
              </a:rPr>
              <a:t>kierownik</a:t>
            </a:r>
            <a:endParaRPr lang="pl-PL" sz="1900" dirty="0" smtClean="0">
              <a:solidFill>
                <a:schemeClr val="accent6"/>
              </a:solidFill>
            </a:endParaRPr>
          </a:p>
          <a:p>
            <a:r>
              <a:rPr lang="de-DE" sz="1900" dirty="0" smtClean="0">
                <a:solidFill>
                  <a:schemeClr val="accent6"/>
                </a:solidFill>
              </a:rPr>
              <a:t>Seniorenheim das, -e – </a:t>
            </a:r>
            <a:r>
              <a:rPr lang="de-DE" sz="1900" dirty="0" err="1" smtClean="0">
                <a:solidFill>
                  <a:schemeClr val="accent6"/>
                </a:solidFill>
              </a:rPr>
              <a:t>dom</a:t>
            </a:r>
            <a:r>
              <a:rPr lang="de-DE" sz="1900" dirty="0" smtClean="0">
                <a:solidFill>
                  <a:schemeClr val="accent6"/>
                </a:solidFill>
              </a:rPr>
              <a:t> </a:t>
            </a:r>
            <a:r>
              <a:rPr lang="de-DE" sz="1900" dirty="0" err="1" smtClean="0">
                <a:solidFill>
                  <a:schemeClr val="accent6"/>
                </a:solidFill>
              </a:rPr>
              <a:t>starców</a:t>
            </a:r>
            <a:endParaRPr lang="pl-PL" sz="1900" dirty="0" smtClean="0">
              <a:solidFill>
                <a:schemeClr val="accent6"/>
              </a:solidFill>
            </a:endParaRPr>
          </a:p>
          <a:p>
            <a:r>
              <a:rPr lang="de-DE" sz="1900" dirty="0" smtClean="0">
                <a:solidFill>
                  <a:schemeClr val="accent6"/>
                </a:solidFill>
              </a:rPr>
              <a:t>Sonderpädagoge, der -n – </a:t>
            </a:r>
            <a:r>
              <a:rPr lang="de-DE" sz="1900" dirty="0" err="1" smtClean="0">
                <a:solidFill>
                  <a:schemeClr val="accent6"/>
                </a:solidFill>
              </a:rPr>
              <a:t>pedagog</a:t>
            </a:r>
            <a:r>
              <a:rPr lang="de-DE" sz="1900" dirty="0" smtClean="0">
                <a:solidFill>
                  <a:schemeClr val="accent6"/>
                </a:solidFill>
              </a:rPr>
              <a:t> </a:t>
            </a:r>
            <a:r>
              <a:rPr lang="de-DE" sz="1900" dirty="0" err="1" smtClean="0">
                <a:solidFill>
                  <a:schemeClr val="accent6"/>
                </a:solidFill>
              </a:rPr>
              <a:t>socjalny</a:t>
            </a:r>
            <a:endParaRPr lang="pl-PL" sz="1900" dirty="0" smtClean="0">
              <a:solidFill>
                <a:schemeClr val="accent6"/>
              </a:solidFill>
            </a:endParaRPr>
          </a:p>
          <a:p>
            <a:r>
              <a:rPr lang="pl-PL" sz="1900" dirty="0" err="1" smtClean="0">
                <a:solidFill>
                  <a:schemeClr val="accent6"/>
                </a:solidFill>
              </a:rPr>
              <a:t>Sozialpädagoge</a:t>
            </a:r>
            <a:r>
              <a:rPr lang="pl-PL" sz="1900" dirty="0" smtClean="0">
                <a:solidFill>
                  <a:schemeClr val="accent6"/>
                </a:solidFill>
              </a:rPr>
              <a:t>, der -n – pedagog socjalny</a:t>
            </a:r>
          </a:p>
          <a:p>
            <a:endParaRPr lang="pl-PL" sz="1900" dirty="0" smtClean="0">
              <a:solidFill>
                <a:schemeClr val="accent6"/>
              </a:solidFill>
            </a:endParaRPr>
          </a:p>
          <a:p>
            <a:pPr>
              <a:buNone/>
            </a:pPr>
            <a:endParaRPr lang="pl-PL" sz="19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pl-PL" sz="1900" b="1" dirty="0" err="1" smtClean="0">
                <a:solidFill>
                  <a:schemeClr val="accent6"/>
                </a:solidFill>
              </a:rPr>
              <a:t>Die</a:t>
            </a:r>
            <a:r>
              <a:rPr lang="pl-PL" sz="1900" b="1" dirty="0" smtClean="0">
                <a:solidFill>
                  <a:schemeClr val="accent6"/>
                </a:solidFill>
              </a:rPr>
              <a:t> </a:t>
            </a:r>
            <a:r>
              <a:rPr lang="pl-PL" sz="1900" b="1" dirty="0" err="1" smtClean="0">
                <a:solidFill>
                  <a:schemeClr val="accent6"/>
                </a:solidFill>
              </a:rPr>
              <a:t>Adjektive</a:t>
            </a:r>
            <a:endParaRPr lang="pl-PL" sz="1900" b="1" dirty="0" smtClean="0">
              <a:solidFill>
                <a:schemeClr val="accent6"/>
              </a:solidFill>
            </a:endParaRPr>
          </a:p>
          <a:p>
            <a:pPr marL="273050" indent="-177800"/>
            <a:r>
              <a:rPr lang="pl-PL" sz="1900" dirty="0" err="1" smtClean="0">
                <a:solidFill>
                  <a:schemeClr val="accent6"/>
                </a:solidFill>
              </a:rPr>
              <a:t>außerschulisch</a:t>
            </a:r>
            <a:r>
              <a:rPr lang="pl-PL" sz="1900" dirty="0" smtClean="0">
                <a:solidFill>
                  <a:schemeClr val="accent6"/>
                </a:solidFill>
              </a:rPr>
              <a:t> – pozaszkolny</a:t>
            </a:r>
          </a:p>
          <a:p>
            <a:pPr marL="273050" indent="-177800"/>
            <a:r>
              <a:rPr lang="pl-PL" sz="1900" dirty="0" err="1" smtClean="0">
                <a:solidFill>
                  <a:schemeClr val="accent6"/>
                </a:solidFill>
              </a:rPr>
              <a:t>behindert</a:t>
            </a:r>
            <a:r>
              <a:rPr lang="pl-PL" sz="1900" dirty="0" smtClean="0">
                <a:solidFill>
                  <a:schemeClr val="accent6"/>
                </a:solidFill>
              </a:rPr>
              <a:t> – niepełnosprawny</a:t>
            </a:r>
          </a:p>
          <a:p>
            <a:pPr marL="273050" indent="-177800"/>
            <a:r>
              <a:rPr lang="pl-PL" sz="1900" dirty="0" err="1" smtClean="0">
                <a:solidFill>
                  <a:schemeClr val="accent6"/>
                </a:solidFill>
              </a:rPr>
              <a:t>interdisziplinär</a:t>
            </a:r>
            <a:r>
              <a:rPr lang="pl-PL" sz="1900" dirty="0" smtClean="0">
                <a:solidFill>
                  <a:schemeClr val="accent6"/>
                </a:solidFill>
              </a:rPr>
              <a:t> – interdyscyplinarny</a:t>
            </a:r>
          </a:p>
          <a:p>
            <a:pPr marL="273050" indent="-177800"/>
            <a:r>
              <a:rPr lang="pl-PL" sz="1900" dirty="0" err="1" smtClean="0">
                <a:solidFill>
                  <a:schemeClr val="accent6"/>
                </a:solidFill>
              </a:rPr>
              <a:t>öffentich</a:t>
            </a:r>
            <a:r>
              <a:rPr lang="pl-PL" sz="1900" dirty="0" smtClean="0">
                <a:solidFill>
                  <a:schemeClr val="accent6"/>
                </a:solidFill>
              </a:rPr>
              <a:t> – </a:t>
            </a:r>
            <a:r>
              <a:rPr lang="pl-PL" sz="1900" dirty="0" err="1" smtClean="0">
                <a:solidFill>
                  <a:schemeClr val="accent6"/>
                </a:solidFill>
              </a:rPr>
              <a:t>publiczy</a:t>
            </a:r>
            <a:endParaRPr lang="pl-PL" sz="1900" dirty="0" smtClean="0">
              <a:solidFill>
                <a:schemeClr val="accent6"/>
              </a:solidFill>
            </a:endParaRPr>
          </a:p>
          <a:p>
            <a:pPr marL="273050" indent="-177800"/>
            <a:r>
              <a:rPr lang="pl-PL" sz="1900" dirty="0" err="1" smtClean="0">
                <a:solidFill>
                  <a:schemeClr val="accent6"/>
                </a:solidFill>
              </a:rPr>
              <a:t>privat</a:t>
            </a:r>
            <a:r>
              <a:rPr lang="pl-PL" sz="1900" dirty="0" smtClean="0">
                <a:solidFill>
                  <a:schemeClr val="accent6"/>
                </a:solidFill>
              </a:rPr>
              <a:t> – prywatny</a:t>
            </a:r>
          </a:p>
          <a:p>
            <a:pPr marL="273050" indent="-177800"/>
            <a:endParaRPr lang="pl-PL" sz="19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pl-PL" sz="1900" b="1" dirty="0" err="1" smtClean="0">
                <a:solidFill>
                  <a:schemeClr val="accent6"/>
                </a:solidFill>
              </a:rPr>
              <a:t>Die</a:t>
            </a:r>
            <a:r>
              <a:rPr lang="pl-PL" sz="1900" b="1" dirty="0" smtClean="0">
                <a:solidFill>
                  <a:schemeClr val="accent6"/>
                </a:solidFill>
              </a:rPr>
              <a:t> </a:t>
            </a:r>
            <a:r>
              <a:rPr lang="pl-PL" sz="1900" b="1" dirty="0" err="1" smtClean="0">
                <a:solidFill>
                  <a:schemeClr val="accent6"/>
                </a:solidFill>
              </a:rPr>
              <a:t>Verben</a:t>
            </a:r>
            <a:endParaRPr lang="pl-PL" sz="1900" b="1" dirty="0" smtClean="0">
              <a:solidFill>
                <a:schemeClr val="accent6"/>
              </a:solidFill>
            </a:endParaRPr>
          </a:p>
          <a:p>
            <a:r>
              <a:rPr lang="pl-PL" sz="1900" dirty="0" err="1" smtClean="0"/>
              <a:t>ableiten</a:t>
            </a:r>
            <a:r>
              <a:rPr lang="pl-PL" sz="1900" dirty="0" smtClean="0"/>
              <a:t> </a:t>
            </a:r>
            <a:r>
              <a:rPr lang="pl-PL" sz="1900" dirty="0" err="1" smtClean="0"/>
              <a:t>aus</a:t>
            </a:r>
            <a:r>
              <a:rPr lang="pl-PL" sz="1900" dirty="0" smtClean="0"/>
              <a:t> – wywodzić się od czegoś</a:t>
            </a:r>
          </a:p>
          <a:p>
            <a:r>
              <a:rPr lang="pl-PL" sz="1900" dirty="0" err="1" smtClean="0"/>
              <a:t>abschließen</a:t>
            </a:r>
            <a:r>
              <a:rPr lang="pl-PL" sz="1900" dirty="0" smtClean="0"/>
              <a:t> – kończyć</a:t>
            </a:r>
          </a:p>
          <a:p>
            <a:r>
              <a:rPr lang="pl-PL" sz="1900" dirty="0" err="1" smtClean="0"/>
              <a:t>befassen</a:t>
            </a:r>
            <a:r>
              <a:rPr lang="pl-PL" sz="1900" dirty="0" smtClean="0"/>
              <a:t> – zajmować się</a:t>
            </a:r>
          </a:p>
          <a:p>
            <a:r>
              <a:rPr lang="pl-PL" sz="1900" dirty="0" err="1" smtClean="0"/>
              <a:t>behandeln</a:t>
            </a:r>
            <a:r>
              <a:rPr lang="pl-PL" sz="1900" dirty="0" smtClean="0"/>
              <a:t> – opracowywać temat</a:t>
            </a:r>
          </a:p>
          <a:p>
            <a:r>
              <a:rPr lang="pl-PL" sz="1900" dirty="0" err="1" smtClean="0"/>
              <a:t>beraten</a:t>
            </a:r>
            <a:r>
              <a:rPr lang="pl-PL" sz="1900" dirty="0" smtClean="0"/>
              <a:t> – doradzać</a:t>
            </a:r>
          </a:p>
          <a:p>
            <a:r>
              <a:rPr lang="pl-PL" sz="1900" dirty="0" err="1" smtClean="0"/>
              <a:t>bestehen</a:t>
            </a:r>
            <a:r>
              <a:rPr lang="pl-PL" sz="1900" dirty="0" smtClean="0"/>
              <a:t> – składać się</a:t>
            </a:r>
          </a:p>
          <a:p>
            <a:r>
              <a:rPr lang="pl-PL" sz="1900" dirty="0" err="1" smtClean="0"/>
              <a:t>betreuen</a:t>
            </a:r>
            <a:r>
              <a:rPr lang="pl-PL" sz="1900" dirty="0" smtClean="0"/>
              <a:t> – opiekować się</a:t>
            </a:r>
          </a:p>
          <a:p>
            <a:r>
              <a:rPr lang="pl-PL" sz="1900" dirty="0" err="1" smtClean="0"/>
              <a:t>erziehen</a:t>
            </a:r>
            <a:r>
              <a:rPr lang="pl-PL" sz="1900" dirty="0" smtClean="0"/>
              <a:t> – wychowywać</a:t>
            </a:r>
          </a:p>
          <a:p>
            <a:r>
              <a:rPr lang="pl-PL" sz="1900" dirty="0" err="1" smtClean="0"/>
              <a:t>unterwiesen</a:t>
            </a:r>
            <a:r>
              <a:rPr lang="pl-PL" sz="1900" dirty="0" smtClean="0"/>
              <a:t> – instruować</a:t>
            </a:r>
          </a:p>
          <a:p>
            <a:r>
              <a:rPr lang="pl-PL" sz="1900" dirty="0" err="1" smtClean="0"/>
              <a:t>verknüpfen</a:t>
            </a:r>
            <a:r>
              <a:rPr lang="pl-PL" sz="1900" dirty="0" smtClean="0"/>
              <a:t> – wiązać się </a:t>
            </a:r>
          </a:p>
          <a:p>
            <a:pPr marL="273050" indent="-177800"/>
            <a:endParaRPr lang="pl-PL" sz="1800" dirty="0" smtClean="0">
              <a:solidFill>
                <a:srgbClr val="00B050"/>
              </a:solidFill>
            </a:endParaRPr>
          </a:p>
          <a:p>
            <a:pPr marL="273050" indent="-177800"/>
            <a:endParaRPr lang="pl-PL" sz="1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209692"/>
          </a:xfrm>
        </p:spPr>
        <p:txBody>
          <a:bodyPr/>
          <a:lstStyle/>
          <a:p>
            <a:pPr algn="ctr"/>
            <a:r>
              <a:rPr lang="pl-PL" dirty="0" err="1" smtClean="0">
                <a:latin typeface="+mn-lt"/>
              </a:rPr>
              <a:t>Wortschatz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zum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Thema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3714776"/>
          </a:xfrm>
        </p:spPr>
        <p:txBody>
          <a:bodyPr numCol="2" spcCol="360000">
            <a:normAutofit/>
          </a:bodyPr>
          <a:lstStyle/>
          <a:p>
            <a:pPr lvl="0">
              <a:buNone/>
            </a:pPr>
            <a:r>
              <a:rPr lang="pl-PL" sz="1800" b="1" dirty="0" err="1" smtClean="0"/>
              <a:t>Wendungen</a:t>
            </a:r>
            <a:r>
              <a:rPr lang="pl-PL" sz="1800" b="1" dirty="0" smtClean="0"/>
              <a:t>:</a:t>
            </a:r>
          </a:p>
          <a:p>
            <a:pPr lvl="0"/>
            <a:r>
              <a:rPr lang="pl-PL" sz="1600" dirty="0" err="1" smtClean="0"/>
              <a:t>als</a:t>
            </a:r>
            <a:r>
              <a:rPr lang="pl-PL" sz="1600" dirty="0" smtClean="0"/>
              <a:t> </a:t>
            </a:r>
            <a:r>
              <a:rPr lang="pl-PL" sz="1600" dirty="0" err="1" smtClean="0"/>
              <a:t>etwas</a:t>
            </a:r>
            <a:r>
              <a:rPr lang="pl-PL" sz="1600" dirty="0" smtClean="0"/>
              <a:t> </a:t>
            </a:r>
            <a:r>
              <a:rPr lang="pl-PL" sz="1600" dirty="0" err="1" smtClean="0"/>
              <a:t>tätig</a:t>
            </a:r>
            <a:r>
              <a:rPr lang="pl-PL" sz="1600" dirty="0" smtClean="0"/>
              <a:t> </a:t>
            </a:r>
            <a:r>
              <a:rPr lang="pl-PL" sz="1600" dirty="0" err="1" smtClean="0"/>
              <a:t>sein</a:t>
            </a:r>
            <a:r>
              <a:rPr lang="pl-PL" sz="1600" dirty="0" smtClean="0"/>
              <a:t> – pracować jako ktoś</a:t>
            </a:r>
          </a:p>
          <a:p>
            <a:pPr lvl="0"/>
            <a:r>
              <a:rPr lang="de-DE" sz="1600" dirty="0" smtClean="0"/>
              <a:t>der Umgang mit behinderten Menschen </a:t>
            </a:r>
            <a:r>
              <a:rPr lang="pl-PL" sz="1600" dirty="0" smtClean="0"/>
              <a:t> - zajmowanie się osobami niepełnosprawnymi</a:t>
            </a:r>
          </a:p>
          <a:p>
            <a:pPr lvl="0"/>
            <a:r>
              <a:rPr lang="de-DE" sz="1600" dirty="0" smtClean="0"/>
              <a:t>eine breite Auswahl an Beschäftigungsmöglichkeiten – </a:t>
            </a:r>
            <a:r>
              <a:rPr lang="de-DE" sz="1600" dirty="0" err="1" smtClean="0"/>
              <a:t>szeroki</a:t>
            </a:r>
            <a:r>
              <a:rPr lang="de-DE" sz="1600" dirty="0" smtClean="0"/>
              <a:t> </a:t>
            </a:r>
            <a:r>
              <a:rPr lang="de-DE" sz="1600" dirty="0" err="1" smtClean="0"/>
              <a:t>zakres</a:t>
            </a:r>
            <a:r>
              <a:rPr lang="de-DE" sz="1600" dirty="0" smtClean="0"/>
              <a:t> </a:t>
            </a:r>
            <a:r>
              <a:rPr lang="de-DE" sz="1600" dirty="0" err="1" smtClean="0"/>
              <a:t>możliwości</a:t>
            </a:r>
            <a:r>
              <a:rPr lang="de-DE" sz="1600" dirty="0" smtClean="0"/>
              <a:t> </a:t>
            </a:r>
            <a:r>
              <a:rPr lang="de-DE" sz="1600" dirty="0" err="1" smtClean="0"/>
              <a:t>zatrudnienia</a:t>
            </a:r>
            <a:endParaRPr lang="pl-PL" sz="1600" dirty="0" smtClean="0"/>
          </a:p>
          <a:p>
            <a:pPr lvl="0"/>
            <a:r>
              <a:rPr lang="pl-PL" sz="1600" dirty="0" err="1" smtClean="0"/>
              <a:t>G</a:t>
            </a:r>
            <a:r>
              <a:rPr lang="de-DE" sz="1600" dirty="0" err="1" smtClean="0"/>
              <a:t>eschichte</a:t>
            </a:r>
            <a:r>
              <a:rPr lang="de-DE" sz="1600" dirty="0" smtClean="0"/>
              <a:t> der Pädagogik – </a:t>
            </a:r>
            <a:r>
              <a:rPr lang="de-DE" sz="1600" dirty="0" err="1" smtClean="0"/>
              <a:t>historia</a:t>
            </a:r>
            <a:r>
              <a:rPr lang="de-DE" sz="1600" dirty="0" smtClean="0"/>
              <a:t> </a:t>
            </a:r>
            <a:r>
              <a:rPr lang="de-DE" sz="1600" dirty="0" err="1" smtClean="0"/>
              <a:t>pedagogiki</a:t>
            </a:r>
            <a:r>
              <a:rPr lang="de-DE" sz="1600" dirty="0" smtClean="0"/>
              <a:t> </a:t>
            </a:r>
            <a:endParaRPr lang="pl-PL" sz="1600" dirty="0" smtClean="0"/>
          </a:p>
          <a:p>
            <a:pPr lvl="0"/>
            <a:r>
              <a:rPr lang="de-DE" sz="1600" dirty="0" smtClean="0"/>
              <a:t>gute Voraussetzungen für einen unproblematischen Schulstart zu schaffen – </a:t>
            </a:r>
            <a:r>
              <a:rPr lang="de-DE" sz="1600" dirty="0" err="1" smtClean="0"/>
              <a:t>stworzyć</a:t>
            </a:r>
            <a:r>
              <a:rPr lang="de-DE" sz="1600" dirty="0" smtClean="0"/>
              <a:t> </a:t>
            </a:r>
            <a:r>
              <a:rPr lang="de-DE" sz="1600" dirty="0" err="1" smtClean="0"/>
              <a:t>dobre</a:t>
            </a:r>
            <a:r>
              <a:rPr lang="de-DE" sz="1600" dirty="0" smtClean="0"/>
              <a:t> </a:t>
            </a:r>
            <a:r>
              <a:rPr lang="de-DE" sz="1600" dirty="0" err="1" smtClean="0"/>
              <a:t>warunki</a:t>
            </a:r>
            <a:r>
              <a:rPr lang="de-DE" sz="1600" dirty="0" smtClean="0"/>
              <a:t> do </a:t>
            </a:r>
            <a:r>
              <a:rPr lang="de-DE" sz="1600" dirty="0" err="1" smtClean="0"/>
              <a:t>bezproblemowego</a:t>
            </a:r>
            <a:r>
              <a:rPr lang="de-DE" sz="1600" dirty="0" smtClean="0"/>
              <a:t> </a:t>
            </a:r>
            <a:r>
              <a:rPr lang="de-DE" sz="1600" dirty="0" err="1" smtClean="0"/>
              <a:t>rozpoczęcia</a:t>
            </a:r>
            <a:r>
              <a:rPr lang="de-DE" sz="1600" dirty="0" smtClean="0"/>
              <a:t> </a:t>
            </a:r>
            <a:r>
              <a:rPr lang="de-DE" sz="1600" dirty="0" err="1" smtClean="0"/>
              <a:t>szkoły</a:t>
            </a:r>
            <a:endParaRPr lang="pl-PL" sz="1600" dirty="0" smtClean="0"/>
          </a:p>
          <a:p>
            <a:pPr lvl="0"/>
            <a:r>
              <a:rPr lang="de-DE" sz="1600" dirty="0" smtClean="0"/>
              <a:t>im Laufe des Studiums  - w </a:t>
            </a:r>
            <a:r>
              <a:rPr lang="de-DE" sz="1600" dirty="0" err="1" smtClean="0"/>
              <a:t>trakcie</a:t>
            </a:r>
            <a:r>
              <a:rPr lang="de-DE" sz="1600" dirty="0" smtClean="0"/>
              <a:t> </a:t>
            </a:r>
            <a:r>
              <a:rPr lang="de-DE" sz="1600" dirty="0" err="1" smtClean="0"/>
              <a:t>studiów</a:t>
            </a:r>
            <a:endParaRPr lang="pl-PL" sz="1600" dirty="0" smtClean="0"/>
          </a:p>
          <a:p>
            <a:pPr lvl="0"/>
            <a:r>
              <a:rPr lang="pl-PL" sz="1600" dirty="0" err="1" smtClean="0"/>
              <a:t>spezielle</a:t>
            </a:r>
            <a:r>
              <a:rPr lang="pl-PL" sz="1600" dirty="0" smtClean="0"/>
              <a:t> </a:t>
            </a:r>
            <a:r>
              <a:rPr lang="pl-PL" sz="1600" dirty="0" err="1" smtClean="0"/>
              <a:t>Bildungseinrichtungen</a:t>
            </a:r>
            <a:r>
              <a:rPr lang="pl-PL" sz="1600" dirty="0" smtClean="0"/>
              <a:t> – instytucje kształcenia specjalnego </a:t>
            </a:r>
          </a:p>
          <a:p>
            <a:pPr lvl="0"/>
            <a:r>
              <a:rPr lang="pl-PL" sz="1600" dirty="0" err="1" smtClean="0"/>
              <a:t>Wohnheim</a:t>
            </a:r>
            <a:r>
              <a:rPr lang="pl-PL" sz="1600" dirty="0" smtClean="0"/>
              <a:t> </a:t>
            </a:r>
            <a:r>
              <a:rPr lang="pl-PL" sz="1600" dirty="0" err="1" smtClean="0"/>
              <a:t>für</a:t>
            </a:r>
            <a:r>
              <a:rPr lang="pl-PL" sz="1600" dirty="0" smtClean="0"/>
              <a:t> </a:t>
            </a:r>
            <a:r>
              <a:rPr lang="pl-PL" sz="1600" dirty="0" err="1" smtClean="0"/>
              <a:t>Senioren</a:t>
            </a:r>
            <a:r>
              <a:rPr lang="pl-PL" sz="1600" dirty="0" smtClean="0"/>
              <a:t> – dom opieki dla seniorów</a:t>
            </a:r>
          </a:p>
          <a:p>
            <a:pPr>
              <a:buNone/>
            </a:pP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066800"/>
          </a:xfrm>
        </p:spPr>
        <p:txBody>
          <a:bodyPr/>
          <a:lstStyle/>
          <a:p>
            <a:pPr algn="ctr"/>
            <a:r>
              <a:rPr lang="pl-PL" dirty="0" err="1" smtClean="0">
                <a:latin typeface="+mn-lt"/>
              </a:rPr>
              <a:t>Quellen</a:t>
            </a:r>
            <a:r>
              <a:rPr lang="pl-PL" dirty="0" smtClean="0">
                <a:latin typeface="+mn-lt"/>
              </a:rPr>
              <a:t>: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928802"/>
            <a:ext cx="8572560" cy="4429156"/>
          </a:xfrm>
        </p:spPr>
        <p:txBody>
          <a:bodyPr>
            <a:normAutofit/>
          </a:bodyPr>
          <a:lstStyle/>
          <a:p>
            <a:r>
              <a:rPr lang="pl-PL" sz="2000" dirty="0" smtClean="0">
                <a:hlinkClick r:id="rId2"/>
              </a:rPr>
              <a:t>https://de.wikipedia.org/wiki/P%C3%A4dagoge</a:t>
            </a:r>
            <a:endParaRPr lang="pl-PL" sz="2000" dirty="0" smtClean="0"/>
          </a:p>
          <a:p>
            <a:r>
              <a:rPr lang="pl-PL" sz="2000" dirty="0" smtClean="0">
                <a:hlinkClick r:id="rId3"/>
              </a:rPr>
              <a:t>https://www.gehalt.de/beruf/diplom-paedagoge-diplom-paedagogin</a:t>
            </a:r>
            <a:endParaRPr lang="pl-PL" sz="2000" dirty="0" smtClean="0"/>
          </a:p>
          <a:p>
            <a:r>
              <a:rPr lang="pl-PL" sz="2000" dirty="0" smtClean="0">
                <a:hlinkClick r:id="rId4"/>
              </a:rPr>
              <a:t>http://www.jobs-eingliederungshilfe.de/paedagogische-berufe-berufsbild/89-berufsbilder/berufsbilder-beitraege/97-diplom-paedagoge-diplom-paedagogin</a:t>
            </a:r>
            <a:endParaRPr lang="pl-PL" sz="2000" dirty="0" smtClean="0"/>
          </a:p>
          <a:p>
            <a:r>
              <a:rPr lang="pl-PL" sz="2000" dirty="0" smtClean="0">
                <a:hlinkClick r:id="rId5"/>
              </a:rPr>
              <a:t>https://www.ulmato.de/ausbildung/paedagoge/</a:t>
            </a:r>
            <a:endParaRPr lang="pl-PL" sz="2000" dirty="0" smtClean="0"/>
          </a:p>
          <a:p>
            <a:r>
              <a:rPr lang="pl-PL" sz="2000" dirty="0" smtClean="0"/>
              <a:t>https://www.berufslexikon.at/pdf/pdf1920-Kindergartenpaedagoge~Kindergartenpaedagogin_Elementarpaedagoge~Elementarpaedagogin/</a:t>
            </a:r>
          </a:p>
          <a:p>
            <a:endParaRPr lang="pl-PL" sz="2000" dirty="0" smtClean="0"/>
          </a:p>
          <a:p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245950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0" dirty="0" smtClean="0">
                <a:cs typeface="Arial" pitchFamily="34" charset="0"/>
              </a:rPr>
              <a:t>Vielen Dank für Ihre Aufmerksamkeit</a:t>
            </a:r>
            <a:r>
              <a:rPr lang="pl-PL" sz="6000" dirty="0" smtClean="0">
                <a:cs typeface="Arial" pitchFamily="34" charset="0"/>
              </a:rPr>
              <a:t> 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14446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latin typeface="+mn-lt"/>
              </a:rPr>
              <a:t>Die Bedeutung des Wortes </a:t>
            </a:r>
            <a:r>
              <a:rPr lang="de-DE" dirty="0" err="1" smtClean="0">
                <a:latin typeface="+mn-lt"/>
              </a:rPr>
              <a:t>Pädagog</a:t>
            </a:r>
            <a:r>
              <a:rPr lang="pl-PL" dirty="0" smtClean="0">
                <a:latin typeface="+mn-lt"/>
              </a:rPr>
              <a:t>e</a:t>
            </a:r>
            <a:endParaRPr lang="de-DE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14348" y="4714884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D</a:t>
            </a:r>
            <a:r>
              <a:rPr lang="de-DE" sz="2400" dirty="0" smtClean="0"/>
              <a:t>er </a:t>
            </a:r>
            <a:r>
              <a:rPr lang="pl-PL" sz="2400" dirty="0" smtClean="0"/>
              <a:t>B</a:t>
            </a:r>
            <a:r>
              <a:rPr lang="de-DE" sz="2400" dirty="0" err="1" smtClean="0"/>
              <a:t>egriff</a:t>
            </a:r>
            <a:r>
              <a:rPr lang="de-DE" sz="2400" dirty="0" smtClean="0"/>
              <a:t> Pädagoge leitet sich aus dem altgriechischen Wort</a:t>
            </a:r>
            <a:r>
              <a:rPr lang="pl-PL" sz="2400" dirty="0" smtClean="0"/>
              <a:t> </a:t>
            </a:r>
            <a:r>
              <a:rPr lang="el-GR" sz="2400" i="1" dirty="0" smtClean="0"/>
              <a:t>ο παιδαγωγός</a:t>
            </a:r>
            <a:r>
              <a:rPr lang="pl-PL" sz="2400" i="1" dirty="0" smtClean="0"/>
              <a:t> </a:t>
            </a:r>
            <a:r>
              <a:rPr lang="pl-PL" sz="2400" dirty="0" smtClean="0"/>
              <a:t>(ho </a:t>
            </a:r>
            <a:r>
              <a:rPr lang="pl-PL" sz="2400" dirty="0" err="1" smtClean="0"/>
              <a:t>paidagogós</a:t>
            </a:r>
            <a:r>
              <a:rPr lang="pl-PL" sz="2400" dirty="0" smtClean="0"/>
              <a:t>)</a:t>
            </a:r>
            <a:r>
              <a:rPr lang="de-DE" sz="2400" i="1" dirty="0" smtClean="0"/>
              <a:t> </a:t>
            </a:r>
            <a:r>
              <a:rPr lang="de-DE" sz="2400" dirty="0" smtClean="0"/>
              <a:t>ab und bezeichnete ursprünglich den </a:t>
            </a:r>
            <a:r>
              <a:rPr lang="pl-PL" sz="2400" dirty="0" err="1"/>
              <a:t>S</a:t>
            </a:r>
            <a:r>
              <a:rPr lang="de-DE" sz="2400" dirty="0" err="1" smtClean="0"/>
              <a:t>klaven</a:t>
            </a:r>
            <a:r>
              <a:rPr lang="de-DE" sz="2400" dirty="0" smtClean="0"/>
              <a:t>, der die Schüler zu ihnen Lehrern begleitete im Sinne von Knabenführer, dann Aufseher, Erzieher der Knaben, Leiter, Lehrer.</a:t>
            </a:r>
            <a:endParaRPr lang="pl-PL" sz="2400" dirty="0"/>
          </a:p>
        </p:txBody>
      </p:sp>
      <p:pic>
        <p:nvPicPr>
          <p:cNvPr id="19458" name="Picture 2" descr="Znaleziony obra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500174"/>
            <a:ext cx="5542408" cy="3093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066800"/>
          </a:xfrm>
        </p:spPr>
        <p:txBody>
          <a:bodyPr/>
          <a:lstStyle/>
          <a:p>
            <a:pPr algn="ctr"/>
            <a:r>
              <a:rPr lang="de-CH" dirty="0" smtClean="0">
                <a:latin typeface="+mn-lt"/>
              </a:rPr>
              <a:t>Die Pädagogik</a:t>
            </a:r>
            <a:endParaRPr lang="de-CH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43050"/>
            <a:ext cx="3857620" cy="5214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 smtClean="0"/>
              <a:t>Erziehungswissenschaft</a:t>
            </a:r>
            <a:r>
              <a:rPr lang="pl-PL" sz="2400" dirty="0" smtClean="0"/>
              <a:t> </a:t>
            </a:r>
            <a:r>
              <a:rPr lang="pl-PL" sz="2400" dirty="0" err="1" smtClean="0"/>
              <a:t>die</a:t>
            </a:r>
            <a:r>
              <a:rPr lang="de-DE" sz="2400" dirty="0" smtClean="0"/>
              <a:t> sich mit den Bereichen Bildung und Erziehung</a:t>
            </a:r>
            <a:r>
              <a:rPr lang="pl-PL" sz="2400" dirty="0" smtClean="0"/>
              <a:t> </a:t>
            </a:r>
            <a:r>
              <a:rPr lang="pl-PL" sz="2400" dirty="0" err="1" smtClean="0"/>
              <a:t>befasst</a:t>
            </a:r>
            <a:r>
              <a:rPr lang="de-DE" sz="2400" dirty="0" smtClean="0"/>
              <a:t>. </a:t>
            </a:r>
            <a:endParaRPr lang="pl-PL" sz="2400" dirty="0" smtClean="0"/>
          </a:p>
          <a:p>
            <a:pPr marL="0" indent="0">
              <a:buNone/>
            </a:pPr>
            <a:r>
              <a:rPr lang="de-DE" sz="2400" dirty="0" smtClean="0"/>
              <a:t>Die Pädagogik besteht aus zahlreichen Teilgebieten, die sich mit unterschiedlichen Aspekten von Bildung und Erziehung befassen. </a:t>
            </a:r>
            <a:endParaRPr lang="pl-PL" sz="2400" dirty="0" smtClean="0"/>
          </a:p>
          <a:p>
            <a:pPr marL="0" indent="0">
              <a:buNone/>
            </a:pPr>
            <a:r>
              <a:rPr lang="de-DE" sz="2400" dirty="0" smtClean="0"/>
              <a:t>Bei der Didaktik geht es um die unterschiedlichen Unterrichtsformen sowie um Lerntheorien. </a:t>
            </a:r>
            <a:endParaRPr lang="pl-PL" sz="2400" dirty="0"/>
          </a:p>
        </p:txBody>
      </p:sp>
      <p:pic>
        <p:nvPicPr>
          <p:cNvPr id="32770" name="Picture 2" descr="Znalezione obrazy dla zapytania pÃ¤dagogi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643050"/>
            <a:ext cx="5143504" cy="5001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Znalezione obrazy dla zapytania PÃ¤dagoge studi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000" b="11111"/>
          <a:stretch>
            <a:fillRect/>
          </a:stretch>
        </p:blipFill>
        <p:spPr bwMode="auto">
          <a:xfrm>
            <a:off x="0" y="2214554"/>
            <a:ext cx="9144000" cy="314324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5288340"/>
            <a:ext cx="9429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/>
              <a:t>Akademische Grade Pädagogische Bachelor- und Masterstudiengänge werden an Hochschulen und Berufsakademien angeboten. Sie führen vorwiegend die Abschlussbezeichnungen</a:t>
            </a:r>
            <a:r>
              <a:rPr lang="pl-PL" sz="2400" dirty="0" smtClean="0"/>
              <a:t>: </a:t>
            </a:r>
            <a:r>
              <a:rPr lang="de-DE" sz="2400" dirty="0" smtClean="0"/>
              <a:t>Bachelor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Arts</a:t>
            </a:r>
            <a:r>
              <a:rPr lang="de-DE" sz="2400" dirty="0" smtClean="0"/>
              <a:t> (B.A.) beziehungsweise Master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Arts</a:t>
            </a:r>
            <a:r>
              <a:rPr lang="de-DE" sz="2400" dirty="0" smtClean="0"/>
              <a:t> (M.A.).</a:t>
            </a:r>
            <a:endParaRPr lang="de-DE" sz="2400" dirty="0"/>
          </a:p>
        </p:txBody>
      </p:sp>
      <p:sp>
        <p:nvSpPr>
          <p:cNvPr id="7" name="Prostokąt 6"/>
          <p:cNvSpPr/>
          <p:nvPr/>
        </p:nvSpPr>
        <p:spPr>
          <a:xfrm>
            <a:off x="0" y="1142984"/>
            <a:ext cx="9358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dirty="0">
                <a:solidFill>
                  <a:prstClr val="black"/>
                </a:solidFill>
              </a:rPr>
              <a:t>Pädagogische Studiengänge werden an Universitäten, Pädagogischen Hochschulen, Fachhochschulen und Berufsakademien angeboten.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69848"/>
          </a:xfrm>
        </p:spPr>
        <p:txBody>
          <a:bodyPr/>
          <a:lstStyle/>
          <a:p>
            <a:pPr algn="ctr"/>
            <a:r>
              <a:rPr lang="pl-PL" dirty="0" err="1" smtClean="0">
                <a:latin typeface="+mn-lt"/>
              </a:rPr>
              <a:t>Wo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studieren</a:t>
            </a:r>
            <a:r>
              <a:rPr lang="pl-PL" dirty="0" smtClean="0">
                <a:latin typeface="+mn-lt"/>
              </a:rPr>
              <a:t>?</a:t>
            </a:r>
            <a:endParaRPr lang="pl-PL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14446"/>
          </a:xfrm>
        </p:spPr>
        <p:txBody>
          <a:bodyPr/>
          <a:lstStyle/>
          <a:p>
            <a:pPr algn="ctr"/>
            <a:r>
              <a:rPr lang="pl-PL" dirty="0" err="1" smtClean="0">
                <a:latin typeface="+mn-lt"/>
              </a:rPr>
              <a:t>Zu</a:t>
            </a:r>
            <a:r>
              <a:rPr lang="pl-PL" dirty="0" smtClean="0">
                <a:latin typeface="+mn-lt"/>
              </a:rPr>
              <a:t> </a:t>
            </a:r>
            <a:r>
              <a:rPr lang="pl-PL" dirty="0" err="1" smtClean="0">
                <a:latin typeface="+mn-lt"/>
              </a:rPr>
              <a:t>Beginn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7686" y="2357430"/>
            <a:ext cx="4543428" cy="4071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D</a:t>
            </a:r>
            <a:r>
              <a:rPr lang="de-DE" sz="2400" dirty="0" smtClean="0"/>
              <a:t>en Studierenden werden vor allem die Grundlagen der Erziehungswissenschaft vermittelt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de-DE" sz="2400" dirty="0" smtClean="0"/>
              <a:t>Im Laufe des Studiums kann man sich an den meisten Universitäten auf bestimmte Bereiche spezialisieren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33794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4071966" cy="288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Char char="Ø"/>
            </a:pPr>
            <a:r>
              <a:rPr lang="de-DE" sz="2400" dirty="0" smtClean="0"/>
              <a:t>Schulpädagogik</a:t>
            </a:r>
            <a:r>
              <a:rPr lang="pl-PL" sz="2400" dirty="0" smtClean="0"/>
              <a:t>;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de-DE" sz="2400" dirty="0" smtClean="0"/>
              <a:t>Sozialpädagogik</a:t>
            </a:r>
            <a:r>
              <a:rPr lang="pl-PL" sz="2400" dirty="0" smtClean="0"/>
              <a:t>;</a:t>
            </a:r>
          </a:p>
          <a:p>
            <a:pPr marL="0" indent="0" algn="ctr">
              <a:buFont typeface="Wingdings" pitchFamily="2" charset="2"/>
              <a:buChar char="Ø"/>
            </a:pPr>
            <a:endParaRPr lang="pl-PL" dirty="0" smtClean="0"/>
          </a:p>
          <a:p>
            <a:pPr marL="0" indent="0" algn="ctr">
              <a:buFont typeface="Wingdings" pitchFamily="2" charset="2"/>
              <a:buChar char="Ø"/>
            </a:pPr>
            <a:endParaRPr lang="pl-PL" dirty="0" smtClean="0"/>
          </a:p>
          <a:p>
            <a:pPr marL="0" indent="0" algn="ctr">
              <a:buFont typeface="Wingdings" pitchFamily="2" charset="2"/>
              <a:buChar char="Ø"/>
            </a:pPr>
            <a:endParaRPr lang="pl-PL" dirty="0" smtClean="0"/>
          </a:p>
          <a:p>
            <a:pPr marL="0" indent="0" algn="ctr">
              <a:buFont typeface="Wingdings" pitchFamily="2" charset="2"/>
              <a:buChar char="Ø"/>
            </a:pPr>
            <a:endParaRPr lang="pl-PL" dirty="0" smtClean="0"/>
          </a:p>
          <a:p>
            <a:pPr marL="0" indent="0" algn="ctr">
              <a:buFont typeface="Wingdings" pitchFamily="2" charset="2"/>
              <a:buChar char="Ø"/>
            </a:pPr>
            <a:endParaRPr lang="pl-PL" sz="1600" dirty="0" smtClean="0"/>
          </a:p>
          <a:p>
            <a:pPr marL="0" indent="0" algn="ctr">
              <a:buFont typeface="Wingdings" pitchFamily="2" charset="2"/>
              <a:buChar char="Ø"/>
            </a:pPr>
            <a:endParaRPr lang="pl-PL" dirty="0" smtClean="0"/>
          </a:p>
          <a:p>
            <a:pPr marL="0" indent="0" algn="ctr">
              <a:buFont typeface="Wingdings" pitchFamily="2" charset="2"/>
              <a:buChar char="Ø"/>
            </a:pPr>
            <a:endParaRPr lang="pl-PL" dirty="0" smtClean="0"/>
          </a:p>
          <a:p>
            <a:pPr marL="0" indent="0" algn="ctr">
              <a:buFont typeface="Wingdings" pitchFamily="2" charset="2"/>
              <a:buChar char="Ø"/>
            </a:pPr>
            <a:endParaRPr lang="pl-PL" dirty="0" smtClean="0"/>
          </a:p>
          <a:p>
            <a:pPr marL="0" indent="0" algn="ctr">
              <a:buFont typeface="Wingdings" pitchFamily="2" charset="2"/>
              <a:buChar char="Ø"/>
            </a:pPr>
            <a:r>
              <a:rPr lang="de-DE" sz="2400" dirty="0" smtClean="0"/>
              <a:t>Sonder- Heil und Förderpädagogik</a:t>
            </a:r>
            <a:r>
              <a:rPr lang="pl-PL" sz="2400" dirty="0" smtClean="0"/>
              <a:t>;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de-DE" sz="2400" dirty="0" smtClean="0"/>
              <a:t>Erwachsenen- und Weiterbildung</a:t>
            </a:r>
            <a:r>
              <a:rPr lang="pl-PL" sz="2400" dirty="0" smtClean="0"/>
              <a:t>;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de-DE" sz="2400" dirty="0" smtClean="0"/>
              <a:t>Geragogik.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/>
              <a:t>Die Arbeitsfelder: </a:t>
            </a:r>
            <a:endParaRPr lang="pl-PL" sz="3600" dirty="0" smtClean="0"/>
          </a:p>
        </p:txBody>
      </p:sp>
      <p:pic>
        <p:nvPicPr>
          <p:cNvPr id="34818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968194" cy="336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066800"/>
          </a:xfrm>
        </p:spPr>
        <p:txBody>
          <a:bodyPr/>
          <a:lstStyle/>
          <a:p>
            <a:pPr algn="ctr"/>
            <a:r>
              <a:rPr lang="pl-PL" dirty="0" err="1" smtClean="0">
                <a:latin typeface="+mn-lt"/>
              </a:rPr>
              <a:t>Nach</a:t>
            </a:r>
            <a:r>
              <a:rPr lang="pl-PL" dirty="0" smtClean="0">
                <a:latin typeface="+mn-lt"/>
              </a:rPr>
              <a:t> dem Studium 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355142"/>
            <a:ext cx="9144000" cy="4502858"/>
          </a:xfrm>
        </p:spPr>
        <p:txBody>
          <a:bodyPr>
            <a:normAutofit/>
          </a:bodyPr>
          <a:lstStyle/>
          <a:p>
            <a:pPr marL="0" indent="0"/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de-DE" sz="2400" dirty="0" smtClean="0"/>
              <a:t>außerschulischen Bildungseinrichtungen wie Volkshochschulen oder Jugendheimen</a:t>
            </a:r>
            <a:r>
              <a:rPr lang="pl-PL" sz="2400" dirty="0" smtClean="0"/>
              <a:t>;</a:t>
            </a:r>
          </a:p>
          <a:p>
            <a:pPr marL="0" indent="0"/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de-DE" sz="2400" dirty="0" smtClean="0"/>
              <a:t>Erwachsenenbildung</a:t>
            </a:r>
            <a:r>
              <a:rPr lang="pl-PL" sz="2400" dirty="0" smtClean="0"/>
              <a:t>;</a:t>
            </a:r>
          </a:p>
          <a:p>
            <a:pPr marL="0" indent="0"/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de-DE" sz="2400" dirty="0" smtClean="0"/>
              <a:t>Kirchen, Parteien oder Verbänden</a:t>
            </a:r>
            <a:r>
              <a:rPr lang="pl-PL" sz="2400" dirty="0" smtClean="0"/>
              <a:t>;</a:t>
            </a:r>
          </a:p>
          <a:p>
            <a:pPr marL="0" indent="0"/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Kindergärten</a:t>
            </a:r>
            <a:r>
              <a:rPr lang="pl-PL" sz="2400" dirty="0" smtClean="0"/>
              <a:t>;</a:t>
            </a:r>
          </a:p>
          <a:p>
            <a:pPr marL="0" indent="0"/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Seniorenheimen</a:t>
            </a:r>
            <a:r>
              <a:rPr lang="pl-PL" sz="2400" dirty="0" smtClean="0"/>
              <a:t>;</a:t>
            </a:r>
          </a:p>
          <a:p>
            <a:pPr marL="0" indent="0"/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speziellen</a:t>
            </a:r>
            <a:r>
              <a:rPr lang="pl-PL" sz="2400" dirty="0" smtClean="0"/>
              <a:t> </a:t>
            </a:r>
            <a:r>
              <a:rPr lang="pl-PL" sz="2400" dirty="0" err="1" smtClean="0"/>
              <a:t>Bildungseinrichtungen</a:t>
            </a:r>
            <a:r>
              <a:rPr lang="pl-PL" sz="2400" dirty="0" smtClean="0"/>
              <a:t> (mit </a:t>
            </a:r>
            <a:r>
              <a:rPr lang="pl-PL" sz="2400" dirty="0" err="1" smtClean="0"/>
              <a:t>behinderten</a:t>
            </a:r>
            <a:r>
              <a:rPr lang="pl-PL" sz="2400" dirty="0" smtClean="0"/>
              <a:t> </a:t>
            </a:r>
            <a:r>
              <a:rPr lang="pl-PL" sz="2400" dirty="0" err="1" smtClean="0"/>
              <a:t>Menschen</a:t>
            </a:r>
            <a:r>
              <a:rPr lang="pl-PL" sz="2400" dirty="0" smtClean="0"/>
              <a:t>);</a:t>
            </a:r>
          </a:p>
          <a:p>
            <a:pPr marL="0" indent="0"/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Beratungseinrichtungen</a:t>
            </a:r>
            <a:r>
              <a:rPr lang="pl-PL" sz="2400" dirty="0" smtClean="0"/>
              <a:t>;</a:t>
            </a:r>
          </a:p>
          <a:p>
            <a:pPr marL="0" indent="0"/>
            <a:r>
              <a:rPr lang="pl-PL" sz="2400" dirty="0" err="1" smtClean="0"/>
              <a:t>in</a:t>
            </a:r>
            <a:r>
              <a:rPr lang="pl-PL" sz="2400" dirty="0" smtClean="0"/>
              <a:t> der </a:t>
            </a:r>
            <a:r>
              <a:rPr lang="pl-PL" sz="2400" dirty="0" err="1" smtClean="0"/>
              <a:t>Forschung</a:t>
            </a:r>
            <a:r>
              <a:rPr lang="pl-PL" sz="2400" dirty="0" smtClean="0"/>
              <a:t> (an der </a:t>
            </a:r>
            <a:r>
              <a:rPr lang="pl-PL" sz="2400" dirty="0" err="1" smtClean="0"/>
              <a:t>Universität</a:t>
            </a:r>
            <a:r>
              <a:rPr lang="pl-PL" sz="2400" dirty="0" smtClean="0"/>
              <a:t>).</a:t>
            </a:r>
          </a:p>
          <a:p>
            <a:pPr marL="0" indent="0"/>
            <a:endParaRPr lang="pl-PL" dirty="0" smtClean="0"/>
          </a:p>
          <a:p>
            <a:pPr marL="0" indent="0"/>
            <a:endParaRPr lang="pl-PL" dirty="0"/>
          </a:p>
        </p:txBody>
      </p:sp>
      <p:pic>
        <p:nvPicPr>
          <p:cNvPr id="13314" name="Picture 2" descr="Znalezione obrazy dla zapytania czapka absolwenck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3080">
            <a:off x="4173004" y="-298919"/>
            <a:ext cx="3925719" cy="2957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dobny obraz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8792" y="1071546"/>
            <a:ext cx="5857916" cy="578645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066800"/>
          </a:xfrm>
        </p:spPr>
        <p:txBody>
          <a:bodyPr/>
          <a:lstStyle/>
          <a:p>
            <a:pPr algn="ctr"/>
            <a:r>
              <a:rPr lang="pl-PL" dirty="0" err="1" smtClean="0"/>
              <a:t>Universitätsabsolventen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57554" y="2500306"/>
            <a:ext cx="5786446" cy="4357694"/>
          </a:xfrm>
        </p:spPr>
        <p:txBody>
          <a:bodyPr>
            <a:normAutofit/>
          </a:bodyPr>
          <a:lstStyle/>
          <a:p>
            <a:r>
              <a:rPr lang="pl-PL" sz="2400" dirty="0" err="1" smtClean="0"/>
              <a:t>Diplom</a:t>
            </a:r>
            <a:r>
              <a:rPr lang="pl-PL" sz="2400" dirty="0" smtClean="0"/>
              <a:t> </a:t>
            </a:r>
            <a:r>
              <a:rPr lang="pl-PL" sz="2400" dirty="0" err="1" smtClean="0"/>
              <a:t>Pädagoge</a:t>
            </a:r>
            <a:r>
              <a:rPr lang="pl-PL" sz="2400" dirty="0" smtClean="0"/>
              <a:t>/</a:t>
            </a:r>
            <a:r>
              <a:rPr lang="pl-PL" sz="2400" dirty="0" err="1" smtClean="0"/>
              <a:t>Erziehungswissenschaftler</a:t>
            </a:r>
            <a:r>
              <a:rPr lang="pl-PL" sz="2400" dirty="0" smtClean="0"/>
              <a:t>;</a:t>
            </a:r>
          </a:p>
          <a:p>
            <a:r>
              <a:rPr lang="pl-PL" sz="2400" dirty="0" err="1" smtClean="0"/>
              <a:t>Pädagoge</a:t>
            </a:r>
            <a:r>
              <a:rPr lang="pl-PL" sz="2400" dirty="0" smtClean="0"/>
              <a:t> M.A.;</a:t>
            </a:r>
          </a:p>
          <a:p>
            <a:r>
              <a:rPr lang="pl-PL" sz="2400" dirty="0" err="1" smtClean="0"/>
              <a:t>Pädagoge</a:t>
            </a:r>
            <a:r>
              <a:rPr lang="pl-PL" sz="2400" dirty="0" smtClean="0"/>
              <a:t> B.A.;</a:t>
            </a:r>
          </a:p>
          <a:p>
            <a:r>
              <a:rPr lang="pl-PL" sz="2400" dirty="0" err="1" smtClean="0"/>
              <a:t>Diplom</a:t>
            </a:r>
            <a:r>
              <a:rPr lang="pl-PL" sz="2400" dirty="0" smtClean="0"/>
              <a:t> </a:t>
            </a:r>
            <a:r>
              <a:rPr lang="pl-PL" sz="2400" dirty="0" err="1" smtClean="0"/>
              <a:t>Sozialpädagoge</a:t>
            </a:r>
            <a:r>
              <a:rPr lang="pl-PL" sz="2400" dirty="0" smtClean="0"/>
              <a:t>;</a:t>
            </a:r>
          </a:p>
          <a:p>
            <a:r>
              <a:rPr lang="pl-PL" sz="2400" dirty="0" err="1" smtClean="0"/>
              <a:t>Diplom-Heilpädagoge</a:t>
            </a:r>
            <a:r>
              <a:rPr lang="pl-PL" sz="2400" dirty="0" smtClean="0"/>
              <a:t>;</a:t>
            </a:r>
          </a:p>
          <a:p>
            <a:r>
              <a:rPr lang="pl-PL" sz="2400" dirty="0" err="1" smtClean="0"/>
              <a:t>Diplom-Rehabilitationspädagoge</a:t>
            </a:r>
            <a:r>
              <a:rPr lang="pl-PL" sz="2400" dirty="0" smtClean="0"/>
              <a:t>;</a:t>
            </a:r>
          </a:p>
          <a:p>
            <a:r>
              <a:rPr lang="pl-PL" sz="2400" dirty="0" err="1" smtClean="0"/>
              <a:t>Diplom-Sonderpädagoge</a:t>
            </a:r>
            <a:r>
              <a:rPr lang="pl-PL" sz="2400" dirty="0" smtClean="0"/>
              <a:t>;</a:t>
            </a:r>
          </a:p>
          <a:p>
            <a:r>
              <a:rPr lang="pl-PL" sz="2400" dirty="0" err="1" smtClean="0"/>
              <a:t>sämtliche</a:t>
            </a:r>
            <a:r>
              <a:rPr lang="pl-PL" sz="2400" dirty="0" smtClean="0"/>
              <a:t> </a:t>
            </a:r>
            <a:r>
              <a:rPr lang="pl-PL" sz="2400" dirty="0" err="1" smtClean="0"/>
              <a:t>Lehrämter</a:t>
            </a:r>
            <a:r>
              <a:rPr lang="pl-PL" sz="2400" dirty="0" smtClean="0"/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pl-PL" dirty="0" err="1" smtClean="0">
                <a:latin typeface="+mn-lt"/>
              </a:rPr>
              <a:t>Hochschul</a:t>
            </a:r>
            <a:r>
              <a:rPr lang="pl-PL" dirty="0" smtClean="0">
                <a:latin typeface="+mn-lt"/>
              </a:rPr>
              <a:t>-/</a:t>
            </a:r>
            <a:r>
              <a:rPr lang="pl-PL" dirty="0" err="1" smtClean="0">
                <a:latin typeface="+mn-lt"/>
              </a:rPr>
              <a:t>Fachhochschul</a:t>
            </a:r>
            <a:r>
              <a:rPr lang="pl-PL" dirty="0" smtClean="0">
                <a:latin typeface="+mn-lt"/>
              </a:rPr>
              <a:t>-</a:t>
            </a:r>
            <a:br>
              <a:rPr lang="pl-PL" dirty="0" smtClean="0">
                <a:latin typeface="+mn-lt"/>
              </a:rPr>
            </a:br>
            <a:r>
              <a:rPr lang="pl-PL" dirty="0" err="1" smtClean="0">
                <a:latin typeface="+mn-lt"/>
              </a:rPr>
              <a:t>absolventen</a:t>
            </a:r>
            <a:r>
              <a:rPr lang="pl-PL" dirty="0" smtClean="0">
                <a:latin typeface="+mn-lt"/>
              </a:rPr>
              <a:t>: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2714644"/>
          </a:xfrm>
        </p:spPr>
        <p:txBody>
          <a:bodyPr>
            <a:normAutofit/>
          </a:bodyPr>
          <a:lstStyle/>
          <a:p>
            <a:r>
              <a:rPr lang="pl-PL" sz="2400" dirty="0" err="1" smtClean="0"/>
              <a:t>Diplom-Heilpädagoge</a:t>
            </a:r>
            <a:r>
              <a:rPr lang="pl-PL" sz="2400" dirty="0" smtClean="0"/>
              <a:t>;</a:t>
            </a:r>
          </a:p>
          <a:p>
            <a:r>
              <a:rPr lang="pl-PL" sz="2400" dirty="0" err="1" smtClean="0"/>
              <a:t>Diplom-Kulturpädagoge</a:t>
            </a:r>
            <a:r>
              <a:rPr lang="pl-PL" sz="2400" dirty="0" smtClean="0"/>
              <a:t>;</a:t>
            </a:r>
          </a:p>
          <a:p>
            <a:r>
              <a:rPr lang="pl-PL" sz="2400" dirty="0" err="1" smtClean="0"/>
              <a:t>Diplom-Pflegepädagoge</a:t>
            </a:r>
            <a:r>
              <a:rPr lang="pl-PL" sz="2400" dirty="0" smtClean="0"/>
              <a:t>;</a:t>
            </a:r>
          </a:p>
          <a:p>
            <a:r>
              <a:rPr lang="pl-PL" sz="2400" dirty="0" err="1" smtClean="0"/>
              <a:t>Diplom-Sozialpädagoge</a:t>
            </a:r>
            <a:r>
              <a:rPr lang="pl-PL" sz="2400" dirty="0" smtClean="0"/>
              <a:t>;</a:t>
            </a:r>
          </a:p>
          <a:p>
            <a:r>
              <a:rPr lang="pl-PL" sz="2400" dirty="0" err="1" smtClean="0"/>
              <a:t>Ev</a:t>
            </a:r>
            <a:r>
              <a:rPr lang="pl-PL" sz="2400" dirty="0" smtClean="0"/>
              <a:t>./</a:t>
            </a:r>
            <a:r>
              <a:rPr lang="pl-PL" sz="2400" dirty="0" err="1" smtClean="0"/>
              <a:t>Kath</a:t>
            </a:r>
            <a:r>
              <a:rPr lang="pl-PL" sz="2400" dirty="0" smtClean="0"/>
              <a:t>. </a:t>
            </a:r>
            <a:r>
              <a:rPr lang="pl-PL" sz="2400" dirty="0" err="1" smtClean="0"/>
              <a:t>Diplom</a:t>
            </a:r>
            <a:r>
              <a:rPr lang="pl-PL" sz="2400" dirty="0" smtClean="0"/>
              <a:t> </a:t>
            </a:r>
            <a:r>
              <a:rPr lang="pl-PL" sz="2400" dirty="0" err="1" smtClean="0"/>
              <a:t>Religionspädagoge</a:t>
            </a:r>
            <a:r>
              <a:rPr lang="pl-PL" sz="2400" dirty="0" smtClean="0"/>
              <a:t>;</a:t>
            </a:r>
          </a:p>
          <a:p>
            <a:r>
              <a:rPr lang="pl-PL" sz="2400" dirty="0" err="1" smtClean="0"/>
              <a:t>Kindheitspädagoge</a:t>
            </a:r>
            <a:r>
              <a:rPr lang="pl-PL" sz="2400" dirty="0" smtClean="0"/>
              <a:t>.</a:t>
            </a:r>
          </a:p>
          <a:p>
            <a:pPr>
              <a:buNone/>
            </a:pPr>
            <a:endParaRPr lang="pl-PL" sz="24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0" y="485776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4000" dirty="0" err="1" smtClean="0">
                <a:solidFill>
                  <a:schemeClr val="tx2">
                    <a:lumMod val="75000"/>
                  </a:schemeClr>
                </a:solidFill>
              </a:rPr>
              <a:t>Berufsakademieabsolventen</a:t>
            </a:r>
            <a:r>
              <a:rPr lang="pl-PL" sz="40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err="1" smtClean="0"/>
              <a:t>Diplom-Sozialpädagoge</a:t>
            </a:r>
            <a:r>
              <a:rPr lang="pl-PL" sz="2400" dirty="0" smtClean="0"/>
              <a:t> (B.A.).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Niestandardowy 1">
      <a:dk1>
        <a:sysClr val="windowText" lastClr="000000"/>
      </a:dk1>
      <a:lt1>
        <a:srgbClr val="EDF3F7"/>
      </a:lt1>
      <a:dk2>
        <a:srgbClr val="335B74"/>
      </a:dk2>
      <a:lt2>
        <a:srgbClr val="DFE3E5"/>
      </a:lt2>
      <a:accent1>
        <a:srgbClr val="70A1C0"/>
      </a:accent1>
      <a:accent2>
        <a:srgbClr val="A9C6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626</TotalTime>
  <Words>596</Words>
  <Application>Microsoft Office PowerPoint</Application>
  <PresentationFormat>Pokaz na ekranie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Wielkomiejski</vt:lpstr>
      <vt:lpstr>Pädagoge</vt:lpstr>
      <vt:lpstr>Die Bedeutung des Wortes Pädagoge</vt:lpstr>
      <vt:lpstr>Die Pädagogik</vt:lpstr>
      <vt:lpstr>Wo studieren?</vt:lpstr>
      <vt:lpstr>Zu Beginn</vt:lpstr>
      <vt:lpstr>Slajd 6</vt:lpstr>
      <vt:lpstr>Nach dem Studium </vt:lpstr>
      <vt:lpstr>Universitätsabsolventen:</vt:lpstr>
      <vt:lpstr>Hochschul-/Fachhochschul- absolventen:</vt:lpstr>
      <vt:lpstr>Diplom Pädagoge/Diplom Pädagogin</vt:lpstr>
      <vt:lpstr>KindergartenpädagogInnen</vt:lpstr>
      <vt:lpstr>Wo?</vt:lpstr>
      <vt:lpstr>Wortschatz zum Thema</vt:lpstr>
      <vt:lpstr>Wortschatz zum Thema</vt:lpstr>
      <vt:lpstr>Quellen: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Pädagogische Studie</dc:title>
  <dc:creator>Henek</dc:creator>
  <cp:lastModifiedBy>Henek</cp:lastModifiedBy>
  <cp:revision>85</cp:revision>
  <dcterms:created xsi:type="dcterms:W3CDTF">2018-04-16T18:54:56Z</dcterms:created>
  <dcterms:modified xsi:type="dcterms:W3CDTF">2018-04-20T09:25:32Z</dcterms:modified>
</cp:coreProperties>
</file>