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handoutMasterIdLst>
    <p:handoutMasterId r:id="rId22"/>
  </p:handoutMasterIdLst>
  <p:sldIdLst>
    <p:sldId id="256" r:id="rId2"/>
    <p:sldId id="257" r:id="rId3"/>
    <p:sldId id="258" r:id="rId4"/>
    <p:sldId id="259" r:id="rId5"/>
    <p:sldId id="260" r:id="rId6"/>
    <p:sldId id="261" r:id="rId7"/>
    <p:sldId id="262" r:id="rId8"/>
    <p:sldId id="265" r:id="rId9"/>
    <p:sldId id="266" r:id="rId10"/>
    <p:sldId id="270" r:id="rId11"/>
    <p:sldId id="271" r:id="rId12"/>
    <p:sldId id="272" r:id="rId13"/>
    <p:sldId id="273" r:id="rId14"/>
    <p:sldId id="277" r:id="rId15"/>
    <p:sldId id="275" r:id="rId16"/>
    <p:sldId id="276" r:id="rId17"/>
    <p:sldId id="274" r:id="rId18"/>
    <p:sldId id="267" r:id="rId19"/>
    <p:sldId id="268" r:id="rId20"/>
    <p:sldId id="269" r:id="rId21"/>
  </p:sldIdLst>
  <p:sldSz cx="12192000" cy="6858000"/>
  <p:notesSz cx="9144000" cy="6858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p:scale>
          <a:sx n="96" d="100"/>
          <a:sy n="96" d="100"/>
        </p:scale>
        <p:origin x="-11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80D4467-F5F3-4788-853E-06E80B9BC0E2}" type="datetimeFigureOut">
              <a:rPr lang="pl-PL" smtClean="0"/>
              <a:t>18.09.2015</a:t>
            </a:fld>
            <a:endParaRPr lang="pl-PL"/>
          </a:p>
        </p:txBody>
      </p:sp>
      <p:sp>
        <p:nvSpPr>
          <p:cNvPr id="4" name="Symbol zastępczy stopki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3C1B7A9-9CBB-4C19-BD5B-9AF5AC3BE9CB}" type="slidenum">
              <a:rPr lang="pl-PL" smtClean="0"/>
              <a:t>‹#›</a:t>
            </a:fld>
            <a:endParaRPr lang="pl-PL"/>
          </a:p>
        </p:txBody>
      </p:sp>
    </p:spTree>
    <p:extLst>
      <p:ext uri="{BB962C8B-B14F-4D97-AF65-F5344CB8AC3E}">
        <p14:creationId xmlns:p14="http://schemas.microsoft.com/office/powerpoint/2010/main" val="25504704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smtClean="0"/>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1EF1644-C1C2-4979-8C85-EA6A0FD0B287}" type="datetimeFigureOut">
              <a:rPr lang="pl-PL" smtClean="0"/>
              <a:t>18.09.2015</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192526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1EF1644-C1C2-4979-8C85-EA6A0FD0B287}" type="datetimeFigureOut">
              <a:rPr lang="pl-PL" smtClean="0"/>
              <a:t>18.09.2015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154452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smtClean="0"/>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EF1644-C1C2-4979-8C85-EA6A0FD0B287}"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385952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smtClean="0"/>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EF1644-C1C2-4979-8C85-EA6A0FD0B287}"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276355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EF1644-C1C2-4979-8C85-EA6A0FD0B287}"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81358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smtClean="0"/>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EF1644-C1C2-4979-8C85-EA6A0FD0B287}" type="datetimeFigureOut">
              <a:rPr lang="pl-PL" smtClean="0"/>
              <a:t>18.09.2015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672078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smtClean="0"/>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EF1644-C1C2-4979-8C85-EA6A0FD0B287}" type="datetimeFigureOut">
              <a:rPr lang="pl-PL" smtClean="0"/>
              <a:t>18.09.2015</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2672139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1EF1644-C1C2-4979-8C85-EA6A0FD0B287}"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312084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1EF1644-C1C2-4979-8C85-EA6A0FD0B287}"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28897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1EF1644-C1C2-4979-8C85-EA6A0FD0B287}"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107026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EF1644-C1C2-4979-8C85-EA6A0FD0B287}"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281781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11EF1644-C1C2-4979-8C85-EA6A0FD0B287}" type="datetimeFigureOut">
              <a:rPr lang="pl-PL" smtClean="0"/>
              <a:t>18.09.2015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97704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1EF1644-C1C2-4979-8C85-EA6A0FD0B287}" type="datetimeFigureOut">
              <a:rPr lang="pl-PL" smtClean="0"/>
              <a:t>18.09.2015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192492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1EF1644-C1C2-4979-8C85-EA6A0FD0B287}" type="datetimeFigureOut">
              <a:rPr lang="pl-PL" smtClean="0"/>
              <a:t>18.09.2015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8352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F1644-C1C2-4979-8C85-EA6A0FD0B287}" type="datetimeFigureOut">
              <a:rPr lang="pl-PL" smtClean="0"/>
              <a:t>18.09.2015</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284685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1EF1644-C1C2-4979-8C85-EA6A0FD0B287}" type="datetimeFigureOut">
              <a:rPr lang="pl-PL" smtClean="0"/>
              <a:t>18.09.2015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202737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smtClean="0"/>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1EF1644-C1C2-4979-8C85-EA6A0FD0B287}" type="datetimeFigureOut">
              <a:rPr lang="pl-PL" smtClean="0"/>
              <a:t>18.09.2015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E5AB49-9A29-4CCA-B86E-C12DE3E07061}" type="slidenum">
              <a:rPr lang="pl-PL" smtClean="0"/>
              <a:t>‹#›</a:t>
            </a:fld>
            <a:endParaRPr lang="pl-PL"/>
          </a:p>
        </p:txBody>
      </p:sp>
    </p:spTree>
    <p:extLst>
      <p:ext uri="{BB962C8B-B14F-4D97-AF65-F5344CB8AC3E}">
        <p14:creationId xmlns:p14="http://schemas.microsoft.com/office/powerpoint/2010/main" val="204395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1EF1644-C1C2-4979-8C85-EA6A0FD0B287}" type="datetimeFigureOut">
              <a:rPr lang="pl-PL" smtClean="0"/>
              <a:t>18.09.2015</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AE5AB49-9A29-4CCA-B86E-C12DE3E07061}" type="slidenum">
              <a:rPr lang="pl-PL" smtClean="0"/>
              <a:t>‹#›</a:t>
            </a:fld>
            <a:endParaRPr lang="pl-PL"/>
          </a:p>
        </p:txBody>
      </p:sp>
    </p:spTree>
    <p:extLst>
      <p:ext uri="{BB962C8B-B14F-4D97-AF65-F5344CB8AC3E}">
        <p14:creationId xmlns:p14="http://schemas.microsoft.com/office/powerpoint/2010/main" val="6536258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etdoktor.de/" TargetMode="External"/><Relationship Id="rId2" Type="http://schemas.openxmlformats.org/officeDocument/2006/relationships/hyperlink" Target="http://de.wikipedia.org/wiki/Mukoviszido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274620" y="1796131"/>
            <a:ext cx="9144000" cy="2387600"/>
          </a:xfrm>
        </p:spPr>
        <p:txBody>
          <a:bodyPr/>
          <a:lstStyle/>
          <a:p>
            <a:r>
              <a:rPr lang="pl-PL" i="1" dirty="0" err="1" smtClean="0">
                <a:effectLst>
                  <a:outerShdw blurRad="38100" dist="38100" dir="2700000" algn="tl">
                    <a:srgbClr val="000000">
                      <a:alpha val="43137"/>
                    </a:srgbClr>
                  </a:outerShdw>
                </a:effectLst>
              </a:rPr>
              <a:t>Thema</a:t>
            </a:r>
            <a:r>
              <a:rPr lang="pl-PL" i="1" dirty="0" smtClean="0">
                <a:effectLst>
                  <a:outerShdw blurRad="38100" dist="38100" dir="2700000" algn="tl">
                    <a:srgbClr val="000000">
                      <a:alpha val="43137"/>
                    </a:srgbClr>
                  </a:outerShdw>
                </a:effectLst>
              </a:rPr>
              <a:t>: </a:t>
            </a:r>
            <a:r>
              <a:rPr lang="pl-PL" i="1" dirty="0" err="1" smtClean="0">
                <a:effectLst>
                  <a:outerShdw blurRad="38100" dist="38100" dir="2700000" algn="tl">
                    <a:srgbClr val="000000">
                      <a:alpha val="43137"/>
                    </a:srgbClr>
                  </a:outerShdw>
                </a:effectLst>
              </a:rPr>
              <a:t>Mukoviszidose</a:t>
            </a:r>
            <a:endParaRPr lang="pl-PL" i="1" dirty="0">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2518610" y="5057859"/>
            <a:ext cx="9144000" cy="1655762"/>
          </a:xfrm>
        </p:spPr>
        <p:txBody>
          <a:bodyPr/>
          <a:lstStyle/>
          <a:p>
            <a:pPr algn="r"/>
            <a:r>
              <a:rPr lang="pl-PL" b="1" dirty="0" err="1"/>
              <a:t>Bearbeitet</a:t>
            </a:r>
            <a:r>
              <a:rPr lang="pl-PL" b="1" dirty="0"/>
              <a:t> </a:t>
            </a:r>
            <a:r>
              <a:rPr lang="pl-PL" b="1" dirty="0" smtClean="0"/>
              <a:t>von Kinga Bury,</a:t>
            </a:r>
          </a:p>
          <a:p>
            <a:pPr algn="r"/>
            <a:r>
              <a:rPr lang="pl-PL" b="1" dirty="0" smtClean="0"/>
              <a:t> </a:t>
            </a:r>
            <a:r>
              <a:rPr lang="pl-PL" b="1" dirty="0" err="1" smtClean="0"/>
              <a:t>Physiotherapie</a:t>
            </a:r>
            <a:endParaRPr lang="pl-PL" b="1" dirty="0" smtClean="0"/>
          </a:p>
          <a:p>
            <a:pPr algn="r"/>
            <a:r>
              <a:rPr lang="pl-PL" b="1" dirty="0" smtClean="0"/>
              <a:t>MASTERSTUDIUM 2. SEMESTER</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7363"/>
            <a:ext cx="3634841" cy="2045368"/>
          </a:xfrm>
          <a:prstGeom prst="rect">
            <a:avLst/>
          </a:prstGeom>
        </p:spPr>
      </p:pic>
    </p:spTree>
    <p:extLst>
      <p:ext uri="{BB962C8B-B14F-4D97-AF65-F5344CB8AC3E}">
        <p14:creationId xmlns:p14="http://schemas.microsoft.com/office/powerpoint/2010/main" val="3314980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49220" y="2755900"/>
            <a:ext cx="8825659" cy="3416300"/>
          </a:xfrm>
        </p:spPr>
        <p:txBody>
          <a:bodyPr>
            <a:normAutofit/>
          </a:bodyPr>
          <a:lstStyle/>
          <a:p>
            <a:pPr marL="0" indent="0">
              <a:buNone/>
            </a:pPr>
            <a:r>
              <a:rPr lang="de-DE" dirty="0"/>
              <a:t>Weitere Komplikationen und Folgeerkrankungen sind:</a:t>
            </a:r>
          </a:p>
          <a:p>
            <a:r>
              <a:rPr lang="de-DE" dirty="0"/>
              <a:t>Chronische Lebererkrankung, insbesondere Leberzirrhose</a:t>
            </a:r>
            <a:r>
              <a:rPr lang="pl-PL" dirty="0"/>
              <a:t>,</a:t>
            </a:r>
            <a:endParaRPr lang="de-DE" dirty="0"/>
          </a:p>
          <a:p>
            <a:r>
              <a:rPr lang="de-DE" dirty="0"/>
              <a:t>Gallenblasenentzündungen und Gallensteine</a:t>
            </a:r>
            <a:r>
              <a:rPr lang="pl-PL" dirty="0" smtClean="0"/>
              <a:t>,</a:t>
            </a:r>
          </a:p>
          <a:p>
            <a:r>
              <a:rPr lang="de-DE" dirty="0" smtClean="0"/>
              <a:t>Chronische </a:t>
            </a:r>
            <a:r>
              <a:rPr lang="de-DE" dirty="0"/>
              <a:t>Entzündung der Bauchspeicheldrüse</a:t>
            </a:r>
            <a:r>
              <a:rPr lang="pl-PL" dirty="0"/>
              <a:t>,</a:t>
            </a:r>
            <a:endParaRPr lang="de-DE" dirty="0"/>
          </a:p>
          <a:p>
            <a:r>
              <a:rPr lang="de-DE" dirty="0"/>
              <a:t>Gestörte Herzfunktion</a:t>
            </a:r>
            <a:r>
              <a:rPr lang="pl-PL" dirty="0"/>
              <a:t>,</a:t>
            </a:r>
            <a:endParaRPr lang="de-DE" dirty="0"/>
          </a:p>
          <a:p>
            <a:r>
              <a:rPr lang="de-DE" dirty="0"/>
              <a:t>Akuter Darmverschluss (Ileus)</a:t>
            </a:r>
            <a:r>
              <a:rPr lang="pl-PL" dirty="0"/>
              <a:t>,</a:t>
            </a:r>
            <a:endParaRPr lang="de-DE" dirty="0"/>
          </a:p>
          <a:p>
            <a:r>
              <a:rPr lang="de-DE" dirty="0"/>
              <a:t>Mangelernährung</a:t>
            </a:r>
            <a:r>
              <a:rPr lang="pl-PL" dirty="0"/>
              <a:t>,</a:t>
            </a:r>
            <a:endParaRPr lang="de-DE" dirty="0"/>
          </a:p>
          <a:p>
            <a:r>
              <a:rPr lang="de-DE" dirty="0"/>
              <a:t>Diabetes mellitus</a:t>
            </a:r>
            <a:r>
              <a:rPr lang="pl-PL" dirty="0"/>
              <a:t>.</a:t>
            </a:r>
            <a:endParaRPr lang="de-DE" dirty="0"/>
          </a:p>
          <a:p>
            <a:endParaRPr lang="pl-PL" dirty="0"/>
          </a:p>
        </p:txBody>
      </p:sp>
    </p:spTree>
    <p:extLst>
      <p:ext uri="{BB962C8B-B14F-4D97-AF65-F5344CB8AC3E}">
        <p14:creationId xmlns:p14="http://schemas.microsoft.com/office/powerpoint/2010/main" val="83633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PHYSIOTHERAPIE</a:t>
            </a:r>
            <a:endParaRPr lang="pl-PL" dirty="0"/>
          </a:p>
        </p:txBody>
      </p:sp>
      <p:sp>
        <p:nvSpPr>
          <p:cNvPr id="3" name="Symbol zastępczy zawartości 2"/>
          <p:cNvSpPr>
            <a:spLocks noGrp="1"/>
          </p:cNvSpPr>
          <p:nvPr>
            <p:ph idx="1"/>
          </p:nvPr>
        </p:nvSpPr>
        <p:spPr/>
        <p:txBody>
          <a:bodyPr/>
          <a:lstStyle/>
          <a:p>
            <a:pPr marL="0" indent="0">
              <a:buNone/>
            </a:pPr>
            <a:r>
              <a:rPr lang="de-DE" dirty="0"/>
              <a:t>In der Vergangenheit bestand das primäre Ziel der Physiotherapie bei Mukoviszidose darin, überschüssiges Sekret aus den Atemwegen zu entfernen und somit die Atemprobleme zu verringern. Die Aufgabe des Physiotherapeuten besteht darin, Patient und Angehörige zu beraten und einen auf den Patienten zugeschnittenen, angemessenen, effektiven und effizienten Physiotherapieplan aufzustellen. Dieser Plan sollte alle relevanten körperlichen und psychosozialen Faktoren berücksichtigen. </a:t>
            </a:r>
            <a:endParaRPr lang="pl-PL" dirty="0"/>
          </a:p>
        </p:txBody>
      </p:sp>
    </p:spTree>
    <p:extLst>
      <p:ext uri="{BB962C8B-B14F-4D97-AF65-F5344CB8AC3E}">
        <p14:creationId xmlns:p14="http://schemas.microsoft.com/office/powerpoint/2010/main" val="313035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t>Inhalationstherapie</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00" y="3467100"/>
            <a:ext cx="5080000" cy="3390900"/>
          </a:xfrm>
        </p:spPr>
      </p:pic>
      <p:sp>
        <p:nvSpPr>
          <p:cNvPr id="5" name="pole tekstowe 4"/>
          <p:cNvSpPr txBox="1"/>
          <p:nvPr/>
        </p:nvSpPr>
        <p:spPr>
          <a:xfrm>
            <a:off x="831272" y="2805546"/>
            <a:ext cx="5205845" cy="738664"/>
          </a:xfrm>
          <a:prstGeom prst="rect">
            <a:avLst/>
          </a:prstGeom>
          <a:noFill/>
        </p:spPr>
        <p:txBody>
          <a:bodyPr wrap="square" rtlCol="0">
            <a:spAutoFit/>
          </a:bodyPr>
          <a:lstStyle/>
          <a:p>
            <a:r>
              <a:rPr lang="de-DE" sz="1400" dirty="0"/>
              <a:t>Die Inhalationstherapie wird auf den jeweiligen Patienten individuell zugeschnitten und die Wirkung sollte regelmäßig geprüft werden</a:t>
            </a:r>
            <a:endParaRPr lang="pl-PL" sz="1400" dirty="0"/>
          </a:p>
        </p:txBody>
      </p:sp>
    </p:spTree>
    <p:extLst>
      <p:ext uri="{BB962C8B-B14F-4D97-AF65-F5344CB8AC3E}">
        <p14:creationId xmlns:p14="http://schemas.microsoft.com/office/powerpoint/2010/main" val="43996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4954" y="973668"/>
            <a:ext cx="9267128" cy="706964"/>
          </a:xfrm>
        </p:spPr>
        <p:txBody>
          <a:bodyPr/>
          <a:lstStyle/>
          <a:p>
            <a:r>
              <a:rPr lang="de-DE" sz="2800" dirty="0" err="1"/>
              <a:t>Clearance</a:t>
            </a:r>
            <a:r>
              <a:rPr lang="de-DE" sz="2800" dirty="0"/>
              <a:t>-Techniken zur Befreiung der Atemwege</a:t>
            </a:r>
            <a:endParaRPr lang="pl-PL" sz="2800" dirty="0"/>
          </a:p>
        </p:txBody>
      </p:sp>
      <p:sp>
        <p:nvSpPr>
          <p:cNvPr id="3" name="Symbol zastępczy zawartości 2"/>
          <p:cNvSpPr>
            <a:spLocks noGrp="1"/>
          </p:cNvSpPr>
          <p:nvPr>
            <p:ph idx="1"/>
          </p:nvPr>
        </p:nvSpPr>
        <p:spPr/>
        <p:txBody>
          <a:bodyPr/>
          <a:lstStyle/>
          <a:p>
            <a:pPr marL="0" indent="0">
              <a:buNone/>
            </a:pPr>
            <a:r>
              <a:rPr lang="de-DE" dirty="0"/>
              <a:t>Moderne ACT, die auf diesen Prinzipien basieren, sind autogene Drainage, Nieder- und Hochdruck-PEP, oszillierender PEP, </a:t>
            </a:r>
            <a:r>
              <a:rPr lang="de-DE" dirty="0" err="1"/>
              <a:t>Huffing</a:t>
            </a:r>
            <a:r>
              <a:rPr lang="de-DE" dirty="0"/>
              <a:t> (Husten durch die Nase) und kontrollierte Hustenstöße.</a:t>
            </a:r>
          </a:p>
          <a:p>
            <a:endParaRPr lang="pl-PL" dirty="0"/>
          </a:p>
        </p:txBody>
      </p:sp>
    </p:spTree>
    <p:extLst>
      <p:ext uri="{BB962C8B-B14F-4D97-AF65-F5344CB8AC3E}">
        <p14:creationId xmlns:p14="http://schemas.microsoft.com/office/powerpoint/2010/main" val="67892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1261" y="83783"/>
            <a:ext cx="8911687" cy="1280890"/>
          </a:xfrm>
        </p:spPr>
        <p:txBody>
          <a:bodyPr/>
          <a:lstStyle/>
          <a:p>
            <a:endParaRPr lang="pl-PL" dirty="0"/>
          </a:p>
        </p:txBody>
      </p:sp>
      <p:sp>
        <p:nvSpPr>
          <p:cNvPr id="5" name="Symbol zastępczy zawartości 4"/>
          <p:cNvSpPr>
            <a:spLocks noGrp="1"/>
          </p:cNvSpPr>
          <p:nvPr>
            <p:ph idx="1"/>
          </p:nvPr>
        </p:nvSpPr>
        <p:spPr>
          <a:xfrm>
            <a:off x="4636221" y="2337955"/>
            <a:ext cx="8915400" cy="3777622"/>
          </a:xfrm>
        </p:spPr>
        <p:txBody>
          <a:bodyPr>
            <a:normAutofit/>
          </a:bodyPr>
          <a:lstStyle/>
          <a:p>
            <a:pPr marL="0" indent="0">
              <a:buNone/>
            </a:pPr>
            <a:r>
              <a:rPr lang="pl-PL" sz="6000" dirty="0" err="1" smtClean="0">
                <a:solidFill>
                  <a:schemeClr val="tx1"/>
                </a:solidFill>
                <a:effectLst>
                  <a:outerShdw blurRad="38100" dist="38100" dir="2700000" algn="tl">
                    <a:srgbClr val="000000">
                      <a:alpha val="43137"/>
                    </a:srgbClr>
                  </a:outerShdw>
                </a:effectLst>
              </a:rPr>
              <a:t>Pari</a:t>
            </a:r>
            <a:endParaRPr lang="pl-PL" sz="6000" dirty="0">
              <a:solidFill>
                <a:schemeClr val="tx1"/>
              </a:solidFill>
              <a:effectLst>
                <a:outerShdw blurRad="38100" dist="38100" dir="2700000" algn="tl">
                  <a:srgbClr val="000000">
                    <a:alpha val="43137"/>
                  </a:srgbClr>
                </a:outerShdw>
              </a:effectLst>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4248"/>
            <a:ext cx="4259430" cy="3961270"/>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476" y="2612792"/>
            <a:ext cx="4842524" cy="4245208"/>
          </a:xfrm>
          <a:prstGeom prst="rect">
            <a:avLst/>
          </a:prstGeom>
        </p:spPr>
      </p:pic>
    </p:spTree>
    <p:extLst>
      <p:ext uri="{BB962C8B-B14F-4D97-AF65-F5344CB8AC3E}">
        <p14:creationId xmlns:p14="http://schemas.microsoft.com/office/powerpoint/2010/main" val="261629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68133" y="75767"/>
            <a:ext cx="8911687" cy="1280890"/>
          </a:xfrm>
        </p:spPr>
        <p:txBody>
          <a:bodyPr/>
          <a:lstStyle/>
          <a:p>
            <a:endParaRPr lang="pl-PL" dirty="0"/>
          </a:p>
        </p:txBody>
      </p:sp>
      <p:sp>
        <p:nvSpPr>
          <p:cNvPr id="5" name="Symbol zastępczy zawartości 4"/>
          <p:cNvSpPr>
            <a:spLocks noGrp="1"/>
          </p:cNvSpPr>
          <p:nvPr>
            <p:ph idx="1"/>
          </p:nvPr>
        </p:nvSpPr>
        <p:spPr>
          <a:xfrm>
            <a:off x="1508557" y="1356657"/>
            <a:ext cx="8915400" cy="3777622"/>
          </a:xfrm>
        </p:spPr>
        <p:txBody>
          <a:bodyPr>
            <a:normAutofit/>
          </a:bodyPr>
          <a:lstStyle/>
          <a:p>
            <a:pPr marL="0" indent="0">
              <a:buNone/>
            </a:pPr>
            <a:r>
              <a:rPr lang="pl-PL" sz="5400" dirty="0" err="1" smtClean="0">
                <a:solidFill>
                  <a:schemeClr val="tx1"/>
                </a:solidFill>
                <a:effectLst>
                  <a:outerShdw blurRad="38100" dist="38100" dir="2700000" algn="tl">
                    <a:srgbClr val="000000">
                      <a:alpha val="43137"/>
                    </a:srgbClr>
                  </a:outerShdw>
                </a:effectLst>
              </a:rPr>
              <a:t>Flutter</a:t>
            </a:r>
            <a:endParaRPr lang="pl-PL" sz="5400" dirty="0">
              <a:solidFill>
                <a:schemeClr val="tx1"/>
              </a:solidFill>
              <a:effectLst>
                <a:outerShdw blurRad="38100" dist="38100" dir="2700000" algn="tl">
                  <a:srgbClr val="000000">
                    <a:alpha val="43137"/>
                  </a:srgbClr>
                </a:outerShdw>
              </a:effectLst>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436" y="778863"/>
            <a:ext cx="3872345" cy="3914322"/>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781" y="4031156"/>
            <a:ext cx="3796145" cy="2826844"/>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28" y="4115391"/>
            <a:ext cx="4345208" cy="2722998"/>
          </a:xfrm>
          <a:prstGeom prst="rect">
            <a:avLst/>
          </a:prstGeom>
        </p:spPr>
      </p:pic>
    </p:spTree>
    <p:extLst>
      <p:ext uri="{BB962C8B-B14F-4D97-AF65-F5344CB8AC3E}">
        <p14:creationId xmlns:p14="http://schemas.microsoft.com/office/powerpoint/2010/main" val="2909277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0480" y="0"/>
            <a:ext cx="8911687" cy="1280890"/>
          </a:xfrm>
        </p:spPr>
        <p:txBody>
          <a:bodyPr/>
          <a:lstStyle/>
          <a:p>
            <a:endParaRPr lang="pl-PL" dirty="0"/>
          </a:p>
        </p:txBody>
      </p:sp>
      <p:sp>
        <p:nvSpPr>
          <p:cNvPr id="3" name="Symbol zastępczy zawartości 2"/>
          <p:cNvSpPr>
            <a:spLocks noGrp="1"/>
          </p:cNvSpPr>
          <p:nvPr>
            <p:ph idx="1"/>
          </p:nvPr>
        </p:nvSpPr>
        <p:spPr>
          <a:xfrm>
            <a:off x="716972" y="1280890"/>
            <a:ext cx="8915400" cy="3777622"/>
          </a:xfrm>
        </p:spPr>
        <p:txBody>
          <a:bodyPr>
            <a:normAutofit/>
          </a:bodyPr>
          <a:lstStyle/>
          <a:p>
            <a:pPr marL="0" indent="0">
              <a:buNone/>
            </a:pPr>
            <a:r>
              <a:rPr lang="pl-PL" sz="5400" dirty="0" err="1" smtClean="0">
                <a:solidFill>
                  <a:schemeClr val="tx1"/>
                </a:solidFill>
                <a:effectLst>
                  <a:outerShdw blurRad="38100" dist="38100" dir="2700000" algn="tl">
                    <a:srgbClr val="000000">
                      <a:alpha val="43137"/>
                    </a:srgbClr>
                  </a:outerShdw>
                </a:effectLst>
              </a:rPr>
              <a:t>Acapella</a:t>
            </a:r>
            <a:endParaRPr lang="pl-PL" sz="5400" dirty="0">
              <a:solidFill>
                <a:schemeClr val="tx1"/>
              </a:solidFill>
              <a:effectLst>
                <a:outerShdw blurRad="38100" dist="38100" dir="2700000" algn="tl">
                  <a:srgbClr val="000000">
                    <a:alpha val="43137"/>
                  </a:srgbClr>
                </a:outerShdw>
              </a:effectLst>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246" y="779317"/>
            <a:ext cx="5168754" cy="51687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65" y="4003286"/>
            <a:ext cx="3153858" cy="3000012"/>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650" y="2351119"/>
            <a:ext cx="3360003" cy="2526722"/>
          </a:xfrm>
          <a:prstGeom prst="rect">
            <a:avLst/>
          </a:prstGeom>
        </p:spPr>
      </p:pic>
    </p:spTree>
    <p:extLst>
      <p:ext uri="{BB962C8B-B14F-4D97-AF65-F5344CB8AC3E}">
        <p14:creationId xmlns:p14="http://schemas.microsoft.com/office/powerpoint/2010/main" val="40444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t>Körperliche</a:t>
            </a:r>
            <a:r>
              <a:rPr lang="pl-PL" b="1" dirty="0"/>
              <a:t> </a:t>
            </a:r>
            <a:r>
              <a:rPr lang="pl-PL" b="1" dirty="0" err="1"/>
              <a:t>Bewegung</a:t>
            </a:r>
            <a:endParaRPr lang="pl-PL" dirty="0"/>
          </a:p>
        </p:txBody>
      </p:sp>
      <p:sp>
        <p:nvSpPr>
          <p:cNvPr id="3" name="Symbol zastępczy zawartości 2"/>
          <p:cNvSpPr>
            <a:spLocks noGrp="1"/>
          </p:cNvSpPr>
          <p:nvPr>
            <p:ph idx="1"/>
          </p:nvPr>
        </p:nvSpPr>
        <p:spPr/>
        <p:txBody>
          <a:bodyPr/>
          <a:lstStyle/>
          <a:p>
            <a:pPr marL="0" indent="0">
              <a:buNone/>
            </a:pPr>
            <a:r>
              <a:rPr lang="de-DE" dirty="0"/>
              <a:t>Körperliches Training und ein aktiver Lebensstil zeigen ebenfalls positive Wirkung bei Mukoviszidose-Patienten. Zu den Übungen, die von Beginn an ins Programm aufgenommen werden sollten, gehören:</a:t>
            </a:r>
          </a:p>
          <a:p>
            <a:pPr marL="0" indent="0">
              <a:buNone/>
            </a:pPr>
            <a:r>
              <a:rPr lang="de-DE" dirty="0"/>
              <a:t>• Übungen für die Beweglichkeit des Brustraums (einschließlich Thorax, Wirbelsäule, Nacken, Schultern, Arme und Beine)</a:t>
            </a:r>
            <a:br>
              <a:rPr lang="de-DE" dirty="0"/>
            </a:br>
            <a:r>
              <a:rPr lang="de-DE" dirty="0"/>
              <a:t>• Muskelkräftigungsübungen</a:t>
            </a:r>
            <a:br>
              <a:rPr lang="de-DE" dirty="0"/>
            </a:br>
            <a:r>
              <a:rPr lang="de-DE" dirty="0"/>
              <a:t>• Ausdauertraining und -übungen</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036" y="4199659"/>
            <a:ext cx="2794000" cy="2095500"/>
          </a:xfrm>
          <a:prstGeom prst="rect">
            <a:avLst/>
          </a:prstGeom>
        </p:spPr>
      </p:pic>
    </p:spTree>
    <p:extLst>
      <p:ext uri="{BB962C8B-B14F-4D97-AF65-F5344CB8AC3E}">
        <p14:creationId xmlns:p14="http://schemas.microsoft.com/office/powerpoint/2010/main" val="2499638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t>Wortschatz</a:t>
            </a:r>
            <a:r>
              <a:rPr lang="pl-PL" b="1" dirty="0"/>
              <a:t> </a:t>
            </a:r>
            <a:r>
              <a:rPr lang="pl-PL" b="1" dirty="0" err="1"/>
              <a:t>zum</a:t>
            </a:r>
            <a:r>
              <a:rPr lang="pl-PL" b="1" dirty="0"/>
              <a:t> </a:t>
            </a:r>
            <a:r>
              <a:rPr lang="pl-PL" b="1" dirty="0" err="1" smtClean="0"/>
              <a:t>Thema</a:t>
            </a:r>
            <a:endParaRPr lang="pl-PL" dirty="0"/>
          </a:p>
        </p:txBody>
      </p:sp>
      <p:sp>
        <p:nvSpPr>
          <p:cNvPr id="3" name="Symbol zastępczy zawartości 2"/>
          <p:cNvSpPr>
            <a:spLocks noGrp="1"/>
          </p:cNvSpPr>
          <p:nvPr>
            <p:ph idx="1"/>
          </p:nvPr>
        </p:nvSpPr>
        <p:spPr>
          <a:xfrm>
            <a:off x="0" y="2264833"/>
            <a:ext cx="6143313" cy="4440767"/>
          </a:xfrm>
        </p:spPr>
        <p:txBody>
          <a:bodyPr/>
          <a:lstStyle/>
          <a:p>
            <a:r>
              <a:rPr lang="pl-PL" dirty="0"/>
              <a:t>die</a:t>
            </a:r>
            <a:r>
              <a:rPr lang="pl-PL" dirty="0" smtClean="0"/>
              <a:t> </a:t>
            </a:r>
            <a:r>
              <a:rPr lang="pl-PL" dirty="0" err="1" smtClean="0"/>
              <a:t>Mukoviszidose</a:t>
            </a:r>
            <a:r>
              <a:rPr lang="pl-PL" dirty="0"/>
              <a:t> </a:t>
            </a:r>
            <a:r>
              <a:rPr lang="pl-PL" i="1" dirty="0" smtClean="0"/>
              <a:t> – mukowiscydoza</a:t>
            </a:r>
          </a:p>
          <a:p>
            <a:r>
              <a:rPr lang="pl-PL" dirty="0" err="1"/>
              <a:t>die</a:t>
            </a:r>
            <a:r>
              <a:rPr lang="pl-PL" i="1" dirty="0"/>
              <a:t> </a:t>
            </a:r>
            <a:r>
              <a:rPr lang="pl-PL" dirty="0" err="1" smtClean="0"/>
              <a:t>Stọffwechselkrankheit</a:t>
            </a:r>
            <a:r>
              <a:rPr lang="pl-PL" dirty="0" smtClean="0"/>
              <a:t>, -en – choroba metaboliczna</a:t>
            </a:r>
          </a:p>
          <a:p>
            <a:r>
              <a:rPr lang="pl-PL" dirty="0" err="1"/>
              <a:t>die</a:t>
            </a:r>
            <a:r>
              <a:rPr lang="pl-PL" i="1" dirty="0"/>
              <a:t> </a:t>
            </a:r>
            <a:r>
              <a:rPr lang="pl-PL" dirty="0" err="1" smtClean="0"/>
              <a:t>Verdauungsstörung</a:t>
            </a:r>
            <a:r>
              <a:rPr lang="pl-PL" dirty="0" smtClean="0"/>
              <a:t>, -en</a:t>
            </a:r>
            <a:r>
              <a:rPr lang="pl-PL" i="1" dirty="0" smtClean="0"/>
              <a:t> – </a:t>
            </a:r>
            <a:r>
              <a:rPr lang="pl-PL" dirty="0" smtClean="0"/>
              <a:t>zaburzenie trawienia</a:t>
            </a:r>
            <a:endParaRPr lang="pl-PL" dirty="0"/>
          </a:p>
          <a:p>
            <a:r>
              <a:rPr lang="pl-PL" dirty="0" smtClean="0"/>
              <a:t>der </a:t>
            </a:r>
            <a:r>
              <a:rPr lang="pl-PL" dirty="0" err="1" smtClean="0"/>
              <a:t>Krankheitsverlauf</a:t>
            </a:r>
            <a:r>
              <a:rPr lang="pl-PL" dirty="0" smtClean="0"/>
              <a:t>, -en</a:t>
            </a:r>
            <a:r>
              <a:rPr lang="pl-PL" i="1" dirty="0" smtClean="0"/>
              <a:t> – </a:t>
            </a:r>
            <a:r>
              <a:rPr lang="pl-PL" dirty="0" smtClean="0"/>
              <a:t>przebieg choroby</a:t>
            </a:r>
          </a:p>
          <a:p>
            <a:r>
              <a:rPr lang="pl-PL" dirty="0"/>
              <a:t>die</a:t>
            </a:r>
            <a:r>
              <a:rPr lang="pl-PL" i="1" dirty="0"/>
              <a:t> </a:t>
            </a:r>
            <a:r>
              <a:rPr lang="pl-PL" dirty="0" err="1" smtClean="0"/>
              <a:t>Lebenserwartung</a:t>
            </a:r>
            <a:r>
              <a:rPr lang="pl-PL" dirty="0"/>
              <a:t> </a:t>
            </a:r>
            <a:r>
              <a:rPr lang="pl-PL" i="1" dirty="0" smtClean="0"/>
              <a:t>– </a:t>
            </a:r>
            <a:r>
              <a:rPr lang="pl-PL" dirty="0" smtClean="0"/>
              <a:t>średnia długość życia</a:t>
            </a:r>
          </a:p>
          <a:p>
            <a:r>
              <a:rPr lang="pl-PL" dirty="0" err="1" smtClean="0"/>
              <a:t>das</a:t>
            </a:r>
            <a:r>
              <a:rPr lang="pl-PL" dirty="0" smtClean="0"/>
              <a:t> </a:t>
            </a:r>
            <a:r>
              <a:rPr lang="pl-PL" dirty="0" err="1" smtClean="0"/>
              <a:t>Erbgut</a:t>
            </a:r>
            <a:r>
              <a:rPr lang="pl-PL" i="1" dirty="0" smtClean="0"/>
              <a:t> – </a:t>
            </a:r>
            <a:r>
              <a:rPr lang="pl-PL" dirty="0" smtClean="0"/>
              <a:t>materiał genetyczny</a:t>
            </a:r>
          </a:p>
          <a:p>
            <a:r>
              <a:rPr lang="pl-PL" dirty="0" err="1"/>
              <a:t>die</a:t>
            </a:r>
            <a:r>
              <a:rPr lang="pl-PL" i="1" dirty="0"/>
              <a:t> </a:t>
            </a:r>
            <a:r>
              <a:rPr lang="pl-PL" dirty="0" err="1" smtClean="0"/>
              <a:t>Behandlung</a:t>
            </a:r>
            <a:r>
              <a:rPr lang="pl-PL" dirty="0" smtClean="0"/>
              <a:t>, -en – leczenie</a:t>
            </a:r>
          </a:p>
          <a:p>
            <a:r>
              <a:rPr lang="pl-PL" dirty="0" smtClean="0"/>
              <a:t>der </a:t>
            </a:r>
            <a:r>
              <a:rPr lang="pl-PL" dirty="0" err="1" smtClean="0"/>
              <a:t>Gesundheitszustand</a:t>
            </a:r>
            <a:r>
              <a:rPr lang="pl-PL" dirty="0" smtClean="0"/>
              <a:t> </a:t>
            </a:r>
            <a:r>
              <a:rPr lang="pl-PL" i="1" dirty="0" smtClean="0"/>
              <a:t>- </a:t>
            </a:r>
            <a:r>
              <a:rPr lang="pl-PL" dirty="0" smtClean="0"/>
              <a:t>stan zdrowia</a:t>
            </a:r>
          </a:p>
          <a:p>
            <a:r>
              <a:rPr lang="pl-PL" dirty="0" smtClean="0"/>
              <a:t>die Stoffwechselstörungen – zaburzenia metabolizmu</a:t>
            </a:r>
          </a:p>
          <a:p>
            <a:endParaRPr lang="pl-PL" dirty="0"/>
          </a:p>
        </p:txBody>
      </p:sp>
      <p:sp>
        <p:nvSpPr>
          <p:cNvPr id="4" name="pole tekstowe 3"/>
          <p:cNvSpPr txBox="1"/>
          <p:nvPr/>
        </p:nvSpPr>
        <p:spPr>
          <a:xfrm>
            <a:off x="6773333" y="2472266"/>
            <a:ext cx="4876800" cy="4247317"/>
          </a:xfrm>
          <a:prstGeom prst="rect">
            <a:avLst/>
          </a:prstGeom>
          <a:noFill/>
        </p:spPr>
        <p:txBody>
          <a:bodyPr wrap="square" rtlCol="0">
            <a:spAutoFit/>
          </a:bodyPr>
          <a:lstStyle/>
          <a:p>
            <a:pPr marL="285750" indent="-285750">
              <a:buFont typeface="Wingdings" panose="05000000000000000000" pitchFamily="2" charset="2"/>
              <a:buChar char="ü"/>
            </a:pPr>
            <a:r>
              <a:rPr lang="pl-PL" dirty="0" smtClean="0"/>
              <a:t>die </a:t>
            </a:r>
            <a:r>
              <a:rPr lang="pl-PL" dirty="0" err="1" smtClean="0"/>
              <a:t>Verdauungsorgane</a:t>
            </a:r>
            <a:r>
              <a:rPr lang="pl-PL" i="1" dirty="0" smtClean="0"/>
              <a:t>– </a:t>
            </a:r>
            <a:r>
              <a:rPr lang="pl-PL" dirty="0" smtClean="0"/>
              <a:t>narządy trawienne</a:t>
            </a:r>
          </a:p>
          <a:p>
            <a:pPr marL="285750" indent="-285750">
              <a:buFont typeface="Wingdings" panose="05000000000000000000" pitchFamily="2" charset="2"/>
              <a:buChar char="ü"/>
            </a:pPr>
            <a:r>
              <a:rPr lang="pl-PL" dirty="0" smtClean="0"/>
              <a:t>der </a:t>
            </a:r>
            <a:r>
              <a:rPr lang="pl-PL" dirty="0" err="1" smtClean="0"/>
              <a:t>Verdauungstrakt</a:t>
            </a:r>
            <a:r>
              <a:rPr lang="pl-PL" dirty="0"/>
              <a:t> </a:t>
            </a:r>
            <a:r>
              <a:rPr lang="pl-PL" dirty="0" smtClean="0"/>
              <a:t>- układ trawienny</a:t>
            </a:r>
          </a:p>
          <a:p>
            <a:pPr marL="285750" indent="-285750">
              <a:buFont typeface="Wingdings" panose="05000000000000000000" pitchFamily="2" charset="2"/>
              <a:buChar char="ü"/>
            </a:pPr>
            <a:r>
              <a:rPr lang="pl-PL" dirty="0" err="1"/>
              <a:t>die</a:t>
            </a:r>
            <a:r>
              <a:rPr lang="pl-PL" dirty="0"/>
              <a:t> </a:t>
            </a:r>
            <a:r>
              <a:rPr lang="pl-PL" dirty="0" err="1" smtClean="0"/>
              <a:t>Lunge</a:t>
            </a:r>
            <a:r>
              <a:rPr lang="pl-PL" dirty="0" smtClean="0"/>
              <a:t> –n </a:t>
            </a:r>
            <a:r>
              <a:rPr lang="pl-PL" i="1" dirty="0" smtClean="0"/>
              <a:t>– </a:t>
            </a:r>
            <a:r>
              <a:rPr lang="pl-PL" dirty="0" smtClean="0"/>
              <a:t>płuca</a:t>
            </a:r>
          </a:p>
          <a:p>
            <a:pPr marL="285750" indent="-285750">
              <a:buFont typeface="Wingdings" panose="05000000000000000000" pitchFamily="2" charset="2"/>
              <a:buChar char="ü"/>
            </a:pPr>
            <a:r>
              <a:rPr lang="pl-PL" dirty="0" smtClean="0"/>
              <a:t>die Nasennebenhöhlen – zatoki przynosowe</a:t>
            </a:r>
          </a:p>
          <a:p>
            <a:pPr marL="285750" indent="-285750">
              <a:buFont typeface="Wingdings" panose="05000000000000000000" pitchFamily="2" charset="2"/>
              <a:buChar char="ü"/>
            </a:pPr>
            <a:r>
              <a:rPr lang="pl-PL" dirty="0" smtClean="0"/>
              <a:t>die </a:t>
            </a:r>
            <a:r>
              <a:rPr lang="pl-PL" dirty="0" err="1" smtClean="0"/>
              <a:t>Entzụ̈ndungen</a:t>
            </a:r>
            <a:r>
              <a:rPr lang="pl-PL" dirty="0" smtClean="0"/>
              <a:t> – zapalenie </a:t>
            </a:r>
          </a:p>
          <a:p>
            <a:pPr marL="285750" indent="-285750">
              <a:buFont typeface="Wingdings" panose="05000000000000000000" pitchFamily="2" charset="2"/>
              <a:buChar char="ü"/>
            </a:pPr>
            <a:r>
              <a:rPr lang="pl-PL" dirty="0" smtClean="0"/>
              <a:t>der </a:t>
            </a:r>
            <a:r>
              <a:rPr lang="pl-PL" dirty="0" err="1" smtClean="0"/>
              <a:t>Schleim</a:t>
            </a:r>
            <a:r>
              <a:rPr lang="pl-PL" dirty="0" smtClean="0"/>
              <a:t> – flegma</a:t>
            </a:r>
          </a:p>
          <a:p>
            <a:pPr marL="285750" indent="-285750">
              <a:buFont typeface="Wingdings" panose="05000000000000000000" pitchFamily="2" charset="2"/>
              <a:buChar char="ü"/>
            </a:pPr>
            <a:r>
              <a:rPr lang="pl-PL" dirty="0" err="1"/>
              <a:t>die</a:t>
            </a:r>
            <a:r>
              <a:rPr lang="pl-PL" dirty="0"/>
              <a:t> </a:t>
            </a:r>
            <a:r>
              <a:rPr lang="pl-PL" dirty="0" err="1" smtClean="0"/>
              <a:t>Bronchie</a:t>
            </a:r>
            <a:r>
              <a:rPr lang="pl-PL" dirty="0" smtClean="0"/>
              <a:t> –n </a:t>
            </a:r>
            <a:r>
              <a:rPr lang="pl-PL" dirty="0"/>
              <a:t> </a:t>
            </a:r>
            <a:r>
              <a:rPr lang="pl-PL" i="1" dirty="0" smtClean="0"/>
              <a:t>- oskrzela</a:t>
            </a:r>
          </a:p>
          <a:p>
            <a:pPr marL="285750" indent="-285750">
              <a:buFont typeface="Wingdings" panose="05000000000000000000" pitchFamily="2" charset="2"/>
              <a:buChar char="ü"/>
            </a:pPr>
            <a:r>
              <a:rPr lang="pl-PL" dirty="0" err="1" smtClean="0"/>
              <a:t>die</a:t>
            </a:r>
            <a:r>
              <a:rPr lang="pl-PL" dirty="0" smtClean="0"/>
              <a:t> </a:t>
            </a:r>
            <a:r>
              <a:rPr lang="pl-PL" dirty="0" err="1"/>
              <a:t>Flimmerh</a:t>
            </a:r>
            <a:r>
              <a:rPr lang="pl-PL" dirty="0" err="1" smtClean="0">
                <a:latin typeface="Calibri Light" panose="020F0302020204030204" pitchFamily="34" charset="0"/>
              </a:rPr>
              <a:t>ärchen</a:t>
            </a:r>
            <a:r>
              <a:rPr lang="pl-PL" dirty="0" smtClean="0">
                <a:latin typeface="Calibri Light" panose="020F0302020204030204" pitchFamily="34" charset="0"/>
              </a:rPr>
              <a:t> </a:t>
            </a:r>
            <a:r>
              <a:rPr lang="pl-PL" i="1" dirty="0" smtClean="0">
                <a:latin typeface="Calibri Light" panose="020F0302020204030204" pitchFamily="34" charset="0"/>
              </a:rPr>
              <a:t>– rzęski</a:t>
            </a:r>
          </a:p>
          <a:p>
            <a:pPr marL="285750" indent="-285750">
              <a:buFont typeface="Wingdings" panose="05000000000000000000" pitchFamily="2" charset="2"/>
              <a:buChar char="ü"/>
            </a:pPr>
            <a:r>
              <a:rPr lang="pl-PL" dirty="0" err="1" smtClean="0"/>
              <a:t>das</a:t>
            </a:r>
            <a:r>
              <a:rPr lang="pl-PL" dirty="0" smtClean="0"/>
              <a:t> </a:t>
            </a:r>
            <a:r>
              <a:rPr lang="pl-PL" dirty="0" err="1" smtClean="0"/>
              <a:t>Neugeborene</a:t>
            </a:r>
            <a:r>
              <a:rPr lang="pl-PL" i="1" dirty="0" smtClean="0"/>
              <a:t> – noworodek</a:t>
            </a:r>
          </a:p>
          <a:p>
            <a:endParaRPr lang="pl-PL" i="1" dirty="0" smtClean="0">
              <a:latin typeface="Calibri Light" panose="020F0302020204030204" pitchFamily="34" charset="0"/>
            </a:endParaRPr>
          </a:p>
          <a:p>
            <a:pPr marL="285750" indent="-285750">
              <a:buFont typeface="Wingdings" panose="05000000000000000000" pitchFamily="2" charset="2"/>
              <a:buChar char="ü"/>
            </a:pPr>
            <a:endParaRPr lang="pl-PL" dirty="0"/>
          </a:p>
          <a:p>
            <a:pPr marL="285750" indent="-285750">
              <a:buFont typeface="Wingdings" panose="05000000000000000000" pitchFamily="2" charset="2"/>
              <a:buChar char="ü"/>
            </a:pPr>
            <a:endParaRPr lang="pl-PL" dirty="0" smtClean="0"/>
          </a:p>
          <a:p>
            <a:pPr marL="285750" indent="-285750">
              <a:buFont typeface="Wingdings" panose="05000000000000000000" pitchFamily="2" charset="2"/>
              <a:buChar char="ü"/>
            </a:pPr>
            <a:endParaRPr lang="pl-PL" dirty="0"/>
          </a:p>
        </p:txBody>
      </p:sp>
    </p:spTree>
    <p:extLst>
      <p:ext uri="{BB962C8B-B14F-4D97-AF65-F5344CB8AC3E}">
        <p14:creationId xmlns:p14="http://schemas.microsoft.com/office/powerpoint/2010/main" val="299861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t>Wortschatz</a:t>
            </a:r>
            <a:r>
              <a:rPr lang="pl-PL" b="1" dirty="0"/>
              <a:t> </a:t>
            </a:r>
            <a:r>
              <a:rPr lang="pl-PL" b="1" dirty="0" err="1"/>
              <a:t>zum</a:t>
            </a:r>
            <a:r>
              <a:rPr lang="pl-PL" b="1" dirty="0"/>
              <a:t> </a:t>
            </a:r>
            <a:r>
              <a:rPr lang="pl-PL" b="1" dirty="0" err="1" smtClean="0"/>
              <a:t>Thema</a:t>
            </a:r>
            <a:endParaRPr lang="pl-PL" dirty="0"/>
          </a:p>
        </p:txBody>
      </p:sp>
      <p:sp>
        <p:nvSpPr>
          <p:cNvPr id="3" name="Symbol zastępczy zawartości 2"/>
          <p:cNvSpPr>
            <a:spLocks noGrp="1"/>
          </p:cNvSpPr>
          <p:nvPr>
            <p:ph idx="1"/>
          </p:nvPr>
        </p:nvSpPr>
        <p:spPr/>
        <p:txBody>
          <a:bodyPr>
            <a:normAutofit/>
          </a:bodyPr>
          <a:lstStyle/>
          <a:p>
            <a:r>
              <a:rPr lang="pl-PL" dirty="0" smtClean="0"/>
              <a:t>der </a:t>
            </a:r>
            <a:r>
              <a:rPr lang="pl-PL" dirty="0" err="1" smtClean="0"/>
              <a:t>Gallenstein</a:t>
            </a:r>
            <a:r>
              <a:rPr lang="pl-PL" dirty="0"/>
              <a:t> </a:t>
            </a:r>
            <a:r>
              <a:rPr lang="pl-PL" dirty="0" smtClean="0"/>
              <a:t>,-</a:t>
            </a:r>
            <a:r>
              <a:rPr lang="pl-PL" dirty="0" smtClean="0"/>
              <a:t>e </a:t>
            </a:r>
            <a:r>
              <a:rPr lang="pl-PL" dirty="0" smtClean="0"/>
              <a:t>- kamień żółciowy</a:t>
            </a:r>
          </a:p>
          <a:p>
            <a:r>
              <a:rPr lang="pl-PL" dirty="0" smtClean="0"/>
              <a:t>der </a:t>
            </a:r>
            <a:r>
              <a:rPr lang="pl-PL" dirty="0" err="1" smtClean="0"/>
              <a:t>Zwölffingerdarm</a:t>
            </a:r>
            <a:r>
              <a:rPr lang="pl-PL" dirty="0" smtClean="0"/>
              <a:t> </a:t>
            </a:r>
            <a:r>
              <a:rPr lang="pl-PL" i="1" dirty="0" smtClean="0"/>
              <a:t>– </a:t>
            </a:r>
            <a:r>
              <a:rPr lang="pl-PL" dirty="0" smtClean="0"/>
              <a:t>dwunastnica</a:t>
            </a:r>
          </a:p>
          <a:p>
            <a:r>
              <a:rPr lang="pl-PL" dirty="0" smtClean="0"/>
              <a:t>die </a:t>
            </a:r>
            <a:r>
              <a:rPr lang="pl-PL" dirty="0" err="1" smtClean="0"/>
              <a:t>Leberzirrhose</a:t>
            </a:r>
            <a:r>
              <a:rPr lang="pl-PL" dirty="0"/>
              <a:t> </a:t>
            </a:r>
            <a:r>
              <a:rPr lang="pl-PL" i="1" dirty="0" smtClean="0"/>
              <a:t> – marskość wątroby</a:t>
            </a:r>
          </a:p>
          <a:p>
            <a:r>
              <a:rPr lang="pl-PL" dirty="0" err="1" smtClean="0"/>
              <a:t>die</a:t>
            </a:r>
            <a:r>
              <a:rPr lang="pl-PL" dirty="0" smtClean="0"/>
              <a:t> </a:t>
            </a:r>
            <a:r>
              <a:rPr lang="pl-PL" dirty="0" err="1" smtClean="0"/>
              <a:t>Schleimdrüse</a:t>
            </a:r>
            <a:r>
              <a:rPr lang="pl-PL" dirty="0" smtClean="0"/>
              <a:t>, -n</a:t>
            </a:r>
            <a:r>
              <a:rPr lang="pl-PL" dirty="0"/>
              <a:t> </a:t>
            </a:r>
            <a:r>
              <a:rPr lang="pl-PL" i="1" dirty="0" smtClean="0"/>
              <a:t> – </a:t>
            </a:r>
            <a:r>
              <a:rPr lang="pl-PL" dirty="0" smtClean="0"/>
              <a:t>gruczoł śluzowy</a:t>
            </a:r>
          </a:p>
          <a:p>
            <a:r>
              <a:rPr lang="pl-PL" dirty="0" err="1" smtClean="0"/>
              <a:t>die</a:t>
            </a:r>
            <a:r>
              <a:rPr lang="pl-PL" dirty="0" smtClean="0"/>
              <a:t> </a:t>
            </a:r>
            <a:r>
              <a:rPr lang="pl-PL" dirty="0" err="1" smtClean="0"/>
              <a:t>Schweißdrüse</a:t>
            </a:r>
            <a:r>
              <a:rPr lang="pl-PL" dirty="0" smtClean="0"/>
              <a:t>, -n</a:t>
            </a:r>
            <a:r>
              <a:rPr lang="pl-PL" dirty="0"/>
              <a:t>  </a:t>
            </a:r>
            <a:r>
              <a:rPr lang="pl-PL" dirty="0" smtClean="0"/>
              <a:t>- gruczoł potowy</a:t>
            </a:r>
          </a:p>
          <a:p>
            <a:endParaRPr lang="pl-PL" dirty="0" smtClean="0"/>
          </a:p>
          <a:p>
            <a:endParaRPr lang="pl-PL" dirty="0" smtClean="0"/>
          </a:p>
          <a:p>
            <a:endParaRPr lang="pl-PL" dirty="0"/>
          </a:p>
        </p:txBody>
      </p:sp>
    </p:spTree>
    <p:extLst>
      <p:ext uri="{BB962C8B-B14F-4D97-AF65-F5344CB8AC3E}">
        <p14:creationId xmlns:p14="http://schemas.microsoft.com/office/powerpoint/2010/main" val="228118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a:t>Mukoviszidose</a:t>
            </a:r>
            <a:endParaRPr lang="pl-PL" dirty="0"/>
          </a:p>
        </p:txBody>
      </p:sp>
      <p:sp>
        <p:nvSpPr>
          <p:cNvPr id="3" name="Symbol zastępczy zawartości 2"/>
          <p:cNvSpPr>
            <a:spLocks noGrp="1"/>
          </p:cNvSpPr>
          <p:nvPr>
            <p:ph idx="1"/>
          </p:nvPr>
        </p:nvSpPr>
        <p:spPr/>
        <p:txBody>
          <a:bodyPr/>
          <a:lstStyle/>
          <a:p>
            <a:pPr marL="0" indent="0" algn="just">
              <a:buNone/>
            </a:pPr>
            <a:r>
              <a:rPr lang="pl-PL" dirty="0" smtClean="0"/>
              <a:t>	</a:t>
            </a:r>
            <a:r>
              <a:rPr lang="de-DE" dirty="0" smtClean="0"/>
              <a:t>Mukoviszidose ist eine angeborene Stoffwechselerkrankung. </a:t>
            </a:r>
            <a:r>
              <a:rPr lang="pl-PL" dirty="0" smtClean="0"/>
              <a:t/>
            </a:r>
            <a:br>
              <a:rPr lang="pl-PL" dirty="0" smtClean="0"/>
            </a:br>
            <a:r>
              <a:rPr lang="de-DE" dirty="0" smtClean="0"/>
              <a:t>Bei den Patienten sind bestimme Gene verändert, die für die Produktion von Körpersekreten wichtig sind. Mukoviszidose ist nicht heilbar. Mit einer konsequenten Therapie kann der Krankheitsverlauf aber verlangsamt werden. Dennoch ist die Lebenserwartung deutlich verkürzt. </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4561722"/>
            <a:ext cx="2857500" cy="2162175"/>
          </a:xfrm>
          <a:prstGeom prst="rect">
            <a:avLst/>
          </a:prstGeom>
        </p:spPr>
      </p:pic>
    </p:spTree>
    <p:extLst>
      <p:ext uri="{BB962C8B-B14F-4D97-AF65-F5344CB8AC3E}">
        <p14:creationId xmlns:p14="http://schemas.microsoft.com/office/powerpoint/2010/main" val="357819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Bibliografie/</a:t>
            </a:r>
            <a:r>
              <a:rPr lang="pl-PL" b="1" dirty="0" err="1"/>
              <a:t>Quellen</a:t>
            </a:r>
            <a:endParaRPr lang="pl-PL" dirty="0"/>
          </a:p>
        </p:txBody>
      </p:sp>
      <p:sp>
        <p:nvSpPr>
          <p:cNvPr id="3" name="Symbol zastępczy zawartości 2"/>
          <p:cNvSpPr>
            <a:spLocks noGrp="1"/>
          </p:cNvSpPr>
          <p:nvPr>
            <p:ph idx="1"/>
          </p:nvPr>
        </p:nvSpPr>
        <p:spPr/>
        <p:txBody>
          <a:bodyPr/>
          <a:lstStyle/>
          <a:p>
            <a:pPr>
              <a:buFont typeface="+mj-lt"/>
              <a:buAutoNum type="arabicPeriod"/>
            </a:pPr>
            <a:r>
              <a:rPr lang="pl-PL" dirty="0" smtClean="0">
                <a:hlinkClick r:id="rId2"/>
              </a:rPr>
              <a:t>W. Kuliński, K. Zeman, T. Orlik: „Fizjoterapia w pediatrii”: PZWL 2012</a:t>
            </a:r>
          </a:p>
          <a:p>
            <a:pPr>
              <a:buFont typeface="+mj-lt"/>
              <a:buAutoNum type="arabicPeriod"/>
            </a:pPr>
            <a:r>
              <a:rPr lang="pl-PL" dirty="0" smtClean="0">
                <a:hlinkClick r:id="rId2"/>
              </a:rPr>
              <a:t>http</a:t>
            </a:r>
            <a:r>
              <a:rPr lang="pl-PL" dirty="0">
                <a:hlinkClick r:id="rId2"/>
              </a:rPr>
              <a:t>://</a:t>
            </a:r>
            <a:r>
              <a:rPr lang="pl-PL" dirty="0" smtClean="0">
                <a:hlinkClick r:id="rId2"/>
              </a:rPr>
              <a:t>de.wikipedia.org/wiki/Mukoviszidose</a:t>
            </a:r>
            <a:endParaRPr lang="pl-PL" dirty="0" smtClean="0"/>
          </a:p>
          <a:p>
            <a:pPr>
              <a:buFont typeface="+mj-lt"/>
              <a:buAutoNum type="arabicPeriod"/>
            </a:pPr>
            <a:r>
              <a:rPr lang="pl-PL" dirty="0">
                <a:hlinkClick r:id="rId3"/>
              </a:rPr>
              <a:t>http://</a:t>
            </a:r>
            <a:r>
              <a:rPr lang="pl-PL" dirty="0" smtClean="0">
                <a:hlinkClick r:id="rId3"/>
              </a:rPr>
              <a:t>www.netdoktor.de</a:t>
            </a:r>
            <a:endParaRPr lang="pl-PL" dirty="0" smtClean="0"/>
          </a:p>
          <a:p>
            <a:pPr marL="0" indent="0">
              <a:buNone/>
            </a:pPr>
            <a:endParaRPr lang="pl-PL" dirty="0"/>
          </a:p>
        </p:txBody>
      </p:sp>
    </p:spTree>
    <p:extLst>
      <p:ext uri="{BB962C8B-B14F-4D97-AF65-F5344CB8AC3E}">
        <p14:creationId xmlns:p14="http://schemas.microsoft.com/office/powerpoint/2010/main" val="257107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59490" y="2418346"/>
            <a:ext cx="9059857" cy="3938337"/>
          </a:xfrm>
        </p:spPr>
        <p:txBody>
          <a:bodyPr>
            <a:normAutofit fontScale="92500" lnSpcReduction="10000"/>
          </a:bodyPr>
          <a:lstStyle/>
          <a:p>
            <a:pPr marL="0" indent="0" algn="just">
              <a:buNone/>
            </a:pPr>
            <a:r>
              <a:rPr lang="de-DE" dirty="0" smtClean="0"/>
              <a:t>Ursache </a:t>
            </a:r>
            <a:r>
              <a:rPr lang="de-DE" dirty="0"/>
              <a:t>der Erkrankung sind Fehler im Erbgut. </a:t>
            </a:r>
            <a:r>
              <a:rPr lang="de-DE" dirty="0" smtClean="0"/>
              <a:t>Bei </a:t>
            </a:r>
            <a:r>
              <a:rPr lang="de-DE" dirty="0"/>
              <a:t>vielen Kindern  macht sich Mukoviszidose von Geburt an massiv bemerkbar, in anderen Fällen wird sie erst später diagnostiziert.</a:t>
            </a:r>
          </a:p>
          <a:p>
            <a:pPr algn="just"/>
            <a:endParaRPr lang="de-DE" dirty="0"/>
          </a:p>
          <a:p>
            <a:pPr marL="0" indent="0" algn="just">
              <a:buNone/>
            </a:pPr>
            <a:r>
              <a:rPr lang="de-DE" dirty="0" smtClean="0"/>
              <a:t>Ohne </a:t>
            </a:r>
            <a:r>
              <a:rPr lang="de-DE" dirty="0"/>
              <a:t>Behandlung verschlechtert sich der Gesundheitszustand der Patienten kontinuierlich. Mit einer frühzeitigen Behandlung, lässt sich der Verlauf zwar nicht gänzlich stoppen, aber entscheidend verlangsamen. Trotz der verbesserten Therapiemöglichkeiten haben Mukoviszidose-Kranke im vergleich zu gesunden Menschen eine kürzere  Lebenserwartung.</a:t>
            </a:r>
          </a:p>
          <a:p>
            <a:pPr algn="just"/>
            <a:endParaRPr lang="de-DE" dirty="0"/>
          </a:p>
          <a:p>
            <a:pPr marL="0" indent="0" algn="just">
              <a:buNone/>
            </a:pPr>
            <a:r>
              <a:rPr lang="de-DE" dirty="0" smtClean="0"/>
              <a:t>Mukoviszidose </a:t>
            </a:r>
            <a:r>
              <a:rPr lang="de-DE" dirty="0"/>
              <a:t>ist eine der häufigsten angeborenen Stoffwechselstörungen in Europa und Nordamerika. </a:t>
            </a:r>
            <a:r>
              <a:rPr lang="de-DE" dirty="0" smtClean="0"/>
              <a:t>Menschen</a:t>
            </a:r>
            <a:r>
              <a:rPr lang="de-DE" dirty="0"/>
              <a:t>, die nur ein defektes Gen tragen, zeigen keine Symptome. Etwa einer von 25 Menschen trägt eine Anlage für Mukoviszidose, ohne davon zu wissen.</a:t>
            </a:r>
            <a:endParaRPr lang="pl-PL" dirty="0"/>
          </a:p>
        </p:txBody>
      </p:sp>
    </p:spTree>
    <p:extLst>
      <p:ext uri="{BB962C8B-B14F-4D97-AF65-F5344CB8AC3E}">
        <p14:creationId xmlns:p14="http://schemas.microsoft.com/office/powerpoint/2010/main" val="2531616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Symptome</a:t>
            </a:r>
            <a:endParaRPr lang="pl-PL" dirty="0"/>
          </a:p>
        </p:txBody>
      </p:sp>
      <p:sp>
        <p:nvSpPr>
          <p:cNvPr id="3" name="Symbol zastępczy zawartości 2"/>
          <p:cNvSpPr>
            <a:spLocks noGrp="1"/>
          </p:cNvSpPr>
          <p:nvPr>
            <p:ph idx="1"/>
          </p:nvPr>
        </p:nvSpPr>
        <p:spPr/>
        <p:txBody>
          <a:bodyPr/>
          <a:lstStyle/>
          <a:p>
            <a:pPr marL="0" indent="0">
              <a:buNone/>
            </a:pPr>
            <a:r>
              <a:rPr lang="de-DE" dirty="0"/>
              <a:t>Mukoviszidose-Symptome können von Patient zu Patient sehr unterschiedlich ausfallen</a:t>
            </a:r>
            <a:r>
              <a:rPr lang="de-DE" dirty="0" smtClean="0"/>
              <a:t>.</a:t>
            </a:r>
            <a:r>
              <a:rPr lang="pl-PL" dirty="0" smtClean="0"/>
              <a:t> </a:t>
            </a:r>
            <a:r>
              <a:rPr lang="de-DE" dirty="0" smtClean="0"/>
              <a:t>Die </a:t>
            </a:r>
            <a:r>
              <a:rPr lang="de-DE" dirty="0"/>
              <a:t>Krankheit beeinträchtigt die Funktion verschiedener Organe, vor allem aber Lunge und Verdauungsorgane. Grund ist, dass die Körpersekrete aufgrund einer genetischen Veränderung extrem zähflüssig sind. Mukoviszidose ist zwar nicht heilbar, ihre Symptome lassen sich durch die intensive Therapie aber lindern und der Krankheitsverlauf bremsen. </a:t>
            </a:r>
            <a:endParaRPr lang="pl-PL" dirty="0"/>
          </a:p>
        </p:txBody>
      </p:sp>
    </p:spTree>
    <p:extLst>
      <p:ext uri="{BB962C8B-B14F-4D97-AF65-F5344CB8AC3E}">
        <p14:creationId xmlns:p14="http://schemas.microsoft.com/office/powerpoint/2010/main" val="291944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59491" y="973668"/>
            <a:ext cx="8761413" cy="706964"/>
          </a:xfrm>
        </p:spPr>
        <p:txBody>
          <a:bodyPr/>
          <a:lstStyle/>
          <a:p>
            <a:pPr algn="ctr"/>
            <a:r>
              <a:rPr lang="pl-PL" dirty="0" err="1" smtClean="0"/>
              <a:t>Symptome</a:t>
            </a:r>
            <a:r>
              <a:rPr lang="pl-PL" dirty="0" smtClean="0"/>
              <a:t> - </a:t>
            </a:r>
            <a:r>
              <a:rPr lang="pl-PL" dirty="0" err="1" smtClean="0"/>
              <a:t>Lunge</a:t>
            </a:r>
            <a:endParaRPr lang="pl-PL" dirty="0"/>
          </a:p>
        </p:txBody>
      </p:sp>
      <p:sp>
        <p:nvSpPr>
          <p:cNvPr id="3" name="Symbol zastępczy zawartości 2"/>
          <p:cNvSpPr>
            <a:spLocks noGrp="1"/>
          </p:cNvSpPr>
          <p:nvPr>
            <p:ph idx="1"/>
          </p:nvPr>
        </p:nvSpPr>
        <p:spPr>
          <a:xfrm>
            <a:off x="342154" y="2603500"/>
            <a:ext cx="8825659" cy="3416300"/>
          </a:xfrm>
        </p:spPr>
        <p:txBody>
          <a:bodyPr>
            <a:normAutofit/>
          </a:bodyPr>
          <a:lstStyle/>
          <a:p>
            <a:pPr marL="0" indent="0">
              <a:buNone/>
            </a:pPr>
            <a:r>
              <a:rPr lang="de-DE" dirty="0"/>
              <a:t>Wenn die Mukoviszidose (</a:t>
            </a:r>
            <a:r>
              <a:rPr lang="de-DE" dirty="0" err="1"/>
              <a:t>cystische</a:t>
            </a:r>
            <a:r>
              <a:rPr lang="de-DE" dirty="0"/>
              <a:t> </a:t>
            </a:r>
            <a:r>
              <a:rPr lang="de-DE" dirty="0" err="1"/>
              <a:t>Fibrose</a:t>
            </a:r>
            <a:r>
              <a:rPr lang="de-DE" dirty="0"/>
              <a:t>) die Lunge betrifft, zeigen Betroffene Symptome wie dauerhaften, schweren Husten sowie häufig auch Asthma und chronische Nasennebenhöhlen-Entzündungen.</a:t>
            </a:r>
          </a:p>
          <a:p>
            <a:endParaRPr lang="de-DE" dirty="0"/>
          </a:p>
          <a:p>
            <a:pPr marL="0" indent="0">
              <a:buNone/>
            </a:pPr>
            <a:r>
              <a:rPr lang="de-DE" dirty="0"/>
              <a:t>Aufgrund des gestörten </a:t>
            </a:r>
            <a:r>
              <a:rPr lang="de-DE" dirty="0" err="1"/>
              <a:t>Chloridtransports</a:t>
            </a:r>
            <a:r>
              <a:rPr lang="de-DE" dirty="0"/>
              <a:t> entsteht bei Mukoviszidose in der Lunge ein zähflüssiger Schleim, der die Bronchien </a:t>
            </a:r>
            <a:r>
              <a:rPr lang="de-DE" dirty="0" smtClean="0"/>
              <a:t>verstopft</a:t>
            </a:r>
            <a:r>
              <a:rPr lang="pl-PL" dirty="0" smtClean="0"/>
              <a:t>.</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5037" y="2910107"/>
            <a:ext cx="2721442" cy="2803085"/>
          </a:xfrm>
          <a:prstGeom prst="rect">
            <a:avLst/>
          </a:prstGeom>
        </p:spPr>
      </p:pic>
    </p:spTree>
    <p:extLst>
      <p:ext uri="{BB962C8B-B14F-4D97-AF65-F5344CB8AC3E}">
        <p14:creationId xmlns:p14="http://schemas.microsoft.com/office/powerpoint/2010/main" val="1182837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a:t>Symptome</a:t>
            </a:r>
            <a:r>
              <a:rPr lang="pl-PL" dirty="0"/>
              <a:t> </a:t>
            </a:r>
            <a:r>
              <a:rPr lang="pl-PL" dirty="0" smtClean="0"/>
              <a:t>- </a:t>
            </a:r>
            <a:r>
              <a:rPr lang="pl-PL" dirty="0" err="1" smtClean="0"/>
              <a:t>Verdauungstrakt</a:t>
            </a:r>
            <a:r>
              <a:rPr lang="pl-PL" dirty="0"/>
              <a:t/>
            </a:r>
            <a:br>
              <a:rPr lang="pl-PL" dirty="0"/>
            </a:br>
            <a:endParaRPr lang="pl-PL" dirty="0"/>
          </a:p>
        </p:txBody>
      </p:sp>
      <p:sp>
        <p:nvSpPr>
          <p:cNvPr id="3" name="Symbol zastępczy zawartości 2"/>
          <p:cNvSpPr>
            <a:spLocks noGrp="1"/>
          </p:cNvSpPr>
          <p:nvPr>
            <p:ph idx="1"/>
          </p:nvPr>
        </p:nvSpPr>
        <p:spPr/>
        <p:txBody>
          <a:bodyPr/>
          <a:lstStyle/>
          <a:p>
            <a:pPr marL="0" indent="0">
              <a:buNone/>
            </a:pPr>
            <a:r>
              <a:rPr lang="pl-PL" dirty="0" smtClean="0"/>
              <a:t>Etwa </a:t>
            </a:r>
            <a:r>
              <a:rPr lang="pl-PL" dirty="0"/>
              <a:t>10 bis 20 </a:t>
            </a:r>
            <a:r>
              <a:rPr lang="pl-PL" dirty="0" err="1"/>
              <a:t>Prozent</a:t>
            </a:r>
            <a:r>
              <a:rPr lang="pl-PL" dirty="0"/>
              <a:t> der </a:t>
            </a:r>
            <a:r>
              <a:rPr lang="pl-PL" dirty="0" err="1"/>
              <a:t>Neugeborenen</a:t>
            </a:r>
            <a:r>
              <a:rPr lang="pl-PL" dirty="0"/>
              <a:t> mit </a:t>
            </a:r>
            <a:r>
              <a:rPr lang="pl-PL" dirty="0" err="1"/>
              <a:t>Mukoviszidose</a:t>
            </a:r>
            <a:r>
              <a:rPr lang="pl-PL" dirty="0"/>
              <a:t> </a:t>
            </a:r>
            <a:r>
              <a:rPr lang="pl-PL" dirty="0" err="1"/>
              <a:t>haben</a:t>
            </a:r>
            <a:r>
              <a:rPr lang="pl-PL" dirty="0"/>
              <a:t> </a:t>
            </a:r>
            <a:r>
              <a:rPr lang="pl-PL" dirty="0" err="1"/>
              <a:t>bereits</a:t>
            </a:r>
            <a:r>
              <a:rPr lang="pl-PL" dirty="0"/>
              <a:t> </a:t>
            </a:r>
            <a:r>
              <a:rPr lang="pl-PL" dirty="0" err="1"/>
              <a:t>bei</a:t>
            </a:r>
            <a:r>
              <a:rPr lang="pl-PL" dirty="0"/>
              <a:t> der </a:t>
            </a:r>
            <a:r>
              <a:rPr lang="pl-PL" dirty="0" err="1"/>
              <a:t>Geburt</a:t>
            </a:r>
            <a:r>
              <a:rPr lang="pl-PL" dirty="0"/>
              <a:t> </a:t>
            </a:r>
            <a:r>
              <a:rPr lang="pl-PL" dirty="0" err="1"/>
              <a:t>einen</a:t>
            </a:r>
            <a:r>
              <a:rPr lang="pl-PL" dirty="0"/>
              <a:t> </a:t>
            </a:r>
            <a:r>
              <a:rPr lang="pl-PL" dirty="0" err="1"/>
              <a:t>Darmverschluss</a:t>
            </a:r>
            <a:r>
              <a:rPr lang="pl-PL" dirty="0"/>
              <a:t>, der </a:t>
            </a:r>
            <a:r>
              <a:rPr lang="pl-PL" dirty="0" err="1"/>
              <a:t>manchmal</a:t>
            </a:r>
            <a:r>
              <a:rPr lang="pl-PL" dirty="0"/>
              <a:t> </a:t>
            </a:r>
            <a:r>
              <a:rPr lang="pl-PL" dirty="0" err="1"/>
              <a:t>eine</a:t>
            </a:r>
            <a:r>
              <a:rPr lang="pl-PL" dirty="0"/>
              <a:t> </a:t>
            </a:r>
            <a:r>
              <a:rPr lang="pl-PL" dirty="0" err="1"/>
              <a:t>Operation</a:t>
            </a:r>
            <a:r>
              <a:rPr lang="pl-PL" dirty="0"/>
              <a:t> </a:t>
            </a:r>
            <a:r>
              <a:rPr lang="pl-PL" dirty="0" err="1"/>
              <a:t>am</a:t>
            </a:r>
            <a:r>
              <a:rPr lang="pl-PL" dirty="0"/>
              <a:t> </a:t>
            </a:r>
            <a:r>
              <a:rPr lang="pl-PL" dirty="0" err="1"/>
              <a:t>Verdauungstrakt</a:t>
            </a:r>
            <a:r>
              <a:rPr lang="pl-PL" dirty="0"/>
              <a:t> </a:t>
            </a:r>
            <a:r>
              <a:rPr lang="pl-PL" dirty="0" err="1"/>
              <a:t>notwendig</a:t>
            </a:r>
            <a:r>
              <a:rPr lang="pl-PL" dirty="0"/>
              <a:t> </a:t>
            </a:r>
            <a:r>
              <a:rPr lang="pl-PL" dirty="0" err="1"/>
              <a:t>macht</a:t>
            </a:r>
            <a:r>
              <a:rPr lang="pl-PL" dirty="0"/>
              <a:t>. </a:t>
            </a:r>
          </a:p>
        </p:txBody>
      </p:sp>
    </p:spTree>
    <p:extLst>
      <p:ext uri="{BB962C8B-B14F-4D97-AF65-F5344CB8AC3E}">
        <p14:creationId xmlns:p14="http://schemas.microsoft.com/office/powerpoint/2010/main" val="2615369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2291" y="949605"/>
            <a:ext cx="10263014" cy="706964"/>
          </a:xfrm>
        </p:spPr>
        <p:txBody>
          <a:bodyPr/>
          <a:lstStyle/>
          <a:p>
            <a:pPr algn="ctr"/>
            <a:r>
              <a:rPr lang="pl-PL" dirty="0" err="1" smtClean="0"/>
              <a:t>Symptome</a:t>
            </a:r>
            <a:r>
              <a:rPr lang="pl-PL" dirty="0" smtClean="0"/>
              <a:t> - </a:t>
            </a:r>
            <a:r>
              <a:rPr lang="pl-PL" dirty="0" err="1" smtClean="0"/>
              <a:t>Galle</a:t>
            </a:r>
            <a:r>
              <a:rPr lang="pl-PL" dirty="0" smtClean="0"/>
              <a:t> </a:t>
            </a:r>
            <a:endParaRPr lang="pl-PL" dirty="0"/>
          </a:p>
        </p:txBody>
      </p:sp>
      <p:sp>
        <p:nvSpPr>
          <p:cNvPr id="3" name="Symbol zastępczy zawartości 2"/>
          <p:cNvSpPr>
            <a:spLocks noGrp="1"/>
          </p:cNvSpPr>
          <p:nvPr>
            <p:ph idx="1"/>
          </p:nvPr>
        </p:nvSpPr>
        <p:spPr/>
        <p:txBody>
          <a:bodyPr>
            <a:normAutofit/>
          </a:bodyPr>
          <a:lstStyle/>
          <a:p>
            <a:pPr marL="0" indent="0">
              <a:buNone/>
            </a:pPr>
            <a:endParaRPr lang="de-DE" dirty="0"/>
          </a:p>
          <a:p>
            <a:pPr marL="0" indent="0">
              <a:buNone/>
            </a:pPr>
            <a:r>
              <a:rPr lang="de-DE" dirty="0" smtClean="0"/>
              <a:t>Bei </a:t>
            </a:r>
            <a:r>
              <a:rPr lang="de-DE" dirty="0"/>
              <a:t>Mukoviszidose (</a:t>
            </a:r>
            <a:r>
              <a:rPr lang="de-DE" dirty="0" err="1"/>
              <a:t>cystische</a:t>
            </a:r>
            <a:r>
              <a:rPr lang="de-DE" dirty="0"/>
              <a:t> </a:t>
            </a:r>
            <a:r>
              <a:rPr lang="de-DE" dirty="0" err="1"/>
              <a:t>Fibrose</a:t>
            </a:r>
            <a:r>
              <a:rPr lang="de-DE" dirty="0"/>
              <a:t>) können die Gallengänge durch Gallensteine verstopft sein. Dies behindert beziehungsweise verhindert die Abgabe des für die Verdauung notwendigen Gallensafts in den Zwölffingerdarm. Auch eine Leberzirrhose kann die Folge der Mukoviszidose sein.</a:t>
            </a:r>
          </a:p>
          <a:p>
            <a:pPr marL="0" indent="0">
              <a:buNone/>
            </a:pPr>
            <a:endParaRPr lang="de-DE" dirty="0"/>
          </a:p>
        </p:txBody>
      </p:sp>
    </p:spTree>
    <p:extLst>
      <p:ext uri="{BB962C8B-B14F-4D97-AF65-F5344CB8AC3E}">
        <p14:creationId xmlns:p14="http://schemas.microsoft.com/office/powerpoint/2010/main" val="2629010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Behandlung</a:t>
            </a:r>
            <a:endParaRPr lang="pl-PL" dirty="0"/>
          </a:p>
        </p:txBody>
      </p:sp>
      <p:sp>
        <p:nvSpPr>
          <p:cNvPr id="3" name="Symbol zastępczy zawartości 2"/>
          <p:cNvSpPr>
            <a:spLocks noGrp="1"/>
          </p:cNvSpPr>
          <p:nvPr>
            <p:ph idx="1"/>
          </p:nvPr>
        </p:nvSpPr>
        <p:spPr>
          <a:xfrm>
            <a:off x="1154954" y="2334126"/>
            <a:ext cx="10106604" cy="4295274"/>
          </a:xfrm>
        </p:spPr>
        <p:txBody>
          <a:bodyPr>
            <a:normAutofit/>
          </a:bodyPr>
          <a:lstStyle/>
          <a:p>
            <a:r>
              <a:rPr lang="de-DE" sz="1600" dirty="0"/>
              <a:t>Mit der Krankheit leben lernen</a:t>
            </a:r>
          </a:p>
          <a:p>
            <a:pPr marL="0" indent="0">
              <a:buNone/>
            </a:pPr>
            <a:r>
              <a:rPr lang="de-DE" sz="1600" dirty="0"/>
              <a:t>Insbesondere für Kinder ist es wichtig zu lernen, langfristig mit der Erkrankung umzugehen. Kinder mit Mukoviszidose sollten möglichst früh erfahren, was die Krankheit bedeutet und wie sie sich auf den Körper auswirkt. Hier kann ein Krankenhausaufenthalt mit speziellen Trainingseinheiten sinnvoll sein. Dabei lernen Kinder und Eltern wie sie sich ernähren sollten, wie es mit Sport aussieht und wie sie sich am besten in kritischen Situationen verhalten.</a:t>
            </a:r>
          </a:p>
          <a:p>
            <a:endParaRPr lang="de-DE" sz="1600" dirty="0"/>
          </a:p>
          <a:p>
            <a:r>
              <a:rPr lang="de-DE" sz="1600" dirty="0"/>
              <a:t>Hilfe für die Lungen</a:t>
            </a:r>
          </a:p>
          <a:p>
            <a:pPr marL="0" indent="0">
              <a:buNone/>
            </a:pPr>
            <a:r>
              <a:rPr lang="de-DE" sz="1600" dirty="0"/>
              <a:t>Zur Behandlung der Symptome kommen verschiedene Möglichkeiten in Betracht. </a:t>
            </a:r>
            <a:r>
              <a:rPr lang="de-DE" sz="1600" dirty="0" smtClean="0"/>
              <a:t>Abhängig</a:t>
            </a:r>
            <a:r>
              <a:rPr lang="pl-PL" sz="1600" dirty="0" smtClean="0"/>
              <a:t> </a:t>
            </a:r>
            <a:r>
              <a:rPr lang="de-DE" sz="1600" dirty="0" smtClean="0"/>
              <a:t>vom </a:t>
            </a:r>
            <a:r>
              <a:rPr lang="de-DE" sz="1600" dirty="0"/>
              <a:t>Alter der Patienten und Schwere der Symptome werden verschiedene Vorgehensweisen empfohlen. Am stärksten plagen Mukoviszidose-Patienten Lungenprobleme. Durch regelmäßiges Inhalieren mit speziellen Zusätzen (</a:t>
            </a:r>
            <a:r>
              <a:rPr lang="de-DE" sz="1600" dirty="0" err="1"/>
              <a:t>Mukolytika</a:t>
            </a:r>
            <a:r>
              <a:rPr lang="de-DE" sz="1600" dirty="0"/>
              <a:t>) löst sich der zähe Schleim und kann leichter abgehustet werden. </a:t>
            </a:r>
            <a:endParaRPr lang="pl-PL" sz="1600" dirty="0"/>
          </a:p>
        </p:txBody>
      </p:sp>
    </p:spTree>
    <p:extLst>
      <p:ext uri="{BB962C8B-B14F-4D97-AF65-F5344CB8AC3E}">
        <p14:creationId xmlns:p14="http://schemas.microsoft.com/office/powerpoint/2010/main" val="198254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4954" y="973668"/>
            <a:ext cx="9613309" cy="706964"/>
          </a:xfrm>
        </p:spPr>
        <p:txBody>
          <a:bodyPr/>
          <a:lstStyle/>
          <a:p>
            <a:pPr algn="ctr"/>
            <a:r>
              <a:rPr lang="pl-PL" dirty="0" err="1"/>
              <a:t>Komplikationen</a:t>
            </a:r>
            <a:r>
              <a:rPr lang="pl-PL" dirty="0"/>
              <a:t> </a:t>
            </a:r>
            <a:r>
              <a:rPr lang="pl-PL" dirty="0" err="1" smtClean="0"/>
              <a:t>und</a:t>
            </a:r>
            <a:r>
              <a:rPr lang="pl-PL" dirty="0" smtClean="0"/>
              <a:t> </a:t>
            </a:r>
            <a:r>
              <a:rPr lang="pl-PL" dirty="0" err="1" smtClean="0"/>
              <a:t>Folgeerkrankungen</a:t>
            </a:r>
            <a:endParaRPr lang="pl-PL" dirty="0"/>
          </a:p>
        </p:txBody>
      </p:sp>
      <p:sp>
        <p:nvSpPr>
          <p:cNvPr id="3" name="Symbol zastępczy zawartości 2"/>
          <p:cNvSpPr>
            <a:spLocks noGrp="1"/>
          </p:cNvSpPr>
          <p:nvPr>
            <p:ph idx="1"/>
          </p:nvPr>
        </p:nvSpPr>
        <p:spPr>
          <a:xfrm>
            <a:off x="1154954" y="3006779"/>
            <a:ext cx="9438630" cy="4735763"/>
          </a:xfrm>
        </p:spPr>
        <p:txBody>
          <a:bodyPr>
            <a:normAutofit/>
          </a:bodyPr>
          <a:lstStyle/>
          <a:p>
            <a:pPr algn="just"/>
            <a:endParaRPr lang="pl-PL" dirty="0" smtClean="0"/>
          </a:p>
          <a:p>
            <a:pPr algn="just"/>
            <a:r>
              <a:rPr lang="de-DE" dirty="0" smtClean="0"/>
              <a:t>Am </a:t>
            </a:r>
            <a:r>
              <a:rPr lang="de-DE" dirty="0"/>
              <a:t>häufigsten kommt es zu akuter Atemnot aufgrund der schlechten Lungenbelüftung. Dabei können einzelne Bereiche der Lunge sogar in sich </a:t>
            </a:r>
            <a:r>
              <a:rPr lang="de-DE" dirty="0" smtClean="0"/>
              <a:t>zusammenfallen. </a:t>
            </a:r>
            <a:r>
              <a:rPr lang="de-DE" dirty="0"/>
              <a:t>Häufig entwickelt sich eine chronische Bronchitis oder eine Lungenentzündung. Auch Pilze können die Lunge befallen. Außerdem können Verschiebungen im Flüssigkeits- und Elektrolythaushalt Schock und Kreislaufversagen auslösen.</a:t>
            </a:r>
          </a:p>
          <a:p>
            <a:pPr marL="0" indent="0">
              <a:buNone/>
            </a:pPr>
            <a:endParaRPr lang="pl-PL" dirty="0" smtClean="0"/>
          </a:p>
          <a:p>
            <a:pPr marL="0" indent="0">
              <a:buNone/>
            </a:pPr>
            <a:endParaRPr lang="de-DE" dirty="0"/>
          </a:p>
          <a:p>
            <a:pPr marL="0" indent="0">
              <a:buNone/>
            </a:pPr>
            <a:endParaRPr lang="pl-PL" dirty="0"/>
          </a:p>
        </p:txBody>
      </p:sp>
    </p:spTree>
    <p:extLst>
      <p:ext uri="{BB962C8B-B14F-4D97-AF65-F5344CB8AC3E}">
        <p14:creationId xmlns:p14="http://schemas.microsoft.com/office/powerpoint/2010/main" val="2654155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320</TotalTime>
  <Words>750</Words>
  <Application>Microsoft Office PowerPoint</Application>
  <PresentationFormat>Niestandardowy</PresentationFormat>
  <Paragraphs>84</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Jon (sala konferencyjna)</vt:lpstr>
      <vt:lpstr>Thema: Mukoviszidose</vt:lpstr>
      <vt:lpstr>Mukoviszidose</vt:lpstr>
      <vt:lpstr>Prezentacja programu PowerPoint</vt:lpstr>
      <vt:lpstr>Symptome</vt:lpstr>
      <vt:lpstr>Symptome - Lunge</vt:lpstr>
      <vt:lpstr>Symptome - Verdauungstrakt </vt:lpstr>
      <vt:lpstr>Symptome - Galle </vt:lpstr>
      <vt:lpstr>Behandlung</vt:lpstr>
      <vt:lpstr>Komplikationen und Folgeerkrankungen</vt:lpstr>
      <vt:lpstr>Prezentacja programu PowerPoint</vt:lpstr>
      <vt:lpstr>PHYSIOTHERAPIE</vt:lpstr>
      <vt:lpstr>Inhalationstherapie</vt:lpstr>
      <vt:lpstr>Clearance-Techniken zur Befreiung der Atemwege</vt:lpstr>
      <vt:lpstr>Prezentacja programu PowerPoint</vt:lpstr>
      <vt:lpstr>Prezentacja programu PowerPoint</vt:lpstr>
      <vt:lpstr>Prezentacja programu PowerPoint</vt:lpstr>
      <vt:lpstr>Körperliche Bewegung</vt:lpstr>
      <vt:lpstr>Wortschatz zum Thema</vt:lpstr>
      <vt:lpstr>Wortschatz zum Thema</vt:lpstr>
      <vt:lpstr>Bibliografie/Quellen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Mukoviszidose</dc:title>
  <dc:creator>Kinga Bury</dc:creator>
  <cp:lastModifiedBy>Magdalena</cp:lastModifiedBy>
  <cp:revision>32</cp:revision>
  <dcterms:created xsi:type="dcterms:W3CDTF">2015-05-20T17:46:37Z</dcterms:created>
  <dcterms:modified xsi:type="dcterms:W3CDTF">2015-09-18T06:58:05Z</dcterms:modified>
</cp:coreProperties>
</file>