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5" r:id="rId9"/>
    <p:sldId id="273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6" autoAdjust="0"/>
    <p:restoredTop sz="94660"/>
  </p:normalViewPr>
  <p:slideViewPr>
    <p:cSldViewPr>
      <p:cViewPr>
        <p:scale>
          <a:sx n="94" d="100"/>
          <a:sy n="94" d="100"/>
        </p:scale>
        <p:origin x="-130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684-AC14-4CE9-AB4A-F991A10B3EE6}" type="datetimeFigureOut">
              <a:rPr lang="pl-PL" smtClean="0"/>
              <a:pPr/>
              <a:t>01.05.2018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9F2-C2E4-4184-B349-CE7AAEA86D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684-AC14-4CE9-AB4A-F991A10B3EE6}" type="datetimeFigureOut">
              <a:rPr lang="pl-PL" smtClean="0"/>
              <a:pPr/>
              <a:t>01.05.2018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9F2-C2E4-4184-B349-CE7AAEA86D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684-AC14-4CE9-AB4A-F991A10B3EE6}" type="datetimeFigureOut">
              <a:rPr lang="pl-PL" smtClean="0"/>
              <a:pPr/>
              <a:t>01.05.2018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9F2-C2E4-4184-B349-CE7AAEA86D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684-AC14-4CE9-AB4A-F991A10B3EE6}" type="datetimeFigureOut">
              <a:rPr lang="pl-PL" smtClean="0"/>
              <a:pPr/>
              <a:t>01.05.2018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9F2-C2E4-4184-B349-CE7AAEA86D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684-AC14-4CE9-AB4A-F991A10B3EE6}" type="datetimeFigureOut">
              <a:rPr lang="pl-PL" smtClean="0"/>
              <a:pPr/>
              <a:t>01.05.2018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9F2-C2E4-4184-B349-CE7AAEA86D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684-AC14-4CE9-AB4A-F991A10B3EE6}" type="datetimeFigureOut">
              <a:rPr lang="pl-PL" smtClean="0"/>
              <a:pPr/>
              <a:t>01.05.2018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9F2-C2E4-4184-B349-CE7AAEA86D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684-AC14-4CE9-AB4A-F991A10B3EE6}" type="datetimeFigureOut">
              <a:rPr lang="pl-PL" smtClean="0"/>
              <a:pPr/>
              <a:t>01.05.2018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9F2-C2E4-4184-B349-CE7AAEA86D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684-AC14-4CE9-AB4A-F991A10B3EE6}" type="datetimeFigureOut">
              <a:rPr lang="pl-PL" smtClean="0"/>
              <a:pPr/>
              <a:t>01.05.2018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9F2-C2E4-4184-B349-CE7AAEA86D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684-AC14-4CE9-AB4A-F991A10B3EE6}" type="datetimeFigureOut">
              <a:rPr lang="pl-PL" smtClean="0"/>
              <a:pPr/>
              <a:t>01.05.2018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9F2-C2E4-4184-B349-CE7AAEA86D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684-AC14-4CE9-AB4A-F991A10B3EE6}" type="datetimeFigureOut">
              <a:rPr lang="pl-PL" smtClean="0"/>
              <a:pPr/>
              <a:t>01.05.2018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9F2-C2E4-4184-B349-CE7AAEA86D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684-AC14-4CE9-AB4A-F991A10B3EE6}" type="datetimeFigureOut">
              <a:rPr lang="pl-PL" smtClean="0"/>
              <a:pPr/>
              <a:t>01.05.2018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1CC9F2-C2E4-4184-B349-CE7AAEA86D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49B684-AC14-4CE9-AB4A-F991A10B3EE6}" type="datetimeFigureOut">
              <a:rPr lang="pl-PL" smtClean="0"/>
              <a:pPr/>
              <a:t>01.05.2018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1CC9F2-C2E4-4184-B349-CE7AAEA86D8F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EEGnL479Y" TargetMode="External"/><Relationship Id="rId2" Type="http://schemas.openxmlformats.org/officeDocument/2006/relationships/hyperlink" Target="https://www.youtube.com/watch?v=BE6WxuT0AoA&amp;feature=youtu.b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16zqdQ8Gx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851648" cy="1828800"/>
          </a:xfrm>
        </p:spPr>
        <p:txBody>
          <a:bodyPr/>
          <a:lstStyle/>
          <a:p>
            <a:pPr algn="ctr"/>
            <a:r>
              <a:rPr lang="pl-PL" dirty="0" smtClean="0"/>
              <a:t>Montessori </a:t>
            </a:r>
            <a:r>
              <a:rPr lang="pl-PL" dirty="0" err="1" smtClean="0"/>
              <a:t>Schule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724128" y="486916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Bearbeitet</a:t>
            </a:r>
            <a:r>
              <a:rPr lang="pl-PL" sz="2400" dirty="0" smtClean="0"/>
              <a:t> von:</a:t>
            </a:r>
          </a:p>
          <a:p>
            <a:r>
              <a:rPr lang="pl-PL" sz="2400" dirty="0" smtClean="0"/>
              <a:t>Anna Ważna</a:t>
            </a:r>
          </a:p>
          <a:p>
            <a:r>
              <a:rPr lang="de-DE" sz="2400" dirty="0" smtClean="0"/>
              <a:t>Pädagogik</a:t>
            </a:r>
            <a:r>
              <a:rPr lang="pl-PL" sz="2400" dirty="0" smtClean="0"/>
              <a:t> 2. </a:t>
            </a:r>
            <a:r>
              <a:rPr lang="pl-PL" sz="2400" dirty="0" err="1" smtClean="0"/>
              <a:t>Semester</a:t>
            </a:r>
            <a:r>
              <a:rPr lang="pl-PL" sz="2400" dirty="0" smtClean="0"/>
              <a:t> </a:t>
            </a:r>
            <a:r>
              <a:rPr lang="pl-PL" sz="2400" dirty="0" err="1" smtClean="0"/>
              <a:t>Masterstudium</a:t>
            </a:r>
            <a:endParaRPr lang="pl-PL" sz="2400" dirty="0"/>
          </a:p>
        </p:txBody>
      </p:sp>
      <p:sp>
        <p:nvSpPr>
          <p:cNvPr id="1026" name="AutoShape 2" descr="Znalezione obrazy dla zapytania logo ur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Znalezione obrazy dla zapytania logo urz"/>
          <p:cNvPicPr>
            <a:picLocks noChangeAspect="1" noChangeArrowheads="1"/>
          </p:cNvPicPr>
          <p:nvPr/>
        </p:nvPicPr>
        <p:blipFill>
          <a:blip r:embed="rId2" cstate="print"/>
          <a:srcRect l="12652" r="64415" b="31274"/>
          <a:stretch>
            <a:fillRect/>
          </a:stretch>
        </p:blipFill>
        <p:spPr bwMode="auto">
          <a:xfrm>
            <a:off x="179512" y="-459432"/>
            <a:ext cx="208823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content.flhr5-1.fna.fbcdn.net/v/t35.0-12/23770289_1705357816176218_2127806995_o.jpg?oh=d2d630c9106e417c878c61248c442b65&amp;oe=5AB1F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6140165" cy="3456384"/>
          </a:xfrm>
          <a:prstGeom prst="rect">
            <a:avLst/>
          </a:prstGeom>
          <a:noFill/>
        </p:spPr>
      </p:pic>
      <p:pic>
        <p:nvPicPr>
          <p:cNvPr id="25604" name="Picture 4" descr="https://scontent.flhr5-1.fna.fbcdn.net/v/t35.0-12/23798045_1705357662842900_429525144_o.jpg?oh=53685d8f7d9f2465f53e934654072765&amp;oe=5AB1BD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5196077" cy="2924944"/>
          </a:xfrm>
          <a:prstGeom prst="rect">
            <a:avLst/>
          </a:prstGeom>
          <a:noFill/>
        </p:spPr>
      </p:pic>
      <p:pic>
        <p:nvPicPr>
          <p:cNvPr id="6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563888" cy="4751852"/>
          </a:xfrm>
        </p:spPr>
      </p:pic>
      <p:sp>
        <p:nvSpPr>
          <p:cNvPr id="8" name="Prostokąt 7"/>
          <p:cNvSpPr/>
          <p:nvPr/>
        </p:nvSpPr>
        <p:spPr>
          <a:xfrm>
            <a:off x="6516216" y="548680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atin typeface="+mj-lt"/>
              </a:rPr>
              <a:t>mathematische</a:t>
            </a:r>
          </a:p>
          <a:p>
            <a:endParaRPr lang="de-DE" sz="2400" dirty="0"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715140" y="1000108"/>
            <a:ext cx="1616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Hilfsmittel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3768924_1705357046176295_158270070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952722" cy="27879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02" y="915519"/>
            <a:ext cx="4133629" cy="551150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071538" y="4714884"/>
            <a:ext cx="2740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atin typeface="+mj-lt"/>
              </a:rPr>
              <a:t>bewegliches Alphabet</a:t>
            </a:r>
            <a:endParaRPr lang="de-DE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619996" cy="4719836"/>
          </a:xfrm>
        </p:spPr>
      </p:pic>
      <p:pic>
        <p:nvPicPr>
          <p:cNvPr id="5" name="Obraz 4" descr="23760287_1705356766176323_338006659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564904"/>
            <a:ext cx="3670483" cy="206616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652120" y="1268760"/>
            <a:ext cx="2991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 smtClean="0">
                <a:latin typeface="+mj-lt"/>
              </a:rPr>
              <a:t>Worta</a:t>
            </a:r>
            <a:r>
              <a:rPr lang="pl-PL" sz="2400" dirty="0" err="1" smtClean="0">
                <a:latin typeface="+mj-lt"/>
              </a:rPr>
              <a:t>r</a:t>
            </a:r>
            <a:r>
              <a:rPr lang="de-DE" sz="2400" dirty="0" err="1" smtClean="0">
                <a:latin typeface="+mj-lt"/>
              </a:rPr>
              <a:t>te</a:t>
            </a:r>
            <a:r>
              <a:rPr lang="pl-PL" sz="2400" dirty="0" smtClean="0">
                <a:latin typeface="+mj-lt"/>
              </a:rPr>
              <a:t>n </a:t>
            </a:r>
            <a:r>
              <a:rPr lang="pl-PL" sz="2400" dirty="0" err="1" smtClean="0">
                <a:latin typeface="+mj-lt"/>
              </a:rPr>
              <a:t>und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Satzteile</a:t>
            </a:r>
            <a:endParaRPr lang="de-DE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4475980" cy="596797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572264" y="2928934"/>
            <a:ext cx="18269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err="1" smtClean="0">
                <a:latin typeface="+mj-lt"/>
              </a:rPr>
              <a:t>Weltkarte</a:t>
            </a:r>
            <a:endParaRPr lang="pl-PL" sz="3200" dirty="0">
              <a:latin typeface="+mj-lt"/>
            </a:endParaRPr>
          </a:p>
          <a:p>
            <a:r>
              <a:rPr lang="pl-PL" sz="3200" dirty="0" smtClean="0">
                <a:latin typeface="+mj-lt"/>
              </a:rPr>
              <a:t>Puzzle</a:t>
            </a:r>
            <a:endParaRPr lang="pl-PL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23768498_1705356616176338_1097878055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380"/>
          <a:stretch>
            <a:fillRect/>
          </a:stretch>
        </p:blipFill>
        <p:spPr>
          <a:xfrm>
            <a:off x="5537122" y="1772816"/>
            <a:ext cx="3606878" cy="4653136"/>
          </a:xfrm>
          <a:prstGeom prst="rect">
            <a:avLst/>
          </a:prstGeom>
        </p:spPr>
      </p:pic>
      <p:pic>
        <p:nvPicPr>
          <p:cNvPr id="8" name="Obraz 7" descr="23768940_1705358149509518_58635862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04664"/>
            <a:ext cx="2855141" cy="5072074"/>
          </a:xfrm>
          <a:prstGeom prst="rect">
            <a:avLst/>
          </a:prstGeom>
        </p:spPr>
      </p:pic>
      <p:pic>
        <p:nvPicPr>
          <p:cNvPr id="6" name="Obraz 5" descr="23770388_1705909489454384_1838840462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86081">
            <a:off x="650913" y="1198580"/>
            <a:ext cx="3012271" cy="535782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072198" y="714356"/>
            <a:ext cx="3071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err="1" smtClean="0"/>
              <a:t>Aufenthaltsraum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pl-PL" dirty="0" err="1" smtClean="0"/>
              <a:t>Filme</a:t>
            </a:r>
            <a:endParaRPr lang="de-D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r>
              <a:rPr lang="pl-PL" dirty="0" err="1" smtClean="0"/>
              <a:t>Programmierung</a:t>
            </a:r>
            <a:r>
              <a:rPr lang="pl-PL" dirty="0" smtClean="0"/>
              <a:t> von </a:t>
            </a:r>
            <a:r>
              <a:rPr lang="pl-PL" dirty="0" err="1" smtClean="0"/>
              <a:t>Robotern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der </a:t>
            </a:r>
            <a:r>
              <a:rPr lang="pl-PL" dirty="0" err="1" smtClean="0"/>
              <a:t>Montessorischule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Boguchwała</a:t>
            </a:r>
          </a:p>
          <a:p>
            <a:r>
              <a:rPr lang="pl-PL" dirty="0" smtClean="0">
                <a:hlinkClick r:id="rId2"/>
              </a:rPr>
              <a:t>https://www.youtube.com/watch?v=BE6WxuT0AoA&amp;feature=youtu.be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Tanz</a:t>
            </a:r>
            <a:r>
              <a:rPr lang="pl-PL" dirty="0" smtClean="0"/>
              <a:t> </a:t>
            </a:r>
            <a:r>
              <a:rPr lang="pl-PL" dirty="0" smtClean="0"/>
              <a:t>mit </a:t>
            </a:r>
            <a:r>
              <a:rPr lang="pl-PL" dirty="0" smtClean="0"/>
              <a:t>Nikolaus</a:t>
            </a:r>
            <a:endParaRPr lang="pl-PL" dirty="0" smtClean="0"/>
          </a:p>
          <a:p>
            <a:r>
              <a:rPr lang="de-DE" dirty="0" smtClean="0">
                <a:hlinkClick r:id="rId3"/>
              </a:rPr>
              <a:t>https://www.youtube.com/watch?v=kKEEGnL479Y</a:t>
            </a:r>
            <a:endParaRPr lang="pl-PL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pl-PL" dirty="0" err="1" smtClean="0"/>
              <a:t>Wortschatz</a:t>
            </a:r>
            <a:r>
              <a:rPr lang="pl-PL" dirty="0" smtClean="0"/>
              <a:t> </a:t>
            </a:r>
            <a:r>
              <a:rPr lang="pl-PL" dirty="0" err="1" smtClean="0"/>
              <a:t>zum</a:t>
            </a:r>
            <a:r>
              <a:rPr lang="pl-PL" dirty="0" smtClean="0"/>
              <a:t> </a:t>
            </a:r>
            <a:r>
              <a:rPr lang="pl-PL" dirty="0" err="1" smtClean="0"/>
              <a:t>Thema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5357826"/>
          </a:xfrm>
        </p:spPr>
        <p:txBody>
          <a:bodyPr>
            <a:normAutofit/>
          </a:bodyPr>
          <a:lstStyle/>
          <a:p>
            <a:r>
              <a:rPr lang="pl-PL" sz="1600" dirty="0" smtClean="0"/>
              <a:t>der </a:t>
            </a:r>
            <a:r>
              <a:rPr lang="pl-PL" sz="1600" dirty="0" err="1" smtClean="0"/>
              <a:t>Aufenthaltsraum</a:t>
            </a:r>
            <a:r>
              <a:rPr lang="pl-PL" sz="1600" dirty="0" smtClean="0"/>
              <a:t> </a:t>
            </a:r>
            <a:r>
              <a:rPr lang="de-DE" sz="1600" dirty="0" smtClean="0"/>
              <a:t>,</a:t>
            </a:r>
            <a:r>
              <a:rPr lang="pl-PL" sz="1600" dirty="0" smtClean="0"/>
              <a:t>- </a:t>
            </a:r>
            <a:r>
              <a:rPr lang="de-DE" sz="1600" dirty="0" smtClean="0"/>
              <a:t>räume</a:t>
            </a:r>
            <a:r>
              <a:rPr lang="pl-PL" sz="1600" dirty="0" smtClean="0"/>
              <a:t>- świetlica                                     </a:t>
            </a:r>
            <a:r>
              <a:rPr lang="pl-PL" sz="1600" dirty="0" err="1" smtClean="0"/>
              <a:t>die</a:t>
            </a:r>
            <a:r>
              <a:rPr lang="pl-PL" sz="1600" dirty="0" smtClean="0"/>
              <a:t> </a:t>
            </a:r>
            <a:r>
              <a:rPr lang="pl-PL" sz="1600" dirty="0" err="1" smtClean="0"/>
              <a:t>Lebensgechichte</a:t>
            </a:r>
            <a:r>
              <a:rPr lang="pl-PL" sz="1600" dirty="0" smtClean="0"/>
              <a:t>; - życiorys</a:t>
            </a:r>
          </a:p>
          <a:p>
            <a:r>
              <a:rPr lang="pl-PL" sz="1600" dirty="0" err="1" smtClean="0"/>
              <a:t>die</a:t>
            </a:r>
            <a:r>
              <a:rPr lang="pl-PL" sz="1600" dirty="0" smtClean="0"/>
              <a:t> </a:t>
            </a:r>
            <a:r>
              <a:rPr lang="de-DE" sz="1600" dirty="0" smtClean="0"/>
              <a:t>Montessori </a:t>
            </a:r>
            <a:r>
              <a:rPr lang="de-DE" sz="1600" dirty="0" smtClean="0"/>
              <a:t>Pädagogik</a:t>
            </a:r>
            <a:r>
              <a:rPr lang="de-DE" sz="1600" dirty="0"/>
              <a:t> </a:t>
            </a:r>
            <a:r>
              <a:rPr lang="pl-PL" sz="1600" dirty="0" smtClean="0"/>
              <a:t>- </a:t>
            </a:r>
            <a:r>
              <a:rPr lang="pl-PL" sz="1600" dirty="0" smtClean="0"/>
              <a:t>pedagogika Montessori</a:t>
            </a:r>
          </a:p>
          <a:p>
            <a:r>
              <a:rPr lang="pl-PL" sz="1600" dirty="0" err="1" smtClean="0"/>
              <a:t>die</a:t>
            </a:r>
            <a:r>
              <a:rPr lang="pl-PL" sz="1600" dirty="0" smtClean="0"/>
              <a:t> </a:t>
            </a:r>
            <a:r>
              <a:rPr lang="pl-PL" sz="1600" dirty="0" err="1" smtClean="0"/>
              <a:t>Wortarten</a:t>
            </a:r>
            <a:r>
              <a:rPr lang="pl-PL" sz="1600" dirty="0" smtClean="0"/>
              <a:t> – części mowy</a:t>
            </a:r>
          </a:p>
          <a:p>
            <a:r>
              <a:rPr lang="pl-PL" sz="1600" dirty="0" err="1" smtClean="0"/>
              <a:t>das</a:t>
            </a:r>
            <a:r>
              <a:rPr lang="pl-PL" sz="1600" dirty="0" smtClean="0"/>
              <a:t> </a:t>
            </a:r>
            <a:r>
              <a:rPr lang="de-DE" sz="1600" dirty="0" smtClean="0"/>
              <a:t>Alphabet</a:t>
            </a:r>
            <a:r>
              <a:rPr lang="pl-PL" sz="1600" dirty="0" smtClean="0"/>
              <a:t> -  -alfabet</a:t>
            </a:r>
          </a:p>
          <a:p>
            <a:r>
              <a:rPr lang="pl-PL" sz="1600" dirty="0" err="1" smtClean="0"/>
              <a:t>das</a:t>
            </a:r>
            <a:r>
              <a:rPr lang="pl-PL" sz="1600" dirty="0" smtClean="0"/>
              <a:t> </a:t>
            </a:r>
            <a:r>
              <a:rPr lang="pl-PL" sz="1600" dirty="0" err="1" smtClean="0"/>
              <a:t>Lehrmittel</a:t>
            </a:r>
            <a:r>
              <a:rPr lang="pl-PL" sz="1600" dirty="0" smtClean="0"/>
              <a:t> ,- – pomoce dydaktyczne</a:t>
            </a:r>
          </a:p>
          <a:p>
            <a:r>
              <a:rPr lang="pl-PL" sz="1600" dirty="0" err="1" smtClean="0"/>
              <a:t>das</a:t>
            </a:r>
            <a:r>
              <a:rPr lang="pl-PL" sz="1600" dirty="0" smtClean="0"/>
              <a:t> Regal, e- regał</a:t>
            </a:r>
          </a:p>
          <a:p>
            <a:r>
              <a:rPr lang="pl-PL" sz="1600" dirty="0" err="1" smtClean="0"/>
              <a:t>die</a:t>
            </a:r>
            <a:r>
              <a:rPr lang="pl-PL" sz="1600" dirty="0" smtClean="0"/>
              <a:t> </a:t>
            </a:r>
            <a:r>
              <a:rPr lang="de-DE" sz="1600" dirty="0" smtClean="0"/>
              <a:t>Schulausrüstung</a:t>
            </a:r>
            <a:r>
              <a:rPr lang="pl-PL" sz="1600" dirty="0" smtClean="0"/>
              <a:t> ,en – wyposażenie szkoły</a:t>
            </a:r>
            <a:endParaRPr lang="de-DE" sz="1600" dirty="0" smtClean="0"/>
          </a:p>
          <a:p>
            <a:r>
              <a:rPr lang="de-DE" sz="1600" dirty="0" smtClean="0"/>
              <a:t>das Schach</a:t>
            </a:r>
            <a:r>
              <a:rPr lang="pl-PL" sz="1600" dirty="0" smtClean="0"/>
              <a:t> </a:t>
            </a:r>
            <a:r>
              <a:rPr lang="de-DE" sz="1600" dirty="0" smtClean="0"/>
              <a:t> </a:t>
            </a:r>
            <a:r>
              <a:rPr lang="pl-PL" sz="1600" dirty="0" smtClean="0"/>
              <a:t>- szachy</a:t>
            </a:r>
            <a:r>
              <a:rPr lang="de-DE" sz="1600" dirty="0" smtClean="0"/>
              <a:t> </a:t>
            </a:r>
            <a:endParaRPr lang="pl-PL" sz="1600" dirty="0" smtClean="0"/>
          </a:p>
          <a:p>
            <a:r>
              <a:rPr lang="de-DE" sz="1600" dirty="0" smtClean="0"/>
              <a:t>die Lernspiele</a:t>
            </a:r>
            <a:r>
              <a:rPr lang="pl-PL" sz="1600" dirty="0" smtClean="0"/>
              <a:t> - gry dydaktyczne</a:t>
            </a:r>
            <a:r>
              <a:rPr lang="de-DE" sz="1600" dirty="0" smtClean="0"/>
              <a:t> </a:t>
            </a:r>
            <a:endParaRPr lang="pl-PL" sz="1600" dirty="0" smtClean="0"/>
          </a:p>
          <a:p>
            <a:r>
              <a:rPr lang="pl-PL" sz="1600" dirty="0" smtClean="0"/>
              <a:t> </a:t>
            </a:r>
            <a:r>
              <a:rPr lang="pl-PL" sz="1600" dirty="0" err="1" smtClean="0"/>
              <a:t>die</a:t>
            </a:r>
            <a:r>
              <a:rPr lang="pl-PL" sz="1600" dirty="0" smtClean="0"/>
              <a:t> </a:t>
            </a:r>
            <a:r>
              <a:rPr lang="de-DE" sz="1600" dirty="0" smtClean="0"/>
              <a:t>Grundschule</a:t>
            </a:r>
            <a:r>
              <a:rPr lang="pl-PL" sz="1600" dirty="0" smtClean="0"/>
              <a:t>, -</a:t>
            </a:r>
            <a:r>
              <a:rPr lang="de-DE" sz="1600" dirty="0" smtClean="0"/>
              <a:t>n</a:t>
            </a:r>
            <a:r>
              <a:rPr lang="pl-PL" sz="1600" dirty="0" smtClean="0"/>
              <a:t> – szkoła podstawowa</a:t>
            </a:r>
          </a:p>
          <a:p>
            <a:r>
              <a:rPr lang="pl-PL" sz="1600" dirty="0" err="1" smtClean="0"/>
              <a:t>die</a:t>
            </a:r>
            <a:r>
              <a:rPr lang="pl-PL" sz="1600" dirty="0" smtClean="0"/>
              <a:t> </a:t>
            </a:r>
            <a:r>
              <a:rPr lang="de-DE" sz="1600" dirty="0" err="1" smtClean="0"/>
              <a:t>Montessorischule</a:t>
            </a:r>
            <a:r>
              <a:rPr lang="pl-PL" sz="1600" dirty="0" smtClean="0"/>
              <a:t>, -</a:t>
            </a:r>
            <a:r>
              <a:rPr lang="de-DE" sz="1600" dirty="0" smtClean="0"/>
              <a:t>n</a:t>
            </a:r>
            <a:r>
              <a:rPr lang="pl-PL" sz="1600" dirty="0" smtClean="0"/>
              <a:t> – Szkoła Montessori</a:t>
            </a:r>
          </a:p>
          <a:p>
            <a:r>
              <a:rPr lang="pl-PL" sz="1600" dirty="0" smtClean="0"/>
              <a:t>der </a:t>
            </a:r>
            <a:r>
              <a:rPr lang="pl-PL" sz="1600" dirty="0" err="1" smtClean="0"/>
              <a:t>Klassenraum</a:t>
            </a:r>
            <a:r>
              <a:rPr lang="pl-PL" sz="1600" dirty="0" smtClean="0"/>
              <a:t>, </a:t>
            </a:r>
            <a:r>
              <a:rPr lang="de-DE" sz="1600" dirty="0"/>
              <a:t>-</a:t>
            </a:r>
            <a:r>
              <a:rPr lang="pl-PL" sz="1600" dirty="0" err="1" smtClean="0"/>
              <a:t>räume</a:t>
            </a:r>
            <a:r>
              <a:rPr lang="pl-PL" sz="1600" dirty="0" smtClean="0"/>
              <a:t> </a:t>
            </a:r>
            <a:r>
              <a:rPr lang="pl-PL" sz="1600" dirty="0" smtClean="0"/>
              <a:t>– klasa lekcyjna</a:t>
            </a:r>
          </a:p>
          <a:p>
            <a:r>
              <a:rPr lang="pl-PL" sz="1600" dirty="0" smtClean="0"/>
              <a:t>der </a:t>
            </a:r>
            <a:r>
              <a:rPr lang="de-DE" sz="1600" dirty="0" smtClean="0"/>
              <a:t>Mathematikunterricht</a:t>
            </a:r>
            <a:r>
              <a:rPr lang="pl-PL" sz="1600" dirty="0" smtClean="0"/>
              <a:t> – nauka matematyki</a:t>
            </a:r>
          </a:p>
          <a:p>
            <a:r>
              <a:rPr lang="pl-PL" sz="1600" dirty="0" smtClean="0"/>
              <a:t>j</a:t>
            </a:r>
            <a:r>
              <a:rPr lang="de-DE" sz="1600" dirty="0" err="1" smtClean="0"/>
              <a:t>ahrgangsgemischt</a:t>
            </a:r>
            <a:r>
              <a:rPr lang="pl-PL" sz="1600" dirty="0" smtClean="0"/>
              <a:t> - klasy łączone wiekowo</a:t>
            </a:r>
          </a:p>
          <a:p>
            <a:r>
              <a:rPr lang="pl-PL" sz="1600" dirty="0" err="1" smtClean="0"/>
              <a:t>die</a:t>
            </a:r>
            <a:r>
              <a:rPr lang="pl-PL" sz="1600" dirty="0" smtClean="0"/>
              <a:t> </a:t>
            </a:r>
            <a:r>
              <a:rPr lang="pl-PL" sz="1600" dirty="0" err="1" smtClean="0"/>
              <a:t>Umgebung</a:t>
            </a:r>
            <a:r>
              <a:rPr lang="pl-PL" sz="1600" dirty="0" smtClean="0"/>
              <a:t>, en - otoczenie</a:t>
            </a:r>
          </a:p>
          <a:p>
            <a:r>
              <a:rPr lang="pl-PL" sz="1600" dirty="0" err="1" smtClean="0"/>
              <a:t>die</a:t>
            </a:r>
            <a:r>
              <a:rPr lang="pl-PL" sz="1600" dirty="0" smtClean="0"/>
              <a:t> </a:t>
            </a:r>
            <a:r>
              <a:rPr lang="pl-PL" sz="1600" dirty="0" err="1" smtClean="0"/>
              <a:t>Bewegung</a:t>
            </a:r>
            <a:r>
              <a:rPr lang="pl-PL" sz="1600" dirty="0" smtClean="0"/>
              <a:t>, en - ruch</a:t>
            </a:r>
          </a:p>
          <a:p>
            <a:r>
              <a:rPr lang="pl-PL" sz="1600" dirty="0" err="1" smtClean="0"/>
              <a:t>die</a:t>
            </a:r>
            <a:r>
              <a:rPr lang="pl-PL" sz="1600" dirty="0" smtClean="0"/>
              <a:t> </a:t>
            </a:r>
            <a:r>
              <a:rPr lang="pl-PL" sz="1600" dirty="0" err="1" smtClean="0"/>
              <a:t>Sinneserfahrung</a:t>
            </a:r>
            <a:r>
              <a:rPr lang="pl-PL" sz="1600" dirty="0" smtClean="0"/>
              <a:t>, en – doświadczenie sensoryczne</a:t>
            </a:r>
          </a:p>
          <a:p>
            <a:r>
              <a:rPr lang="pl-PL" sz="1600" dirty="0" err="1" smtClean="0"/>
              <a:t>die</a:t>
            </a:r>
            <a:r>
              <a:rPr lang="pl-PL" sz="1600" dirty="0" smtClean="0"/>
              <a:t> </a:t>
            </a:r>
            <a:r>
              <a:rPr lang="de-DE" sz="1600" dirty="0" smtClean="0"/>
              <a:t>beschreibende Bewertung</a:t>
            </a:r>
            <a:r>
              <a:rPr lang="pl-PL" sz="1600" dirty="0" smtClean="0"/>
              <a:t> – ocena opisowa</a:t>
            </a:r>
            <a:endParaRPr lang="de-DE" sz="16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Quellen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https://www.kizz.de/schulstart/einschulung/die-montessorischule-freiarbeit-als-konzept</a:t>
            </a:r>
          </a:p>
          <a:p>
            <a:r>
              <a:rPr lang="pl-PL" dirty="0" smtClean="0"/>
              <a:t>http://sp.montessori.boguchwala.pl/?page_id=1925</a:t>
            </a:r>
          </a:p>
          <a:p>
            <a:r>
              <a:rPr lang="pl-PL" dirty="0" smtClean="0"/>
              <a:t>https://www.youtube.com/watch?v=O6imaD5SpAI</a:t>
            </a:r>
          </a:p>
          <a:p>
            <a:r>
              <a:rPr lang="pl-PL" dirty="0" smtClean="0"/>
              <a:t>https://www.youtube.com/watch?v=S16zqdQ8Gx8</a:t>
            </a:r>
          </a:p>
          <a:p>
            <a:r>
              <a:rPr lang="pl-PL" dirty="0" smtClean="0"/>
              <a:t>https://www.youtube.com/watch?v=BE6WxuT0AoA&amp;feature=youtu.be</a:t>
            </a:r>
          </a:p>
          <a:p>
            <a:r>
              <a:rPr lang="de-DE" dirty="0" smtClean="0"/>
              <a:t>https://www.youtube.com/watch?v=kKEEGnL479Y</a:t>
            </a:r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</a:t>
            </a:r>
            <a:endParaRPr lang="de-D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Maria Montessori </a:t>
            </a:r>
          </a:p>
          <a:p>
            <a:pPr>
              <a:buNone/>
            </a:pPr>
            <a:r>
              <a:rPr lang="de-DE" dirty="0" smtClean="0">
                <a:latin typeface="+mj-lt"/>
              </a:rPr>
              <a:t>	</a:t>
            </a:r>
            <a:r>
              <a:rPr lang="pl-PL" dirty="0" smtClean="0">
                <a:latin typeface="+mj-lt"/>
              </a:rPr>
              <a:t>*</a:t>
            </a:r>
            <a:r>
              <a:rPr lang="de-DE" dirty="0" smtClean="0">
                <a:latin typeface="+mj-lt"/>
              </a:rPr>
              <a:t>1870 † 1952</a:t>
            </a:r>
          </a:p>
          <a:p>
            <a:r>
              <a:rPr lang="de-DE" dirty="0" smtClean="0">
                <a:latin typeface="+mj-lt"/>
              </a:rPr>
              <a:t> erste Ärztin Italiens</a:t>
            </a:r>
          </a:p>
          <a:p>
            <a:r>
              <a:rPr lang="de-DE" dirty="0" smtClean="0">
                <a:latin typeface="+mj-lt"/>
              </a:rPr>
              <a:t>Sie en</a:t>
            </a:r>
            <a:r>
              <a:rPr lang="pl-PL" dirty="0" smtClean="0">
                <a:latin typeface="+mj-lt"/>
              </a:rPr>
              <a:t>t</a:t>
            </a:r>
            <a:r>
              <a:rPr lang="de-DE" dirty="0" smtClean="0">
                <a:latin typeface="+mj-lt"/>
              </a:rPr>
              <a:t>decke die Bedeutung der Bewegung und der Sinneserfahrung für das Lernen</a:t>
            </a:r>
            <a:endParaRPr lang="de-DE" dirty="0">
              <a:latin typeface="+mj-lt"/>
            </a:endParaRPr>
          </a:p>
        </p:txBody>
      </p:sp>
      <p:pic>
        <p:nvPicPr>
          <p:cNvPr id="4098" name="Picture 2" descr="Znalezione obrazy dla zapytania maria montessori zdję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80"/>
            <a:ext cx="4509120" cy="2755575"/>
          </a:xfrm>
          <a:prstGeom prst="rect">
            <a:avLst/>
          </a:prstGeom>
          <a:noFill/>
        </p:spPr>
      </p:pic>
      <p:pic>
        <p:nvPicPr>
          <p:cNvPr id="4100" name="Picture 4" descr="Znalezione obrazy dla zapytania maria montessori zdję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357694"/>
            <a:ext cx="4453916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nalezione obrazy dla zapytania maria montessori zdję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223353" cy="3744416"/>
          </a:xfrm>
          <a:prstGeom prst="rect">
            <a:avLst/>
          </a:prstGeom>
          <a:noFill/>
        </p:spPr>
      </p:pic>
      <p:pic>
        <p:nvPicPr>
          <p:cNvPr id="17412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 r="6091"/>
          <a:stretch>
            <a:fillRect/>
          </a:stretch>
        </p:blipFill>
        <p:spPr bwMode="auto">
          <a:xfrm>
            <a:off x="4139952" y="2636912"/>
            <a:ext cx="5004048" cy="317739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000628" y="164305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latin typeface="+mj-lt"/>
              </a:rPr>
              <a:t>Kindergarten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in</a:t>
            </a:r>
            <a:r>
              <a:rPr lang="pl-PL" sz="2800" dirty="0" smtClean="0">
                <a:latin typeface="+mj-lt"/>
              </a:rPr>
              <a:t> Rom</a:t>
            </a:r>
            <a:endParaRPr lang="pl-PL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Pädagogik in Montessori-Schule</a:t>
            </a:r>
            <a:endParaRPr lang="de-D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89120"/>
          </a:xfrm>
        </p:spPr>
        <p:txBody>
          <a:bodyPr/>
          <a:lstStyle/>
          <a:p>
            <a:r>
              <a:rPr lang="pl-PL" dirty="0" smtClean="0"/>
              <a:t>Motto</a:t>
            </a:r>
            <a:r>
              <a:rPr lang="en-US" dirty="0" smtClean="0"/>
              <a:t> </a:t>
            </a:r>
            <a:r>
              <a:rPr lang="en-US" dirty="0" smtClean="0"/>
              <a:t>"</a:t>
            </a:r>
            <a:r>
              <a:rPr lang="en-US" dirty="0" err="1" smtClean="0"/>
              <a:t>Hilf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selbst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tun</a:t>
            </a:r>
            <a:r>
              <a:rPr lang="en-US" dirty="0" smtClean="0"/>
              <a:t>" </a:t>
            </a:r>
            <a:endParaRPr lang="pl-PL" dirty="0" smtClean="0"/>
          </a:p>
          <a:p>
            <a:r>
              <a:rPr lang="pl-PL" dirty="0" err="1" smtClean="0"/>
              <a:t>tägliche</a:t>
            </a:r>
            <a:r>
              <a:rPr lang="pl-PL" dirty="0" smtClean="0"/>
              <a:t> </a:t>
            </a:r>
            <a:r>
              <a:rPr lang="pl-PL" dirty="0" err="1" smtClean="0"/>
              <a:t>Freiarbeit</a:t>
            </a:r>
            <a:endParaRPr lang="pl-PL" dirty="0" smtClean="0"/>
          </a:p>
          <a:p>
            <a:r>
              <a:rPr lang="pl-PL" dirty="0" err="1" smtClean="0"/>
              <a:t>jahrgangsübergreifende</a:t>
            </a:r>
            <a:r>
              <a:rPr lang="pl-PL" dirty="0" smtClean="0"/>
              <a:t> </a:t>
            </a:r>
            <a:r>
              <a:rPr lang="pl-PL" dirty="0" err="1" smtClean="0"/>
              <a:t>Gruppen</a:t>
            </a:r>
            <a:endParaRPr lang="pl-PL" dirty="0" smtClean="0"/>
          </a:p>
          <a:p>
            <a:r>
              <a:rPr lang="pl-PL" dirty="0" err="1" smtClean="0"/>
              <a:t>Lehrer</a:t>
            </a:r>
            <a:r>
              <a:rPr lang="pl-PL" dirty="0" smtClean="0"/>
              <a:t> </a:t>
            </a:r>
            <a:r>
              <a:rPr lang="pl-PL" dirty="0" err="1" smtClean="0"/>
              <a:t>halten</a:t>
            </a:r>
            <a:r>
              <a:rPr lang="pl-PL" dirty="0" smtClean="0"/>
              <a:t> </a:t>
            </a:r>
            <a:r>
              <a:rPr lang="pl-PL" dirty="0" err="1" smtClean="0"/>
              <a:t>sich</a:t>
            </a:r>
            <a:r>
              <a:rPr lang="pl-PL" dirty="0" smtClean="0"/>
              <a:t> </a:t>
            </a:r>
            <a:r>
              <a:rPr lang="pl-PL" dirty="0" err="1" smtClean="0"/>
              <a:t>zurück</a:t>
            </a:r>
            <a:endParaRPr lang="pl-PL" dirty="0" smtClean="0"/>
          </a:p>
          <a:p>
            <a:r>
              <a:rPr lang="pl-PL" dirty="0" err="1" smtClean="0"/>
              <a:t>selbst</a:t>
            </a:r>
            <a:r>
              <a:rPr lang="pl-PL" dirty="0" smtClean="0"/>
              <a:t> </a:t>
            </a:r>
            <a:r>
              <a:rPr lang="pl-PL" dirty="0" err="1" smtClean="0"/>
              <a:t>entwickelte</a:t>
            </a:r>
            <a:r>
              <a:rPr lang="pl-PL" dirty="0" smtClean="0"/>
              <a:t> </a:t>
            </a:r>
            <a:r>
              <a:rPr lang="pl-PL" dirty="0" err="1" smtClean="0"/>
              <a:t>Materialien</a:t>
            </a:r>
            <a:endParaRPr lang="pl-PL" dirty="0" smtClean="0"/>
          </a:p>
          <a:p>
            <a:r>
              <a:rPr lang="de-DE" dirty="0" smtClean="0"/>
              <a:t>beschreibende Bewertung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14480" y="1071546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/>
              <a:t>Was </a:t>
            </a:r>
            <a:r>
              <a:rPr lang="pl-PL" sz="3600" dirty="0" err="1"/>
              <a:t>ist</a:t>
            </a:r>
            <a:r>
              <a:rPr lang="pl-PL" sz="3600" dirty="0"/>
              <a:t> "</a:t>
            </a:r>
            <a:r>
              <a:rPr lang="pl-PL" sz="3600" dirty="0" err="1"/>
              <a:t>Freiarbeit</a:t>
            </a:r>
            <a:r>
              <a:rPr lang="pl-PL" sz="3600" dirty="0"/>
              <a:t>"?</a:t>
            </a:r>
          </a:p>
        </p:txBody>
      </p:sp>
      <p:sp>
        <p:nvSpPr>
          <p:cNvPr id="5" name="Prostokąt 4"/>
          <p:cNvSpPr/>
          <p:nvPr/>
        </p:nvSpPr>
        <p:spPr>
          <a:xfrm>
            <a:off x="1214414" y="2000240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+mj-lt"/>
              </a:rPr>
              <a:t>Der </a:t>
            </a:r>
            <a:r>
              <a:rPr lang="pl-PL" sz="2800" dirty="0" err="1" smtClean="0">
                <a:latin typeface="+mj-lt"/>
              </a:rPr>
              <a:t>Klassenraum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ist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eine</a:t>
            </a:r>
            <a:r>
              <a:rPr lang="pl-PL" sz="2800" dirty="0" smtClean="0">
                <a:latin typeface="+mj-lt"/>
              </a:rPr>
              <a:t> "</a:t>
            </a:r>
            <a:r>
              <a:rPr lang="pl-PL" sz="2800" dirty="0" err="1" smtClean="0">
                <a:latin typeface="+mj-lt"/>
              </a:rPr>
              <a:t>vorbereitete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Umgebung</a:t>
            </a:r>
            <a:r>
              <a:rPr lang="pl-PL" sz="2800" dirty="0" smtClean="0">
                <a:latin typeface="+mj-lt"/>
              </a:rPr>
              <a:t>" </a:t>
            </a:r>
            <a:r>
              <a:rPr lang="pl-PL" sz="2800" dirty="0" err="1" smtClean="0">
                <a:latin typeface="+mj-lt"/>
              </a:rPr>
              <a:t>für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die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Arbeit</a:t>
            </a:r>
            <a:r>
              <a:rPr lang="pl-PL" sz="2800" dirty="0" smtClean="0">
                <a:latin typeface="+mj-lt"/>
              </a:rPr>
              <a:t> der Kinder. </a:t>
            </a:r>
            <a:endParaRPr lang="pl-PL" sz="2800" dirty="0"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142976" y="3000372"/>
            <a:ext cx="6560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err="1" smtClean="0">
                <a:latin typeface="+mj-lt"/>
              </a:rPr>
              <a:t>Die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Lehrerin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leitet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die</a:t>
            </a:r>
            <a:r>
              <a:rPr lang="pl-PL" sz="2800" dirty="0" smtClean="0">
                <a:latin typeface="+mj-lt"/>
              </a:rPr>
              <a:t> Kinder </a:t>
            </a:r>
            <a:r>
              <a:rPr lang="pl-PL" sz="2800" dirty="0" err="1" smtClean="0">
                <a:latin typeface="+mj-lt"/>
              </a:rPr>
              <a:t>zur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Arbeit</a:t>
            </a:r>
            <a:r>
              <a:rPr lang="pl-PL" sz="2800" dirty="0" smtClean="0">
                <a:latin typeface="+mj-lt"/>
              </a:rPr>
              <a:t> an</a:t>
            </a:r>
            <a:r>
              <a:rPr lang="pl-PL" sz="1600" dirty="0" smtClean="0"/>
              <a:t>. 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>
          <a:xfrm>
            <a:off x="1071538" y="3571876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err="1" smtClean="0">
                <a:latin typeface="+mj-lt"/>
              </a:rPr>
              <a:t>Die</a:t>
            </a:r>
            <a:r>
              <a:rPr lang="pl-PL" sz="2800" dirty="0" smtClean="0">
                <a:latin typeface="+mj-lt"/>
              </a:rPr>
              <a:t> Kinder </a:t>
            </a:r>
            <a:r>
              <a:rPr lang="pl-PL" sz="2800" dirty="0" err="1" smtClean="0">
                <a:latin typeface="+mj-lt"/>
              </a:rPr>
              <a:t>wählen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aus</a:t>
            </a:r>
            <a:r>
              <a:rPr lang="pl-PL" sz="2800" dirty="0" smtClean="0">
                <a:latin typeface="+mj-lt"/>
              </a:rPr>
              <a:t> dem </a:t>
            </a:r>
            <a:r>
              <a:rPr lang="pl-PL" sz="2800" dirty="0" err="1" smtClean="0">
                <a:latin typeface="+mj-lt"/>
              </a:rPr>
              <a:t>Angebot</a:t>
            </a:r>
            <a:r>
              <a:rPr lang="pl-PL" sz="2800" dirty="0" smtClean="0">
                <a:latin typeface="+mj-lt"/>
              </a:rPr>
              <a:t> an </a:t>
            </a:r>
            <a:r>
              <a:rPr lang="pl-PL" sz="2800" dirty="0" err="1" smtClean="0">
                <a:latin typeface="+mj-lt"/>
              </a:rPr>
              <a:t>Arbeitsmitteln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die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Übungen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aus</a:t>
            </a:r>
            <a:r>
              <a:rPr lang="pl-PL" sz="2800" dirty="0" smtClean="0">
                <a:latin typeface="+mj-lt"/>
              </a:rPr>
              <a:t>.</a:t>
            </a:r>
            <a:endParaRPr lang="pl-PL" sz="2800" dirty="0"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42976" y="4786322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err="1" smtClean="0">
                <a:latin typeface="+mj-lt"/>
              </a:rPr>
              <a:t>Die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Klassen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sind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nicht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smtClean="0">
                <a:latin typeface="+mj-lt"/>
              </a:rPr>
              <a:t>nur </a:t>
            </a:r>
            <a:r>
              <a:rPr lang="pl-PL" sz="2800" dirty="0" err="1" smtClean="0">
                <a:latin typeface="+mj-lt"/>
              </a:rPr>
              <a:t>koedukativ</a:t>
            </a:r>
            <a:r>
              <a:rPr lang="pl-PL" sz="2800" dirty="0" smtClean="0">
                <a:latin typeface="+mj-lt"/>
              </a:rPr>
              <a:t>, </a:t>
            </a:r>
            <a:r>
              <a:rPr lang="pl-PL" sz="2800" dirty="0" err="1" smtClean="0">
                <a:latin typeface="+mj-lt"/>
              </a:rPr>
              <a:t>sondern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auch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jahrgangsgemischt</a:t>
            </a:r>
            <a:r>
              <a:rPr lang="pl-PL" sz="2800" dirty="0" smtClean="0">
                <a:latin typeface="+mj-lt"/>
              </a:rPr>
              <a:t>.</a:t>
            </a:r>
            <a:endParaRPr lang="pl-PL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Kinder erklären Freiarbeit: Mathematik in der Montessori-Grundschule</a:t>
            </a:r>
            <a:br>
              <a:rPr lang="de-DE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643042" y="3714752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2"/>
              </a:rPr>
              <a:t>https://www.youtube.com/watch?v=S16zqdQ8Gx8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Montessorischule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Boguchwała </a:t>
            </a:r>
            <a:r>
              <a:rPr lang="pl-PL" dirty="0" err="1" smtClean="0"/>
              <a:t>in</a:t>
            </a:r>
            <a:r>
              <a:rPr lang="pl-PL" dirty="0" smtClean="0"/>
              <a:t> der </a:t>
            </a:r>
            <a:r>
              <a:rPr lang="de-DE" dirty="0" smtClean="0"/>
              <a:t>Nähe</a:t>
            </a:r>
            <a:r>
              <a:rPr lang="pl-PL" dirty="0" smtClean="0"/>
              <a:t> von Rzeszów</a:t>
            </a:r>
            <a:endParaRPr lang="pl-PL" dirty="0"/>
          </a:p>
        </p:txBody>
      </p:sp>
      <p:pic>
        <p:nvPicPr>
          <p:cNvPr id="18434" name="Picture 2" descr="https://scontent.flhr5-1.fna.fbcdn.net/v/t35.0-12/27786881_1785457884832877_801265442_o.jpg?_nc_cat=0&amp;oh=764f11f97321c8feb90b9cc5241e9b2b&amp;oe=5AB217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6598767" cy="3711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content.flhr5-1.fna.fbcdn.net/v/t35.0-12/23798867_1705357842842882_1889847130_o.jpg?oh=b18275a44681fa129efa11e1df2e3873&amp;oe=5AB1D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80" y="908720"/>
            <a:ext cx="8186886" cy="460851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214678" y="5715016"/>
            <a:ext cx="4159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atin typeface="+mj-lt"/>
              </a:rPr>
              <a:t>Schulausrüstung</a:t>
            </a:r>
            <a:endParaRPr lang="de-DE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3769928_1705357962842870_143352097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429024" cy="6091559"/>
          </a:xfrm>
          <a:prstGeom prst="rect">
            <a:avLst/>
          </a:prstGeom>
        </p:spPr>
      </p:pic>
      <p:pic>
        <p:nvPicPr>
          <p:cNvPr id="5" name="Obraz 4" descr="23798089_1705889096123090_97442450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924944"/>
            <a:ext cx="4963330" cy="279047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214810" y="1285860"/>
            <a:ext cx="221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+mj-lt"/>
              </a:rPr>
              <a:t>Regale </a:t>
            </a:r>
            <a:r>
              <a:rPr lang="pl-PL" sz="2400" dirty="0" err="1" smtClean="0">
                <a:latin typeface="+mj-lt"/>
              </a:rPr>
              <a:t>für</a:t>
            </a:r>
            <a:r>
              <a:rPr lang="pl-PL" sz="2400" dirty="0" smtClean="0">
                <a:latin typeface="+mj-lt"/>
              </a:rPr>
              <a:t> Kinder</a:t>
            </a:r>
            <a:endParaRPr lang="pl-PL" sz="2400" dirty="0"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879975" y="5690027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2400" dirty="0" smtClean="0">
                <a:solidFill>
                  <a:prstClr val="black"/>
                </a:solidFill>
                <a:latin typeface="Calibri"/>
              </a:rPr>
              <a:t>Teppich  für  Kinder</a:t>
            </a:r>
            <a:endParaRPr lang="de-DE" sz="2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1041</TotalTime>
  <Words>288</Words>
  <Application>Microsoft Office PowerPoint</Application>
  <PresentationFormat>Pokaz na ekranie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Przepływ</vt:lpstr>
      <vt:lpstr>Montessori Schule</vt:lpstr>
      <vt:lpstr>Allgemein</vt:lpstr>
      <vt:lpstr>Prezentacja programu PowerPoint</vt:lpstr>
      <vt:lpstr>Pädagogik in Montessori-Schule</vt:lpstr>
      <vt:lpstr>Prezentacja programu PowerPoint</vt:lpstr>
      <vt:lpstr>Kinder erklären Freiarbeit: Mathematik in der Montessori-Grundschule </vt:lpstr>
      <vt:lpstr>Montessorischule in Boguchwała in der Nähe von Rzeszów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Filme</vt:lpstr>
      <vt:lpstr>Wortschatz zum Thema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Montessori Schule</dc:title>
  <dc:creator>aw088483</dc:creator>
  <cp:lastModifiedBy>Magdalena</cp:lastModifiedBy>
  <cp:revision>52</cp:revision>
  <dcterms:created xsi:type="dcterms:W3CDTF">2018-03-19T13:46:03Z</dcterms:created>
  <dcterms:modified xsi:type="dcterms:W3CDTF">2018-05-01T05:47:29Z</dcterms:modified>
</cp:coreProperties>
</file>