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7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58137-2C4C-4811-98ED-31E63AEF564F}" type="datetimeFigureOut">
              <a:rPr lang="pl-PL" smtClean="0"/>
              <a:t>2015-01-30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0A2C1-85C3-4400-93D2-76B82929C8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542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A2C1-85C3-4400-93D2-76B82929C8ED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7668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F572-492F-4EB5-841B-144B414D8387}" type="datetimeFigureOut">
              <a:rPr lang="pl-PL" smtClean="0"/>
              <a:t>2015-01-30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F3751E-75E2-4DDC-A302-42037BC47833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F572-492F-4EB5-841B-144B414D8387}" type="datetimeFigureOut">
              <a:rPr lang="pl-PL" smtClean="0"/>
              <a:t>2015-01-30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751E-75E2-4DDC-A302-42037BC478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F572-492F-4EB5-841B-144B414D8387}" type="datetimeFigureOut">
              <a:rPr lang="pl-PL" smtClean="0"/>
              <a:t>2015-01-30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751E-75E2-4DDC-A302-42037BC478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F572-492F-4EB5-841B-144B414D8387}" type="datetimeFigureOut">
              <a:rPr lang="pl-PL" smtClean="0"/>
              <a:t>2015-01-30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751E-75E2-4DDC-A302-42037BC478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F572-492F-4EB5-841B-144B414D8387}" type="datetimeFigureOut">
              <a:rPr lang="pl-PL" smtClean="0"/>
              <a:t>2015-01-30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751E-75E2-4DDC-A302-42037BC47833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F572-492F-4EB5-841B-144B414D8387}" type="datetimeFigureOut">
              <a:rPr lang="pl-PL" smtClean="0"/>
              <a:t>2015-01-30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751E-75E2-4DDC-A302-42037BC47833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F572-492F-4EB5-841B-144B414D8387}" type="datetimeFigureOut">
              <a:rPr lang="pl-PL" smtClean="0"/>
              <a:t>2015-01-30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751E-75E2-4DDC-A302-42037BC47833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F572-492F-4EB5-841B-144B414D8387}" type="datetimeFigureOut">
              <a:rPr lang="pl-PL" smtClean="0"/>
              <a:t>2015-01-30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751E-75E2-4DDC-A302-42037BC478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F572-492F-4EB5-841B-144B414D8387}" type="datetimeFigureOut">
              <a:rPr lang="pl-PL" smtClean="0"/>
              <a:t>2015-01-30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751E-75E2-4DDC-A302-42037BC478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F572-492F-4EB5-841B-144B414D8387}" type="datetimeFigureOut">
              <a:rPr lang="pl-PL" smtClean="0"/>
              <a:t>2015-01-30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751E-75E2-4DDC-A302-42037BC478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F572-492F-4EB5-841B-144B414D8387}" type="datetimeFigureOut">
              <a:rPr lang="pl-PL" smtClean="0"/>
              <a:t>2015-01-30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751E-75E2-4DDC-A302-42037BC478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2000">
              <a:srgbClr val="FEE7F2"/>
            </a:gs>
            <a:gs pos="21000">
              <a:schemeClr val="bg2"/>
            </a:gs>
            <a:gs pos="61000">
              <a:schemeClr val="accent1">
                <a:lumMod val="20000"/>
                <a:lumOff val="80000"/>
              </a:schemeClr>
            </a:gs>
            <a:gs pos="82001">
              <a:srgbClr val="FBD49C"/>
            </a:gs>
            <a:gs pos="100000">
              <a:srgbClr val="FEE7F2">
                <a:alpha val="17000"/>
                <a:lumMod val="48000"/>
                <a:lumOff val="52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0D2F572-492F-4EB5-841B-144B414D8387}" type="datetimeFigureOut">
              <a:rPr lang="pl-PL" smtClean="0"/>
              <a:t>2015-01-30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FF3751E-75E2-4DDC-A302-42037BC47833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chemeClr val="accent2">
                <a:lumMod val="20000"/>
                <a:lumOff val="80000"/>
              </a:schemeClr>
            </a:gs>
            <a:gs pos="51240">
              <a:srgbClr val="FCD8C3"/>
            </a:gs>
            <a:gs pos="69000">
              <a:schemeClr val="accent2">
                <a:lumMod val="40000"/>
                <a:lumOff val="60000"/>
              </a:schemeClr>
            </a:gs>
            <a:gs pos="74168">
              <a:schemeClr val="accent2">
                <a:lumMod val="40000"/>
                <a:lumOff val="60000"/>
              </a:schemeClr>
            </a:gs>
            <a:gs pos="86000">
              <a:schemeClr val="accent2">
                <a:lumMod val="20000"/>
                <a:lumOff val="80000"/>
              </a:schemeClr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27751" y="476672"/>
            <a:ext cx="7200800" cy="3173352"/>
          </a:xfrm>
        </p:spPr>
        <p:txBody>
          <a:bodyPr/>
          <a:lstStyle/>
          <a:p>
            <a:r>
              <a:rPr lang="pl-PL" dirty="0" err="1"/>
              <a:t>Kinderkrippe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47664" y="4725144"/>
            <a:ext cx="7088832" cy="1572344"/>
          </a:xfrm>
        </p:spPr>
        <p:txBody>
          <a:bodyPr>
            <a:normAutofit/>
          </a:bodyPr>
          <a:lstStyle/>
          <a:p>
            <a:pPr algn="r"/>
            <a:r>
              <a:rPr lang="pl-PL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Bearbeitet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von:</a:t>
            </a:r>
          </a:p>
          <a:p>
            <a:pPr algn="r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Raróg</a:t>
            </a:r>
          </a:p>
          <a:p>
            <a:pPr algn="r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pl-PL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Semester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Pedagogik</a:t>
            </a:r>
          </a:p>
          <a:p>
            <a:pPr algn="r"/>
            <a:endParaRPr lang="pl-PL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pl-PL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pl-PL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7" y="116632"/>
            <a:ext cx="1755648" cy="1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980728" y="2784103"/>
            <a:ext cx="7632848" cy="46805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06:30</a:t>
            </a:r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Uhr</a:t>
            </a:r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Ankommen </a:t>
            </a: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 spielen </a:t>
            </a:r>
            <a:endParaRPr lang="pl-PL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 Frühdienstgruppe</a:t>
            </a:r>
          </a:p>
          <a:p>
            <a:pPr marL="0" indent="0">
              <a:buNone/>
            </a:pPr>
            <a:endParaRPr lang="pl-PL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043608" y="332656"/>
            <a:ext cx="75929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TAGESABLAUF DER KINDERKRIPPE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07" y="2784103"/>
            <a:ext cx="4791784" cy="3593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020" y="1411684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323528" y="1262902"/>
            <a:ext cx="384271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de-DE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Guten Morgen! </a:t>
            </a:r>
          </a:p>
          <a:p>
            <a:pPr marL="0" indent="0" algn="ctr">
              <a:buNone/>
            </a:pPr>
            <a:r>
              <a:rPr lang="de-DE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Schön dich zu sehen!</a:t>
            </a:r>
            <a:endParaRPr lang="pl-P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375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4049" y="1268760"/>
            <a:ext cx="3780420" cy="51405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08:30 </a:t>
            </a:r>
            <a:r>
              <a:rPr lang="de-D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Uhr </a:t>
            </a:r>
            <a:endParaRPr lang="pl-PL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Frühstück und anschließende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Körperpflege </a:t>
            </a:r>
            <a:endParaRPr lang="pl-PL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de-DE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09:00 </a:t>
            </a:r>
            <a:r>
              <a:rPr lang="de-D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Uhr </a:t>
            </a:r>
            <a:endParaRPr lang="pl-PL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Morgenkreis</a:t>
            </a: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pädagogische Angebote, Einzelförderung, </a:t>
            </a: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Therapie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647564" y="421401"/>
            <a:ext cx="81369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„</a:t>
            </a:r>
            <a:r>
              <a:rPr lang="de-DE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Hallo</a:t>
            </a:r>
            <a:r>
              <a:rPr lang="de-DE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 Hallo! Schön das du da </a:t>
            </a:r>
            <a:r>
              <a:rPr lang="de-DE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bist</a:t>
            </a:r>
            <a:r>
              <a:rPr lang="pl-PL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r>
              <a:rPr lang="de-DE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pl-PL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3888432" cy="2162073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2" y="4077071"/>
            <a:ext cx="3683248" cy="233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83768" y="836712"/>
            <a:ext cx="432048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de-DE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11:00 </a:t>
            </a:r>
            <a:r>
              <a:rPr lang="de-D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Uhr </a:t>
            </a:r>
            <a:endParaRPr lang="pl-PL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Mittagessen </a:t>
            </a: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 anschließender Körperpflege und Mittagsruhe </a:t>
            </a: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60525"/>
            <a:ext cx="4488160" cy="281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60525"/>
            <a:ext cx="2736304" cy="2847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409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91388" y="1412776"/>
            <a:ext cx="493204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de-D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13:30 Uhr </a:t>
            </a:r>
            <a:endParaRPr lang="pl-PL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Aufwachen</a:t>
            </a: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Körperpflege und Freispiel </a:t>
            </a:r>
            <a:endParaRPr lang="pl-PL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de-D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14.00  </a:t>
            </a:r>
            <a:r>
              <a:rPr lang="pl-PL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Uhr</a:t>
            </a:r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pl-PL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Gemeinsamer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Nachmittagssnack</a:t>
            </a: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8127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08606"/>
            <a:ext cx="3760787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42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540568" y="47667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de-DE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14:30 </a:t>
            </a:r>
            <a:r>
              <a:rPr lang="de-D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Uhr </a:t>
            </a:r>
            <a:endParaRPr lang="pl-PL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Pädagogische </a:t>
            </a: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Angebote </a:t>
            </a:r>
            <a:endParaRPr lang="pl-PL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 </a:t>
            </a: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Beginn der Abholzeit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2492897"/>
            <a:ext cx="5544616" cy="3259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8640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108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de-D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16:30 </a:t>
            </a:r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 17:00 </a:t>
            </a:r>
          </a:p>
          <a:p>
            <a:pPr marL="0" indent="0" algn="ctr">
              <a:buNone/>
            </a:pP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Kinder gehen nach Hause oder dürfen in dieser Zeit frei spielen.</a:t>
            </a: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2" y="2557462"/>
            <a:ext cx="4622056" cy="30757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6953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052736"/>
            <a:ext cx="8280920" cy="56886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Kinderkrippe</a:t>
            </a: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żłobek</a:t>
            </a:r>
          </a:p>
          <a:p>
            <a:pPr marL="0" indent="0">
              <a:buNone/>
            </a:pPr>
            <a:r>
              <a:rPr lang="pl-PL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Einrichtung</a:t>
            </a: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placówka</a:t>
            </a:r>
          </a:p>
          <a:p>
            <a:pPr marL="0" indent="0">
              <a:buNone/>
            </a:pPr>
            <a:r>
              <a:rPr lang="pl-PL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Ganztagsbetreuung</a:t>
            </a:r>
            <a:r>
              <a:rPr lang="pl-PL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opieka całodniowa</a:t>
            </a:r>
          </a:p>
          <a:p>
            <a:pPr marL="0" indent="0">
              <a:buNone/>
            </a:pPr>
            <a:r>
              <a:rPr lang="pl-PL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Erzieherin</a:t>
            </a:r>
            <a:r>
              <a:rPr lang="pl-PL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wychowawczyni</a:t>
            </a:r>
          </a:p>
          <a:p>
            <a:pPr marL="0" indent="0">
              <a:buNone/>
            </a:pPr>
            <a:r>
              <a:rPr lang="pl-PL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Kinderpflegerin</a:t>
            </a:r>
            <a:r>
              <a:rPr lang="pl-PL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opiekunka do dzieci</a:t>
            </a:r>
          </a:p>
          <a:p>
            <a:pPr marL="0" indent="0">
              <a:buNone/>
            </a:pPr>
            <a:r>
              <a:rPr lang="pl-PL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 </a:t>
            </a:r>
            <a:r>
              <a:rPr lang="pl-PL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Praktikant</a:t>
            </a: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praktykant, stażysta</a:t>
            </a:r>
          </a:p>
          <a:p>
            <a:pPr marL="0" indent="0">
              <a:buNone/>
            </a:pPr>
            <a:r>
              <a:rPr lang="pl-PL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Hauswirtschafterin</a:t>
            </a: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gospodyni domowa</a:t>
            </a:r>
          </a:p>
          <a:p>
            <a:pPr marL="0" indent="0">
              <a:buNone/>
            </a:pPr>
            <a:r>
              <a:rPr lang="pl-PL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Hauptanliegen</a:t>
            </a:r>
            <a:r>
              <a:rPr lang="pl-PL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najważniejszy cel</a:t>
            </a:r>
          </a:p>
          <a:p>
            <a:pPr marL="0" indent="0">
              <a:buNone/>
            </a:pPr>
            <a:r>
              <a:rPr lang="pl-PL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 </a:t>
            </a:r>
            <a:r>
              <a:rPr lang="pl-PL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Bildungs</a:t>
            </a: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r>
              <a:rPr lang="pl-PL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Erziehungsplanes</a:t>
            </a:r>
            <a:r>
              <a:rPr lang="pl-PL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plan edukacyjny</a:t>
            </a:r>
          </a:p>
          <a:p>
            <a:pPr marL="0" indent="0">
              <a:buNone/>
            </a:pPr>
            <a:r>
              <a:rPr lang="pl-PL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Kompetenz</a:t>
            </a: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kompetencje</a:t>
            </a:r>
          </a:p>
          <a:p>
            <a:pPr marL="0" indent="0">
              <a:buNone/>
            </a:pPr>
            <a:r>
              <a:rPr lang="pl-PL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Ästhetik</a:t>
            </a: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estetyka</a:t>
            </a:r>
          </a:p>
          <a:p>
            <a:pPr marL="0" indent="0">
              <a:buNone/>
            </a:pPr>
            <a:r>
              <a:rPr lang="pl-PL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Gesundheitserziehung</a:t>
            </a: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edukacja zdrowotna</a:t>
            </a:r>
          </a:p>
          <a:p>
            <a:pPr marL="0" indent="0">
              <a:buNone/>
            </a:pPr>
            <a:r>
              <a:rPr lang="pl-PL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Bedürfnis</a:t>
            </a: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potrzeba</a:t>
            </a:r>
          </a:p>
          <a:p>
            <a:pPr marL="0" indent="0">
              <a:buNone/>
            </a:pPr>
            <a:r>
              <a:rPr lang="pl-PL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Lob – pochwała</a:t>
            </a:r>
          </a:p>
          <a:p>
            <a:pPr marL="0" indent="0">
              <a:buNone/>
            </a:pPr>
            <a:r>
              <a:rPr lang="pl-PL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Anerkennung</a:t>
            </a:r>
            <a:r>
              <a:rPr lang="pl-PL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uznanie</a:t>
            </a:r>
          </a:p>
          <a:p>
            <a:pPr marL="0" indent="0">
              <a:buNone/>
            </a:pPr>
            <a:r>
              <a:rPr lang="pl-PL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de-DE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Vorbild – </a:t>
            </a:r>
            <a:r>
              <a:rPr lang="de-DE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wzór</a:t>
            </a:r>
            <a:endParaRPr lang="de-DE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de-DE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Sicherheit – </a:t>
            </a:r>
            <a:r>
              <a:rPr lang="de-DE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bezpieczeństwo</a:t>
            </a:r>
            <a:endParaRPr lang="de-DE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de-DE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Verständnis – </a:t>
            </a:r>
            <a:r>
              <a:rPr lang="de-DE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zrozumienie</a:t>
            </a:r>
            <a:endParaRPr lang="de-DE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 </a:t>
            </a:r>
            <a:r>
              <a:rPr lang="de-DE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</a:t>
            </a: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de-DE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marzenie</a:t>
            </a:r>
            <a:endParaRPr lang="de-DE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564804" y="260648"/>
            <a:ext cx="40687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igh Tower Text" panose="02040502050506030303" pitchFamily="18" charset="0"/>
                <a:cs typeface="Aharoni" panose="02010803020104030203" pitchFamily="2" charset="-79"/>
              </a:rPr>
              <a:t>Wortschatz</a:t>
            </a:r>
            <a:r>
              <a:rPr lang="pl-PL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igh Tower Text" panose="02040502050506030303" pitchFamily="18" charset="0"/>
                <a:cs typeface="Aharoni" panose="02010803020104030203" pitchFamily="2" charset="-79"/>
              </a:rPr>
              <a:t> </a:t>
            </a:r>
            <a:r>
              <a:rPr lang="pl-PL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igh Tower Text" panose="02040502050506030303" pitchFamily="18" charset="0"/>
                <a:cs typeface="Aharoni" panose="02010803020104030203" pitchFamily="2" charset="-79"/>
              </a:rPr>
              <a:t>zum</a:t>
            </a:r>
            <a:r>
              <a:rPr lang="pl-PL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igh Tower Text" panose="02040502050506030303" pitchFamily="18" charset="0"/>
                <a:cs typeface="Aharoni" panose="02010803020104030203" pitchFamily="2" charset="-79"/>
              </a:rPr>
              <a:t> </a:t>
            </a:r>
            <a:r>
              <a:rPr lang="pl-PL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igh Tower Text" panose="02040502050506030303" pitchFamily="18" charset="0"/>
                <a:cs typeface="Aharoni" panose="02010803020104030203" pitchFamily="2" charset="-79"/>
              </a:rPr>
              <a:t>Thema</a:t>
            </a:r>
            <a:r>
              <a:rPr lang="pl-PL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igh Tower Text" panose="02040502050506030303" pitchFamily="18" charset="0"/>
                <a:cs typeface="Aharoni" panose="02010803020104030203" pitchFamily="2" charset="-79"/>
              </a:rPr>
              <a:t>: </a:t>
            </a:r>
            <a:endParaRPr lang="pl-PL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487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599" y="491836"/>
            <a:ext cx="8229600" cy="6122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gesunde</a:t>
            </a:r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Ernährung</a:t>
            </a: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zdrowe odżywianie</a:t>
            </a:r>
          </a:p>
          <a:p>
            <a:pPr marL="0" indent="0">
              <a:buNone/>
            </a:pPr>
            <a:r>
              <a:rPr lang="pl-PL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Körperpflege</a:t>
            </a:r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higiena </a:t>
            </a: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osobista</a:t>
            </a:r>
          </a:p>
          <a:p>
            <a:pPr marL="0" indent="0">
              <a:buNone/>
            </a:pPr>
            <a:r>
              <a:rPr lang="pl-PL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Unterstützung</a:t>
            </a: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wsparcie</a:t>
            </a:r>
          </a:p>
          <a:p>
            <a:pPr marL="0" indent="0">
              <a:buNone/>
            </a:pPr>
            <a:r>
              <a:rPr lang="pl-PL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Freiheit</a:t>
            </a:r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wolność </a:t>
            </a:r>
          </a:p>
          <a:p>
            <a:pPr marL="0" indent="0">
              <a:buNone/>
            </a:pPr>
            <a:r>
              <a:rPr lang="pl-PL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Zuwendung</a:t>
            </a: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uczucie troski</a:t>
            </a:r>
          </a:p>
          <a:p>
            <a:pPr marL="0" indent="0">
              <a:buNone/>
            </a:pPr>
            <a:r>
              <a:rPr lang="pl-PL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Anregung</a:t>
            </a:r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sugestia</a:t>
            </a:r>
          </a:p>
          <a:p>
            <a:pPr marL="0" indent="0">
              <a:buNone/>
            </a:pPr>
            <a:r>
              <a:rPr lang="pl-PL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Verpflegung</a:t>
            </a: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wyżywienie</a:t>
            </a:r>
          </a:p>
          <a:p>
            <a:pPr marL="0" indent="0">
              <a:buNone/>
            </a:pPr>
            <a:r>
              <a:rPr lang="pl-PL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Vollverpflegung</a:t>
            </a: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pełne wyżywienie</a:t>
            </a:r>
          </a:p>
          <a:p>
            <a:pPr marL="0" indent="0">
              <a:buNone/>
            </a:pPr>
            <a:r>
              <a:rPr lang="pl-PL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Entwicklung</a:t>
            </a:r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rozwój </a:t>
            </a:r>
          </a:p>
          <a:p>
            <a:pPr marL="0" indent="0">
              <a:buNone/>
            </a:pPr>
            <a:r>
              <a:rPr lang="pl-PL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Sprachentwicklung</a:t>
            </a: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rozwój języka</a:t>
            </a:r>
          </a:p>
          <a:p>
            <a:pPr marL="0" indent="0">
              <a:buNone/>
            </a:pPr>
            <a:r>
              <a:rPr lang="pl-PL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Kognitive</a:t>
            </a:r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Entwicklung</a:t>
            </a: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rozwój funkcji poznawczych</a:t>
            </a:r>
          </a:p>
          <a:p>
            <a:pPr marL="0" indent="0">
              <a:buNone/>
            </a:pPr>
            <a:r>
              <a:rPr lang="pl-PL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Hinführung</a:t>
            </a:r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zur</a:t>
            </a:r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Selbstständigkeit</a:t>
            </a:r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wprowadzenie do samodzielności</a:t>
            </a:r>
          </a:p>
          <a:p>
            <a:pPr marL="0" indent="0">
              <a:buNone/>
            </a:pPr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 </a:t>
            </a:r>
            <a:r>
              <a:rPr lang="pl-PL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Tagesablauf</a:t>
            </a: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plan dnia</a:t>
            </a:r>
          </a:p>
          <a:p>
            <a:pPr marL="0" indent="0">
              <a:buNone/>
            </a:pPr>
            <a:r>
              <a:rPr lang="pl-PL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Einzelförderung</a:t>
            </a: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wsparcie indywidualne</a:t>
            </a:r>
          </a:p>
          <a:p>
            <a:pPr marL="0" indent="0">
              <a:buNone/>
            </a:pPr>
            <a:endParaRPr lang="pl-PL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95536"/>
          </a:xfrm>
        </p:spPr>
        <p:txBody>
          <a:bodyPr/>
          <a:lstStyle/>
          <a:p>
            <a:r>
              <a:rPr lang="pl-PL" sz="3200" dirty="0"/>
              <a:t>Bibliografie/</a:t>
            </a:r>
            <a:r>
              <a:rPr lang="pl-PL" sz="3200" dirty="0" err="1"/>
              <a:t>Quellen</a:t>
            </a:r>
            <a:r>
              <a:rPr lang="pl-PL" sz="3200" dirty="0"/>
              <a:t>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853136"/>
          </a:xfrm>
        </p:spPr>
        <p:txBody>
          <a:bodyPr/>
          <a:lstStyle/>
          <a:p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http://www.kjf-augsburg.de/web/ejv.nsf/id/pa_krippe_sog_ol.html</a:t>
            </a:r>
            <a:endParaRPr lang="pl-PL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pl-PL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de.wikipedia.org/wiki/Kinderkrippe</a:t>
            </a:r>
          </a:p>
          <a:p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pl-PL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www.franziskuswerk.de/lernen/kindertagesstaetten/kinderkrippe-st-franziskus-dachau.html</a:t>
            </a:r>
            <a:endParaRPr lang="pl-PL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www.kinderkrippe-waedenswil.ch</a:t>
            </a:r>
          </a:p>
          <a:p>
            <a:endParaRPr lang="pl-PL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8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6385892" cy="4246618"/>
          </a:xfrm>
        </p:spPr>
      </p:pic>
      <p:sp>
        <p:nvSpPr>
          <p:cNvPr id="5" name="Prostokąt 4"/>
          <p:cNvSpPr/>
          <p:nvPr/>
        </p:nvSpPr>
        <p:spPr>
          <a:xfrm>
            <a:off x="228591" y="332656"/>
            <a:ext cx="8936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Was </a:t>
            </a:r>
            <a:r>
              <a:rPr lang="pl-PL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ist</a:t>
            </a:r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pl-PL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eine</a:t>
            </a:r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pl-PL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Kinderkrippe</a:t>
            </a:r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?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547664" y="5996027"/>
            <a:ext cx="698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Kinderkrippe und Kindergarten am Westpark</a:t>
            </a:r>
            <a:r>
              <a:rPr lang="pl-PL" sz="1600" dirty="0" smtClean="0"/>
              <a:t>   </a:t>
            </a:r>
            <a:r>
              <a:rPr lang="pl-PL" sz="1600" dirty="0" err="1" smtClean="0"/>
              <a:t>München</a:t>
            </a:r>
            <a:r>
              <a:rPr lang="pl-PL" sz="1600" dirty="0" smtClean="0"/>
              <a:t> - </a:t>
            </a:r>
            <a:r>
              <a:rPr lang="pl-PL" sz="1600" dirty="0" err="1" smtClean="0"/>
              <a:t>Laim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971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11560"/>
          </a:xfrm>
        </p:spPr>
        <p:txBody>
          <a:bodyPr/>
          <a:lstStyle/>
          <a:p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Personal</a:t>
            </a:r>
            <a:r>
              <a:rPr lang="pl-PL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pl-PL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Das </a:t>
            </a: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 </a:t>
            </a: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 von einem </a:t>
            </a: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 </a:t>
            </a: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Erzieherinnen, Kinderpflegerinnen und </a:t>
            </a: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Praktikanten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l-PL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estehenden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</a:t>
            </a: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betreut</a:t>
            </a: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44824"/>
            <a:ext cx="6264696" cy="415819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27784" y="6069418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Żłobek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Samorządowy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 15 w Kielcach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236" y="8516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50577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422" y="431527"/>
            <a:ext cx="5365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37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63688" y="116632"/>
            <a:ext cx="5976664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Eine ausgebildete Hauswirtschafterin ist verantwortlich für die tägliche frische Zubereitung der Mahlzeiten. </a:t>
            </a:r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5711831" cy="382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6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8338" y="1628800"/>
            <a:ext cx="5499845" cy="4637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de-DE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Hauptanliegen </a:t>
            </a:r>
            <a:r>
              <a:rPr lang="pl-PL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 </a:t>
            </a:r>
            <a:r>
              <a:rPr lang="de-DE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Kinderkrippe </a:t>
            </a:r>
            <a:r>
              <a:rPr lang="de-DE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 es, den Kindern eine geschützte, liebevolle, wertschätzende und offene Atmosphäre zu bieten. </a:t>
            </a:r>
          </a:p>
          <a:p>
            <a:pPr marL="0" indent="0">
              <a:buNone/>
            </a:pPr>
            <a:endParaRPr lang="pl-PL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-108520" y="548679"/>
            <a:ext cx="88569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Ziele der </a:t>
            </a:r>
            <a:r>
              <a:rPr lang="pl-PL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pädagogischen</a:t>
            </a:r>
            <a:r>
              <a:rPr lang="pl-PL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pl-PL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Arbeit</a:t>
            </a:r>
            <a:endParaRPr lang="pl-PL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812">
            <a:off x="5842758" y="3359813"/>
            <a:ext cx="2745474" cy="296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1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Gemäß dem Bildungs- und Erziehungsplanes werden die Kinder ihrem Alter entsprechend in folgenden Bereichen </a:t>
            </a: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gefördert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pl-PL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emotionale und soziale Kompetenz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Sprache und Literatur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Ästhetik und Kunst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Musik, Rhythmik, Tanz und Sport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Gesundheitserziehung</a:t>
            </a: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927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835696" y="280784"/>
            <a:ext cx="57590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3200" b="1" dirty="0" err="1" smtClean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6076B4">
                        <a:tint val="40000"/>
                        <a:satMod val="250000"/>
                      </a:srgbClr>
                    </a:gs>
                    <a:gs pos="9000">
                      <a:srgbClr val="6076B4">
                        <a:tint val="52000"/>
                        <a:satMod val="300000"/>
                      </a:srgbClr>
                    </a:gs>
                    <a:gs pos="50000">
                      <a:srgbClr val="6076B4">
                        <a:shade val="20000"/>
                        <a:satMod val="300000"/>
                      </a:srgbClr>
                    </a:gs>
                    <a:gs pos="79000">
                      <a:srgbClr val="6076B4">
                        <a:tint val="52000"/>
                        <a:satMod val="300000"/>
                      </a:srgbClr>
                    </a:gs>
                    <a:gs pos="100000">
                      <a:srgbClr val="6076B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Die</a:t>
            </a:r>
            <a:r>
              <a:rPr lang="pl-PL" sz="3200" b="1" dirty="0" smtClean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6076B4">
                        <a:tint val="40000"/>
                        <a:satMod val="250000"/>
                      </a:srgbClr>
                    </a:gs>
                    <a:gs pos="9000">
                      <a:srgbClr val="6076B4">
                        <a:tint val="52000"/>
                        <a:satMod val="300000"/>
                      </a:srgbClr>
                    </a:gs>
                    <a:gs pos="50000">
                      <a:srgbClr val="6076B4">
                        <a:shade val="20000"/>
                        <a:satMod val="300000"/>
                      </a:srgbClr>
                    </a:gs>
                    <a:gs pos="79000">
                      <a:srgbClr val="6076B4">
                        <a:tint val="52000"/>
                        <a:satMod val="300000"/>
                      </a:srgbClr>
                    </a:gs>
                    <a:gs pos="100000">
                      <a:srgbClr val="6076B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de-DE" sz="3200" b="1" dirty="0" smtClean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6076B4">
                        <a:tint val="40000"/>
                        <a:satMod val="250000"/>
                      </a:srgbClr>
                    </a:gs>
                    <a:gs pos="9000">
                      <a:srgbClr val="6076B4">
                        <a:tint val="52000"/>
                        <a:satMod val="300000"/>
                      </a:srgbClr>
                    </a:gs>
                    <a:gs pos="50000">
                      <a:srgbClr val="6076B4">
                        <a:shade val="20000"/>
                        <a:satMod val="300000"/>
                      </a:srgbClr>
                    </a:gs>
                    <a:gs pos="79000">
                      <a:srgbClr val="6076B4">
                        <a:tint val="52000"/>
                        <a:satMod val="300000"/>
                      </a:srgbClr>
                    </a:gs>
                    <a:gs pos="100000">
                      <a:srgbClr val="6076B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Arbeit </a:t>
            </a:r>
            <a:r>
              <a:rPr lang="de-DE" sz="3200" b="1" dirty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6076B4">
                        <a:tint val="40000"/>
                        <a:satMod val="250000"/>
                      </a:srgbClr>
                    </a:gs>
                    <a:gs pos="9000">
                      <a:srgbClr val="6076B4">
                        <a:tint val="52000"/>
                        <a:satMod val="300000"/>
                      </a:srgbClr>
                    </a:gs>
                    <a:gs pos="50000">
                      <a:srgbClr val="6076B4">
                        <a:shade val="20000"/>
                        <a:satMod val="300000"/>
                      </a:srgbClr>
                    </a:gs>
                    <a:gs pos="79000">
                      <a:srgbClr val="6076B4">
                        <a:tint val="52000"/>
                        <a:satMod val="300000"/>
                      </a:srgbClr>
                    </a:gs>
                    <a:gs pos="100000">
                      <a:srgbClr val="6076B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in der Kinderkrippe </a:t>
            </a:r>
            <a:r>
              <a:rPr lang="de-DE" sz="3200" b="1" dirty="0" smtClean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6076B4">
                        <a:tint val="40000"/>
                        <a:satMod val="250000"/>
                      </a:srgbClr>
                    </a:gs>
                    <a:gs pos="9000">
                      <a:srgbClr val="6076B4">
                        <a:tint val="52000"/>
                        <a:satMod val="300000"/>
                      </a:srgbClr>
                    </a:gs>
                    <a:gs pos="50000">
                      <a:srgbClr val="6076B4">
                        <a:shade val="20000"/>
                        <a:satMod val="300000"/>
                      </a:srgbClr>
                    </a:gs>
                    <a:gs pos="79000">
                      <a:srgbClr val="6076B4">
                        <a:tint val="52000"/>
                        <a:satMod val="300000"/>
                      </a:srgbClr>
                    </a:gs>
                    <a:gs pos="100000">
                      <a:srgbClr val="6076B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basiert </a:t>
            </a:r>
            <a:r>
              <a:rPr lang="de-DE" sz="3200" b="1" dirty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6076B4">
                        <a:tint val="40000"/>
                        <a:satMod val="250000"/>
                      </a:srgbClr>
                    </a:gs>
                    <a:gs pos="9000">
                      <a:srgbClr val="6076B4">
                        <a:tint val="52000"/>
                        <a:satMod val="300000"/>
                      </a:srgbClr>
                    </a:gs>
                    <a:gs pos="50000">
                      <a:srgbClr val="6076B4">
                        <a:shade val="20000"/>
                        <a:satMod val="300000"/>
                      </a:srgbClr>
                    </a:gs>
                    <a:gs pos="79000">
                      <a:srgbClr val="6076B4">
                        <a:tint val="52000"/>
                        <a:satMod val="300000"/>
                      </a:srgbClr>
                    </a:gs>
                    <a:gs pos="100000">
                      <a:srgbClr val="6076B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auf den Bedürfnissen der Kinder </a:t>
            </a:r>
            <a:endParaRPr lang="pl-PL" sz="3200" b="1" dirty="0">
              <a:ln w="10541" cmpd="sng">
                <a:solidFill>
                  <a:srgbClr val="6076B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6076B4">
                      <a:tint val="40000"/>
                      <a:satMod val="250000"/>
                    </a:srgbClr>
                  </a:gs>
                  <a:gs pos="9000">
                    <a:srgbClr val="6076B4">
                      <a:tint val="52000"/>
                      <a:satMod val="300000"/>
                    </a:srgbClr>
                  </a:gs>
                  <a:gs pos="50000">
                    <a:srgbClr val="6076B4">
                      <a:shade val="20000"/>
                      <a:satMod val="300000"/>
                    </a:srgbClr>
                  </a:gs>
                  <a:gs pos="79000">
                    <a:srgbClr val="6076B4">
                      <a:tint val="52000"/>
                      <a:satMod val="300000"/>
                    </a:srgbClr>
                  </a:gs>
                  <a:gs pos="100000">
                    <a:srgbClr val="6076B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" name="Elipsa 1"/>
          <p:cNvSpPr/>
          <p:nvPr/>
        </p:nvSpPr>
        <p:spPr>
          <a:xfrm>
            <a:off x="3186478" y="3197474"/>
            <a:ext cx="3183925" cy="131452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622425" y="359107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KINDER BRAUCHEN</a:t>
            </a:r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734476" y="2790481"/>
            <a:ext cx="1944216" cy="87580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592282" y="2889829"/>
            <a:ext cx="2231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Lob </a:t>
            </a:r>
            <a:r>
              <a:rPr lang="pl-PL" sz="1600" dirty="0" err="1"/>
              <a:t>und</a:t>
            </a:r>
            <a:r>
              <a:rPr lang="pl-PL" sz="1600" dirty="0"/>
              <a:t> </a:t>
            </a:r>
            <a:r>
              <a:rPr lang="pl-PL" sz="1600" dirty="0" err="1"/>
              <a:t>Anerkennung</a:t>
            </a:r>
            <a:endParaRPr lang="pl-PL" sz="1600" dirty="0"/>
          </a:p>
        </p:txBody>
      </p:sp>
      <p:sp>
        <p:nvSpPr>
          <p:cNvPr id="11" name="Elipsa 10"/>
          <p:cNvSpPr/>
          <p:nvPr/>
        </p:nvSpPr>
        <p:spPr>
          <a:xfrm>
            <a:off x="232018" y="3742510"/>
            <a:ext cx="2952328" cy="92274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282499" y="4133101"/>
            <a:ext cx="3106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err="1" smtClean="0"/>
              <a:t>Spielpartner</a:t>
            </a:r>
            <a:r>
              <a:rPr lang="pl-PL" sz="1600" dirty="0"/>
              <a:t>, </a:t>
            </a:r>
            <a:r>
              <a:rPr lang="pl-PL" sz="1600" dirty="0" err="1"/>
              <a:t>Vorbilder</a:t>
            </a:r>
            <a:r>
              <a:rPr lang="pl-PL" sz="1600" dirty="0"/>
              <a:t>, </a:t>
            </a:r>
            <a:endParaRPr lang="pl-PL" sz="1600" dirty="0" smtClean="0"/>
          </a:p>
          <a:p>
            <a:pPr algn="ctr"/>
            <a:r>
              <a:rPr lang="pl-PL" sz="1600" dirty="0" err="1" smtClean="0"/>
              <a:t>Zeit</a:t>
            </a:r>
            <a:endParaRPr lang="pl-PL" sz="1600" dirty="0"/>
          </a:p>
        </p:txBody>
      </p:sp>
      <p:sp>
        <p:nvSpPr>
          <p:cNvPr id="13" name="Elipsa 12"/>
          <p:cNvSpPr/>
          <p:nvPr/>
        </p:nvSpPr>
        <p:spPr>
          <a:xfrm>
            <a:off x="631093" y="4792071"/>
            <a:ext cx="2519486" cy="914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640942" y="4923135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err="1" smtClean="0"/>
              <a:t>Grenzen</a:t>
            </a:r>
            <a:r>
              <a:rPr lang="pl-PL" sz="1600" dirty="0"/>
              <a:t>, </a:t>
            </a:r>
            <a:r>
              <a:rPr lang="pl-PL" sz="1600" dirty="0" err="1"/>
              <a:t>Sicherheit</a:t>
            </a:r>
            <a:r>
              <a:rPr lang="pl-PL" sz="1600" dirty="0"/>
              <a:t> , </a:t>
            </a:r>
            <a:r>
              <a:rPr lang="pl-PL" sz="1600" dirty="0" err="1"/>
              <a:t>Verständnis</a:t>
            </a:r>
            <a:endParaRPr lang="pl-PL" sz="1600" dirty="0"/>
          </a:p>
        </p:txBody>
      </p:sp>
      <p:sp>
        <p:nvSpPr>
          <p:cNvPr id="15" name="Elipsa 14"/>
          <p:cNvSpPr/>
          <p:nvPr/>
        </p:nvSpPr>
        <p:spPr>
          <a:xfrm>
            <a:off x="3215332" y="4933597"/>
            <a:ext cx="2319391" cy="118485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/>
          <p:cNvSpPr txBox="1"/>
          <p:nvPr/>
        </p:nvSpPr>
        <p:spPr>
          <a:xfrm>
            <a:off x="3429258" y="5085377"/>
            <a:ext cx="2319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Gelegenheit </a:t>
            </a:r>
            <a:r>
              <a:rPr lang="de-DE" sz="1600" dirty="0"/>
              <a:t>für Phantasie, Kreativität und Träume</a:t>
            </a:r>
            <a:endParaRPr lang="pl-PL" sz="1600" dirty="0"/>
          </a:p>
        </p:txBody>
      </p:sp>
      <p:sp>
        <p:nvSpPr>
          <p:cNvPr id="17" name="Elipsa 16"/>
          <p:cNvSpPr/>
          <p:nvPr/>
        </p:nvSpPr>
        <p:spPr>
          <a:xfrm>
            <a:off x="5436095" y="4665256"/>
            <a:ext cx="2881907" cy="98592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5577978" y="4792071"/>
            <a:ext cx="2733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Gesunde  </a:t>
            </a:r>
            <a:r>
              <a:rPr lang="de-DE" sz="1600" dirty="0"/>
              <a:t>Ernährung, Bewegung , Körperpflege und Hygiene</a:t>
            </a:r>
            <a:endParaRPr lang="pl-PL" sz="1600" dirty="0"/>
          </a:p>
        </p:txBody>
      </p:sp>
      <p:sp>
        <p:nvSpPr>
          <p:cNvPr id="19" name="Elipsa 18"/>
          <p:cNvSpPr/>
          <p:nvPr/>
        </p:nvSpPr>
        <p:spPr>
          <a:xfrm>
            <a:off x="6473255" y="3854734"/>
            <a:ext cx="2242988" cy="71471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/>
          <p:cNvSpPr txBox="1"/>
          <p:nvPr/>
        </p:nvSpPr>
        <p:spPr>
          <a:xfrm>
            <a:off x="6877048" y="3911495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 smtClean="0"/>
              <a:t>Unterstützung</a:t>
            </a:r>
            <a:r>
              <a:rPr lang="pl-PL" sz="1600" dirty="0" smtClean="0"/>
              <a:t> </a:t>
            </a:r>
            <a:r>
              <a:rPr lang="pl-PL" sz="1600" dirty="0"/>
              <a:t>, </a:t>
            </a:r>
            <a:r>
              <a:rPr lang="pl-PL" sz="1600" dirty="0" err="1"/>
              <a:t>Freiheit</a:t>
            </a:r>
            <a:r>
              <a:rPr lang="pl-PL" sz="1600" dirty="0"/>
              <a:t> (en)</a:t>
            </a:r>
          </a:p>
        </p:txBody>
      </p:sp>
      <p:sp>
        <p:nvSpPr>
          <p:cNvPr id="22" name="Elipsa 21"/>
          <p:cNvSpPr/>
          <p:nvPr/>
        </p:nvSpPr>
        <p:spPr>
          <a:xfrm>
            <a:off x="6543329" y="2962412"/>
            <a:ext cx="2147553" cy="81333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/>
          <p:cNvSpPr txBox="1"/>
          <p:nvPr/>
        </p:nvSpPr>
        <p:spPr>
          <a:xfrm>
            <a:off x="6691511" y="3150177"/>
            <a:ext cx="2387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 smtClean="0"/>
              <a:t>Zuwendung</a:t>
            </a:r>
            <a:r>
              <a:rPr lang="pl-PL" sz="1600" dirty="0" smtClean="0"/>
              <a:t>/</a:t>
            </a:r>
            <a:r>
              <a:rPr lang="pl-PL" sz="1600" dirty="0" err="1" smtClean="0"/>
              <a:t>Liebe</a:t>
            </a:r>
            <a:endParaRPr lang="pl-PL" sz="1600" dirty="0"/>
          </a:p>
        </p:txBody>
      </p:sp>
      <p:sp>
        <p:nvSpPr>
          <p:cNvPr id="24" name="Elipsa 23"/>
          <p:cNvSpPr/>
          <p:nvPr/>
        </p:nvSpPr>
        <p:spPr>
          <a:xfrm>
            <a:off x="4847950" y="2009277"/>
            <a:ext cx="2883923" cy="97023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ole tekstowe 24"/>
          <p:cNvSpPr txBox="1"/>
          <p:nvPr/>
        </p:nvSpPr>
        <p:spPr>
          <a:xfrm>
            <a:off x="4990577" y="2173065"/>
            <a:ext cx="2626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err="1" smtClean="0"/>
              <a:t>Ruhe</a:t>
            </a:r>
            <a:r>
              <a:rPr lang="pl-PL" sz="1600" dirty="0" smtClean="0"/>
              <a:t> </a:t>
            </a:r>
            <a:r>
              <a:rPr lang="pl-PL" sz="1600" dirty="0" err="1"/>
              <a:t>und</a:t>
            </a:r>
            <a:r>
              <a:rPr lang="pl-PL" sz="1600" dirty="0"/>
              <a:t> </a:t>
            </a:r>
            <a:r>
              <a:rPr lang="pl-PL" sz="1600" dirty="0" err="1"/>
              <a:t>Rückzugsmöglichkeiten</a:t>
            </a:r>
            <a:endParaRPr lang="pl-PL" sz="1600" dirty="0"/>
          </a:p>
        </p:txBody>
      </p:sp>
      <p:sp>
        <p:nvSpPr>
          <p:cNvPr id="26" name="Elipsa 25"/>
          <p:cNvSpPr/>
          <p:nvPr/>
        </p:nvSpPr>
        <p:spPr>
          <a:xfrm>
            <a:off x="2061106" y="1998443"/>
            <a:ext cx="2736304" cy="97768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ole tekstowe 26"/>
          <p:cNvSpPr txBox="1"/>
          <p:nvPr/>
        </p:nvSpPr>
        <p:spPr>
          <a:xfrm>
            <a:off x="2348494" y="2098633"/>
            <a:ext cx="2429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 smtClean="0"/>
              <a:t>Kindgerechte</a:t>
            </a:r>
            <a:r>
              <a:rPr lang="pl-PL" sz="1600" dirty="0"/>
              <a:t> </a:t>
            </a:r>
            <a:r>
              <a:rPr lang="pl-PL" sz="1600" dirty="0" err="1" smtClean="0"/>
              <a:t>Räume</a:t>
            </a:r>
            <a:r>
              <a:rPr lang="pl-PL" sz="1600" dirty="0"/>
              <a:t>, </a:t>
            </a:r>
            <a:r>
              <a:rPr lang="pl-PL" sz="1600" dirty="0" err="1"/>
              <a:t>Spiele</a:t>
            </a:r>
            <a:r>
              <a:rPr lang="pl-PL" sz="1600" dirty="0"/>
              <a:t> , </a:t>
            </a:r>
            <a:r>
              <a:rPr lang="pl-PL" sz="1600" dirty="0" err="1"/>
              <a:t>Anregungen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9113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Kinderkrippe bekommt Vollverpflegung, d. h. Frühstück, ein warmes Mittagessen und den Nachmittagssnack. Die Mahlzeiten werden von eigenen Küche täglich frisch </a:t>
            </a:r>
            <a:r>
              <a:rPr lang="de-DE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zubereitet</a:t>
            </a:r>
            <a:r>
              <a:rPr lang="pl-PL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55576" y="188640"/>
            <a:ext cx="79208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VERPFLEGUNG IN DER KINDERKRIPPE</a:t>
            </a:r>
          </a:p>
        </p:txBody>
      </p:sp>
    </p:spTree>
    <p:extLst>
      <p:ext uri="{BB962C8B-B14F-4D97-AF65-F5344CB8AC3E}">
        <p14:creationId xmlns:p14="http://schemas.microsoft.com/office/powerpoint/2010/main" val="409357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Motorische Entwicklung (Bewegungserfahrung, Übungen für die Grob- und Feinmotorik)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Sprachentwicklung (Lieder, Fingerspiele, Mundmotorik, Einsatz von Bildtafeln)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Kognitive Entwicklung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Sozialkompetenz (Konfliktfähigkeit, Wahrnehmung eigener Bedürfnisse)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Hinführung zur Selbstständigkeit (Essen, An- und Ausziehen, Rituale und feste Regeln)</a:t>
            </a:r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403648" y="476672"/>
            <a:ext cx="67441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Pädagogischen</a:t>
            </a:r>
            <a:r>
              <a:rPr lang="pl-PL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Ziele im </a:t>
            </a:r>
            <a:r>
              <a:rPr lang="pl-PL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Überblick</a:t>
            </a:r>
            <a:r>
              <a:rPr lang="pl-PL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6896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516</Words>
  <Application>Microsoft Office PowerPoint</Application>
  <PresentationFormat>Pokaz na ekranie (4:3)</PresentationFormat>
  <Paragraphs>115</Paragraphs>
  <Slides>18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Kierownictwo</vt:lpstr>
      <vt:lpstr>Kinderkrippe</vt:lpstr>
      <vt:lpstr>Prezentacja programu PowerPoint</vt:lpstr>
      <vt:lpstr>Personal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Bibliografie/Quellen: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Kinderkrippe</dc:title>
  <dc:creator>Raróg</dc:creator>
  <cp:lastModifiedBy>Magda</cp:lastModifiedBy>
  <cp:revision>98</cp:revision>
  <dcterms:created xsi:type="dcterms:W3CDTF">2015-01-10T11:18:17Z</dcterms:created>
  <dcterms:modified xsi:type="dcterms:W3CDTF">2015-01-30T10:59:40Z</dcterms:modified>
</cp:coreProperties>
</file>