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sldIdLst>
    <p:sldId id="256" r:id="rId2"/>
    <p:sldId id="259" r:id="rId3"/>
    <p:sldId id="257" r:id="rId4"/>
    <p:sldId id="258" r:id="rId5"/>
    <p:sldId id="260" r:id="rId6"/>
    <p:sldId id="261" r:id="rId7"/>
    <p:sldId id="264" r:id="rId8"/>
    <p:sldId id="265" r:id="rId9"/>
    <p:sldId id="269" r:id="rId10"/>
    <p:sldId id="271" r:id="rId11"/>
    <p:sldId id="272" r:id="rId12"/>
    <p:sldId id="266" r:id="rId13"/>
    <p:sldId id="263" r:id="rId14"/>
    <p:sldId id="262" r:id="rId15"/>
    <p:sldId id="268" r:id="rId16"/>
  </p:sldIdLst>
  <p:sldSz cx="9144000" cy="6858000" type="screen4x3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07" d="100"/>
          <a:sy n="107" d="100"/>
        </p:scale>
        <p:origin x="-84" y="6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Relationship Id="rId4" Type="http://schemas.openxmlformats.org/officeDocument/2006/relationships/audio" Target="../media/audio1.wav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Relationship Id="rId4" Type="http://schemas.openxmlformats.org/officeDocument/2006/relationships/audio" Target="../media/audio1.wav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ajd tytułowy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overOverlay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0CAB9D6D-3815-47EB-9F98-891975ADEDB6}" type="datetimeFigureOut">
              <a:rPr lang="pl-PL" smtClean="0"/>
              <a:t>2015-06-11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B2F3C844-4D88-4B9F-B448-0B426A175638}" type="slidenum">
              <a:rPr lang="pl-PL" smtClean="0"/>
              <a:t>‹#›</a:t>
            </a:fld>
            <a:endParaRPr lang="pl-PL"/>
          </a:p>
        </p:txBody>
      </p:sp>
      <p:grpSp>
        <p:nvGrpSpPr>
          <p:cNvPr id="8" name="Group 7"/>
          <p:cNvGrpSpPr/>
          <p:nvPr/>
        </p:nvGrpSpPr>
        <p:grpSpPr>
          <a:xfrm>
            <a:off x="1194101" y="2887530"/>
            <a:ext cx="6779110" cy="923330"/>
            <a:chOff x="1172584" y="1381459"/>
            <a:chExt cx="6779110" cy="923330"/>
          </a:xfrm>
          <a:effectLst>
            <a:outerShdw blurRad="38100" dist="12700" dir="16200000" rotWithShape="0">
              <a:prstClr val="black">
                <a:alpha val="30000"/>
              </a:prstClr>
            </a:outerShdw>
          </a:effectLst>
        </p:grpSpPr>
        <p:sp>
          <p:nvSpPr>
            <p:cNvPr id="9" name="TextBox 8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ln w="3175">
                    <a:solidFill>
                      <a:schemeClr val="tx2">
                        <a:alpha val="60000"/>
                      </a:schemeClr>
                    </a:solidFill>
                  </a:ln>
                  <a:solidFill>
                    <a:schemeClr val="tx2">
                      <a:lumMod val="90000"/>
                    </a:schemeClr>
                  </a:solidFill>
                  <a:effectLst>
                    <a:outerShdw blurRad="34925" dist="12700" dir="14400000" algn="ctr" rotWithShape="0">
                      <a:srgbClr val="000000">
                        <a:alpha val="21000"/>
                      </a:srgbClr>
                    </a:outerShdw>
                  </a:effectLst>
                  <a:latin typeface="Wingdings" pitchFamily="2" charset="2"/>
                </a:rPr>
                <a:t></a:t>
              </a:r>
              <a:endParaRPr lang="en-US" sz="5400" dirty="0">
                <a:ln w="3175">
                  <a:solidFill>
                    <a:schemeClr val="tx2">
                      <a:alpha val="60000"/>
                    </a:schemeClr>
                  </a:solidFill>
                </a:ln>
                <a:solidFill>
                  <a:schemeClr val="tx2">
                    <a:lumMod val="90000"/>
                  </a:schemeClr>
                </a:solidFill>
                <a:effectLst>
                  <a:outerShdw blurRad="34925" dist="12700" dir="14400000" algn="ctr" rotWithShape="0">
                    <a:srgbClr val="000000">
                      <a:alpha val="21000"/>
                    </a:srgbClr>
                  </a:outerShdw>
                </a:effectLst>
                <a:latin typeface="Wingdings" pitchFamily="2" charset="2"/>
              </a:endParaRPr>
            </a:p>
          </p:txBody>
        </p:sp>
        <p:cxnSp>
          <p:nvCxnSpPr>
            <p:cNvPr id="10" name="Straight Connector 9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9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rot="10800000">
              <a:off x="4831976" y="192293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9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83341" y="1387737"/>
            <a:ext cx="6777318" cy="1731982"/>
          </a:xfrm>
        </p:spPr>
        <p:txBody>
          <a:bodyPr anchor="b"/>
          <a:lstStyle>
            <a:lvl1pPr>
              <a:defRPr>
                <a:ln w="3175">
                  <a:solidFill>
                    <a:schemeClr val="tx1">
                      <a:alpha val="65000"/>
                    </a:schemeClr>
                  </a:solidFill>
                </a:ln>
                <a:solidFill>
                  <a:schemeClr val="tx1"/>
                </a:solidFill>
                <a:effectLst>
                  <a:outerShdw blurRad="25400" dist="12700" dir="14220000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767862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  <a:effectLst>
                  <a:outerShdw blurRad="34925" dist="12700" dir="14400000" rotWithShape="0">
                    <a:prstClr val="black">
                      <a:alpha val="21000"/>
                    </a:prstClr>
                  </a:outerShdw>
                </a:effectLst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 smtClean="0"/>
              <a:t>Kliknij, aby edytować styl wzorca podtytułu</a:t>
            </a:r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  <p:sndAc>
          <p:stSnd>
            <p:snd r:embed="rId1" name="type.wav"/>
          </p:stSnd>
        </p:sndAc>
      </p:transition>
    </mc:Choice>
    <mc:Fallback xmlns="">
      <p:transition spd="slow">
        <p:fade/>
        <p:sndAc>
          <p:stSnd>
            <p:snd r:embed="rId4" name="type.wav"/>
          </p:stSnd>
        </p:sndAc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AB9D6D-3815-47EB-9F98-891975ADEDB6}" type="datetimeFigureOut">
              <a:rPr lang="pl-PL" smtClean="0"/>
              <a:t>2015-06-11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F3C844-4D88-4B9F-B448-0B426A175638}" type="slidenum">
              <a:rPr lang="pl-PL" smtClean="0"/>
              <a:t>‹#›</a:t>
            </a:fld>
            <a:endParaRPr lang="pl-PL"/>
          </a:p>
        </p:txBody>
      </p:sp>
      <p:grpSp>
        <p:nvGrpSpPr>
          <p:cNvPr id="11" name="Group 10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5" name="TextBox 14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6" name="Straight Connector 15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  <p:sndAc>
          <p:stSnd>
            <p:snd r:embed="rId1" name="type.wav"/>
          </p:stSnd>
        </p:sndAc>
      </p:transition>
    </mc:Choice>
    <mc:Fallback xmlns="">
      <p:transition spd="slow">
        <p:fade/>
        <p:sndAc>
          <p:stSnd>
            <p:snd r:embed="rId3" name="type.wav"/>
          </p:stSnd>
        </p:sndAc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66560" y="559398"/>
            <a:ext cx="1678193" cy="5566765"/>
          </a:xfrm>
        </p:spPr>
        <p:txBody>
          <a:bodyPr vert="eaVert"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8488" y="849854"/>
            <a:ext cx="5507917" cy="5023821"/>
          </a:xfr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AB9D6D-3815-47EB-9F98-891975ADEDB6}" type="datetimeFigureOut">
              <a:rPr lang="pl-PL" smtClean="0"/>
              <a:t>2015-06-11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F3C844-4D88-4B9F-B448-0B426A175638}" type="slidenum">
              <a:rPr lang="pl-PL" smtClean="0"/>
              <a:t>‹#›</a:t>
            </a:fld>
            <a:endParaRPr lang="pl-PL"/>
          </a:p>
        </p:txBody>
      </p:sp>
      <p:grpSp>
        <p:nvGrpSpPr>
          <p:cNvPr id="11" name="Group 10"/>
          <p:cNvGrpSpPr/>
          <p:nvPr/>
        </p:nvGrpSpPr>
        <p:grpSpPr>
          <a:xfrm rot="5400000">
            <a:off x="3909050" y="2880823"/>
            <a:ext cx="5480154" cy="923330"/>
            <a:chOff x="1815339" y="1381459"/>
            <a:chExt cx="5480154" cy="923330"/>
          </a:xfrm>
        </p:grpSpPr>
        <p:sp>
          <p:nvSpPr>
            <p:cNvPr id="12" name="TextBox 11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3" name="Straight Connector 12"/>
            <p:cNvCxnSpPr/>
            <p:nvPr/>
          </p:nvCxnSpPr>
          <p:spPr>
            <a:xfrm flipH="1" flipV="1">
              <a:off x="1815339" y="1924709"/>
              <a:ext cx="2468880" cy="2505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 rot="10800000">
              <a:off x="4826613" y="1927417"/>
              <a:ext cx="2468880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  <p:sndAc>
          <p:stSnd>
            <p:snd r:embed="rId1" name="type.wav"/>
          </p:stSnd>
        </p:sndAc>
      </p:transition>
    </mc:Choice>
    <mc:Fallback xmlns="">
      <p:transition spd="slow">
        <p:fade/>
        <p:sndAc>
          <p:stSnd>
            <p:snd r:embed="rId3" name="type.wav"/>
          </p:stSnd>
        </p:sndAc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AB9D6D-3815-47EB-9F98-891975ADEDB6}" type="datetimeFigureOut">
              <a:rPr lang="pl-PL" smtClean="0"/>
              <a:t>2015-06-11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F3C844-4D88-4B9F-B448-0B426A175638}" type="slidenum">
              <a:rPr lang="pl-PL" smtClean="0"/>
              <a:t>‹#›</a:t>
            </a:fld>
            <a:endParaRPr lang="pl-PL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/>
          </a:p>
        </p:txBody>
      </p:sp>
      <p:grpSp>
        <p:nvGrpSpPr>
          <p:cNvPr id="12" name="Group 11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3" name="TextBox 12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4" name="Straight Connector 13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  <p:sndAc>
          <p:stSnd>
            <p:snd r:embed="rId1" name="type.wav"/>
          </p:stSnd>
        </p:sndAc>
      </p:transition>
    </mc:Choice>
    <mc:Fallback xmlns="">
      <p:transition spd="slow">
        <p:fade/>
        <p:sndAc>
          <p:stSnd>
            <p:snd r:embed="rId3" name="type.wav"/>
          </p:stSnd>
        </p:sndAc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CoverOverlay.png"/>
          <p:cNvPicPr>
            <a:picLocks noChangeAspect="1"/>
          </p:cNvPicPr>
          <p:nvPr/>
        </p:nvPicPr>
        <p:blipFill>
          <a:blip r:embed="rId3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grpSp>
        <p:nvGrpSpPr>
          <p:cNvPr id="7" name="Group 7"/>
          <p:cNvGrpSpPr/>
          <p:nvPr/>
        </p:nvGrpSpPr>
        <p:grpSpPr>
          <a:xfrm>
            <a:off x="1172584" y="2887579"/>
            <a:ext cx="6779110" cy="923330"/>
            <a:chOff x="1172584" y="1381459"/>
            <a:chExt cx="6779110" cy="923330"/>
          </a:xfrm>
        </p:grpSpPr>
        <p:sp>
          <p:nvSpPr>
            <p:cNvPr id="9" name="TextBox 8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0" name="Straight Connector 9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rot="10800000">
              <a:off x="4831976" y="1927412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40" y="1204857"/>
            <a:ext cx="7754713" cy="1910716"/>
          </a:xfrm>
        </p:spPr>
        <p:txBody>
          <a:bodyPr anchor="b"/>
          <a:lstStyle>
            <a:lvl1pPr algn="ctr">
              <a:defRPr sz="5400" b="0" cap="none" baseline="0">
                <a:solidFill>
                  <a:schemeClr val="tx2"/>
                </a:solidFill>
              </a:defRPr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9248" y="3767316"/>
            <a:ext cx="7734747" cy="15001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AB9D6D-3815-47EB-9F98-891975ADEDB6}" type="datetimeFigureOut">
              <a:rPr lang="pl-PL" smtClean="0"/>
              <a:t>2015-06-11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F3C844-4D88-4B9F-B448-0B426A175638}" type="slidenum">
              <a:rPr lang="pl-PL" smtClean="0"/>
              <a:t>‹#›</a:t>
            </a:fld>
            <a:endParaRPr lang="pl-PL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  <p:sndAc>
          <p:stSnd>
            <p:snd r:embed="rId1" name="type.wav"/>
          </p:stSnd>
        </p:sndAc>
      </p:transition>
    </mc:Choice>
    <mc:Fallback xmlns="">
      <p:transition spd="slow">
        <p:fade/>
        <p:sndAc>
          <p:stSnd>
            <p:snd r:embed="rId4" name="type.wav"/>
          </p:stSnd>
        </p:sndAc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AB9D6D-3815-47EB-9F98-891975ADEDB6}" type="datetimeFigureOut">
              <a:rPr lang="pl-PL" smtClean="0"/>
              <a:t>2015-06-11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F3C844-4D88-4B9F-B448-0B426A175638}" type="slidenum">
              <a:rPr lang="pl-PL" smtClean="0"/>
              <a:t>‹#›</a:t>
            </a:fld>
            <a:endParaRPr lang="pl-PL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grpSp>
        <p:nvGrpSpPr>
          <p:cNvPr id="13" name="Group 12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4" name="TextBox 13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5" name="Straight Connector 14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685800" y="2240280"/>
            <a:ext cx="3803904" cy="3877056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4"/>
          </p:nvPr>
        </p:nvSpPr>
        <p:spPr>
          <a:xfrm>
            <a:off x="4645151" y="2240280"/>
            <a:ext cx="3803904" cy="3877056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  <p:sndAc>
          <p:stSnd>
            <p:snd r:embed="rId1" name="type.wav"/>
          </p:stSnd>
        </p:sndAc>
      </p:transition>
    </mc:Choice>
    <mc:Fallback xmlns="">
      <p:transition spd="slow">
        <p:fade/>
        <p:sndAc>
          <p:stSnd>
            <p:snd r:embed="rId3" name="type.wav"/>
          </p:stSnd>
        </p:sndAc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51560" y="2240280"/>
            <a:ext cx="3442446" cy="658368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8488" y="2947595"/>
            <a:ext cx="3803904" cy="317296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02306" y="2240280"/>
            <a:ext cx="3447288" cy="658368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944368"/>
            <a:ext cx="3799728" cy="317296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AB9D6D-3815-47EB-9F98-891975ADEDB6}" type="datetimeFigureOut">
              <a:rPr lang="pl-PL" smtClean="0"/>
              <a:t>2015-06-11</a:t>
            </a:fld>
            <a:endParaRPr lang="pl-P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F3C844-4D88-4B9F-B448-0B426A175638}" type="slidenum">
              <a:rPr lang="pl-PL" smtClean="0"/>
              <a:t>‹#›</a:t>
            </a:fld>
            <a:endParaRPr lang="pl-PL"/>
          </a:p>
        </p:txBody>
      </p:sp>
      <p:grpSp>
        <p:nvGrpSpPr>
          <p:cNvPr id="14" name="Group 13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6" name="TextBox 15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7" name="Straight Connector 16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  <p:sndAc>
          <p:stSnd>
            <p:snd r:embed="rId1" name="type.wav"/>
          </p:stSnd>
        </p:sndAc>
      </p:transition>
    </mc:Choice>
    <mc:Fallback xmlns="">
      <p:transition spd="slow">
        <p:fade/>
        <p:sndAc>
          <p:stSnd>
            <p:snd r:embed="rId3" name="type.wav"/>
          </p:stSnd>
        </p:sndAc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AB9D6D-3815-47EB-9F98-891975ADEDB6}" type="datetimeFigureOut">
              <a:rPr lang="pl-PL" smtClean="0"/>
              <a:t>2015-06-11</a:t>
            </a:fld>
            <a:endParaRPr lang="pl-P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F3C844-4D88-4B9F-B448-0B426A175638}" type="slidenum">
              <a:rPr lang="pl-PL" smtClean="0"/>
              <a:t>‹#›</a:t>
            </a:fld>
            <a:endParaRPr lang="pl-PL"/>
          </a:p>
        </p:txBody>
      </p:sp>
      <p:grpSp>
        <p:nvGrpSpPr>
          <p:cNvPr id="10" name="Group 9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4" name="TextBox 13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5" name="Straight Connector 14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  <p:sndAc>
          <p:stSnd>
            <p:snd r:embed="rId1" name="type.wav"/>
          </p:stSnd>
        </p:sndAc>
      </p:transition>
    </mc:Choice>
    <mc:Fallback xmlns="">
      <p:transition spd="slow">
        <p:fade/>
        <p:sndAc>
          <p:stSnd>
            <p:snd r:embed="rId3" name="type.wav"/>
          </p:stSnd>
        </p:sndAc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AB9D6D-3815-47EB-9F98-891975ADEDB6}" type="datetimeFigureOut">
              <a:rPr lang="pl-PL" smtClean="0"/>
              <a:t>2015-06-11</a:t>
            </a:fld>
            <a:endParaRPr lang="pl-P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F3C844-4D88-4B9F-B448-0B426A175638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  <p:sndAc>
          <p:stSnd>
            <p:snd r:embed="rId1" name="type.wav"/>
          </p:stSnd>
        </p:sndAc>
      </p:transition>
    </mc:Choice>
    <mc:Fallback xmlns="">
      <p:transition spd="slow">
        <p:fade/>
        <p:sndAc>
          <p:stSnd>
            <p:snd r:embed="rId3" name="type.wav"/>
          </p:stSnd>
        </p:sndAc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34579" y="1678195"/>
            <a:ext cx="3422483" cy="1886921"/>
          </a:xfrm>
        </p:spPr>
        <p:txBody>
          <a:bodyPr anchor="b"/>
          <a:lstStyle>
            <a:lvl1pPr algn="l">
              <a:defRPr sz="2800" b="0"/>
            </a:lvl1pPr>
          </a:lstStyle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92001" y="559398"/>
            <a:ext cx="4116667" cy="5566765"/>
          </a:xfrm>
        </p:spPr>
        <p:txBody>
          <a:bodyPr anchor="ctr"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34579" y="3603812"/>
            <a:ext cx="3411725" cy="2517289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AB9D6D-3815-47EB-9F98-891975ADEDB6}" type="datetimeFigureOut">
              <a:rPr lang="pl-PL" smtClean="0"/>
              <a:t>2015-06-11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F3C844-4D88-4B9F-B448-0B426A175638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  <p:sndAc>
          <p:stSnd>
            <p:snd r:embed="rId1" name="type.wav"/>
          </p:stSnd>
        </p:sndAc>
      </p:transition>
    </mc:Choice>
    <mc:Fallback xmlns="">
      <p:transition spd="slow">
        <p:fade/>
        <p:sndAc>
          <p:stSnd>
            <p:snd r:embed="rId3" name="type.wav"/>
          </p:stSnd>
        </p:sndAc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731" y="4668818"/>
            <a:ext cx="7767021" cy="644729"/>
          </a:xfrm>
        </p:spPr>
        <p:txBody>
          <a:bodyPr anchor="b"/>
          <a:lstStyle>
            <a:lvl1pPr algn="ctr">
              <a:defRPr sz="2800" b="0"/>
            </a:lvl1pPr>
          </a:lstStyle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240000">
            <a:off x="2183792" y="666965"/>
            <a:ext cx="4772156" cy="3598016"/>
          </a:xfr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24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l-PL" smtClean="0"/>
              <a:t>Kliknij ikonę, aby dodać obraz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8489" y="5324306"/>
            <a:ext cx="7756264" cy="804862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AB9D6D-3815-47EB-9F98-891975ADEDB6}" type="datetimeFigureOut">
              <a:rPr lang="pl-PL" smtClean="0"/>
              <a:t>2015-06-11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F3C844-4D88-4B9F-B448-0B426A175638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  <p:sndAc>
          <p:stSnd>
            <p:snd r:embed="rId1" name="type.wav"/>
          </p:stSnd>
        </p:sndAc>
      </p:transition>
    </mc:Choice>
    <mc:Fallback xmlns="">
      <p:transition spd="slow">
        <p:fade/>
        <p:sndAc>
          <p:stSnd>
            <p:snd r:embed="rId3" name="type.wav"/>
          </p:stSnd>
        </p:sndAc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audio" Target="../media/audio1.wav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audio" Target="../media/audio1.wav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83000">
                <a:schemeClr val="bg1">
                  <a:alpha val="11000"/>
                </a:schemeClr>
              </a:gs>
              <a:gs pos="100000">
                <a:schemeClr val="bg2">
                  <a:lumMod val="75000"/>
                  <a:alpha val="23000"/>
                </a:schemeClr>
              </a:gs>
            </a:gsLst>
            <a:path path="rect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8490" y="570156"/>
            <a:ext cx="7756263" cy="10542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9247" y="2248347"/>
            <a:ext cx="7745505" cy="387781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60378" y="616144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fld id="{0CAB9D6D-3815-47EB-9F98-891975ADEDB6}" type="datetimeFigureOut">
              <a:rPr lang="pl-PL" smtClean="0"/>
              <a:t>2015-06-11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16144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639264" y="616144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B2F3C844-4D88-4B9F-B448-0B426A175638}" type="slidenum">
              <a:rPr lang="pl-PL" smtClean="0"/>
              <a:t>‹#›</a:t>
            </a:fld>
            <a:endParaRPr lang="pl-P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mc:AlternateContent xmlns:mc="http://schemas.openxmlformats.org/markup-compatibility/2006" xmlns:p14="http://schemas.microsoft.com/office/powerpoint/2010/main">
    <mc:Choice Requires="p14">
      <p:transition spd="slow" p14:dur="3400">
        <p14:reveal/>
        <p:sndAc>
          <p:stSnd>
            <p:snd r:embed="rId13" name="type.wav"/>
          </p:stSnd>
        </p:sndAc>
      </p:transition>
    </mc:Choice>
    <mc:Fallback xmlns="">
      <p:transition spd="slow">
        <p:fade/>
        <p:sndAc>
          <p:stSnd>
            <p:snd r:embed="rId14" name="type.wav"/>
          </p:stSnd>
        </p:sndAc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540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6576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2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77724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"/>
        <a:defRPr sz="22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114300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20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1508760" indent="-32004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828800" indent="-32004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214884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46888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78892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5" Type="http://schemas.openxmlformats.org/officeDocument/2006/relationships/audio" Target="../media/audio1.wav"/><Relationship Id="rId4" Type="http://schemas.openxmlformats.org/officeDocument/2006/relationships/image" Target="../media/image5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audio" Target="../media/audio1.wav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audio" Target="../media/audio1.wav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5" Type="http://schemas.openxmlformats.org/officeDocument/2006/relationships/audio" Target="../media/audio1.wav"/><Relationship Id="rId4" Type="http://schemas.openxmlformats.org/officeDocument/2006/relationships/image" Target="../media/image17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dw.de/deutschlands-arme-kinder/a-16259880" TargetMode="External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audio" Target="../media/audio1.wav"/><Relationship Id="rId5" Type="http://schemas.openxmlformats.org/officeDocument/2006/relationships/hyperlink" Target="http://www.unicef.pl/Co-robimy/Aktualnosci/Niedozywienie-cichy-zabojca" TargetMode="External"/><Relationship Id="rId4" Type="http://schemas.openxmlformats.org/officeDocument/2006/relationships/hyperlink" Target="http://www.dw.de/die-f%C3%BCnf-gr%C3%B6%C3%9Ften-armutsrisiken-von-kindern/a-18022171" TargetMode="Externa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audio" Target="../media/audio1.wav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audio" Target="../media/audio1.wav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audio" Target="../media/audio1.wav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audio" Target="../media/audio1.wav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audio" Target="../media/audio1.wav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audio" Target="../media/audio1.wav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audio" Target="../media/audio1.wav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audio" Target="../media/audio1.wav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A\Desktop\niemiecki\d047d320-b24d-48f9-9272-bc0370202205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3028" y="3643599"/>
            <a:ext cx="4876762" cy="26814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3635896" y="1804953"/>
            <a:ext cx="5508104" cy="1350301"/>
          </a:xfrm>
        </p:spPr>
        <p:txBody>
          <a:bodyPr>
            <a:normAutofit/>
          </a:bodyPr>
          <a:lstStyle/>
          <a:p>
            <a:r>
              <a:rPr lang="pl-PL" sz="6000" dirty="0" smtClean="0">
                <a:latin typeface="Bauhaus 93" panose="04030905020B02020C02" pitchFamily="82" charset="0"/>
              </a:rPr>
              <a:t>KINDERARMUT</a:t>
            </a:r>
            <a:endParaRPr lang="pl-PL" sz="6000" dirty="0">
              <a:latin typeface="Bauhaus 93" panose="04030905020B02020C02" pitchFamily="82" charset="0"/>
            </a:endParaRPr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2555776" y="4941168"/>
            <a:ext cx="6400800" cy="1752600"/>
          </a:xfrm>
        </p:spPr>
        <p:txBody>
          <a:bodyPr>
            <a:normAutofit lnSpcReduction="10000"/>
          </a:bodyPr>
          <a:lstStyle/>
          <a:p>
            <a:pPr algn="r"/>
            <a:r>
              <a:rPr lang="pl-PL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Bearbeitet</a:t>
            </a:r>
            <a:r>
              <a:rPr lang="pl-PL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von Agata </a:t>
            </a:r>
            <a:r>
              <a:rPr lang="pl-PL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Bubenko</a:t>
            </a:r>
            <a:endParaRPr lang="pl-PL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/>
            <a:r>
              <a:rPr lang="pl-PL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pl-PL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Semester</a:t>
            </a:r>
            <a:r>
              <a:rPr lang="de-DE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Masterstudium</a:t>
            </a:r>
            <a:endParaRPr lang="de-DE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/>
            <a:r>
              <a:rPr lang="pl-PL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de-DE" dirty="0">
                <a:latin typeface="Times New Roman" panose="02020603050405020304" pitchFamily="18" charset="0"/>
                <a:cs typeface="Times New Roman" panose="02020603050405020304" pitchFamily="18" charset="0"/>
              </a:rPr>
              <a:t>ä</a:t>
            </a:r>
            <a:r>
              <a:rPr lang="pl-PL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dagogik</a:t>
            </a:r>
            <a:r>
              <a:rPr lang="pl-PL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Rehabilitation</a:t>
            </a:r>
            <a:endParaRPr lang="pl-PL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/>
            <a:r>
              <a:rPr lang="pl-PL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Gruppe</a:t>
            </a:r>
            <a:r>
              <a:rPr lang="pl-PL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von Mag. M. Małecka  </a:t>
            </a:r>
          </a:p>
          <a:p>
            <a:pPr algn="r"/>
            <a:endParaRPr lang="pl-PL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318057"/>
            <a:ext cx="2952328" cy="29523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83585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  <p:sndAc>
          <p:stSnd>
            <p:snd r:embed="rId2" name="type.wav"/>
          </p:stSnd>
        </p:sndAc>
      </p:transition>
    </mc:Choice>
    <mc:Fallback xmlns="">
      <p:transition spd="slow">
        <p:fade/>
        <p:sndAc>
          <p:stSnd>
            <p:snd r:embed="rId5" name="type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707904" y="6281193"/>
            <a:ext cx="1512168" cy="576063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pl-PL" sz="1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Quelle</a:t>
            </a:r>
            <a:r>
              <a:rPr lang="pl-PL" sz="12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UNICEF</a:t>
            </a:r>
            <a:endParaRPr lang="pl-PL" sz="12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0762" y="548680"/>
            <a:ext cx="9133237" cy="1054250"/>
          </a:xfrm>
        </p:spPr>
        <p:txBody>
          <a:bodyPr/>
          <a:lstStyle/>
          <a:p>
            <a:r>
              <a:rPr lang="de-DE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Armut bei Kindern in der Welt</a:t>
            </a:r>
            <a:endParaRPr lang="pl-PL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 descr="C:\Users\A\Desktop\niemiecki\f730a8f5-b9d2-4ec1-8cdf-55467864058f_665x665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2382448"/>
            <a:ext cx="7536023" cy="38530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417920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  <p:sndAc>
          <p:stSnd>
            <p:snd r:embed="rId2" name="type.wav"/>
          </p:stSnd>
        </p:sndAc>
      </p:transition>
    </mc:Choice>
    <mc:Fallback xmlns="">
      <p:transition spd="slow">
        <p:fade/>
        <p:sndAc>
          <p:stSnd>
            <p:snd r:embed="rId4" name="type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A\Desktop\niemiecki\uni122577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808" y="4465324"/>
            <a:ext cx="3609884" cy="24041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0" y="1931661"/>
            <a:ext cx="9144000" cy="3312368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de-DE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Die Hauptursache der Unterernährung bei Kindern in allen Regionen </a:t>
            </a:r>
            <a:r>
              <a:rPr lang="pl-PL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pl-PL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de-DE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der </a:t>
            </a:r>
            <a:r>
              <a:rPr lang="de-DE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Welt ist die Armut. </a:t>
            </a:r>
            <a:endParaRPr lang="pl-PL" sz="2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de-DE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Ärmere </a:t>
            </a:r>
            <a:r>
              <a:rPr lang="de-DE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Kinder sind drei Mal häufiger zu </a:t>
            </a:r>
            <a:r>
              <a:rPr lang="de-DE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Unterernährung</a:t>
            </a:r>
            <a:r>
              <a:rPr lang="pl-PL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e-DE" sz="2000" dirty="0" smtClean="0"/>
              <a:t>ausgesetzt</a:t>
            </a:r>
            <a:r>
              <a:rPr lang="de-DE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pl-PL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pl-PL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de-DE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e-DE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als die aus wohlhabenderen Hinter Ländern des globalen </a:t>
            </a:r>
            <a:r>
              <a:rPr lang="de-DE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Südens. </a:t>
            </a:r>
            <a:r>
              <a:rPr lang="pl-PL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pl-PL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de-DE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Die </a:t>
            </a:r>
            <a:r>
              <a:rPr lang="de-DE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schwierigste Situation </a:t>
            </a:r>
            <a:r>
              <a:rPr lang="de-DE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ist in </a:t>
            </a:r>
            <a:r>
              <a:rPr lang="de-DE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Afrika. </a:t>
            </a:r>
            <a:endParaRPr lang="pl-PL" sz="2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de-DE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Die </a:t>
            </a:r>
            <a:r>
              <a:rPr lang="de-DE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Bekämpfung der Armut ist ein grundlegender </a:t>
            </a:r>
            <a:r>
              <a:rPr lang="de-DE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Schritt, </a:t>
            </a:r>
            <a:r>
              <a:rPr lang="pl-PL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pl-PL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de-DE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um </a:t>
            </a:r>
            <a:r>
              <a:rPr lang="de-DE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das Problem der Unterernährung in der Welt zu lösen.</a:t>
            </a:r>
            <a:endParaRPr lang="pl-PL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0762" y="548680"/>
            <a:ext cx="9133237" cy="1054250"/>
          </a:xfrm>
        </p:spPr>
        <p:txBody>
          <a:bodyPr/>
          <a:lstStyle/>
          <a:p>
            <a:r>
              <a:rPr lang="de-DE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Armut bei Kindern in </a:t>
            </a:r>
            <a:r>
              <a:rPr lang="pl-PL" sz="4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Afrika</a:t>
            </a:r>
            <a:endParaRPr lang="pl-PL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417920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  <p:sndAc>
          <p:stSnd>
            <p:snd r:embed="rId2" name="type.wav"/>
          </p:stSnd>
        </p:sndAc>
      </p:transition>
    </mc:Choice>
    <mc:Fallback xmlns="">
      <p:transition spd="slow">
        <p:fade/>
        <p:sndAc>
          <p:stSnd>
            <p:snd r:embed="rId4" name="type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707904" y="6281193"/>
            <a:ext cx="1512168" cy="576063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pl-PL" sz="1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Quelle</a:t>
            </a:r>
            <a:r>
              <a:rPr lang="pl-PL" sz="1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UNICEF</a:t>
            </a:r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0763" y="548680"/>
            <a:ext cx="5472608" cy="1054250"/>
          </a:xfrm>
        </p:spPr>
        <p:txBody>
          <a:bodyPr/>
          <a:lstStyle/>
          <a:p>
            <a:r>
              <a:rPr lang="de-DE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Armut bei Kindern in Europa</a:t>
            </a:r>
            <a:endParaRPr lang="pl-PL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146" name="Picture 2" descr="C:\Users\A\Desktop\niemiecki\Bez tytułu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72" y="0"/>
            <a:ext cx="3923928" cy="69078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7" name="Picture 3" descr="C:\Users\A\Desktop\niemiecki\images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2420888"/>
            <a:ext cx="3312368" cy="33123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139342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  <p:sndAc>
          <p:stSnd>
            <p:snd r:embed="rId2" name="type.wav"/>
          </p:stSnd>
        </p:sndAc>
      </p:transition>
    </mc:Choice>
    <mc:Fallback xmlns="">
      <p:transition spd="slow">
        <p:fade/>
        <p:sndAc>
          <p:stSnd>
            <p:snd r:embed="rId5" name="type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pl-PL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Hendrik </a:t>
            </a:r>
            <a:r>
              <a:rPr lang="pl-PL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Heinze</a:t>
            </a:r>
            <a:r>
              <a:rPr lang="pl-PL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pl-PL" sz="2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Deutschlands</a:t>
            </a:r>
            <a:r>
              <a:rPr lang="pl-PL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2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arme</a:t>
            </a:r>
            <a:r>
              <a:rPr lang="pl-PL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2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Kinder</a:t>
            </a:r>
            <a:r>
              <a:rPr lang="pl-PL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pl-PL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2012. </a:t>
            </a:r>
            <a:r>
              <a:rPr lang="pl-PL" sz="2000" dirty="0"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http://</a:t>
            </a:r>
            <a:r>
              <a:rPr lang="pl-PL" sz="2000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www.dw.de/deutschlands-arme-kinder/a-16259880</a:t>
            </a:r>
            <a:endParaRPr lang="pl-PL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pl-PL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Marcus </a:t>
            </a:r>
            <a:r>
              <a:rPr lang="pl-PL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Lütticke</a:t>
            </a:r>
            <a:r>
              <a:rPr lang="pl-PL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de-DE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Die fünf größten Armutsrisiken von </a:t>
            </a:r>
            <a:r>
              <a:rPr lang="de-DE" sz="2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Kindern</a:t>
            </a:r>
            <a:r>
              <a:rPr lang="pl-PL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pl-PL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2014.</a:t>
            </a:r>
            <a:r>
              <a:rPr lang="pl-PL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2000" dirty="0">
                <a:latin typeface="Times New Roman" panose="02020603050405020304" pitchFamily="18" charset="0"/>
                <a:cs typeface="Times New Roman" panose="02020603050405020304" pitchFamily="18" charset="0"/>
                <a:hlinkClick r:id="rId4"/>
              </a:rPr>
              <a:t>http://</a:t>
            </a:r>
            <a:r>
              <a:rPr lang="pl-PL" sz="2000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4"/>
              </a:rPr>
              <a:t>www.dw.de/die-f%C3%BCnf-gr%C3%B6%C3%9Ften-armutsrisiken-von-kindern/a-18022171</a:t>
            </a:r>
            <a:endParaRPr lang="pl-PL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pl-PL" sz="2000" dirty="0" err="1"/>
              <a:t>Uwe</a:t>
            </a:r>
            <a:r>
              <a:rPr lang="pl-PL" sz="2000" dirty="0"/>
              <a:t> </a:t>
            </a:r>
            <a:r>
              <a:rPr lang="pl-PL" sz="2000" dirty="0" err="1"/>
              <a:t>Bußmann</a:t>
            </a:r>
            <a:r>
              <a:rPr lang="pl-PL" sz="2000" dirty="0"/>
              <a:t>, Robert </a:t>
            </a:r>
            <a:r>
              <a:rPr lang="pl-PL" sz="2000" dirty="0" err="1"/>
              <a:t>Marc</a:t>
            </a:r>
            <a:r>
              <a:rPr lang="pl-PL" sz="2000" dirty="0"/>
              <a:t> </a:t>
            </a:r>
            <a:r>
              <a:rPr lang="pl-PL" sz="2000" dirty="0" err="1"/>
              <a:t>Panz</a:t>
            </a:r>
            <a:r>
              <a:rPr lang="pl-PL" sz="2000" dirty="0"/>
              <a:t>, </a:t>
            </a:r>
            <a:r>
              <a:rPr lang="pl-PL" sz="2000" dirty="0" err="1"/>
              <a:t>Silvia</a:t>
            </a:r>
            <a:r>
              <a:rPr lang="pl-PL" sz="2000" dirty="0"/>
              <a:t> </a:t>
            </a:r>
            <a:r>
              <a:rPr lang="pl-PL" sz="2000" dirty="0" err="1" smtClean="0"/>
              <a:t>Schweighofer</a:t>
            </a:r>
            <a:r>
              <a:rPr lang="pl-PL" sz="2000" dirty="0"/>
              <a:t>, </a:t>
            </a:r>
            <a:r>
              <a:rPr lang="pl-PL" sz="2000" i="1" dirty="0"/>
              <a:t>The </a:t>
            </a:r>
            <a:r>
              <a:rPr lang="pl-PL" sz="2000" i="1" dirty="0" err="1"/>
              <a:t>Fight</a:t>
            </a:r>
            <a:r>
              <a:rPr lang="pl-PL" sz="2000" i="1" dirty="0"/>
              <a:t> </a:t>
            </a:r>
            <a:r>
              <a:rPr lang="pl-PL" sz="2000" i="1" dirty="0" err="1"/>
              <a:t>Against</a:t>
            </a:r>
            <a:r>
              <a:rPr lang="pl-PL" sz="2000" i="1" dirty="0"/>
              <a:t> </a:t>
            </a:r>
            <a:r>
              <a:rPr lang="pl-PL" sz="2000" i="1" dirty="0" err="1"/>
              <a:t>Poverty</a:t>
            </a:r>
            <a:r>
              <a:rPr lang="pl-PL" sz="2000" i="1" dirty="0"/>
              <a:t> - Policy </a:t>
            </a:r>
            <a:r>
              <a:rPr lang="pl-PL" sz="2000" i="1" dirty="0" err="1"/>
              <a:t>Options</a:t>
            </a:r>
            <a:r>
              <a:rPr lang="pl-PL" sz="2000" i="1" dirty="0"/>
              <a:t> and </a:t>
            </a:r>
            <a:r>
              <a:rPr lang="pl-PL" sz="2000" i="1" dirty="0" err="1"/>
              <a:t>Reality</a:t>
            </a:r>
            <a:r>
              <a:rPr lang="pl-PL" sz="2000" i="1" dirty="0"/>
              <a:t>.</a:t>
            </a:r>
            <a:r>
              <a:rPr lang="pl-PL" sz="2000" dirty="0"/>
              <a:t> </a:t>
            </a:r>
            <a:r>
              <a:rPr lang="pl-PL" sz="2000" dirty="0" smtClean="0"/>
              <a:t>2011.</a:t>
            </a:r>
          </a:p>
          <a:p>
            <a:r>
              <a:rPr lang="pl-PL" sz="2000" dirty="0" smtClean="0"/>
              <a:t>UNICEF, </a:t>
            </a:r>
            <a:r>
              <a:rPr lang="pl-PL" sz="2000" dirty="0" err="1" smtClean="0"/>
              <a:t>Unterernährung</a:t>
            </a:r>
            <a:r>
              <a:rPr lang="pl-PL" sz="2000" dirty="0" smtClean="0"/>
              <a:t> </a:t>
            </a:r>
            <a:r>
              <a:rPr lang="pl-PL" sz="2000" dirty="0"/>
              <a:t>- der </a:t>
            </a:r>
            <a:r>
              <a:rPr lang="pl-PL" sz="2000" dirty="0" err="1"/>
              <a:t>stille</a:t>
            </a:r>
            <a:r>
              <a:rPr lang="pl-PL" sz="2000" dirty="0"/>
              <a:t> </a:t>
            </a:r>
            <a:r>
              <a:rPr lang="pl-PL" sz="2000" dirty="0" err="1" smtClean="0"/>
              <a:t>Killer</a:t>
            </a:r>
            <a:r>
              <a:rPr lang="pl-PL" sz="2000" dirty="0" smtClean="0"/>
              <a:t>. </a:t>
            </a:r>
            <a:r>
              <a:rPr lang="pl-PL" sz="2000" dirty="0"/>
              <a:t>2015. </a:t>
            </a:r>
            <a:r>
              <a:rPr lang="pl-PL" sz="2000" dirty="0">
                <a:hlinkClick r:id="rId5"/>
              </a:rPr>
              <a:t>http://</a:t>
            </a:r>
            <a:r>
              <a:rPr lang="pl-PL" sz="2000" dirty="0" smtClean="0">
                <a:hlinkClick r:id="rId5"/>
              </a:rPr>
              <a:t>www.unicef.pl/Co-robimy/Aktualnosci/Niedozywienie-cichy-zabojca</a:t>
            </a:r>
            <a:endParaRPr lang="pl-PL" sz="2000" dirty="0" smtClean="0"/>
          </a:p>
          <a:p>
            <a:endParaRPr lang="pl-PL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457200" indent="-457200"/>
            <a:r>
              <a:rPr lang="pl-PL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Bibliographie</a:t>
            </a:r>
            <a:r>
              <a:rPr lang="pl-PL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:</a:t>
            </a:r>
            <a:endParaRPr lang="pl-PL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99733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  <p:sndAc>
          <p:stSnd>
            <p:snd r:embed="rId2" name="type.wav"/>
          </p:stSnd>
        </p:sndAc>
      </p:transition>
    </mc:Choice>
    <mc:Fallback xmlns="">
      <p:transition spd="slow">
        <p:fade/>
        <p:sndAc>
          <p:stSnd>
            <p:snd r:embed="rId6" name="type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 numCol="2">
            <a:noAutofit/>
          </a:bodyPr>
          <a:lstStyle/>
          <a:p>
            <a:pPr algn="ctr"/>
            <a:r>
              <a:rPr lang="pl-PL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pl-PL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ie</a:t>
            </a:r>
            <a:r>
              <a:rPr lang="pl-PL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Armut</a:t>
            </a:r>
            <a:r>
              <a:rPr lang="pl-PL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– ubóstwo</a:t>
            </a:r>
          </a:p>
          <a:p>
            <a:pPr algn="ctr"/>
            <a:r>
              <a:rPr lang="pl-PL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die</a:t>
            </a:r>
            <a:r>
              <a:rPr lang="pl-PL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e-DE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Alleinerziehende, n</a:t>
            </a:r>
            <a:r>
              <a:rPr lang="pl-PL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pl-PL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samotna matka</a:t>
            </a:r>
          </a:p>
          <a:p>
            <a:pPr algn="ctr"/>
            <a:r>
              <a:rPr lang="pl-PL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de-DE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er</a:t>
            </a:r>
            <a:r>
              <a:rPr lang="pl-PL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e-DE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Begriffe, e</a:t>
            </a:r>
            <a:r>
              <a:rPr lang="pl-PL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pojęcie </a:t>
            </a:r>
            <a:r>
              <a:rPr lang="pl-PL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czegoś</a:t>
            </a:r>
          </a:p>
          <a:p>
            <a:pPr algn="ctr"/>
            <a:r>
              <a:rPr lang="pl-PL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de-DE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ie</a:t>
            </a:r>
            <a:r>
              <a:rPr lang="pl-PL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e-DE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Belastung, en</a:t>
            </a:r>
            <a:r>
              <a:rPr lang="pl-PL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obciążenie</a:t>
            </a:r>
          </a:p>
          <a:p>
            <a:pPr algn="ctr"/>
            <a:r>
              <a:rPr lang="pl-PL" sz="1600" dirty="0" smtClean="0"/>
              <a:t>d</a:t>
            </a:r>
            <a:r>
              <a:rPr lang="de-DE" sz="1600" dirty="0" err="1" smtClean="0"/>
              <a:t>ie</a:t>
            </a:r>
            <a:r>
              <a:rPr lang="pl-PL" sz="1600" dirty="0" smtClean="0"/>
              <a:t> </a:t>
            </a:r>
            <a:r>
              <a:rPr lang="de-DE" sz="1600" dirty="0"/>
              <a:t>Bekämpfung</a:t>
            </a:r>
            <a:r>
              <a:rPr lang="pl-PL" sz="1600" dirty="0"/>
              <a:t> - </a:t>
            </a:r>
            <a:r>
              <a:rPr lang="pl-PL" sz="1600" dirty="0" smtClean="0"/>
              <a:t>zwalczanie</a:t>
            </a:r>
            <a:endParaRPr lang="pl-PL" sz="1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pl-PL" sz="1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die</a:t>
            </a:r>
            <a:r>
              <a:rPr lang="pl-PL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e-DE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Benachteiligung</a:t>
            </a:r>
            <a:r>
              <a:rPr lang="pl-PL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krzywda, </a:t>
            </a:r>
            <a:r>
              <a:rPr lang="pl-PL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dyskryminacja</a:t>
            </a:r>
          </a:p>
          <a:p>
            <a:pPr algn="ctr"/>
            <a:r>
              <a:rPr lang="de-DE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die grundlegenden Bedürfnisse</a:t>
            </a:r>
            <a:r>
              <a:rPr lang="pl-PL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podstawowe </a:t>
            </a:r>
            <a:r>
              <a:rPr lang="pl-PL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potrzeby</a:t>
            </a:r>
            <a:endParaRPr lang="pl-PL" sz="16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pl-PL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die</a:t>
            </a:r>
            <a:r>
              <a:rPr lang="pl-PL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e-DE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Dienstleistungen</a:t>
            </a:r>
            <a:r>
              <a:rPr lang="pl-PL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usługi</a:t>
            </a:r>
          </a:p>
          <a:p>
            <a:pPr algn="ctr"/>
            <a:r>
              <a:rPr lang="pl-PL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die</a:t>
            </a:r>
            <a:r>
              <a:rPr lang="pl-PL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e-DE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Entwicklungspolitik</a:t>
            </a:r>
            <a:r>
              <a:rPr lang="pl-PL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polityka </a:t>
            </a:r>
            <a:r>
              <a:rPr lang="pl-PL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rozwoju</a:t>
            </a:r>
            <a:endParaRPr lang="pl-PL" sz="16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pl-PL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de-DE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er</a:t>
            </a:r>
            <a:r>
              <a:rPr lang="pl-PL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Faktor</a:t>
            </a:r>
            <a:r>
              <a:rPr lang="de-DE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pl-PL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en </a:t>
            </a:r>
            <a:r>
              <a:rPr lang="pl-PL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– czynniki</a:t>
            </a:r>
          </a:p>
          <a:p>
            <a:pPr algn="ctr"/>
            <a:r>
              <a:rPr lang="pl-PL" sz="1600" dirty="0" smtClean="0"/>
              <a:t>d</a:t>
            </a:r>
            <a:r>
              <a:rPr lang="de-DE" sz="1600" dirty="0" err="1" smtClean="0"/>
              <a:t>ie</a:t>
            </a:r>
            <a:r>
              <a:rPr lang="pl-PL" sz="1600" dirty="0" smtClean="0"/>
              <a:t> </a:t>
            </a:r>
            <a:r>
              <a:rPr lang="pl-PL" sz="1600" dirty="0" err="1" smtClean="0"/>
              <a:t>Förderung</a:t>
            </a:r>
            <a:r>
              <a:rPr lang="de-DE" sz="1600" dirty="0" smtClean="0"/>
              <a:t>, en</a:t>
            </a:r>
            <a:r>
              <a:rPr lang="pl-PL" sz="1600" dirty="0" smtClean="0"/>
              <a:t> </a:t>
            </a:r>
            <a:r>
              <a:rPr lang="pl-PL" sz="1600" dirty="0"/>
              <a:t>– </a:t>
            </a:r>
            <a:r>
              <a:rPr lang="pl-PL" sz="1600" dirty="0" smtClean="0"/>
              <a:t>wspieranie</a:t>
            </a:r>
          </a:p>
          <a:p>
            <a:pPr algn="ctr"/>
            <a:r>
              <a:rPr lang="pl-PL" sz="1600" dirty="0" err="1"/>
              <a:t>die</a:t>
            </a:r>
            <a:r>
              <a:rPr lang="pl-PL" sz="1600" dirty="0"/>
              <a:t> </a:t>
            </a:r>
            <a:r>
              <a:rPr lang="de-DE" sz="1600" dirty="0" smtClean="0"/>
              <a:t>Maßnahme, n</a:t>
            </a:r>
            <a:r>
              <a:rPr lang="pl-PL" sz="1600" dirty="0" smtClean="0"/>
              <a:t> </a:t>
            </a:r>
            <a:r>
              <a:rPr lang="pl-PL" sz="1600" dirty="0"/>
              <a:t>– środek </a:t>
            </a:r>
            <a:r>
              <a:rPr lang="pl-PL" sz="1600" dirty="0" smtClean="0"/>
              <a:t>zapobiegawczy</a:t>
            </a:r>
            <a:endParaRPr lang="pl-PL" sz="1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pl-PL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der </a:t>
            </a:r>
            <a:r>
              <a:rPr lang="pl-PL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Mangel</a:t>
            </a:r>
            <a:r>
              <a:rPr lang="de-DE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n</a:t>
            </a:r>
            <a:r>
              <a:rPr lang="pl-PL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– brak</a:t>
            </a:r>
          </a:p>
          <a:p>
            <a:pPr algn="ctr"/>
            <a:r>
              <a:rPr lang="pl-PL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pl-PL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er </a:t>
            </a:r>
            <a:r>
              <a:rPr lang="pl-PL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Sinn</a:t>
            </a:r>
            <a:r>
              <a:rPr lang="de-DE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e</a:t>
            </a:r>
            <a:r>
              <a:rPr lang="pl-PL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– zmysł, poczucie</a:t>
            </a:r>
          </a:p>
          <a:p>
            <a:pPr algn="ctr"/>
            <a:r>
              <a:rPr lang="pl-PL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de-DE" sz="16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ie</a:t>
            </a:r>
            <a:r>
              <a:rPr lang="pl-PL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e-DE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Wertvorstellungen</a:t>
            </a:r>
            <a:r>
              <a:rPr lang="pl-PL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wartości</a:t>
            </a:r>
          </a:p>
          <a:p>
            <a:pPr algn="ctr"/>
            <a:r>
              <a:rPr lang="pl-PL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die</a:t>
            </a:r>
            <a:r>
              <a:rPr lang="pl-PL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e-DE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Unterernährung</a:t>
            </a:r>
            <a:r>
              <a:rPr lang="pl-PL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– niedożywienie</a:t>
            </a:r>
          </a:p>
          <a:p>
            <a:pPr algn="ctr"/>
            <a:r>
              <a:rPr lang="pl-PL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pl-PL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ussetzen</a:t>
            </a:r>
            <a:r>
              <a:rPr lang="pl-PL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- narazić</a:t>
            </a:r>
            <a:endParaRPr lang="pl-PL" sz="1600" dirty="0"/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z="4000" dirty="0" err="1" smtClean="0"/>
              <a:t>Fachwortschatz</a:t>
            </a:r>
            <a:r>
              <a:rPr lang="pl-PL" sz="4000" dirty="0" smtClean="0"/>
              <a:t> :</a:t>
            </a:r>
            <a:endParaRPr lang="pl-PL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347082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  <p:sndAc>
          <p:stSnd>
            <p:snd r:embed="rId2" name="type.wav"/>
          </p:stSnd>
        </p:sndAc>
      </p:transition>
    </mc:Choice>
    <mc:Fallback xmlns="">
      <p:transition spd="slow">
        <p:fade/>
        <p:sndAc>
          <p:stSnd>
            <p:snd r:embed="rId3" name="type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 numCol="1">
            <a:noAutofit/>
          </a:bodyPr>
          <a:lstStyle/>
          <a:p>
            <a:pPr algn="ctr">
              <a:buNone/>
            </a:pPr>
            <a:r>
              <a:rPr lang="de-DE" altLang="pl-PL" sz="6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Vielen Dank </a:t>
            </a:r>
            <a:r>
              <a:rPr lang="pl-PL" altLang="pl-PL" sz="6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pl-PL" altLang="pl-PL" sz="6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de-DE" altLang="pl-PL" sz="6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für </a:t>
            </a:r>
            <a:r>
              <a:rPr lang="de-DE" altLang="pl-PL" sz="6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Ihre </a:t>
            </a:r>
            <a:r>
              <a:rPr lang="de-DE" altLang="pl-PL" sz="6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Aufmerksamkeit</a:t>
            </a:r>
            <a:r>
              <a:rPr lang="pl-PL" altLang="pl-PL" sz="6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pl-PL" altLang="pl-PL" sz="6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l-PL" altLang="pl-PL" sz="66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</a:t>
            </a:r>
            <a:endParaRPr lang="pl-PL" altLang="pl-PL" sz="6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386383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  <p:sndAc>
          <p:stSnd>
            <p:snd r:embed="rId2" name="type.wav"/>
          </p:stSnd>
        </p:sndAc>
      </p:transition>
    </mc:Choice>
    <mc:Fallback xmlns="">
      <p:transition spd="slow">
        <p:fade/>
        <p:sndAc>
          <p:stSnd>
            <p:snd r:embed="rId3" name="type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A\Desktop\niemiecki\1291223895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5976" y="3645024"/>
            <a:ext cx="4599991" cy="30647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Symbol zastępczy zawartości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pl-PL" sz="1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Was </a:t>
            </a:r>
            <a:r>
              <a:rPr lang="pl-PL" sz="1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ist</a:t>
            </a:r>
            <a:r>
              <a:rPr lang="pl-PL" sz="1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Armut</a:t>
            </a:r>
            <a:r>
              <a:rPr lang="pl-PL" sz="1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pl-PL" sz="1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buFont typeface="+mj-lt"/>
              <a:buAutoNum type="arabicPeriod"/>
            </a:pPr>
            <a:r>
              <a:rPr lang="pl-PL" sz="1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Die</a:t>
            </a:r>
            <a:r>
              <a:rPr lang="pl-PL" sz="1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Ursachen</a:t>
            </a:r>
            <a:r>
              <a:rPr lang="pl-PL" sz="1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der </a:t>
            </a:r>
            <a:r>
              <a:rPr lang="pl-PL" sz="1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Kinderarmut</a:t>
            </a:r>
            <a:endParaRPr lang="pl-PL" sz="18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buFont typeface="+mj-lt"/>
              <a:buAutoNum type="arabicPeriod"/>
            </a:pPr>
            <a:r>
              <a:rPr lang="pl-PL" sz="1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Die</a:t>
            </a:r>
            <a:r>
              <a:rPr lang="pl-PL" sz="1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Auswirkungen</a:t>
            </a:r>
            <a:r>
              <a:rPr lang="pl-PL" sz="1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der </a:t>
            </a:r>
            <a:r>
              <a:rPr lang="pl-PL" sz="1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Kinderarmut</a:t>
            </a:r>
            <a:endParaRPr lang="pl-PL" sz="18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buFont typeface="+mj-lt"/>
              <a:buAutoNum type="arabicPeriod"/>
            </a:pPr>
            <a:r>
              <a:rPr lang="de-DE" sz="1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Risiko </a:t>
            </a:r>
            <a:r>
              <a:rPr lang="de-DE" sz="1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erhöh</a:t>
            </a:r>
            <a:r>
              <a:rPr lang="pl-PL" sz="1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ende</a:t>
            </a:r>
            <a:r>
              <a:rPr lang="pl-PL" sz="1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e-DE" sz="1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Faktoren </a:t>
            </a:r>
            <a:endParaRPr lang="pl-PL" sz="18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buFont typeface="+mj-lt"/>
              <a:buAutoNum type="arabicPeriod"/>
            </a:pPr>
            <a:r>
              <a:rPr lang="pl-PL" sz="1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Die</a:t>
            </a:r>
            <a:r>
              <a:rPr lang="pl-PL" sz="1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Bekämpfung</a:t>
            </a:r>
            <a:r>
              <a:rPr lang="pl-PL" sz="1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der </a:t>
            </a:r>
            <a:r>
              <a:rPr lang="pl-PL" sz="1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Armut</a:t>
            </a:r>
            <a:endParaRPr lang="pl-PL" sz="18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buFont typeface="+mj-lt"/>
              <a:buAutoNum type="arabicPeriod"/>
            </a:pPr>
            <a:r>
              <a:rPr lang="de-DE" sz="1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Armut bei Kindern in der Welt</a:t>
            </a:r>
            <a:endParaRPr lang="pl-PL" sz="18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buFont typeface="+mj-lt"/>
              <a:buAutoNum type="arabicPeriod"/>
            </a:pPr>
            <a:r>
              <a:rPr lang="de-DE" sz="1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Armut bei Kindern in </a:t>
            </a:r>
            <a:r>
              <a:rPr lang="pl-PL" sz="1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Afrika</a:t>
            </a:r>
            <a:endParaRPr lang="pl-PL" sz="18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buFont typeface="+mj-lt"/>
              <a:buAutoNum type="arabicPeriod"/>
            </a:pPr>
            <a:r>
              <a:rPr lang="de-DE" sz="1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Armut bei Kindern in Europa</a:t>
            </a:r>
            <a:endParaRPr lang="pl-PL" sz="18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buFont typeface="+mj-lt"/>
              <a:buAutoNum type="arabicPeriod"/>
            </a:pPr>
            <a:r>
              <a:rPr lang="pl-PL" sz="1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Bibliographie</a:t>
            </a:r>
            <a:endParaRPr lang="pl-PL" sz="18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buFont typeface="+mj-lt"/>
              <a:buAutoNum type="arabicPeriod"/>
            </a:pPr>
            <a:r>
              <a:rPr lang="pl-PL" sz="1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Fachwortschatz</a:t>
            </a:r>
            <a:endParaRPr lang="pl-PL" sz="18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buFont typeface="+mj-lt"/>
              <a:buAutoNum type="arabicPeriod"/>
            </a:pPr>
            <a:endParaRPr lang="pl-PL" sz="1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ytuł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z="4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Inhalt</a:t>
            </a:r>
            <a:r>
              <a:rPr lang="pl-PL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pl-PL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216359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  <p:sndAc>
          <p:stSnd>
            <p:snd r:embed="rId2" name="type.wav"/>
          </p:stSnd>
        </p:sndAc>
      </p:transition>
    </mc:Choice>
    <mc:Fallback xmlns="">
      <p:transition spd="slow">
        <p:fade/>
        <p:sndAc>
          <p:stSnd>
            <p:snd r:embed="rId4" name="type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A\Desktop\niemiecki\0,,16599221_303,0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481" y="4221087"/>
            <a:ext cx="3965926" cy="22322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203848" y="1916833"/>
            <a:ext cx="5940152" cy="4941168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de-DE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Armut bezeichnet primär mangelnde </a:t>
            </a:r>
            <a:r>
              <a:rPr lang="de-DE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Befriedigun</a:t>
            </a:r>
            <a:r>
              <a:rPr lang="pl-PL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 </a:t>
            </a:r>
            <a:r>
              <a:rPr lang="de-DE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von</a:t>
            </a:r>
            <a:r>
              <a:rPr lang="de-DE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de-DE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Grundbedürfnissen</a:t>
            </a:r>
            <a:r>
              <a:rPr lang="pl-PL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e-DE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wie</a:t>
            </a:r>
            <a:r>
              <a:rPr lang="de-DE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de-DE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Kleidung,</a:t>
            </a:r>
            <a:r>
              <a:rPr lang="pl-PL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e-DE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Nahrung,</a:t>
            </a:r>
            <a:r>
              <a:rPr lang="pl-PL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e-DE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Wohnung,</a:t>
            </a:r>
            <a:r>
              <a:rPr lang="pl-PL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e-DE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Gesundheit</a:t>
            </a:r>
            <a:r>
              <a:rPr lang="de-DE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Im weiteren und übertragenen (metaphorischen) Sinn ist Armut allgemein ein Mangel. Der Inhalt des Begriffes basiert auf subjektiven und zum Teil höchst emotionalen und kulturell geprägten Wertvorstellungen</a:t>
            </a:r>
            <a:r>
              <a:rPr lang="de-DE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pl-PL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de-DE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Prinzipiell ist Armut ein soziales Phänomen, das als Zustand gravierender sozialer Benachteiligung verstanden wird</a:t>
            </a:r>
            <a:r>
              <a:rPr lang="pl-PL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Was </a:t>
            </a:r>
            <a:r>
              <a:rPr lang="pl-PL" sz="4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ist</a:t>
            </a:r>
            <a:r>
              <a:rPr lang="pl-PL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4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Armut</a:t>
            </a:r>
            <a:r>
              <a:rPr lang="pl-PL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pl-PL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298895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  <p:sndAc>
          <p:stSnd>
            <p:snd r:embed="rId2" name="type.wav"/>
          </p:stSnd>
        </p:sndAc>
      </p:transition>
    </mc:Choice>
    <mc:Fallback xmlns="">
      <p:transition spd="slow">
        <p:fade/>
        <p:sndAc>
          <p:stSnd>
            <p:snd r:embed="rId4" name="type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 algn="ctr">
              <a:buNone/>
            </a:pPr>
            <a:r>
              <a:rPr lang="de-D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Die </a:t>
            </a:r>
            <a:r>
              <a:rPr lang="de-DE" dirty="0">
                <a:latin typeface="Times New Roman" panose="02020603050405020304" pitchFamily="18" charset="0"/>
                <a:cs typeface="Times New Roman" panose="02020603050405020304" pitchFamily="18" charset="0"/>
              </a:rPr>
              <a:t>damit verbundene „Mangelversorgung mit materiellen Gütern und </a:t>
            </a:r>
            <a:r>
              <a:rPr lang="de-D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Dienstleistungen</a:t>
            </a:r>
            <a:r>
              <a:rPr lang="pl-PL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”</a:t>
            </a:r>
            <a:r>
              <a:rPr lang="de-D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e-DE" dirty="0">
                <a:latin typeface="Times New Roman" panose="02020603050405020304" pitchFamily="18" charset="0"/>
                <a:cs typeface="Times New Roman" panose="02020603050405020304" pitchFamily="18" charset="0"/>
              </a:rPr>
              <a:t>wird jedoch äußerst unterschiedlich beurteilt. So hat sowohl die Entwicklungspolitik der zweiten Hälfte des 20. Jahrhunderts, als auch die aktuelle wirtschaftliche Globalisierung das ökonomische Tun traditioneller Subsistenzwirtschaften prinzipiell als „</a:t>
            </a:r>
            <a:r>
              <a:rPr lang="de-D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Armut</a:t>
            </a:r>
            <a:r>
              <a:rPr lang="pl-PL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”</a:t>
            </a:r>
            <a:r>
              <a:rPr lang="de-D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e-DE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deklariert. </a:t>
            </a:r>
            <a:endParaRPr lang="pl-PL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Was </a:t>
            </a:r>
            <a:r>
              <a:rPr lang="pl-PL" sz="4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ist</a:t>
            </a:r>
            <a:r>
              <a:rPr lang="pl-PL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4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Armut</a:t>
            </a:r>
            <a:r>
              <a:rPr lang="pl-PL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pl-PL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8194" name="Picture 2" descr="C:\Users\A\Desktop\niemiecki\4dc151a792160e1e1aec02b1ef2894e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848" y="5301208"/>
            <a:ext cx="2767630" cy="15567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469666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  <p:sndAc>
          <p:stSnd>
            <p:snd r:embed="rId2" name="type.wav"/>
          </p:stSnd>
        </p:sndAc>
      </p:transition>
    </mc:Choice>
    <mc:Fallback xmlns="">
      <p:transition spd="slow">
        <p:fade/>
        <p:sndAc>
          <p:stSnd>
            <p:snd r:embed="rId4" name="type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A\Desktop\niemiecki\450,253,ad1362509d8425602ddcd0ca75c4656c01ff193a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4124" y="3068960"/>
            <a:ext cx="4286250" cy="2409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1" y="2248347"/>
            <a:ext cx="5076055" cy="4609653"/>
          </a:xfrm>
        </p:spPr>
        <p:txBody>
          <a:bodyPr>
            <a:noAutofit/>
          </a:bodyPr>
          <a:lstStyle/>
          <a:p>
            <a:pPr algn="ctr"/>
            <a:r>
              <a:rPr lang="de-DE" dirty="0"/>
              <a:t>Eltern, die schlecht ausgebildet sind oder schon zu lange </a:t>
            </a:r>
            <a:r>
              <a:rPr lang="de-DE" dirty="0" smtClean="0"/>
              <a:t>arbeitslos</a:t>
            </a:r>
            <a:r>
              <a:rPr lang="pl-PL" dirty="0" smtClean="0"/>
              <a:t>.</a:t>
            </a:r>
          </a:p>
          <a:p>
            <a:pPr algn="ctr"/>
            <a:r>
              <a:rPr lang="de-D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Alleinerziehende</a:t>
            </a:r>
            <a:r>
              <a:rPr lang="pl-PL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– E</a:t>
            </a:r>
            <a:r>
              <a:rPr lang="de-DE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ltern</a:t>
            </a:r>
            <a:r>
              <a:rPr lang="de-DE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die ihre Kinder betreuen müssen und deswegen nicht arbeiten können</a:t>
            </a:r>
            <a:r>
              <a:rPr lang="de-D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pl-PL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pl-PL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Eltern</a:t>
            </a:r>
            <a:r>
              <a:rPr lang="pl-PL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pl-PL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die</a:t>
            </a:r>
            <a:r>
              <a:rPr lang="pl-PL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pl-PL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krank</a:t>
            </a:r>
            <a:r>
              <a:rPr lang="pl-PL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sind</a:t>
            </a:r>
            <a:r>
              <a:rPr lang="pl-PL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oder</a:t>
            </a:r>
            <a:r>
              <a:rPr lang="pl-PL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behindert</a:t>
            </a:r>
            <a:r>
              <a:rPr lang="pl-PL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ctr"/>
            <a:r>
              <a:rPr lang="pl-PL" dirty="0" smtClean="0"/>
              <a:t>K</a:t>
            </a:r>
            <a:r>
              <a:rPr lang="de-DE" dirty="0" err="1" smtClean="0"/>
              <a:t>ommt</a:t>
            </a:r>
            <a:r>
              <a:rPr lang="de-DE" dirty="0" smtClean="0"/>
              <a:t> </a:t>
            </a:r>
            <a:r>
              <a:rPr lang="de-DE" dirty="0"/>
              <a:t>aus einer armen </a:t>
            </a:r>
            <a:r>
              <a:rPr lang="de-DE" dirty="0" smtClean="0"/>
              <a:t>Familie</a:t>
            </a:r>
            <a:r>
              <a:rPr lang="pl-PL" dirty="0" smtClean="0"/>
              <a:t>.</a:t>
            </a:r>
            <a:endParaRPr lang="pl-PL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z="4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Die</a:t>
            </a:r>
            <a:r>
              <a:rPr lang="pl-PL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4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Ursachen</a:t>
            </a:r>
            <a:r>
              <a:rPr lang="pl-PL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der </a:t>
            </a:r>
            <a:r>
              <a:rPr lang="pl-PL" sz="4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Kinderarmut</a:t>
            </a:r>
            <a:endParaRPr lang="pl-PL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673063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  <p:sndAc>
          <p:stSnd>
            <p:snd r:embed="rId2" name="type.wav"/>
          </p:stSnd>
        </p:sndAc>
      </p:transition>
    </mc:Choice>
    <mc:Fallback xmlns="">
      <p:transition spd="slow">
        <p:fade/>
        <p:sndAc>
          <p:stSnd>
            <p:snd r:embed="rId4" name="type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A\Desktop\niemiecki\0,,15716004_403,00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4704" y="3573016"/>
            <a:ext cx="4094519" cy="23042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419872" y="2132856"/>
            <a:ext cx="5544616" cy="4725143"/>
          </a:xfrm>
        </p:spPr>
        <p:txBody>
          <a:bodyPr>
            <a:noAutofit/>
          </a:bodyPr>
          <a:lstStyle/>
          <a:p>
            <a:pPr algn="ctr"/>
            <a:r>
              <a:rPr lang="de-DE" dirty="0">
                <a:latin typeface="Times New Roman" panose="02020603050405020304" pitchFamily="18" charset="0"/>
                <a:cs typeface="Times New Roman" panose="02020603050405020304" pitchFamily="18" charset="0"/>
              </a:rPr>
              <a:t>Armut führt zu mehr Belastung und schlechteren </a:t>
            </a:r>
            <a:r>
              <a:rPr lang="de-D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Chancen</a:t>
            </a:r>
            <a:r>
              <a:rPr lang="pl-PL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ctr"/>
            <a:r>
              <a:rPr lang="pl-PL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de-DE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ie</a:t>
            </a:r>
            <a:r>
              <a:rPr lang="de-D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e-DE" dirty="0">
                <a:latin typeface="Times New Roman" panose="02020603050405020304" pitchFamily="18" charset="0"/>
                <a:cs typeface="Times New Roman" panose="02020603050405020304" pitchFamily="18" charset="0"/>
              </a:rPr>
              <a:t>Kinder sind in geringerem Maße </a:t>
            </a:r>
            <a:r>
              <a:rPr lang="pl-PL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pl-PL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de-D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mit </a:t>
            </a:r>
            <a:r>
              <a:rPr lang="de-DE" dirty="0">
                <a:latin typeface="Times New Roman" panose="02020603050405020304" pitchFamily="18" charset="0"/>
                <a:cs typeface="Times New Roman" panose="02020603050405020304" pitchFamily="18" charset="0"/>
              </a:rPr>
              <a:t>Essen </a:t>
            </a:r>
            <a:r>
              <a:rPr lang="de-D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versorgt</a:t>
            </a:r>
            <a:r>
              <a:rPr lang="pl-PL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ctr"/>
            <a:r>
              <a:rPr lang="pl-PL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de-DE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ie</a:t>
            </a:r>
            <a:r>
              <a:rPr lang="de-D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e-DE" dirty="0">
                <a:latin typeface="Times New Roman" panose="02020603050405020304" pitchFamily="18" charset="0"/>
                <a:cs typeface="Times New Roman" panose="02020603050405020304" pitchFamily="18" charset="0"/>
              </a:rPr>
              <a:t>müssen darauf verzichten, an Ferienfreizeiten teilzunehmen. </a:t>
            </a:r>
            <a:endParaRPr lang="pl-PL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pl-PL" dirty="0"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de-DE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ie</a:t>
            </a:r>
            <a:r>
              <a:rPr lang="de-DE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e-D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können</a:t>
            </a:r>
            <a:r>
              <a:rPr lang="pl-PL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e-D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kein </a:t>
            </a:r>
            <a:r>
              <a:rPr lang="de-DE" dirty="0">
                <a:latin typeface="Times New Roman" panose="02020603050405020304" pitchFamily="18" charset="0"/>
                <a:cs typeface="Times New Roman" panose="02020603050405020304" pitchFamily="18" charset="0"/>
              </a:rPr>
              <a:t>Geschenk </a:t>
            </a:r>
            <a:r>
              <a:rPr lang="de-D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zum Kindergeburtstag</a:t>
            </a:r>
            <a:r>
              <a:rPr lang="pl-PL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e-DE" dirty="0">
                <a:latin typeface="Times New Roman" panose="02020603050405020304" pitchFamily="18" charset="0"/>
                <a:cs typeface="Times New Roman" panose="02020603050405020304" pitchFamily="18" charset="0"/>
              </a:rPr>
              <a:t>mitbringen</a:t>
            </a:r>
            <a:r>
              <a:rPr lang="pl-PL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ctr"/>
            <a:r>
              <a:rPr lang="pl-PL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Die</a:t>
            </a:r>
            <a:r>
              <a:rPr lang="pl-PL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Kinder </a:t>
            </a:r>
            <a:r>
              <a:rPr lang="pl-PL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haben</a:t>
            </a:r>
            <a:r>
              <a:rPr lang="pl-PL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schlechte</a:t>
            </a:r>
            <a:r>
              <a:rPr lang="pl-PL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Schulleistungen</a:t>
            </a:r>
            <a:r>
              <a:rPr lang="pl-PL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pl-PL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79512" y="570156"/>
            <a:ext cx="8784976" cy="1054250"/>
          </a:xfrm>
        </p:spPr>
        <p:txBody>
          <a:bodyPr/>
          <a:lstStyle/>
          <a:p>
            <a:r>
              <a:rPr lang="pl-PL" sz="4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Die</a:t>
            </a:r>
            <a:r>
              <a:rPr lang="pl-PL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4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Auswirkungen</a:t>
            </a:r>
            <a:r>
              <a:rPr lang="pl-PL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der </a:t>
            </a:r>
            <a:r>
              <a:rPr lang="pl-PL" sz="4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Kinderarmut</a:t>
            </a:r>
            <a:endParaRPr lang="pl-PL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347082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  <p:sndAc>
          <p:stSnd>
            <p:snd r:embed="rId2" name="type.wav"/>
          </p:stSnd>
        </p:sndAc>
      </p:transition>
    </mc:Choice>
    <mc:Fallback xmlns="">
      <p:transition spd="slow">
        <p:fade/>
        <p:sndAc>
          <p:stSnd>
            <p:snd r:embed="rId4" name="type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A\Desktop\niemiecki\0,,17360135_403,0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9792" y="4605745"/>
            <a:ext cx="3972694" cy="22356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1115616" y="2132857"/>
            <a:ext cx="6912768" cy="3168352"/>
          </a:xfrm>
        </p:spPr>
        <p:txBody>
          <a:bodyPr>
            <a:noAutofit/>
          </a:bodyPr>
          <a:lstStyle/>
          <a:p>
            <a:pPr algn="ctr"/>
            <a:r>
              <a:rPr lang="pl-PL" dirty="0" err="1"/>
              <a:t>Diese</a:t>
            </a:r>
            <a:r>
              <a:rPr lang="pl-PL" dirty="0"/>
              <a:t> </a:t>
            </a:r>
            <a:r>
              <a:rPr lang="pl-PL" dirty="0" err="1"/>
              <a:t>fünf</a:t>
            </a:r>
            <a:r>
              <a:rPr lang="pl-PL" dirty="0"/>
              <a:t> </a:t>
            </a:r>
            <a:r>
              <a:rPr lang="pl-PL" dirty="0" err="1"/>
              <a:t>Faktoren</a:t>
            </a:r>
            <a:r>
              <a:rPr lang="pl-PL" dirty="0"/>
              <a:t> </a:t>
            </a:r>
            <a:r>
              <a:rPr lang="pl-PL" dirty="0" err="1"/>
              <a:t>erhöhen</a:t>
            </a:r>
            <a:r>
              <a:rPr lang="pl-PL" dirty="0"/>
              <a:t> </a:t>
            </a:r>
            <a:r>
              <a:rPr lang="pl-PL" dirty="0" err="1"/>
              <a:t>das</a:t>
            </a:r>
            <a:r>
              <a:rPr lang="pl-PL" dirty="0"/>
              <a:t> </a:t>
            </a:r>
            <a:r>
              <a:rPr lang="pl-PL" dirty="0" err="1"/>
              <a:t>Risiko</a:t>
            </a:r>
            <a:r>
              <a:rPr lang="pl-PL" dirty="0"/>
              <a:t> von </a:t>
            </a:r>
            <a:r>
              <a:rPr lang="pl-PL" dirty="0" err="1"/>
              <a:t>Kinderarmut</a:t>
            </a:r>
            <a:r>
              <a:rPr lang="pl-PL" dirty="0"/>
              <a:t> in </a:t>
            </a:r>
            <a:r>
              <a:rPr lang="pl-PL" dirty="0" err="1"/>
              <a:t>besonderer</a:t>
            </a:r>
            <a:r>
              <a:rPr lang="pl-PL" dirty="0"/>
              <a:t> </a:t>
            </a:r>
            <a:r>
              <a:rPr lang="pl-PL" dirty="0" err="1"/>
              <a:t>Weise</a:t>
            </a:r>
            <a:r>
              <a:rPr lang="pl-PL" dirty="0"/>
              <a:t>:</a:t>
            </a:r>
          </a:p>
          <a:p>
            <a:pPr algn="ctr"/>
            <a:r>
              <a:rPr lang="pl-PL" dirty="0" err="1" smtClean="0"/>
              <a:t>Arbeitslosigkeit</a:t>
            </a:r>
            <a:r>
              <a:rPr lang="pl-PL" dirty="0" smtClean="0"/>
              <a:t> </a:t>
            </a:r>
            <a:r>
              <a:rPr lang="pl-PL" dirty="0"/>
              <a:t>der </a:t>
            </a:r>
            <a:r>
              <a:rPr lang="pl-PL" dirty="0" err="1" smtClean="0"/>
              <a:t>Eltern</a:t>
            </a:r>
            <a:r>
              <a:rPr lang="pl-PL" dirty="0" smtClean="0"/>
              <a:t>.</a:t>
            </a:r>
          </a:p>
          <a:p>
            <a:pPr algn="ctr"/>
            <a:r>
              <a:rPr lang="pl-PL" dirty="0" err="1" smtClean="0"/>
              <a:t>Wenig</a:t>
            </a:r>
            <a:r>
              <a:rPr lang="pl-PL" dirty="0" smtClean="0"/>
              <a:t> </a:t>
            </a:r>
            <a:r>
              <a:rPr lang="pl-PL" dirty="0" err="1"/>
              <a:t>staatliche</a:t>
            </a:r>
            <a:r>
              <a:rPr lang="pl-PL" dirty="0"/>
              <a:t> </a:t>
            </a:r>
            <a:r>
              <a:rPr lang="pl-PL" dirty="0" err="1"/>
              <a:t>Förderung</a:t>
            </a:r>
            <a:endParaRPr lang="pl-PL" dirty="0"/>
          </a:p>
          <a:p>
            <a:pPr algn="ctr"/>
            <a:r>
              <a:rPr lang="pl-PL" dirty="0" err="1"/>
              <a:t>Alleinerziehende</a:t>
            </a:r>
            <a:r>
              <a:rPr lang="pl-PL" dirty="0"/>
              <a:t> </a:t>
            </a:r>
            <a:r>
              <a:rPr lang="pl-PL" dirty="0" err="1" smtClean="0"/>
              <a:t>Eltern</a:t>
            </a:r>
            <a:endParaRPr lang="pl-PL" dirty="0" smtClean="0"/>
          </a:p>
          <a:p>
            <a:pPr algn="ctr"/>
            <a:r>
              <a:rPr lang="pl-PL" dirty="0" err="1"/>
              <a:t>Migrationshintergrund</a:t>
            </a:r>
            <a:endParaRPr lang="pl-PL" dirty="0"/>
          </a:p>
          <a:p>
            <a:pPr algn="ctr"/>
            <a:r>
              <a:rPr lang="pl-PL" dirty="0" err="1"/>
              <a:t>Viele</a:t>
            </a:r>
            <a:r>
              <a:rPr lang="pl-PL" dirty="0"/>
              <a:t> </a:t>
            </a:r>
            <a:r>
              <a:rPr lang="pl-PL" dirty="0" err="1"/>
              <a:t>Geschwister</a:t>
            </a:r>
            <a:endParaRPr lang="pl-PL" dirty="0"/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79512" y="570156"/>
            <a:ext cx="8784976" cy="1054250"/>
          </a:xfrm>
        </p:spPr>
        <p:txBody>
          <a:bodyPr/>
          <a:lstStyle/>
          <a:p>
            <a:r>
              <a:rPr lang="de-DE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Risiko erhöh</a:t>
            </a:r>
            <a:r>
              <a:rPr lang="pl-PL" sz="4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ende</a:t>
            </a:r>
            <a:r>
              <a:rPr lang="pl-PL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e-DE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Faktoren</a:t>
            </a:r>
            <a:endParaRPr lang="pl-PL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986840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  <p:sndAc>
          <p:stSnd>
            <p:snd r:embed="rId2" name="type.wav"/>
          </p:stSnd>
        </p:sndAc>
      </p:transition>
    </mc:Choice>
    <mc:Fallback xmlns="">
      <p:transition spd="slow">
        <p:fade/>
        <p:sndAc>
          <p:stSnd>
            <p:snd r:embed="rId4" name="type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0" y="2132856"/>
            <a:ext cx="4499992" cy="4617325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pl-PL" dirty="0" smtClean="0"/>
              <a:t>Z</a:t>
            </a:r>
            <a:r>
              <a:rPr lang="de-DE" dirty="0" err="1" smtClean="0"/>
              <a:t>ur</a:t>
            </a:r>
            <a:r>
              <a:rPr lang="de-DE" dirty="0" smtClean="0"/>
              <a:t> </a:t>
            </a:r>
            <a:r>
              <a:rPr lang="de-DE" dirty="0"/>
              <a:t>Bekämpfung von Kinderarmut schlägt der UNICEF-Report verschiedene Maßnahmen vor. Dazu zählen eine Einkommensuntergrenze für Familien, gezielte Maßnahmen, um Eltern in den Arbeitsmarkt zu integrieren und ein kostengünstiger Zugang zu frühkindlicher Bildung. </a:t>
            </a:r>
            <a:endParaRPr lang="pl-PL" dirty="0"/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79512" y="570156"/>
            <a:ext cx="8784976" cy="1054250"/>
          </a:xfrm>
        </p:spPr>
        <p:txBody>
          <a:bodyPr/>
          <a:lstStyle/>
          <a:p>
            <a:r>
              <a:rPr lang="pl-PL" sz="4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Die</a:t>
            </a:r>
            <a:r>
              <a:rPr lang="pl-PL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4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Bekämpfung</a:t>
            </a:r>
            <a:r>
              <a:rPr lang="pl-PL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der </a:t>
            </a:r>
            <a:r>
              <a:rPr lang="pl-PL" sz="4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Armut</a:t>
            </a:r>
            <a:endParaRPr lang="pl-PL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218" name="Picture 2" descr="C:\Users\A\Desktop\niemiecki\Polska_najszybciej_biede_607226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9992" y="2564904"/>
            <a:ext cx="4560738" cy="33931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273101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  <p:sndAc>
          <p:stSnd>
            <p:snd r:embed="rId2" name="type.wav"/>
          </p:stSnd>
        </p:sndAc>
      </p:transition>
    </mc:Choice>
    <mc:Fallback xmlns="">
      <p:transition spd="slow">
        <p:fade/>
        <p:sndAc>
          <p:stSnd>
            <p:snd r:embed="rId4" name="type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Users\A\Desktop\niemiecki\images (1)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427" y="2924944"/>
            <a:ext cx="4220141" cy="28083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080418" y="2276872"/>
            <a:ext cx="4956078" cy="4392488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de-DE" dirty="0">
                <a:latin typeface="Times New Roman" panose="02020603050405020304" pitchFamily="18" charset="0"/>
                <a:cs typeface="Times New Roman" panose="02020603050405020304" pitchFamily="18" charset="0"/>
              </a:rPr>
              <a:t>Mehr als eine Milliarde Menschen auf der Welt leben von weniger als 1 Dollar pro Tag. Eine weitere </a:t>
            </a:r>
            <a:r>
              <a:rPr lang="de-D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pl-PL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,5</a:t>
            </a:r>
            <a:r>
              <a:rPr lang="de-D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e-DE" dirty="0">
                <a:latin typeface="Times New Roman" panose="02020603050405020304" pitchFamily="18" charset="0"/>
                <a:cs typeface="Times New Roman" panose="02020603050405020304" pitchFamily="18" charset="0"/>
              </a:rPr>
              <a:t>Milliarden Kampf auf weniger als zwei Dollar zu überleben.</a:t>
            </a:r>
            <a:endParaRPr lang="pl-PL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de-DE" dirty="0">
                <a:latin typeface="Times New Roman" panose="02020603050405020304" pitchFamily="18" charset="0"/>
                <a:cs typeface="Times New Roman" panose="02020603050405020304" pitchFamily="18" charset="0"/>
              </a:rPr>
              <a:t>Jedes Jahr werden 11 Millionen Kinder sterben, die meisten von ihnen sterben vor dem Alter von fünf Jahren mit mehr als 6 Millionen verloren ihr Leben durch Krankheiten</a:t>
            </a:r>
            <a:r>
              <a:rPr lang="pl-PL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 algn="ctr">
              <a:buNone/>
            </a:pPr>
            <a:endParaRPr lang="pl-PL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0762" y="548680"/>
            <a:ext cx="9133237" cy="1054250"/>
          </a:xfrm>
        </p:spPr>
        <p:txBody>
          <a:bodyPr/>
          <a:lstStyle/>
          <a:p>
            <a:r>
              <a:rPr lang="de-DE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Armut bei Kindern in der Welt</a:t>
            </a:r>
            <a:endParaRPr lang="pl-PL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841905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  <p:sndAc>
          <p:stSnd>
            <p:snd r:embed="rId2" name="type.wav"/>
          </p:stSnd>
        </p:sndAc>
      </p:transition>
    </mc:Choice>
    <mc:Fallback xmlns="">
      <p:transition spd="slow">
        <p:fade/>
        <p:sndAc>
          <p:stSnd>
            <p:snd r:embed="rId4" name="type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Twarda oprawa">
  <a:themeElements>
    <a:clrScheme name="Twarda oprawa">
      <a:dk1>
        <a:sysClr val="windowText" lastClr="000000"/>
      </a:dk1>
      <a:lt1>
        <a:sysClr val="window" lastClr="FFFFFF"/>
      </a:lt1>
      <a:dk2>
        <a:srgbClr val="895D1D"/>
      </a:dk2>
      <a:lt2>
        <a:srgbClr val="ECE9C6"/>
      </a:lt2>
      <a:accent1>
        <a:srgbClr val="873624"/>
      </a:accent1>
      <a:accent2>
        <a:srgbClr val="D6862D"/>
      </a:accent2>
      <a:accent3>
        <a:srgbClr val="D0BE40"/>
      </a:accent3>
      <a:accent4>
        <a:srgbClr val="877F6C"/>
      </a:accent4>
      <a:accent5>
        <a:srgbClr val="972109"/>
      </a:accent5>
      <a:accent6>
        <a:srgbClr val="AEB795"/>
      </a:accent6>
      <a:hlink>
        <a:srgbClr val="CC9900"/>
      </a:hlink>
      <a:folHlink>
        <a:srgbClr val="B2B2B2"/>
      </a:folHlink>
    </a:clrScheme>
    <a:fontScheme name="Twarda oprawa">
      <a:majorFont>
        <a:latin typeface="Book Antiqua"/>
        <a:ea typeface=""/>
        <a:cs typeface=""/>
        <a:font script="Grek" typeface="Times New Roman"/>
        <a:font script="Cyrl" typeface="Times New Roman"/>
        <a:font script="Jpan" typeface="HGS明朝E"/>
        <a:font script="Hang" typeface="궁서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S明朝E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Twarda oprawa">
      <a:fillStyleLst>
        <a:solidFill>
          <a:schemeClr val="phClr"/>
        </a:solidFill>
        <a:solidFill>
          <a:schemeClr val="phClr">
            <a:tint val="68000"/>
            <a:shade val="94000"/>
            <a:satMod val="300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80000"/>
                <a:lumMod val="98000"/>
              </a:schemeClr>
            </a:gs>
            <a:gs pos="100000">
              <a:schemeClr val="phClr">
                <a:satMod val="130000"/>
              </a:schemeClr>
            </a:gs>
          </a:gsLst>
          <a:lin ang="5160000" scaled="0"/>
        </a:gradFill>
      </a:fillStyleLst>
      <a:lnStyleLst>
        <a:ln w="12700" cap="flat" cmpd="sng" algn="ctr">
          <a:solidFill>
            <a:schemeClr val="phClr">
              <a:shade val="90000"/>
              <a:lumMod val="90000"/>
            </a:schemeClr>
          </a:solidFill>
          <a:prstDash val="solid"/>
        </a:ln>
        <a:ln w="19050" cap="flat" cmpd="sng" algn="ctr">
          <a:solidFill>
            <a:schemeClr val="phClr">
              <a:shade val="75000"/>
              <a:lumMod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12700" dir="5400000" rotWithShape="0">
              <a:srgbClr val="000000">
                <a:alpha val="1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6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400000"/>
            </a:lightRig>
          </a:scene3d>
          <a:sp3d>
            <a:bevelT w="25400" h="25400"/>
          </a:sp3d>
        </a:effectStyle>
      </a:effectStyleLst>
      <a:bgFillStyleLst>
        <a:solidFill>
          <a:schemeClr val="phClr">
            <a:tint val="96000"/>
            <a:lumMod val="11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3000"/>
                <a:shade val="20000"/>
              </a:schemeClr>
              <a:schemeClr val="phClr">
                <a:tint val="90000"/>
                <a:shade val="85000"/>
                <a:satMod val="115000"/>
              </a:schemeClr>
            </a:duotone>
          </a:blip>
          <a:tile tx="0" ty="0" sx="60000" sy="6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shade val="50000"/>
                <a:satMod val="340000"/>
                <a:lumMod val="40000"/>
              </a:schemeClr>
              <a:schemeClr val="phClr">
                <a:tint val="92000"/>
                <a:shade val="94000"/>
                <a:hueMod val="110000"/>
                <a:satMod val="236000"/>
                <a:lumMod val="12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Hardcover</Template>
  <TotalTime>2821</TotalTime>
  <Words>467</Words>
  <Application>Microsoft Office PowerPoint</Application>
  <PresentationFormat>Pokaz na ekranie (4:3)</PresentationFormat>
  <Paragraphs>76</Paragraphs>
  <Slides>15</Slides>
  <Notes>0</Notes>
  <HiddenSlides>0</HiddenSlides>
  <MMClips>0</MMClips>
  <ScaleCrop>false</ScaleCrop>
  <HeadingPairs>
    <vt:vector size="4" baseType="variant">
      <vt:variant>
        <vt:lpstr>Motyw</vt:lpstr>
      </vt:variant>
      <vt:variant>
        <vt:i4>1</vt:i4>
      </vt:variant>
      <vt:variant>
        <vt:lpstr>Tytuły slajdów</vt:lpstr>
      </vt:variant>
      <vt:variant>
        <vt:i4>15</vt:i4>
      </vt:variant>
    </vt:vector>
  </HeadingPairs>
  <TitlesOfParts>
    <vt:vector size="16" baseType="lpstr">
      <vt:lpstr>Twarda oprawa</vt:lpstr>
      <vt:lpstr>KINDERARMUT</vt:lpstr>
      <vt:lpstr>Inhalt:</vt:lpstr>
      <vt:lpstr>Was ist Armut?</vt:lpstr>
      <vt:lpstr>Was ist Armut?</vt:lpstr>
      <vt:lpstr>Die Ursachen der Kinderarmut</vt:lpstr>
      <vt:lpstr>Die Auswirkungen der Kinderarmut</vt:lpstr>
      <vt:lpstr>Risiko erhöhende Faktoren</vt:lpstr>
      <vt:lpstr>Die Bekämpfung der Armut</vt:lpstr>
      <vt:lpstr>Armut bei Kindern in der Welt</vt:lpstr>
      <vt:lpstr>Armut bei Kindern in der Welt</vt:lpstr>
      <vt:lpstr>Armut bei Kindern in Afrika</vt:lpstr>
      <vt:lpstr>Armut bei Kindern in Europa</vt:lpstr>
      <vt:lpstr>Bibliographie :</vt:lpstr>
      <vt:lpstr>Fachwortschatz :</vt:lpstr>
      <vt:lpstr>Prezentacja programu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KINDERARMUT</dc:title>
  <dc:creator>A</dc:creator>
  <cp:lastModifiedBy>Magdalena Małecka</cp:lastModifiedBy>
  <cp:revision>29</cp:revision>
  <dcterms:created xsi:type="dcterms:W3CDTF">2015-06-06T14:25:03Z</dcterms:created>
  <dcterms:modified xsi:type="dcterms:W3CDTF">2015-06-11T18:28:39Z</dcterms:modified>
</cp:coreProperties>
</file>