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5" r:id="rId20"/>
    <p:sldId id="274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>
        <p:scale>
          <a:sx n="76" d="100"/>
          <a:sy n="76" d="100"/>
        </p:scale>
        <p:origin x="-1788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5EBC9-E636-4DCB-9441-5ACE6BE95EB2}" type="doc">
      <dgm:prSet loTypeId="urn:microsoft.com/office/officeart/2005/8/layout/radial3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pl-PL"/>
        </a:p>
      </dgm:t>
    </dgm:pt>
    <dgm:pt modelId="{BD709BF0-766A-4143-AAE5-91A56D0DF13A}">
      <dgm:prSet phldrT="[Tekst]" custT="1"/>
      <dgm:spPr/>
      <dgm:t>
        <a:bodyPr/>
        <a:lstStyle/>
        <a:p>
          <a:r>
            <a:rPr lang="de-DE" sz="1600" b="1" dirty="0" smtClean="0">
              <a:latin typeface="Times New Roman" pitchFamily="18" charset="0"/>
              <a:cs typeface="Times New Roman" pitchFamily="18" charset="0"/>
            </a:rPr>
            <a:t>ERLEBNISPÄDAGOGIK MUSS:</a:t>
          </a:r>
          <a:endParaRPr lang="pl-PL" sz="1600" dirty="0">
            <a:latin typeface="Times New Roman" pitchFamily="18" charset="0"/>
            <a:cs typeface="Times New Roman" pitchFamily="18" charset="0"/>
          </a:endParaRPr>
        </a:p>
      </dgm:t>
    </dgm:pt>
    <dgm:pt modelId="{15ED5BD7-8D2D-4799-85F4-54C5520A5E35}" type="parTrans" cxnId="{A220513D-3462-42CF-B0B0-A5346AA0DE16}">
      <dgm:prSet/>
      <dgm:spPr/>
      <dgm:t>
        <a:bodyPr/>
        <a:lstStyle/>
        <a:p>
          <a:endParaRPr lang="pl-PL"/>
        </a:p>
      </dgm:t>
    </dgm:pt>
    <dgm:pt modelId="{3F14633A-E9A4-4302-8B96-040C09B8D443}" type="sibTrans" cxnId="{A220513D-3462-42CF-B0B0-A5346AA0DE16}">
      <dgm:prSet/>
      <dgm:spPr/>
      <dgm:t>
        <a:bodyPr/>
        <a:lstStyle/>
        <a:p>
          <a:endParaRPr lang="pl-PL"/>
        </a:p>
      </dgm:t>
    </dgm:pt>
    <dgm:pt modelId="{E06863AA-0022-4185-A98D-B486F1C8A27D}">
      <dgm:prSet phldrT="[Tekst]" custT="1"/>
      <dgm:spPr/>
      <dgm:t>
        <a:bodyPr/>
        <a:lstStyle/>
        <a:p>
          <a:r>
            <a:rPr lang="de-DE" sz="1400" dirty="0" smtClean="0">
              <a:latin typeface="Times New Roman" pitchFamily="18" charset="0"/>
              <a:cs typeface="Times New Roman" pitchFamily="18" charset="0"/>
            </a:rPr>
            <a:t>Erlebnis und Erfahrung in der Natur beinhalten</a:t>
          </a:r>
          <a:endParaRPr lang="pl-PL" sz="1400" dirty="0">
            <a:latin typeface="Times New Roman" pitchFamily="18" charset="0"/>
            <a:cs typeface="Times New Roman" pitchFamily="18" charset="0"/>
          </a:endParaRPr>
        </a:p>
      </dgm:t>
    </dgm:pt>
    <dgm:pt modelId="{0B598850-A95A-4B66-B447-FDA04739D483}" type="parTrans" cxnId="{54954B4E-8AED-4DA3-9099-D14BCABF0031}">
      <dgm:prSet/>
      <dgm:spPr/>
      <dgm:t>
        <a:bodyPr/>
        <a:lstStyle/>
        <a:p>
          <a:endParaRPr lang="pl-PL"/>
        </a:p>
      </dgm:t>
    </dgm:pt>
    <dgm:pt modelId="{6F708999-5DFA-40E1-B20E-6C9501D1B6F5}" type="sibTrans" cxnId="{54954B4E-8AED-4DA3-9099-D14BCABF0031}">
      <dgm:prSet/>
      <dgm:spPr/>
      <dgm:t>
        <a:bodyPr/>
        <a:lstStyle/>
        <a:p>
          <a:endParaRPr lang="pl-PL"/>
        </a:p>
      </dgm:t>
    </dgm:pt>
    <dgm:pt modelId="{B74151F7-D398-48CA-B228-D59E7CAC619E}">
      <dgm:prSet phldrT="[Tekst]" custT="1"/>
      <dgm:spPr/>
      <dgm:t>
        <a:bodyPr/>
        <a:lstStyle/>
        <a:p>
          <a:r>
            <a:rPr lang="de-DE" sz="1400" dirty="0" smtClean="0">
              <a:latin typeface="Times New Roman" pitchFamily="18" charset="0"/>
              <a:cs typeface="Times New Roman" pitchFamily="18" charset="0"/>
            </a:rPr>
            <a:t>Jugendliche im Prozess des Erwachsenwerdens unterstützen</a:t>
          </a:r>
          <a:endParaRPr lang="pl-PL" sz="1400" dirty="0">
            <a:latin typeface="Times New Roman" pitchFamily="18" charset="0"/>
            <a:cs typeface="Times New Roman" pitchFamily="18" charset="0"/>
          </a:endParaRPr>
        </a:p>
      </dgm:t>
    </dgm:pt>
    <dgm:pt modelId="{5862501B-1778-48D8-A903-B66A431B9F4A}" type="parTrans" cxnId="{51B2E2F7-1798-4991-AC50-C39B6B7E3273}">
      <dgm:prSet/>
      <dgm:spPr/>
      <dgm:t>
        <a:bodyPr/>
        <a:lstStyle/>
        <a:p>
          <a:endParaRPr lang="pl-PL"/>
        </a:p>
      </dgm:t>
    </dgm:pt>
    <dgm:pt modelId="{70D6725B-F979-4435-8E5C-C2DE8478DE2E}" type="sibTrans" cxnId="{51B2E2F7-1798-4991-AC50-C39B6B7E3273}">
      <dgm:prSet/>
      <dgm:spPr/>
      <dgm:t>
        <a:bodyPr/>
        <a:lstStyle/>
        <a:p>
          <a:endParaRPr lang="pl-PL"/>
        </a:p>
      </dgm:t>
    </dgm:pt>
    <dgm:pt modelId="{2B5F550B-942F-4FAA-93A6-8696FE074678}">
      <dgm:prSet phldrT="[Tekst]" custT="1"/>
      <dgm:spPr/>
      <dgm:t>
        <a:bodyPr/>
        <a:lstStyle/>
        <a:p>
          <a:r>
            <a:rPr lang="de-DE" sz="1600" dirty="0" smtClean="0">
              <a:latin typeface="Times New Roman" pitchFamily="18" charset="0"/>
              <a:cs typeface="Times New Roman" pitchFamily="18" charset="0"/>
            </a:rPr>
            <a:t>fachliches Wissen zum Erreichen der Ziele vermitteln</a:t>
          </a:r>
          <a:endParaRPr lang="pl-PL" sz="1600" dirty="0">
            <a:latin typeface="Times New Roman" pitchFamily="18" charset="0"/>
            <a:cs typeface="Times New Roman" pitchFamily="18" charset="0"/>
          </a:endParaRPr>
        </a:p>
      </dgm:t>
    </dgm:pt>
    <dgm:pt modelId="{7E2B3E0E-36DA-4A84-8F2B-B67D36ADADCD}" type="parTrans" cxnId="{15F9DAAC-71D8-4451-8FCC-D1B9FF4F1DBA}">
      <dgm:prSet/>
      <dgm:spPr/>
      <dgm:t>
        <a:bodyPr/>
        <a:lstStyle/>
        <a:p>
          <a:endParaRPr lang="pl-PL"/>
        </a:p>
      </dgm:t>
    </dgm:pt>
    <dgm:pt modelId="{F27193CB-8438-441B-92E3-59046E0689CE}" type="sibTrans" cxnId="{15F9DAAC-71D8-4451-8FCC-D1B9FF4F1DBA}">
      <dgm:prSet/>
      <dgm:spPr/>
      <dgm:t>
        <a:bodyPr/>
        <a:lstStyle/>
        <a:p>
          <a:endParaRPr lang="pl-PL"/>
        </a:p>
      </dgm:t>
    </dgm:pt>
    <dgm:pt modelId="{78178623-03F5-4129-ACB3-044945CAFF95}">
      <dgm:prSet phldrT="[Tekst]" custT="1"/>
      <dgm:spPr/>
      <dgm:t>
        <a:bodyPr/>
        <a:lstStyle/>
        <a:p>
          <a:r>
            <a:rPr lang="de-DE" sz="1200" dirty="0" smtClean="0">
              <a:latin typeface="Times New Roman" pitchFamily="18" charset="0"/>
              <a:cs typeface="Times New Roman" pitchFamily="18" charset="0"/>
            </a:rPr>
            <a:t>Mitverantwortung jedes Teilnehmers für das Erreichen der Ziele</a:t>
          </a:r>
          <a:r>
            <a:rPr lang="pl-PL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de-DE" sz="1200" dirty="0" smtClean="0">
              <a:latin typeface="Times New Roman" pitchFamily="18" charset="0"/>
              <a:cs typeface="Times New Roman" pitchFamily="18" charset="0"/>
            </a:rPr>
            <a:t>einfordern</a:t>
          </a:r>
          <a:endParaRPr lang="pl-PL" sz="1200" dirty="0">
            <a:latin typeface="Times New Roman" pitchFamily="18" charset="0"/>
            <a:cs typeface="Times New Roman" pitchFamily="18" charset="0"/>
          </a:endParaRPr>
        </a:p>
      </dgm:t>
    </dgm:pt>
    <dgm:pt modelId="{6CB407E2-0539-4D7C-8A19-E2014F08315A}" type="parTrans" cxnId="{0648F43B-C7B4-48A1-B21E-EC1F08A3624C}">
      <dgm:prSet/>
      <dgm:spPr/>
      <dgm:t>
        <a:bodyPr/>
        <a:lstStyle/>
        <a:p>
          <a:endParaRPr lang="pl-PL"/>
        </a:p>
      </dgm:t>
    </dgm:pt>
    <dgm:pt modelId="{D90F75FF-B8D4-4807-92C2-57D7ED8EED0F}" type="sibTrans" cxnId="{0648F43B-C7B4-48A1-B21E-EC1F08A3624C}">
      <dgm:prSet/>
      <dgm:spPr/>
      <dgm:t>
        <a:bodyPr/>
        <a:lstStyle/>
        <a:p>
          <a:endParaRPr lang="pl-PL"/>
        </a:p>
      </dgm:t>
    </dgm:pt>
    <dgm:pt modelId="{0F71A853-83DF-4845-A273-01CFAE778F3E}">
      <dgm:prSet phldrT="[Tekst]" custT="1"/>
      <dgm:spPr/>
      <dgm:t>
        <a:bodyPr/>
        <a:lstStyle/>
        <a:p>
          <a:r>
            <a:rPr lang="de-DE" sz="1600" dirty="0" smtClean="0">
              <a:latin typeface="Times New Roman" pitchFamily="18" charset="0"/>
              <a:cs typeface="Times New Roman" pitchFamily="18" charset="0"/>
            </a:rPr>
            <a:t>soziale Beziehungen schaffen</a:t>
          </a:r>
          <a:endParaRPr lang="pl-PL" sz="1600" dirty="0">
            <a:latin typeface="Times New Roman" pitchFamily="18" charset="0"/>
            <a:cs typeface="Times New Roman" pitchFamily="18" charset="0"/>
          </a:endParaRPr>
        </a:p>
      </dgm:t>
    </dgm:pt>
    <dgm:pt modelId="{16BD93C0-E823-46B0-8065-149D2CC328B6}" type="parTrans" cxnId="{D8BA3FE7-F23A-4C81-A2CE-68C1CB2CD190}">
      <dgm:prSet/>
      <dgm:spPr/>
      <dgm:t>
        <a:bodyPr/>
        <a:lstStyle/>
        <a:p>
          <a:endParaRPr lang="pl-PL"/>
        </a:p>
      </dgm:t>
    </dgm:pt>
    <dgm:pt modelId="{F8F5B933-85CA-469E-8105-57E15E1D389B}" type="sibTrans" cxnId="{D8BA3FE7-F23A-4C81-A2CE-68C1CB2CD190}">
      <dgm:prSet/>
      <dgm:spPr/>
      <dgm:t>
        <a:bodyPr/>
        <a:lstStyle/>
        <a:p>
          <a:endParaRPr lang="pl-PL"/>
        </a:p>
      </dgm:t>
    </dgm:pt>
    <dgm:pt modelId="{F920D4E7-6802-44BC-B235-6F36BD6C3215}">
      <dgm:prSet phldrT="[Tekst]" custT="1"/>
      <dgm:spPr/>
      <dgm:t>
        <a:bodyPr/>
        <a:lstStyle/>
        <a:p>
          <a:r>
            <a:rPr lang="de-DE" sz="1400" dirty="0" smtClean="0">
              <a:latin typeface="Times New Roman" pitchFamily="18" charset="0"/>
              <a:cs typeface="Times New Roman" pitchFamily="18" charset="0"/>
            </a:rPr>
            <a:t>neben Pädagogen auch fachliches Personal hinzuziehen, um sich</a:t>
          </a:r>
          <a:r>
            <a:rPr lang="pl-PL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pl-PL" sz="1400" dirty="0" err="1" smtClean="0">
              <a:latin typeface="Times New Roman" pitchFamily="18" charset="0"/>
              <a:cs typeface="Times New Roman" pitchFamily="18" charset="0"/>
            </a:rPr>
            <a:t>sachlich</a:t>
          </a:r>
          <a:r>
            <a:rPr lang="pl-PL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pl-PL" sz="1400" dirty="0" err="1" smtClean="0">
              <a:latin typeface="Times New Roman" pitchFamily="18" charset="0"/>
              <a:cs typeface="Times New Roman" pitchFamily="18" charset="0"/>
            </a:rPr>
            <a:t>zu</a:t>
          </a:r>
          <a:r>
            <a:rPr lang="pl-PL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pl-PL" sz="1400" dirty="0" err="1" smtClean="0">
              <a:latin typeface="Times New Roman" pitchFamily="18" charset="0"/>
              <a:cs typeface="Times New Roman" pitchFamily="18" charset="0"/>
            </a:rPr>
            <a:t>vermitteln</a:t>
          </a:r>
          <a:endParaRPr lang="pl-PL" sz="1400" dirty="0">
            <a:latin typeface="Times New Roman" pitchFamily="18" charset="0"/>
            <a:cs typeface="Times New Roman" pitchFamily="18" charset="0"/>
          </a:endParaRPr>
        </a:p>
      </dgm:t>
    </dgm:pt>
    <dgm:pt modelId="{AE804F9D-C8EB-4E08-AA30-4CE0F142A15F}" type="parTrans" cxnId="{8597DB53-259A-4B22-BEC9-34BB1DE272CC}">
      <dgm:prSet/>
      <dgm:spPr/>
      <dgm:t>
        <a:bodyPr/>
        <a:lstStyle/>
        <a:p>
          <a:endParaRPr lang="pl-PL"/>
        </a:p>
      </dgm:t>
    </dgm:pt>
    <dgm:pt modelId="{FC5B8275-EFB5-4B72-90CF-D1C30E014A5B}" type="sibTrans" cxnId="{8597DB53-259A-4B22-BEC9-34BB1DE272CC}">
      <dgm:prSet/>
      <dgm:spPr/>
      <dgm:t>
        <a:bodyPr/>
        <a:lstStyle/>
        <a:p>
          <a:endParaRPr lang="pl-PL"/>
        </a:p>
      </dgm:t>
    </dgm:pt>
    <dgm:pt modelId="{146AD491-6415-4DBE-8921-E27B474A4DEB}">
      <dgm:prSet phldrT="[Tekst]" custT="1"/>
      <dgm:spPr/>
      <dgm:t>
        <a:bodyPr/>
        <a:lstStyle/>
        <a:p>
          <a:r>
            <a:rPr lang="de-DE" sz="1800" dirty="0" smtClean="0">
              <a:latin typeface="Times New Roman" pitchFamily="18" charset="0"/>
              <a:cs typeface="Times New Roman" pitchFamily="18" charset="0"/>
            </a:rPr>
            <a:t>kontrolliertes Risiko beinhalten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F01DACD2-D377-46B7-A21F-F7852971C3C0}" type="parTrans" cxnId="{3865259D-EE9E-4F40-8003-34F5FAAE57AA}">
      <dgm:prSet/>
      <dgm:spPr/>
      <dgm:t>
        <a:bodyPr/>
        <a:lstStyle/>
        <a:p>
          <a:endParaRPr lang="pl-PL"/>
        </a:p>
      </dgm:t>
    </dgm:pt>
    <dgm:pt modelId="{01AE711C-AB1B-410C-A105-665CDC591CAC}" type="sibTrans" cxnId="{3865259D-EE9E-4F40-8003-34F5FAAE57AA}">
      <dgm:prSet/>
      <dgm:spPr/>
      <dgm:t>
        <a:bodyPr/>
        <a:lstStyle/>
        <a:p>
          <a:endParaRPr lang="pl-PL"/>
        </a:p>
      </dgm:t>
    </dgm:pt>
    <dgm:pt modelId="{4DE9AD9B-3F91-4964-ADDD-76591EE22A01}">
      <dgm:prSet phldrT="[Tekst]" custT="1"/>
      <dgm:spPr/>
      <dgm:t>
        <a:bodyPr/>
        <a:lstStyle/>
        <a:p>
          <a:r>
            <a:rPr lang="de-DE" sz="1600" dirty="0" smtClean="0">
              <a:latin typeface="Times New Roman" pitchFamily="18" charset="0"/>
              <a:cs typeface="Times New Roman" pitchFamily="18" charset="0"/>
            </a:rPr>
            <a:t>erzieherisch gemeint sein</a:t>
          </a:r>
          <a:endParaRPr lang="pl-PL" sz="1600" dirty="0">
            <a:latin typeface="Times New Roman" pitchFamily="18" charset="0"/>
            <a:cs typeface="Times New Roman" pitchFamily="18" charset="0"/>
          </a:endParaRPr>
        </a:p>
      </dgm:t>
    </dgm:pt>
    <dgm:pt modelId="{A3A1049C-70AB-4EDE-9335-169FFDD8CBCF}" type="parTrans" cxnId="{345A69D7-8381-4C28-A2E6-2FB15D10FE78}">
      <dgm:prSet/>
      <dgm:spPr/>
      <dgm:t>
        <a:bodyPr/>
        <a:lstStyle/>
        <a:p>
          <a:endParaRPr lang="pl-PL"/>
        </a:p>
      </dgm:t>
    </dgm:pt>
    <dgm:pt modelId="{2DD2428C-EC5B-487C-BD4E-A5C7D12AE041}" type="sibTrans" cxnId="{345A69D7-8381-4C28-A2E6-2FB15D10FE78}">
      <dgm:prSet/>
      <dgm:spPr/>
      <dgm:t>
        <a:bodyPr/>
        <a:lstStyle/>
        <a:p>
          <a:endParaRPr lang="pl-PL"/>
        </a:p>
      </dgm:t>
    </dgm:pt>
    <dgm:pt modelId="{6F165927-84B1-4044-82B6-954D44727C41}" type="pres">
      <dgm:prSet presAssocID="{72A5EBC9-E636-4DCB-9441-5ACE6BE95EB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DB4A386-F1B6-4B49-9CD7-E11734C2DCF6}" type="pres">
      <dgm:prSet presAssocID="{72A5EBC9-E636-4DCB-9441-5ACE6BE95EB2}" presName="radial" presStyleCnt="0">
        <dgm:presLayoutVars>
          <dgm:animLvl val="ctr"/>
        </dgm:presLayoutVars>
      </dgm:prSet>
      <dgm:spPr/>
    </dgm:pt>
    <dgm:pt modelId="{B7E4E89D-8970-49B6-A824-19F284EDB7AB}" type="pres">
      <dgm:prSet presAssocID="{BD709BF0-766A-4143-AAE5-91A56D0DF13A}" presName="centerShape" presStyleLbl="vennNode1" presStyleIdx="0" presStyleCnt="9"/>
      <dgm:spPr/>
      <dgm:t>
        <a:bodyPr/>
        <a:lstStyle/>
        <a:p>
          <a:endParaRPr lang="pl-PL"/>
        </a:p>
      </dgm:t>
    </dgm:pt>
    <dgm:pt modelId="{CDAEDDF3-9DA8-4768-849B-8FA737092709}" type="pres">
      <dgm:prSet presAssocID="{E06863AA-0022-4185-A98D-B486F1C8A27D}" presName="node" presStyleLbl="vennNode1" presStyleIdx="1" presStyleCnt="9" custRadScaleRad="100036" custRadScaleInc="-165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8170058-3681-462F-9C02-2433F1610F2A}" type="pres">
      <dgm:prSet presAssocID="{B74151F7-D398-48CA-B228-D59E7CAC619E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F9CC3B-2EB2-4A2D-9448-5DC75A99342B}" type="pres">
      <dgm:prSet presAssocID="{0F71A853-83DF-4845-A273-01CFAE778F3E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1A63E6-1AE2-4664-AB80-0A7127D4352C}" type="pres">
      <dgm:prSet presAssocID="{2B5F550B-942F-4FAA-93A6-8696FE074678}" presName="node" presStyleLbl="vennNode1" presStyleIdx="4" presStyleCnt="9" custRadScaleRad="101611" custRadScaleInc="119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F817DC-29B6-43CF-8777-08FA93F62D9F}" type="pres">
      <dgm:prSet presAssocID="{78178623-03F5-4129-ACB3-044945CAFF95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894C5FF-7E92-44BA-8156-1F78E67E9894}" type="pres">
      <dgm:prSet presAssocID="{F920D4E7-6802-44BC-B235-6F36BD6C3215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8023B8E-7982-4509-8191-2FBCABB42623}" type="pres">
      <dgm:prSet presAssocID="{146AD491-6415-4DBE-8921-E27B474A4DEB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A55DE1-BF37-4EDC-AF3D-262C6BAD0761}" type="pres">
      <dgm:prSet presAssocID="{4DE9AD9B-3F91-4964-ADDD-76591EE22A01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597DB53-259A-4B22-BEC9-34BB1DE272CC}" srcId="{BD709BF0-766A-4143-AAE5-91A56D0DF13A}" destId="{F920D4E7-6802-44BC-B235-6F36BD6C3215}" srcOrd="5" destOrd="0" parTransId="{AE804F9D-C8EB-4E08-AA30-4CE0F142A15F}" sibTransId="{FC5B8275-EFB5-4B72-90CF-D1C30E014A5B}"/>
    <dgm:cxn modelId="{181A840C-C780-49F5-B81E-6B78699CD915}" type="presOf" srcId="{78178623-03F5-4129-ACB3-044945CAFF95}" destId="{EBF817DC-29B6-43CF-8777-08FA93F62D9F}" srcOrd="0" destOrd="0" presId="urn:microsoft.com/office/officeart/2005/8/layout/radial3"/>
    <dgm:cxn modelId="{15F9DAAC-71D8-4451-8FCC-D1B9FF4F1DBA}" srcId="{BD709BF0-766A-4143-AAE5-91A56D0DF13A}" destId="{2B5F550B-942F-4FAA-93A6-8696FE074678}" srcOrd="3" destOrd="0" parTransId="{7E2B3E0E-36DA-4A84-8F2B-B67D36ADADCD}" sibTransId="{F27193CB-8438-441B-92E3-59046E0689CE}"/>
    <dgm:cxn modelId="{1483F456-BB04-44C3-AB37-5E0EA0094ADB}" type="presOf" srcId="{4DE9AD9B-3F91-4964-ADDD-76591EE22A01}" destId="{79A55DE1-BF37-4EDC-AF3D-262C6BAD0761}" srcOrd="0" destOrd="0" presId="urn:microsoft.com/office/officeart/2005/8/layout/radial3"/>
    <dgm:cxn modelId="{09EEB10A-0C82-46CE-AA59-2E0D59431EBB}" type="presOf" srcId="{72A5EBC9-E636-4DCB-9441-5ACE6BE95EB2}" destId="{6F165927-84B1-4044-82B6-954D44727C41}" srcOrd="0" destOrd="0" presId="urn:microsoft.com/office/officeart/2005/8/layout/radial3"/>
    <dgm:cxn modelId="{A220513D-3462-42CF-B0B0-A5346AA0DE16}" srcId="{72A5EBC9-E636-4DCB-9441-5ACE6BE95EB2}" destId="{BD709BF0-766A-4143-AAE5-91A56D0DF13A}" srcOrd="0" destOrd="0" parTransId="{15ED5BD7-8D2D-4799-85F4-54C5520A5E35}" sibTransId="{3F14633A-E9A4-4302-8B96-040C09B8D443}"/>
    <dgm:cxn modelId="{54954B4E-8AED-4DA3-9099-D14BCABF0031}" srcId="{BD709BF0-766A-4143-AAE5-91A56D0DF13A}" destId="{E06863AA-0022-4185-A98D-B486F1C8A27D}" srcOrd="0" destOrd="0" parTransId="{0B598850-A95A-4B66-B447-FDA04739D483}" sibTransId="{6F708999-5DFA-40E1-B20E-6C9501D1B6F5}"/>
    <dgm:cxn modelId="{D8BA3FE7-F23A-4C81-A2CE-68C1CB2CD190}" srcId="{BD709BF0-766A-4143-AAE5-91A56D0DF13A}" destId="{0F71A853-83DF-4845-A273-01CFAE778F3E}" srcOrd="2" destOrd="0" parTransId="{16BD93C0-E823-46B0-8065-149D2CC328B6}" sibTransId="{F8F5B933-85CA-469E-8105-57E15E1D389B}"/>
    <dgm:cxn modelId="{55D3ECCC-A538-4AFE-9FCC-DBC0810DDBF5}" type="presOf" srcId="{F920D4E7-6802-44BC-B235-6F36BD6C3215}" destId="{C894C5FF-7E92-44BA-8156-1F78E67E9894}" srcOrd="0" destOrd="0" presId="urn:microsoft.com/office/officeart/2005/8/layout/radial3"/>
    <dgm:cxn modelId="{0648F43B-C7B4-48A1-B21E-EC1F08A3624C}" srcId="{BD709BF0-766A-4143-AAE5-91A56D0DF13A}" destId="{78178623-03F5-4129-ACB3-044945CAFF95}" srcOrd="4" destOrd="0" parTransId="{6CB407E2-0539-4D7C-8A19-E2014F08315A}" sibTransId="{D90F75FF-B8D4-4807-92C2-57D7ED8EED0F}"/>
    <dgm:cxn modelId="{0378EA80-F848-470B-AAF8-B67084CF4172}" type="presOf" srcId="{B74151F7-D398-48CA-B228-D59E7CAC619E}" destId="{C8170058-3681-462F-9C02-2433F1610F2A}" srcOrd="0" destOrd="0" presId="urn:microsoft.com/office/officeart/2005/8/layout/radial3"/>
    <dgm:cxn modelId="{51B2E2F7-1798-4991-AC50-C39B6B7E3273}" srcId="{BD709BF0-766A-4143-AAE5-91A56D0DF13A}" destId="{B74151F7-D398-48CA-B228-D59E7CAC619E}" srcOrd="1" destOrd="0" parTransId="{5862501B-1778-48D8-A903-B66A431B9F4A}" sibTransId="{70D6725B-F979-4435-8E5C-C2DE8478DE2E}"/>
    <dgm:cxn modelId="{A19783A3-4298-4741-B314-78F592D613C2}" type="presOf" srcId="{0F71A853-83DF-4845-A273-01CFAE778F3E}" destId="{70F9CC3B-2EB2-4A2D-9448-5DC75A99342B}" srcOrd="0" destOrd="0" presId="urn:microsoft.com/office/officeart/2005/8/layout/radial3"/>
    <dgm:cxn modelId="{345A69D7-8381-4C28-A2E6-2FB15D10FE78}" srcId="{BD709BF0-766A-4143-AAE5-91A56D0DF13A}" destId="{4DE9AD9B-3F91-4964-ADDD-76591EE22A01}" srcOrd="7" destOrd="0" parTransId="{A3A1049C-70AB-4EDE-9335-169FFDD8CBCF}" sibTransId="{2DD2428C-EC5B-487C-BD4E-A5C7D12AE041}"/>
    <dgm:cxn modelId="{DB3C4636-0FE8-4647-8FDC-BF6108174E49}" type="presOf" srcId="{E06863AA-0022-4185-A98D-B486F1C8A27D}" destId="{CDAEDDF3-9DA8-4768-849B-8FA737092709}" srcOrd="0" destOrd="0" presId="urn:microsoft.com/office/officeart/2005/8/layout/radial3"/>
    <dgm:cxn modelId="{F9793B73-72DE-422D-AE33-C4C64984C0D7}" type="presOf" srcId="{BD709BF0-766A-4143-AAE5-91A56D0DF13A}" destId="{B7E4E89D-8970-49B6-A824-19F284EDB7AB}" srcOrd="0" destOrd="0" presId="urn:microsoft.com/office/officeart/2005/8/layout/radial3"/>
    <dgm:cxn modelId="{3865259D-EE9E-4F40-8003-34F5FAAE57AA}" srcId="{BD709BF0-766A-4143-AAE5-91A56D0DF13A}" destId="{146AD491-6415-4DBE-8921-E27B474A4DEB}" srcOrd="6" destOrd="0" parTransId="{F01DACD2-D377-46B7-A21F-F7852971C3C0}" sibTransId="{01AE711C-AB1B-410C-A105-665CDC591CAC}"/>
    <dgm:cxn modelId="{F423893E-48C4-4D3C-AB76-598C0829EE22}" type="presOf" srcId="{146AD491-6415-4DBE-8921-E27B474A4DEB}" destId="{F8023B8E-7982-4509-8191-2FBCABB42623}" srcOrd="0" destOrd="0" presId="urn:microsoft.com/office/officeart/2005/8/layout/radial3"/>
    <dgm:cxn modelId="{08F38FC1-A46B-4DBB-8BD8-FC7B7B410944}" type="presOf" srcId="{2B5F550B-942F-4FAA-93A6-8696FE074678}" destId="{EA1A63E6-1AE2-4664-AB80-0A7127D4352C}" srcOrd="0" destOrd="0" presId="urn:microsoft.com/office/officeart/2005/8/layout/radial3"/>
    <dgm:cxn modelId="{37DB95EB-698C-4836-9556-394847FAA8E5}" type="presParOf" srcId="{6F165927-84B1-4044-82B6-954D44727C41}" destId="{6DB4A386-F1B6-4B49-9CD7-E11734C2DCF6}" srcOrd="0" destOrd="0" presId="urn:microsoft.com/office/officeart/2005/8/layout/radial3"/>
    <dgm:cxn modelId="{F02FC859-31CB-401E-B9F8-862AD8DDE817}" type="presParOf" srcId="{6DB4A386-F1B6-4B49-9CD7-E11734C2DCF6}" destId="{B7E4E89D-8970-49B6-A824-19F284EDB7AB}" srcOrd="0" destOrd="0" presId="urn:microsoft.com/office/officeart/2005/8/layout/radial3"/>
    <dgm:cxn modelId="{AAAFA73F-B4F7-4DEE-852E-7668C4496BF2}" type="presParOf" srcId="{6DB4A386-F1B6-4B49-9CD7-E11734C2DCF6}" destId="{CDAEDDF3-9DA8-4768-849B-8FA737092709}" srcOrd="1" destOrd="0" presId="urn:microsoft.com/office/officeart/2005/8/layout/radial3"/>
    <dgm:cxn modelId="{4003AB03-8BBD-4A4E-B590-83B4CF94518D}" type="presParOf" srcId="{6DB4A386-F1B6-4B49-9CD7-E11734C2DCF6}" destId="{C8170058-3681-462F-9C02-2433F1610F2A}" srcOrd="2" destOrd="0" presId="urn:microsoft.com/office/officeart/2005/8/layout/radial3"/>
    <dgm:cxn modelId="{A8190E7D-5F93-40EA-AFD9-39797AD6D40F}" type="presParOf" srcId="{6DB4A386-F1B6-4B49-9CD7-E11734C2DCF6}" destId="{70F9CC3B-2EB2-4A2D-9448-5DC75A99342B}" srcOrd="3" destOrd="0" presId="urn:microsoft.com/office/officeart/2005/8/layout/radial3"/>
    <dgm:cxn modelId="{876FE5D0-B712-4D9F-84DE-CA4052D4AA24}" type="presParOf" srcId="{6DB4A386-F1B6-4B49-9CD7-E11734C2DCF6}" destId="{EA1A63E6-1AE2-4664-AB80-0A7127D4352C}" srcOrd="4" destOrd="0" presId="urn:microsoft.com/office/officeart/2005/8/layout/radial3"/>
    <dgm:cxn modelId="{9FF9E51A-45AF-42D3-B5A3-A4AE4EEB15C5}" type="presParOf" srcId="{6DB4A386-F1B6-4B49-9CD7-E11734C2DCF6}" destId="{EBF817DC-29B6-43CF-8777-08FA93F62D9F}" srcOrd="5" destOrd="0" presId="urn:microsoft.com/office/officeart/2005/8/layout/radial3"/>
    <dgm:cxn modelId="{33C63079-E0F1-4874-993A-E05F5F593EAC}" type="presParOf" srcId="{6DB4A386-F1B6-4B49-9CD7-E11734C2DCF6}" destId="{C894C5FF-7E92-44BA-8156-1F78E67E9894}" srcOrd="6" destOrd="0" presId="urn:microsoft.com/office/officeart/2005/8/layout/radial3"/>
    <dgm:cxn modelId="{C9F672CC-921A-430B-B67E-5B59F05561C8}" type="presParOf" srcId="{6DB4A386-F1B6-4B49-9CD7-E11734C2DCF6}" destId="{F8023B8E-7982-4509-8191-2FBCABB42623}" srcOrd="7" destOrd="0" presId="urn:microsoft.com/office/officeart/2005/8/layout/radial3"/>
    <dgm:cxn modelId="{2CCFF1C0-80FF-42C3-8D0D-D10B3AADBA4E}" type="presParOf" srcId="{6DB4A386-F1B6-4B49-9CD7-E11734C2DCF6}" destId="{79A55DE1-BF37-4EDC-AF3D-262C6BAD0761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4E89D-8970-49B6-A824-19F284EDB7AB}">
      <dsp:nvSpPr>
        <dsp:cNvPr id="0" name=""/>
        <dsp:cNvSpPr/>
      </dsp:nvSpPr>
      <dsp:spPr>
        <a:xfrm>
          <a:off x="2508493" y="1468941"/>
          <a:ext cx="3659468" cy="3659468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latin typeface="Times New Roman" pitchFamily="18" charset="0"/>
              <a:cs typeface="Times New Roman" pitchFamily="18" charset="0"/>
            </a:rPr>
            <a:t>ERLEBNISPÄDAGOGIK MUSS:</a:t>
          </a:r>
          <a:endParaRPr lang="pl-PL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44410" y="2004858"/>
        <a:ext cx="2587634" cy="2587634"/>
      </dsp:txXfrm>
    </dsp:sp>
    <dsp:sp modelId="{CDAEDDF3-9DA8-4768-849B-8FA737092709}">
      <dsp:nvSpPr>
        <dsp:cNvPr id="0" name=""/>
        <dsp:cNvSpPr/>
      </dsp:nvSpPr>
      <dsp:spPr>
        <a:xfrm>
          <a:off x="3392448" y="0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2"/>
            <a:satOff val="752"/>
            <a:lumOff val="662"/>
            <a:alphaOff val="375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Times New Roman" pitchFamily="18" charset="0"/>
              <a:cs typeface="Times New Roman" pitchFamily="18" charset="0"/>
            </a:rPr>
            <a:t>Erlebnis und Erfahrung in der Natur beinhalten</a:t>
          </a:r>
          <a:endParaRPr lang="pl-PL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60406" y="267958"/>
        <a:ext cx="1293818" cy="1293818"/>
      </dsp:txXfrm>
    </dsp:sp>
    <dsp:sp modelId="{C8170058-3681-462F-9C02-2433F1610F2A}">
      <dsp:nvSpPr>
        <dsp:cNvPr id="0" name=""/>
        <dsp:cNvSpPr/>
      </dsp:nvSpPr>
      <dsp:spPr>
        <a:xfrm>
          <a:off x="5108506" y="698663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4"/>
            <a:satOff val="1505"/>
            <a:lumOff val="1324"/>
            <a:alphaOff val="75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Times New Roman" pitchFamily="18" charset="0"/>
              <a:cs typeface="Times New Roman" pitchFamily="18" charset="0"/>
            </a:rPr>
            <a:t>Jugendliche im Prozess des Erwachsenwerdens unterstützen</a:t>
          </a:r>
          <a:endParaRPr lang="pl-PL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76464" y="966621"/>
        <a:ext cx="1293818" cy="1293818"/>
      </dsp:txXfrm>
    </dsp:sp>
    <dsp:sp modelId="{70F9CC3B-2EB2-4A2D-9448-5DC75A99342B}">
      <dsp:nvSpPr>
        <dsp:cNvPr id="0" name=""/>
        <dsp:cNvSpPr/>
      </dsp:nvSpPr>
      <dsp:spPr>
        <a:xfrm>
          <a:off x="5806516" y="2383808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6"/>
            <a:satOff val="2257"/>
            <a:lumOff val="1985"/>
            <a:alphaOff val="1125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Times New Roman" pitchFamily="18" charset="0"/>
              <a:cs typeface="Times New Roman" pitchFamily="18" charset="0"/>
            </a:rPr>
            <a:t>soziale Beziehungen schaffen</a:t>
          </a:r>
          <a:endParaRPr lang="pl-PL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74474" y="2651766"/>
        <a:ext cx="1293818" cy="1293818"/>
      </dsp:txXfrm>
    </dsp:sp>
    <dsp:sp modelId="{EA1A63E6-1AE2-4664-AB80-0A7127D4352C}">
      <dsp:nvSpPr>
        <dsp:cNvPr id="0" name=""/>
        <dsp:cNvSpPr/>
      </dsp:nvSpPr>
      <dsp:spPr>
        <a:xfrm>
          <a:off x="5119521" y="4112083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8"/>
            <a:satOff val="3009"/>
            <a:lumOff val="2647"/>
            <a:alphaOff val="1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Times New Roman" pitchFamily="18" charset="0"/>
              <a:cs typeface="Times New Roman" pitchFamily="18" charset="0"/>
            </a:rPr>
            <a:t>fachliches Wissen zum Erreichen der Ziele vermitteln</a:t>
          </a:r>
          <a:endParaRPr lang="pl-PL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7479" y="4380041"/>
        <a:ext cx="1293818" cy="1293818"/>
      </dsp:txXfrm>
    </dsp:sp>
    <dsp:sp modelId="{EBF817DC-29B6-43CF-8777-08FA93F62D9F}">
      <dsp:nvSpPr>
        <dsp:cNvPr id="0" name=""/>
        <dsp:cNvSpPr/>
      </dsp:nvSpPr>
      <dsp:spPr>
        <a:xfrm>
          <a:off x="3423360" y="4766964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11"/>
            <a:satOff val="3761"/>
            <a:lumOff val="3309"/>
            <a:alphaOff val="1875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>
              <a:latin typeface="Times New Roman" pitchFamily="18" charset="0"/>
              <a:cs typeface="Times New Roman" pitchFamily="18" charset="0"/>
            </a:rPr>
            <a:t>Mitverantwortung jedes Teilnehmers für das Erreichen der Ziele</a:t>
          </a:r>
          <a:r>
            <a:rPr lang="pl-PL" sz="1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de-DE" sz="1200" kern="1200" dirty="0" smtClean="0">
              <a:latin typeface="Times New Roman" pitchFamily="18" charset="0"/>
              <a:cs typeface="Times New Roman" pitchFamily="18" charset="0"/>
            </a:rPr>
            <a:t>einfordern</a:t>
          </a:r>
          <a:endParaRPr lang="pl-PL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91318" y="5034922"/>
        <a:ext cx="1293818" cy="1293818"/>
      </dsp:txXfrm>
    </dsp:sp>
    <dsp:sp modelId="{C894C5FF-7E92-44BA-8156-1F78E67E9894}">
      <dsp:nvSpPr>
        <dsp:cNvPr id="0" name=""/>
        <dsp:cNvSpPr/>
      </dsp:nvSpPr>
      <dsp:spPr>
        <a:xfrm>
          <a:off x="1738215" y="4068954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13"/>
            <a:satOff val="4514"/>
            <a:lumOff val="3971"/>
            <a:alphaOff val="225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latin typeface="Times New Roman" pitchFamily="18" charset="0"/>
              <a:cs typeface="Times New Roman" pitchFamily="18" charset="0"/>
            </a:rPr>
            <a:t>neben Pädagogen auch fachliches Personal hinzuziehen, um sich</a:t>
          </a:r>
          <a:r>
            <a:rPr lang="pl-PL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pl-PL" sz="1400" kern="1200" dirty="0" err="1" smtClean="0">
              <a:latin typeface="Times New Roman" pitchFamily="18" charset="0"/>
              <a:cs typeface="Times New Roman" pitchFamily="18" charset="0"/>
            </a:rPr>
            <a:t>sachlich</a:t>
          </a:r>
          <a:r>
            <a:rPr lang="pl-PL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pl-PL" sz="1400" kern="1200" dirty="0" err="1" smtClean="0">
              <a:latin typeface="Times New Roman" pitchFamily="18" charset="0"/>
              <a:cs typeface="Times New Roman" pitchFamily="18" charset="0"/>
            </a:rPr>
            <a:t>zu</a:t>
          </a:r>
          <a:r>
            <a:rPr lang="pl-PL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pl-PL" sz="1400" kern="1200" dirty="0" err="1" smtClean="0">
              <a:latin typeface="Times New Roman" pitchFamily="18" charset="0"/>
              <a:cs typeface="Times New Roman" pitchFamily="18" charset="0"/>
            </a:rPr>
            <a:t>vermitteln</a:t>
          </a:r>
          <a:endParaRPr lang="pl-PL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06173" y="4336912"/>
        <a:ext cx="1293818" cy="1293818"/>
      </dsp:txXfrm>
    </dsp:sp>
    <dsp:sp modelId="{F8023B8E-7982-4509-8191-2FBCABB42623}">
      <dsp:nvSpPr>
        <dsp:cNvPr id="0" name=""/>
        <dsp:cNvSpPr/>
      </dsp:nvSpPr>
      <dsp:spPr>
        <a:xfrm>
          <a:off x="1040205" y="2383808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15"/>
            <a:satOff val="5266"/>
            <a:lumOff val="4632"/>
            <a:alphaOff val="2625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latin typeface="Times New Roman" pitchFamily="18" charset="0"/>
              <a:cs typeface="Times New Roman" pitchFamily="18" charset="0"/>
            </a:rPr>
            <a:t>kontrolliertes Risiko beinhalten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8163" y="2651766"/>
        <a:ext cx="1293818" cy="1293818"/>
      </dsp:txXfrm>
    </dsp:sp>
    <dsp:sp modelId="{79A55DE1-BF37-4EDC-AF3D-262C6BAD0761}">
      <dsp:nvSpPr>
        <dsp:cNvPr id="0" name=""/>
        <dsp:cNvSpPr/>
      </dsp:nvSpPr>
      <dsp:spPr>
        <a:xfrm>
          <a:off x="1738215" y="698663"/>
          <a:ext cx="1829734" cy="1829734"/>
        </a:xfrm>
        <a:prstGeom prst="ellipse">
          <a:avLst/>
        </a:prstGeom>
        <a:solidFill>
          <a:schemeClr val="accent3">
            <a:shade val="80000"/>
            <a:alpha val="50000"/>
            <a:hueOff val="-17"/>
            <a:satOff val="6018"/>
            <a:lumOff val="5294"/>
            <a:alphaOff val="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latin typeface="Times New Roman" pitchFamily="18" charset="0"/>
              <a:cs typeface="Times New Roman" pitchFamily="18" charset="0"/>
            </a:rPr>
            <a:t>erzieherisch gemeint sein</a:t>
          </a:r>
          <a:endParaRPr lang="pl-PL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06173" y="966621"/>
        <a:ext cx="1293818" cy="1293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CB821-8286-46AB-A08C-AA85EEFEABB7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3BB9-4FD6-4441-8A4C-8F21D0ADB6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39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63BB9-4FD6-4441-8A4C-8F21D0ADB67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40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536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44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3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33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9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03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16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4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35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71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61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3000">
              <a:srgbClr val="92D050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9ECFD-D554-4549-8C4D-5F2B41103569}" type="datetimeFigureOut">
              <a:rPr lang="pl-PL" smtClean="0"/>
              <a:t>31.01.2017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8841F-CBDC-424E-A3FB-F6D01CDB1E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54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enterra.de/definition-erlebnispaedagogik-bei-aventerra" TargetMode="External"/><Relationship Id="rId2" Type="http://schemas.openxmlformats.org/officeDocument/2006/relationships/hyperlink" Target="http://www.new-institut.de/erlebnispaedagogik/ausbildung-erlebnispaedagogik-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lanoalto.ch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2089956" cy="208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173723" y="3068959"/>
            <a:ext cx="6582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ERLEBNISPÄDAGOGIK</a:t>
            </a:r>
            <a:endParaRPr lang="pl-PL" sz="4400" b="1" dirty="0"/>
          </a:p>
        </p:txBody>
      </p:sp>
      <p:sp>
        <p:nvSpPr>
          <p:cNvPr id="5" name="Prostokąt 4"/>
          <p:cNvSpPr/>
          <p:nvPr/>
        </p:nvSpPr>
        <p:spPr>
          <a:xfrm>
            <a:off x="5076056" y="4804487"/>
            <a:ext cx="37754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Bearbeitet von: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Karolina Bajda</a:t>
            </a:r>
            <a:br>
              <a:rPr lang="de-DE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Anna Fic</a:t>
            </a:r>
            <a:br>
              <a:rPr lang="de-DE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Betreuungs- und Erziehungspädagogik</a:t>
            </a:r>
            <a:br>
              <a:rPr lang="de-DE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5. Semester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Bachelorstudium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dirty="0" smtClean="0">
                <a:latin typeface="Times New Roman" pitchFamily="18" charset="0"/>
                <a:cs typeface="Times New Roman" pitchFamily="18" charset="0"/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332656"/>
            <a:ext cx="84249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ERFOLGSKRITERIEN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de-DE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ganzheitliches Erleben ermöglichen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Problemstellung muss Strategie, Flexibilität, Konfliktfähigkeit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erfordern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Prozess der Problemlösung muss im Vordergrund stehen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Problemstellung muss Transfer in den Alltag ermöglichen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Problemstellung muss auf die Gruppe angepasst sein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Problemstellung muss herausfordernd, aber nicht unlösbar sein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Teilnehmer müssen sich eigene Ziele stecken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Reflexion muss fester Bestandteil sein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Znalezio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73016"/>
            <a:ext cx="4566084" cy="27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nalezio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4" y="3573016"/>
            <a:ext cx="3505200" cy="27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678572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„Alles, was passieren kann, 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wird irgendwann passieren.“</a:t>
            </a: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96" y="2359125"/>
            <a:ext cx="5715000" cy="381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8000" endPos="65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4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836712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„Nur wer das Gleichgewicht mal verloren hat, </a:t>
            </a:r>
          </a:p>
          <a:p>
            <a:pPr algn="ctr"/>
            <a:r>
              <a:rPr lang="de-DE" sz="2800" dirty="0" smtClean="0">
                <a:latin typeface="Times New Roman" pitchFamily="18" charset="0"/>
                <a:cs typeface="Times New Roman" pitchFamily="18" charset="0"/>
              </a:rPr>
              <a:t>hat gelernt, was Gleichgewicht bedeutet.“</a:t>
            </a: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76" y="2492896"/>
            <a:ext cx="6873552" cy="351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4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6" y="3993167"/>
            <a:ext cx="4045632" cy="26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332656"/>
            <a:ext cx="8964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Alpenüberquerung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Große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Herausforderung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Bei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unserer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Trekking-Tour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quer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durch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alpine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Landschaft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gibt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es 2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Routen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pl-PL" i="1" dirty="0" err="1" smtClean="0">
                <a:latin typeface="Times New Roman" pitchFamily="18" charset="0"/>
                <a:cs typeface="Times New Roman" pitchFamily="18" charset="0"/>
              </a:rPr>
              <a:t>Route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Oberstdorf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bis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Zams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(7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Tage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pl-PL" i="1" dirty="0" err="1" smtClean="0">
                <a:latin typeface="Times New Roman" pitchFamily="18" charset="0"/>
                <a:cs typeface="Times New Roman" pitchFamily="18" charset="0"/>
              </a:rPr>
              <a:t>Route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i="1" dirty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dirty="0" err="1" smtClean="0">
                <a:latin typeface="Times New Roman" pitchFamily="18" charset="0"/>
                <a:cs typeface="Times New Roman" pitchFamily="18" charset="0"/>
              </a:rPr>
              <a:t>Oberstdorf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bis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Meran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(11Tage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64" y="1988840"/>
            <a:ext cx="2004327" cy="200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72" y="3972870"/>
            <a:ext cx="3592584" cy="269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91" y="1772817"/>
            <a:ext cx="3327397" cy="222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476672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>
                <a:latin typeface="Times New Roman" pitchFamily="18" charset="0"/>
                <a:cs typeface="Times New Roman" pitchFamily="18" charset="0"/>
              </a:rPr>
              <a:t>Paddelvergnügen </a:t>
            </a:r>
            <a:r>
              <a:rPr lang="de-DE" sz="3200" b="1" dirty="0">
                <a:latin typeface="Times New Roman" pitchFamily="18" charset="0"/>
                <a:cs typeface="Times New Roman" pitchFamily="18" charset="0"/>
              </a:rPr>
              <a:t>in Mecklenburg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Möglichkeiten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   Einführung in Paddel- und Sicherungstechniken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   Tägliche Kanutouren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   Radtour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   Interaktions- und Geländespiele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   Orientierungslauf mit Karte und Kompass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    Nachtwanderung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3203848" cy="213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4365105"/>
            <a:ext cx="3212389" cy="213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59" y="4365104"/>
            <a:ext cx="2847864" cy="213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Znalezione obrazy dla zapytania erlebnispädagog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59" y="2466529"/>
            <a:ext cx="2847862" cy="18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1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2" y="3839933"/>
            <a:ext cx="4225652" cy="281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3528" y="332656"/>
            <a:ext cx="913768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Die Reise zu sich </a:t>
            </a:r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selbst</a:t>
            </a:r>
            <a:endParaRPr lang="pl-PL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de-DE" dirty="0">
              <a:latin typeface="Times New Roman" pitchFamily="18" charset="0"/>
              <a:cs typeface="Times New Roman" pitchFamily="18" charset="0"/>
            </a:endParaRPr>
          </a:p>
          <a:p>
            <a:r>
              <a:rPr lang="de-DE" b="1" dirty="0" smtClean="0">
                <a:latin typeface="Times New Roman" pitchFamily="18" charset="0"/>
                <a:cs typeface="Times New Roman" pitchFamily="18" charset="0"/>
              </a:rPr>
              <a:t>Möglichkeiten</a:t>
            </a:r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Orientierungslauf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mit Karte und Kompass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Abenteuer-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und Geländespiele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Das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eigene Biwak bauen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Solo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(Zeit mit sich allein in der Natur)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Persönliche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Beratungsgespräche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Feuer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machen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Bogenschießen</a:t>
            </a:r>
            <a:endParaRPr lang="de-DE" dirty="0">
              <a:latin typeface="Times New Roman" pitchFamily="18" charset="0"/>
              <a:cs typeface="Times New Roman" pitchFamily="18" charset="0"/>
            </a:endParaRPr>
          </a:p>
          <a:p>
            <a:endParaRPr lang="de-DE" dirty="0"/>
          </a:p>
          <a:p>
            <a:endParaRPr lang="pl-PL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3" y="3839933"/>
            <a:ext cx="4225652" cy="281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4" y="1022832"/>
            <a:ext cx="4225652" cy="281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332656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>
                <a:latin typeface="Times New Roman" pitchFamily="18" charset="0"/>
                <a:cs typeface="Times New Roman" pitchFamily="18" charset="0"/>
              </a:rPr>
              <a:t>und</a:t>
            </a:r>
            <a:r>
              <a:rPr lang="pl-PL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latin typeface="Times New Roman" pitchFamily="18" charset="0"/>
                <a:cs typeface="Times New Roman" pitchFamily="18" charset="0"/>
              </a:rPr>
              <a:t>Firmenevents</a:t>
            </a:r>
            <a:endParaRPr lang="pl-PL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auf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dem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Firmengelände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mit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Seilelementen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mit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Klettern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in der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Wildnis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im Kanu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Teamtrainings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mit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Bogenschießen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6325"/>
            <a:ext cx="4075295" cy="271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96325"/>
            <a:ext cx="4081636" cy="272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1412776"/>
            <a:ext cx="3001516" cy="22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05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548680"/>
            <a:ext cx="7992888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Wortschatz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zum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Thema</a:t>
            </a:r>
            <a:r>
              <a:rPr lang="pl-PL" sz="2000" dirty="0" smtClean="0"/>
              <a:t>:</a:t>
            </a:r>
          </a:p>
          <a:p>
            <a:pPr algn="just"/>
            <a:endParaRPr lang="pl-PL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Gelegenheit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-en 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okazja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Sicherheit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bezpieczeństwo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Erfahrung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, -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doświadczenie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Mitverantwortung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współodpowiedzialność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Risiko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ryzyko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Therapie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terapia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Motivation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motywacja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Erfolgserlebnis-se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poczucie spełnienia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Gleichgewicht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równowaga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Herausforderung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wyzwanie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Aufgabe</a:t>
            </a:r>
            <a:r>
              <a:rPr lang="pl-PL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-n- </a:t>
            </a: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zadanie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Persönlichkeitsentwicklung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-rozwój osobowości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Beziehung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 en-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związek, kontakt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de-DE" sz="2000" b="1" dirty="0" err="1" smtClean="0">
                <a:latin typeface="Times New Roman" pitchFamily="18" charset="0"/>
                <a:cs typeface="Times New Roman" pitchFamily="18" charset="0"/>
              </a:rPr>
              <a:t>rreichen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osiągnąć</a:t>
            </a:r>
          </a:p>
          <a:p>
            <a:pPr marL="342900" lvl="0" indent="-342900" algn="just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endParaRPr lang="pl-PL" sz="2000" dirty="0"/>
          </a:p>
          <a:p>
            <a:pPr marL="342900" indent="-342900" algn="just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000" dirty="0" smtClean="0"/>
          </a:p>
          <a:p>
            <a:pPr marL="457200" indent="-457200" algn="just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79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39552" y="836712"/>
            <a:ext cx="74168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er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Teilnehmer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-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uczestnik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Abenteuer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-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przygoda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Beratungsgespräch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, -e 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rozmowa z doradcą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Wildnis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pustkowie, odludzie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Bogenschießen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łucznictwo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de-DE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erantwortlich</a:t>
            </a: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odpowiedzialny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lettern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wspinać się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Kanu,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-s 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kajak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Sicherungstechniken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system zabezpieczeń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Körperbewusstsein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świadomość możliwości własnego ciała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2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Umweltbewusstsein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-świadomość ekologiczna</a:t>
            </a:r>
            <a:endParaRPr lang="pl-PL" sz="2000" dirty="0"/>
          </a:p>
          <a:p>
            <a:pPr marL="285750" indent="-285750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4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504" y="260648"/>
            <a:ext cx="8939627" cy="196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Bibliografie/</a:t>
            </a:r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Quellen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>
                <a:latin typeface="Times New Roman" pitchFamily="18" charset="0"/>
                <a:cs typeface="Times New Roman" pitchFamily="18" charset="0"/>
                <a:hlinkClick r:id="rId2"/>
              </a:rPr>
              <a:t>http://www.new-institut.de/erlebnispaedagogik/ausbildung-erlebnispaedagogik-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www.aventerra.de/definition-erlebnispaedagogik-bei-aventerra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latin typeface="Times New Roman" pitchFamily="18" charset="0"/>
                <a:cs typeface="Times New Roman" pitchFamily="18" charset="0"/>
                <a:hlinkClick r:id="rId4"/>
              </a:rPr>
              <a:t>http://www.planoalto.ch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pl-PL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692696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Gebt </a:t>
            </a:r>
            <a:r>
              <a:rPr lang="de-DE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den </a:t>
            </a: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Kinder</a:t>
            </a:r>
            <a:r>
              <a:rPr lang="pl-PL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Gelegenheit, sich selbst zu entdecken…</a:t>
            </a:r>
          </a:p>
          <a:p>
            <a:pPr lvl="0" algn="ctr"/>
            <a:r>
              <a:rPr lang="de-DE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Lasst sie Triumph und Niederlage erleben…</a:t>
            </a:r>
          </a:p>
          <a:p>
            <a:pPr lvl="0" algn="ctr"/>
            <a:r>
              <a:rPr lang="de-DE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Weist ihnen verantwortlich Aufgaben zu, bei denen zu versagen,</a:t>
            </a:r>
          </a:p>
          <a:p>
            <a:pPr lvl="0" algn="ctr"/>
            <a:r>
              <a:rPr lang="de-DE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den kleinen Staat gefährden heißt</a:t>
            </a: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pl-PL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Übt </a:t>
            </a:r>
            <a:r>
              <a:rPr lang="de-DE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die Phantasie.</a:t>
            </a:r>
            <a:r>
              <a:rPr lang="pl-PL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0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852936"/>
            <a:ext cx="5715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1556978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800" b="1" dirty="0" smtClean="0">
                <a:latin typeface="Times New Roman" pitchFamily="18" charset="0"/>
                <a:cs typeface="Times New Roman" pitchFamily="18" charset="0"/>
              </a:rPr>
              <a:t>Vielen Dank </a:t>
            </a:r>
            <a:br>
              <a:rPr lang="de-DE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sz="4800" b="1" dirty="0" smtClean="0">
                <a:latin typeface="Times New Roman" pitchFamily="18" charset="0"/>
                <a:cs typeface="Times New Roman" pitchFamily="18" charset="0"/>
              </a:rPr>
              <a:t>für Ihre Aufmerksamkeit</a:t>
            </a:r>
            <a:endParaRPr lang="pl-PL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8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DE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3" y="692696"/>
            <a:ext cx="81531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Definition:</a:t>
            </a:r>
          </a:p>
          <a:p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„…Erlebnispädagogik als spezifische Ausformung des Konzeptes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eines offenen, natürlichen und sozialen Erfahrungslernens…“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Erlebnispädagogik ist eine handlungsorientierte Methode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will durch  exemplarische Lernprozesse, in denen junge  Menschen vor physische, psychische und soziale Herausforderungen gestellt werden, diese in ihrer Persönlichkeitsentwicklung fördern und sie dazu befähigen, ihre Lebenswelt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verantwortlich zu gestalten.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818845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>
                <a:latin typeface="Times New Roman" pitchFamily="18" charset="0"/>
                <a:cs typeface="Times New Roman" pitchFamily="18" charset="0"/>
              </a:rPr>
              <a:t>„Lernen durch Kopf, Herz und Hand.“</a:t>
            </a:r>
          </a:p>
          <a:p>
            <a:pPr algn="ctr"/>
            <a:r>
              <a:rPr lang="de-DE" sz="3200" b="1" dirty="0" smtClean="0">
                <a:latin typeface="Times New Roman" pitchFamily="18" charset="0"/>
                <a:cs typeface="Times New Roman" pitchFamily="18" charset="0"/>
              </a:rPr>
              <a:t>(K. Hahn)</a:t>
            </a:r>
            <a:endParaRPr lang="de-DE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96" y="2492896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6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55576" y="6926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Kontext Schule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Aufgabenanforderung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wenig Materialaufwand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“wenig”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Zeitaufwand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für große Gruppen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hohe Sicherheit</a:t>
            </a:r>
            <a:endParaRPr lang="de-DE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6120680" cy="50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62366666"/>
              </p:ext>
            </p:extLst>
          </p:nvPr>
        </p:nvGraphicFramePr>
        <p:xfrm>
          <a:off x="251520" y="188640"/>
          <a:ext cx="8676456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20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260648"/>
            <a:ext cx="83529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Zielgruppen: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Generell jede Altersgruppe ab dem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Kindesalter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Anwendungsgebiete: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Integrationshilfe (Behinderte;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sozial Benachteiligte, Migranten)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Therapie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Rehabilitation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>
                <a:latin typeface="Times New Roman" pitchFamily="18" charset="0"/>
                <a:cs typeface="Times New Roman" pitchFamily="18" charset="0"/>
              </a:rPr>
              <a:t>Resozialisation</a:t>
            </a:r>
            <a:endParaRPr lang="de-DE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de-DE" dirty="0"/>
          </a:p>
        </p:txBody>
      </p:sp>
      <p:pic>
        <p:nvPicPr>
          <p:cNvPr id="3076" name="Picture 4" descr="Znalezione obrazy dla zapytania rehabilitac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79637"/>
            <a:ext cx="7959141" cy="44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>
                <a:latin typeface="Times New Roman" pitchFamily="18" charset="0"/>
                <a:cs typeface="Times New Roman" pitchFamily="18" charset="0"/>
              </a:rPr>
              <a:t>ZIELE</a:t>
            </a:r>
          </a:p>
          <a:p>
            <a:r>
              <a:rPr lang="de-DE" b="1" i="1" dirty="0" smtClean="0">
                <a:latin typeface="Times New Roman" pitchFamily="18" charset="0"/>
                <a:cs typeface="Times New Roman" pitchFamily="18" charset="0"/>
              </a:rPr>
              <a:t>Kinder/Jugendliche: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Persönlichkeit bilden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Soziale Kompetenz verbessern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Fähigkeit vermitteln, zu helfen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dirty="0" smtClean="0">
                <a:latin typeface="Times New Roman" pitchFamily="18" charset="0"/>
                <a:cs typeface="Times New Roman" pitchFamily="18" charset="0"/>
              </a:rPr>
            </a:b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bzw. sich helfen zu lassen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Natur- und Umweltbewusstsein entwickeln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Wertevermittlung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Konfliktlösungsstrategien entwickeln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persönliche Grenzen erfahren und erweitern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Körperbewusstsein vermitteln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Eigenverantwortung und - initiative zeigen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Motivation vermitteln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endParaRPr lang="de-DE" dirty="0"/>
          </a:p>
        </p:txBody>
      </p:sp>
      <p:sp>
        <p:nvSpPr>
          <p:cNvPr id="4" name="Prostokąt 3"/>
          <p:cNvSpPr/>
          <p:nvPr/>
        </p:nvSpPr>
        <p:spPr>
          <a:xfrm>
            <a:off x="4572000" y="34311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b="1" i="1" dirty="0" smtClean="0">
                <a:latin typeface="Times New Roman" pitchFamily="18" charset="0"/>
                <a:cs typeface="Times New Roman" pitchFamily="18" charset="0"/>
              </a:rPr>
              <a:t>Firmenbereich/Professional: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err="1" smtClean="0">
                <a:latin typeface="Times New Roman" pitchFamily="18" charset="0"/>
                <a:cs typeface="Times New Roman" pitchFamily="18" charset="0"/>
              </a:rPr>
              <a:t>Teambuilding</a:t>
            </a:r>
            <a:endParaRPr lang="de-DE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Kommunikation verbessern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Kooperation und Vertrauen stärken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Integration aller Gruppenmitglieder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Gemeinsame Zielsetzung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Qualität des Konfliktmanagements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verbessern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latin typeface="Times New Roman" pitchFamily="18" charset="0"/>
                <a:cs typeface="Times New Roman" pitchFamily="18" charset="0"/>
              </a:rPr>
              <a:t>Selbstwertgefühl der Teilnehmer fördern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80" y="692696"/>
            <a:ext cx="3474640" cy="260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2913"/>
            <a:ext cx="3960440" cy="26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260648"/>
            <a:ext cx="532859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Qualifikationsprofil eines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Gruppenleiters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Verbalisierungskompetenz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Persönlich-soziale Kompetenz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Methodenkompetenz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Leistungskompetenz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Pädagogische und natursportliche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Kompetenz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de-DE" sz="2000" b="1" dirty="0" smtClean="0">
                <a:latin typeface="Times New Roman" pitchFamily="18" charset="0"/>
                <a:cs typeface="Times New Roman" pitchFamily="18" charset="0"/>
              </a:rPr>
              <a:t>weitere Vorteile...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Konfliktbewältigung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Selbsterfahrung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Erfolgserlebnisse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Perspektivenwechsel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Kreativitätsförderung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de-D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60721"/>
            <a:ext cx="5710944" cy="301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55" y="1257556"/>
            <a:ext cx="3337553" cy="250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4" y="4736457"/>
            <a:ext cx="3026830" cy="20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4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596</Words>
  <Application>Microsoft Office PowerPoint</Application>
  <PresentationFormat>Pokaz na ekranie (4:3)</PresentationFormat>
  <Paragraphs>168</Paragraphs>
  <Slides>20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</dc:creator>
  <cp:lastModifiedBy>Magdalena</cp:lastModifiedBy>
  <cp:revision>27</cp:revision>
  <dcterms:created xsi:type="dcterms:W3CDTF">2016-11-25T17:06:32Z</dcterms:created>
  <dcterms:modified xsi:type="dcterms:W3CDTF">2017-01-31T06:57:29Z</dcterms:modified>
</cp:coreProperties>
</file>