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5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pl-PL" smtClean="0"/>
              <a:t>Kliknij, aby edytować styl</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100823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CC7250BA-D150-4DD7-92C6-C349D57742F0}" type="datetimeFigureOut">
              <a:rPr lang="pl-PL" smtClean="0"/>
              <a:t>12.06.2016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424695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pl-PL" smtClean="0"/>
              <a:t>Kliknij, aby edytować styl</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184631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pl-PL" smtClean="0"/>
              <a:t>Kliknij, aby edytować styl</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smtClean="0"/>
              <a:t>Kliknij, aby edytować style wzorca tekstu</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BC2F99-1B3D-42A8-B9DF-30BF3FD61C77}" type="slidenum">
              <a:rPr lang="pl-PL" smtClean="0"/>
              <a:t>‹#›</a:t>
            </a:fld>
            <a:endParaRPr lang="pl-PL"/>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4433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110590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7250BA-D150-4DD7-92C6-C349D57742F0}" type="datetimeFigureOut">
              <a:rPr lang="pl-PL" smtClean="0"/>
              <a:t>12.06.2016</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297950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7250BA-D150-4DD7-92C6-C349D57742F0}" type="datetimeFigureOut">
              <a:rPr lang="pl-PL" smtClean="0"/>
              <a:t>12.06.2016</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175486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975868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pl-PL" smtClean="0"/>
              <a:t>Kliknij, aby edytować styl</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186927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122243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127437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CC7250BA-D150-4DD7-92C6-C349D57742F0}" type="datetimeFigureOut">
              <a:rPr lang="pl-PL" smtClean="0"/>
              <a:t>12.06.2016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70880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CC7250BA-D150-4DD7-92C6-C349D57742F0}" type="datetimeFigureOut">
              <a:rPr lang="pl-PL" smtClean="0"/>
              <a:t>12.06.2016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37248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7" name="Date Placeholder 2"/>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87054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267265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7" name="Date Placeholder 4"/>
          <p:cNvSpPr>
            <a:spLocks noGrp="1"/>
          </p:cNvSpPr>
          <p:nvPr>
            <p:ph type="dt" sz="half" idx="10"/>
          </p:nvPr>
        </p:nvSpPr>
        <p:spPr/>
        <p:txBody>
          <a:bodyPr/>
          <a:lstStyle/>
          <a:p>
            <a:fld id="{CC7250BA-D150-4DD7-92C6-C349D57742F0}" type="datetimeFigureOut">
              <a:rPr lang="pl-PL" smtClean="0"/>
              <a:t>12.06.2016</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14924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CC7250BA-D150-4DD7-92C6-C349D57742F0}" type="datetimeFigureOut">
              <a:rPr lang="pl-PL" smtClean="0"/>
              <a:t>12.06.2016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9BC2F99-1B3D-42A8-B9DF-30BF3FD61C77}" type="slidenum">
              <a:rPr lang="pl-PL" smtClean="0"/>
              <a:t>‹#›</a:t>
            </a:fld>
            <a:endParaRPr lang="pl-PL"/>
          </a:p>
        </p:txBody>
      </p:sp>
    </p:spTree>
    <p:extLst>
      <p:ext uri="{BB962C8B-B14F-4D97-AF65-F5344CB8AC3E}">
        <p14:creationId xmlns:p14="http://schemas.microsoft.com/office/powerpoint/2010/main" val="1516991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pl-PL" smtClean="0"/>
              <a:t>Kliknij, aby edytować styl</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7250BA-D150-4DD7-92C6-C349D57742F0}" type="datetimeFigureOut">
              <a:rPr lang="pl-PL" smtClean="0"/>
              <a:t>12.06.2016</a:t>
            </a:fld>
            <a:endParaRPr lang="pl-PL"/>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9BC2F99-1B3D-42A8-B9DF-30BF3FD61C77}" type="slidenum">
              <a:rPr lang="pl-PL" smtClean="0"/>
              <a:t>‹#›</a:t>
            </a:fld>
            <a:endParaRPr lang="pl-PL"/>
          </a:p>
        </p:txBody>
      </p:sp>
    </p:spTree>
    <p:extLst>
      <p:ext uri="{BB962C8B-B14F-4D97-AF65-F5344CB8AC3E}">
        <p14:creationId xmlns:p14="http://schemas.microsoft.com/office/powerpoint/2010/main" val="968130561"/>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0" y="5373216"/>
            <a:ext cx="9144000" cy="14847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ctrTitle"/>
          </p:nvPr>
        </p:nvSpPr>
        <p:spPr>
          <a:xfrm>
            <a:off x="395536" y="404664"/>
            <a:ext cx="8352928" cy="3329581"/>
          </a:xfrm>
        </p:spPr>
        <p:txBody>
          <a:bodyPr/>
          <a:lstStyle/>
          <a:p>
            <a:r>
              <a:rPr lang="pl-PL" sz="3200" b="1" dirty="0" smtClean="0"/>
              <a:t>THEMA:</a:t>
            </a:r>
            <a:r>
              <a:rPr lang="pl-PL" dirty="0"/>
              <a:t/>
            </a:r>
            <a:br>
              <a:rPr lang="pl-PL" dirty="0"/>
            </a:br>
            <a:r>
              <a:rPr lang="pl-PL" sz="6600" dirty="0" err="1" smtClean="0"/>
              <a:t>Europäische</a:t>
            </a:r>
            <a:r>
              <a:rPr lang="pl-PL" sz="6600" dirty="0" smtClean="0"/>
              <a:t> </a:t>
            </a:r>
            <a:r>
              <a:rPr lang="pl-PL" sz="6600" dirty="0"/>
              <a:t>Union</a:t>
            </a:r>
          </a:p>
        </p:txBody>
      </p:sp>
      <p:sp>
        <p:nvSpPr>
          <p:cNvPr id="3" name="Podtytuł 2"/>
          <p:cNvSpPr>
            <a:spLocks noGrp="1"/>
          </p:cNvSpPr>
          <p:nvPr>
            <p:ph type="subTitle" idx="1"/>
          </p:nvPr>
        </p:nvSpPr>
        <p:spPr>
          <a:xfrm>
            <a:off x="471312" y="3861048"/>
            <a:ext cx="6620968" cy="861420"/>
          </a:xfrm>
        </p:spPr>
        <p:txBody>
          <a:bodyPr/>
          <a:lstStyle/>
          <a:p>
            <a:r>
              <a:rPr lang="pl-PL" dirty="0" err="1" smtClean="0"/>
              <a:t>Bearbeitet</a:t>
            </a:r>
            <a:r>
              <a:rPr lang="pl-PL" dirty="0" smtClean="0"/>
              <a:t> von: Kamil Karpiński</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7410" y="0"/>
            <a:ext cx="1403648" cy="1403648"/>
          </a:xfrm>
          <a:prstGeom prst="rect">
            <a:avLst/>
          </a:prstGeom>
        </p:spPr>
      </p:pic>
      <p:sp>
        <p:nvSpPr>
          <p:cNvPr id="5" name="pole tekstowe 4"/>
          <p:cNvSpPr txBox="1"/>
          <p:nvPr/>
        </p:nvSpPr>
        <p:spPr>
          <a:xfrm>
            <a:off x="395536" y="5484711"/>
            <a:ext cx="8352928" cy="1323439"/>
          </a:xfrm>
          <a:prstGeom prst="rect">
            <a:avLst/>
          </a:prstGeom>
          <a:noFill/>
        </p:spPr>
        <p:txBody>
          <a:bodyPr wrap="square" rtlCol="0">
            <a:spAutoFit/>
          </a:bodyPr>
          <a:lstStyle/>
          <a:p>
            <a:r>
              <a:rPr lang="de-DE" sz="1600" dirty="0" smtClean="0"/>
              <a:t>DER FAKULTAT </a:t>
            </a:r>
            <a:r>
              <a:rPr lang="pl-PL" sz="1600" dirty="0" smtClean="0"/>
              <a:t>F</a:t>
            </a:r>
            <a:r>
              <a:rPr lang="de-DE" sz="1600" dirty="0" smtClean="0"/>
              <a:t>ÜR RECHT </a:t>
            </a:r>
            <a:r>
              <a:rPr lang="de-DE" sz="1600" dirty="0" smtClean="0"/>
              <a:t>UND VERWALTUNG DER UNIVERSITET RZESZÓW</a:t>
            </a:r>
            <a:endParaRPr lang="de-DE" sz="1600" dirty="0"/>
          </a:p>
          <a:p>
            <a:r>
              <a:rPr lang="de-DE" sz="1600" dirty="0"/>
              <a:t>2. </a:t>
            </a:r>
            <a:r>
              <a:rPr lang="pl-PL" sz="1600" dirty="0" err="1"/>
              <a:t>S</a:t>
            </a:r>
            <a:r>
              <a:rPr lang="de-DE" sz="1600" dirty="0" err="1" smtClean="0"/>
              <a:t>emester</a:t>
            </a:r>
            <a:endParaRPr lang="de-DE" sz="1600" dirty="0"/>
          </a:p>
          <a:p>
            <a:r>
              <a:rPr lang="pl-PL" sz="1600" dirty="0" err="1"/>
              <a:t>M</a:t>
            </a:r>
            <a:r>
              <a:rPr lang="de-DE" sz="1600" dirty="0" err="1" smtClean="0"/>
              <a:t>asterstudium</a:t>
            </a:r>
            <a:endParaRPr lang="de-DE" sz="1600" dirty="0"/>
          </a:p>
          <a:p>
            <a:r>
              <a:rPr lang="de-DE" sz="1600" dirty="0" smtClean="0"/>
              <a:t>2015</a:t>
            </a:r>
            <a:r>
              <a:rPr lang="pl-PL" sz="1600" dirty="0" smtClean="0"/>
              <a:t>/</a:t>
            </a:r>
            <a:r>
              <a:rPr lang="de-DE" sz="1600" dirty="0" smtClean="0"/>
              <a:t>2016</a:t>
            </a:r>
            <a:endParaRPr lang="de-DE" sz="1600" dirty="0"/>
          </a:p>
          <a:p>
            <a:endParaRPr lang="pl-PL" sz="1600" dirty="0"/>
          </a:p>
        </p:txBody>
      </p:sp>
    </p:spTree>
    <p:extLst>
      <p:ext uri="{BB962C8B-B14F-4D97-AF65-F5344CB8AC3E}">
        <p14:creationId xmlns:p14="http://schemas.microsoft.com/office/powerpoint/2010/main" val="1958402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Institutionen</a:t>
            </a:r>
            <a:r>
              <a:rPr lang="pl-PL" dirty="0" smtClean="0"/>
              <a:t>:</a:t>
            </a:r>
            <a:endParaRPr lang="pl-PL" dirty="0"/>
          </a:p>
        </p:txBody>
      </p:sp>
      <p:sp>
        <p:nvSpPr>
          <p:cNvPr id="3" name="Symbol zastępczy tekstu 2"/>
          <p:cNvSpPr>
            <a:spLocks noGrp="1"/>
          </p:cNvSpPr>
          <p:nvPr>
            <p:ph type="body" idx="1"/>
          </p:nvPr>
        </p:nvSpPr>
        <p:spPr/>
        <p:txBody>
          <a:bodyPr/>
          <a:lstStyle/>
          <a:p>
            <a:r>
              <a:rPr lang="pl-PL" dirty="0" err="1"/>
              <a:t>Europäisches</a:t>
            </a:r>
            <a:r>
              <a:rPr lang="pl-PL" dirty="0"/>
              <a:t> Parlament</a:t>
            </a:r>
          </a:p>
        </p:txBody>
      </p:sp>
      <p:sp>
        <p:nvSpPr>
          <p:cNvPr id="4" name="Symbol zastępczy zawartości 3"/>
          <p:cNvSpPr>
            <a:spLocks noGrp="1"/>
          </p:cNvSpPr>
          <p:nvPr>
            <p:ph sz="half" idx="2"/>
          </p:nvPr>
        </p:nvSpPr>
        <p:spPr/>
        <p:txBody>
          <a:bodyPr>
            <a:normAutofit/>
          </a:bodyPr>
          <a:lstStyle/>
          <a:p>
            <a:r>
              <a:rPr lang="de-DE" dirty="0"/>
              <a:t>ist mit dem Rat als Gesetzgeber tätig</a:t>
            </a:r>
          </a:p>
          <a:p>
            <a:r>
              <a:rPr lang="de-DE" dirty="0"/>
              <a:t>teilt sich mit dem Rat die Haushaltsbefugnisse und nimmt in letzter Instanz den Gesamthaushalt an oder lehnt ihn </a:t>
            </a:r>
            <a:r>
              <a:rPr lang="de-DE" dirty="0" smtClean="0"/>
              <a:t>ab</a:t>
            </a:r>
            <a:endParaRPr lang="de-DE" dirty="0"/>
          </a:p>
        </p:txBody>
      </p:sp>
      <p:sp>
        <p:nvSpPr>
          <p:cNvPr id="5" name="Symbol zastępczy tekstu 4"/>
          <p:cNvSpPr>
            <a:spLocks noGrp="1"/>
          </p:cNvSpPr>
          <p:nvPr>
            <p:ph type="body" sz="quarter" idx="3"/>
          </p:nvPr>
        </p:nvSpPr>
        <p:spPr/>
        <p:txBody>
          <a:bodyPr/>
          <a:lstStyle/>
          <a:p>
            <a:r>
              <a:rPr lang="pl-PL" dirty="0" err="1"/>
              <a:t>Europäischer</a:t>
            </a:r>
            <a:r>
              <a:rPr lang="pl-PL" dirty="0"/>
              <a:t> Rat</a:t>
            </a:r>
          </a:p>
        </p:txBody>
      </p:sp>
      <p:sp>
        <p:nvSpPr>
          <p:cNvPr id="6" name="Symbol zastępczy zawartości 5"/>
          <p:cNvSpPr>
            <a:spLocks noGrp="1"/>
          </p:cNvSpPr>
          <p:nvPr>
            <p:ph sz="quarter" idx="4"/>
          </p:nvPr>
        </p:nvSpPr>
        <p:spPr/>
        <p:txBody>
          <a:bodyPr>
            <a:normAutofit/>
          </a:bodyPr>
          <a:lstStyle/>
          <a:p>
            <a:r>
              <a:rPr lang="de-DE" dirty="0"/>
              <a:t>„Gipfeltreffen“ der Staats- und Regierungschefs unter Vorsitz des Präsidenten des Europäischen Rates</a:t>
            </a:r>
          </a:p>
          <a:p>
            <a:r>
              <a:rPr lang="de-DE" dirty="0"/>
              <a:t>gibt der Union die für ihre Entwicklung erforderlichen Impulse und legt allgemeine Ziele und Prioritäten </a:t>
            </a:r>
            <a:r>
              <a:rPr lang="de-DE" dirty="0" smtClean="0"/>
              <a:t>fest</a:t>
            </a:r>
            <a:endParaRPr lang="de-DE" dirty="0"/>
          </a:p>
        </p:txBody>
      </p:sp>
    </p:spTree>
    <p:extLst>
      <p:ext uri="{BB962C8B-B14F-4D97-AF65-F5344CB8AC3E}">
        <p14:creationId xmlns:p14="http://schemas.microsoft.com/office/powerpoint/2010/main" val="2229743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lstStyle/>
          <a:p>
            <a:r>
              <a:rPr lang="pl-PL" dirty="0"/>
              <a:t>Rat der </a:t>
            </a:r>
            <a:r>
              <a:rPr lang="pl-PL" dirty="0" err="1"/>
              <a:t>Europäischen</a:t>
            </a:r>
            <a:r>
              <a:rPr lang="pl-PL" dirty="0"/>
              <a:t> Union</a:t>
            </a:r>
          </a:p>
        </p:txBody>
      </p:sp>
      <p:sp>
        <p:nvSpPr>
          <p:cNvPr id="4" name="Symbol zastępczy zawartości 3"/>
          <p:cNvSpPr>
            <a:spLocks noGrp="1"/>
          </p:cNvSpPr>
          <p:nvPr>
            <p:ph sz="half" idx="2"/>
          </p:nvPr>
        </p:nvSpPr>
        <p:spPr/>
        <p:txBody>
          <a:bodyPr/>
          <a:lstStyle/>
          <a:p>
            <a:r>
              <a:rPr lang="de-DE" dirty="0"/>
              <a:t>ist mit dem Parlament als Gesetzgeber tätig</a:t>
            </a:r>
          </a:p>
          <a:p>
            <a:r>
              <a:rPr lang="de-DE" dirty="0"/>
              <a:t>setzt sich je nach Themenfeld aus den Ministern der Mitgliedsländer zusammen (daher auch Ministerrat)</a:t>
            </a:r>
          </a:p>
          <a:p>
            <a:r>
              <a:rPr lang="de-DE" dirty="0"/>
              <a:t>übt mit dem Parlament die Haushaltsbefugnisse aus</a:t>
            </a:r>
            <a:endParaRPr lang="pl-PL" dirty="0"/>
          </a:p>
        </p:txBody>
      </p:sp>
      <p:sp>
        <p:nvSpPr>
          <p:cNvPr id="5" name="Symbol zastępczy tekstu 4"/>
          <p:cNvSpPr>
            <a:spLocks noGrp="1"/>
          </p:cNvSpPr>
          <p:nvPr>
            <p:ph type="body" sz="quarter" idx="3"/>
          </p:nvPr>
        </p:nvSpPr>
        <p:spPr/>
        <p:txBody>
          <a:bodyPr>
            <a:normAutofit fontScale="47500" lnSpcReduction="20000"/>
          </a:bodyPr>
          <a:lstStyle/>
          <a:p>
            <a:endParaRPr lang="pl-PL" dirty="0"/>
          </a:p>
          <a:p>
            <a:r>
              <a:rPr lang="pl-PL" sz="3100" dirty="0" err="1"/>
              <a:t>Europäische</a:t>
            </a:r>
            <a:r>
              <a:rPr lang="pl-PL" sz="3100" dirty="0"/>
              <a:t> </a:t>
            </a:r>
            <a:r>
              <a:rPr lang="pl-PL" sz="3100" dirty="0" err="1"/>
              <a:t>Kommission</a:t>
            </a:r>
            <a:endParaRPr lang="pl-PL" sz="3100" dirty="0"/>
          </a:p>
        </p:txBody>
      </p:sp>
      <p:sp>
        <p:nvSpPr>
          <p:cNvPr id="6" name="Symbol zastępczy zawartości 5"/>
          <p:cNvSpPr>
            <a:spLocks noGrp="1"/>
          </p:cNvSpPr>
          <p:nvPr>
            <p:ph sz="quarter" idx="4"/>
          </p:nvPr>
        </p:nvSpPr>
        <p:spPr/>
        <p:txBody>
          <a:bodyPr/>
          <a:lstStyle/>
          <a:p>
            <a:r>
              <a:rPr lang="de-DE" dirty="0"/>
              <a:t>ist die „Regierung“</a:t>
            </a:r>
          </a:p>
          <a:p>
            <a:r>
              <a:rPr lang="de-DE" dirty="0"/>
              <a:t>unterbreitet dem Parlament und dem Rat Vorschläge für neue Rechtsvorschriften (alleiniges Initiativrecht)</a:t>
            </a:r>
            <a:endParaRPr lang="pl-PL" dirty="0"/>
          </a:p>
        </p:txBody>
      </p:sp>
    </p:spTree>
    <p:extLst>
      <p:ext uri="{BB962C8B-B14F-4D97-AF65-F5344CB8AC3E}">
        <p14:creationId xmlns:p14="http://schemas.microsoft.com/office/powerpoint/2010/main" val="2699189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normAutofit fontScale="77500" lnSpcReduction="20000"/>
          </a:bodyPr>
          <a:lstStyle/>
          <a:p>
            <a:r>
              <a:rPr lang="pl-PL" dirty="0" err="1"/>
              <a:t>Gerichtshof</a:t>
            </a:r>
            <a:r>
              <a:rPr lang="pl-PL" dirty="0"/>
              <a:t> der </a:t>
            </a:r>
            <a:r>
              <a:rPr lang="pl-PL" dirty="0" err="1"/>
              <a:t>Europäischen</a:t>
            </a:r>
            <a:r>
              <a:rPr lang="pl-PL" dirty="0"/>
              <a:t> Union</a:t>
            </a:r>
          </a:p>
        </p:txBody>
      </p:sp>
      <p:sp>
        <p:nvSpPr>
          <p:cNvPr id="4" name="Symbol zastępczy zawartości 3"/>
          <p:cNvSpPr>
            <a:spLocks noGrp="1"/>
          </p:cNvSpPr>
          <p:nvPr>
            <p:ph sz="half" idx="2"/>
          </p:nvPr>
        </p:nvSpPr>
        <p:spPr/>
        <p:txBody>
          <a:bodyPr/>
          <a:lstStyle/>
          <a:p>
            <a:r>
              <a:rPr lang="de-DE" dirty="0"/>
              <a:t>je ein Richter pro Land</a:t>
            </a:r>
          </a:p>
          <a:p>
            <a:r>
              <a:rPr lang="de-DE" dirty="0"/>
              <a:t>Sitz in </a:t>
            </a:r>
            <a:r>
              <a:rPr lang="de-DE" dirty="0" err="1"/>
              <a:t>Lsichert</a:t>
            </a:r>
            <a:r>
              <a:rPr lang="de-DE" dirty="0"/>
              <a:t> die Einheitlichkeit der Auslegung europäischen </a:t>
            </a:r>
            <a:r>
              <a:rPr lang="de-DE" dirty="0" err="1"/>
              <a:t>Rechtsuxemburg</a:t>
            </a:r>
            <a:endParaRPr lang="pl-PL" dirty="0"/>
          </a:p>
        </p:txBody>
      </p:sp>
      <p:sp>
        <p:nvSpPr>
          <p:cNvPr id="5" name="Symbol zastępczy tekstu 4"/>
          <p:cNvSpPr>
            <a:spLocks noGrp="1"/>
          </p:cNvSpPr>
          <p:nvPr>
            <p:ph type="body" sz="quarter" idx="3"/>
          </p:nvPr>
        </p:nvSpPr>
        <p:spPr/>
        <p:txBody>
          <a:bodyPr/>
          <a:lstStyle/>
          <a:p>
            <a:r>
              <a:rPr lang="pl-PL" dirty="0" err="1"/>
              <a:t>Europäischer</a:t>
            </a:r>
            <a:r>
              <a:rPr lang="pl-PL" dirty="0"/>
              <a:t> </a:t>
            </a:r>
            <a:r>
              <a:rPr lang="pl-PL" dirty="0" err="1"/>
              <a:t>Rechnungshof</a:t>
            </a:r>
            <a:endParaRPr lang="pl-PL" dirty="0"/>
          </a:p>
        </p:txBody>
      </p:sp>
      <p:sp>
        <p:nvSpPr>
          <p:cNvPr id="6" name="Symbol zastępczy zawartości 5"/>
          <p:cNvSpPr>
            <a:spLocks noGrp="1"/>
          </p:cNvSpPr>
          <p:nvPr>
            <p:ph sz="quarter" idx="4"/>
          </p:nvPr>
        </p:nvSpPr>
        <p:spPr/>
        <p:txBody>
          <a:bodyPr/>
          <a:lstStyle/>
          <a:p>
            <a:r>
              <a:rPr lang="de-DE" dirty="0"/>
              <a:t>prüft die Rechtmäßigkeit und ordnungsgemäße Verwendung von Einnahmen und Ausgaben der Institutionen der EU</a:t>
            </a:r>
          </a:p>
          <a:p>
            <a:r>
              <a:rPr lang="de-DE" dirty="0"/>
              <a:t>Sitz in Luxemburg</a:t>
            </a:r>
            <a:endParaRPr lang="pl-PL" dirty="0"/>
          </a:p>
        </p:txBody>
      </p:sp>
    </p:spTree>
    <p:extLst>
      <p:ext uri="{BB962C8B-B14F-4D97-AF65-F5344CB8AC3E}">
        <p14:creationId xmlns:p14="http://schemas.microsoft.com/office/powerpoint/2010/main" val="1289913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lstStyle/>
          <a:p>
            <a:r>
              <a:rPr lang="pl-PL" dirty="0" err="1"/>
              <a:t>Europäische</a:t>
            </a:r>
            <a:r>
              <a:rPr lang="pl-PL" dirty="0"/>
              <a:t> </a:t>
            </a:r>
            <a:r>
              <a:rPr lang="pl-PL" dirty="0" err="1"/>
              <a:t>Zentralbank</a:t>
            </a:r>
            <a:endParaRPr lang="pl-PL" dirty="0"/>
          </a:p>
        </p:txBody>
      </p:sp>
      <p:sp>
        <p:nvSpPr>
          <p:cNvPr id="4" name="Symbol zastępczy zawartości 3"/>
          <p:cNvSpPr>
            <a:spLocks noGrp="1"/>
          </p:cNvSpPr>
          <p:nvPr>
            <p:ph sz="half" idx="2"/>
          </p:nvPr>
        </p:nvSpPr>
        <p:spPr/>
        <p:txBody>
          <a:bodyPr/>
          <a:lstStyle/>
          <a:p>
            <a:r>
              <a:rPr lang="de-DE" dirty="0"/>
              <a:t>bildet mit den nationalen Zentralbanken das Europäische System der Zentralbanken und legt damit die Währungspolitik der EU fest</a:t>
            </a:r>
            <a:endParaRPr lang="pl-PL" dirty="0"/>
          </a:p>
        </p:txBody>
      </p:sp>
    </p:spTree>
    <p:extLst>
      <p:ext uri="{BB962C8B-B14F-4D97-AF65-F5344CB8AC3E}">
        <p14:creationId xmlns:p14="http://schemas.microsoft.com/office/powerpoint/2010/main" val="3267010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4710" y="12246"/>
            <a:ext cx="7055380" cy="1400530"/>
          </a:xfrm>
        </p:spPr>
        <p:txBody>
          <a:bodyPr>
            <a:normAutofit/>
          </a:bodyPr>
          <a:lstStyle/>
          <a:p>
            <a:r>
              <a:rPr lang="de-DE" sz="3200" dirty="0"/>
              <a:t>Folgende 28 Staaten sind Mitglieder der Europäischen</a:t>
            </a:r>
            <a:endParaRPr lang="pl-PL" sz="3200" dirty="0"/>
          </a:p>
        </p:txBody>
      </p:sp>
      <p:sp>
        <p:nvSpPr>
          <p:cNvPr id="5" name="Prostokąt 4"/>
          <p:cNvSpPr/>
          <p:nvPr/>
        </p:nvSpPr>
        <p:spPr>
          <a:xfrm>
            <a:off x="0" y="1268760"/>
            <a:ext cx="9144000" cy="540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412776"/>
            <a:ext cx="6912768" cy="511256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7634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0" y="2708920"/>
            <a:ext cx="9144000" cy="4032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107504" y="274638"/>
            <a:ext cx="8229600" cy="2218258"/>
          </a:xfrm>
        </p:spPr>
        <p:txBody>
          <a:bodyPr>
            <a:noAutofit/>
          </a:bodyPr>
          <a:lstStyle/>
          <a:p>
            <a:r>
              <a:rPr lang="pl-PL" sz="2400" dirty="0" err="1" smtClean="0"/>
              <a:t>Städte</a:t>
            </a:r>
            <a:r>
              <a:rPr lang="pl-PL" sz="2400" dirty="0" smtClean="0"/>
              <a:t>: </a:t>
            </a:r>
            <a:r>
              <a:rPr lang="de-DE" sz="2400" dirty="0"/>
              <a:t>In der Europäischen Union liegen 17 Millionenstädte. Mit der Metropolregion Rhein-Ruhr liegt die größte Metropolregion der Europäischen Union mit geschätzten 11 Millionen Einwohnern in Deutschland.</a:t>
            </a:r>
            <a:endParaRPr lang="pl-PL" sz="2400"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2924944"/>
            <a:ext cx="4802153" cy="3663432"/>
          </a:xfr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620" y="2924944"/>
            <a:ext cx="2814484" cy="1569422"/>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2620" y="4653136"/>
            <a:ext cx="2813533" cy="1887091"/>
          </a:xfrm>
          <a:prstGeom prst="rect">
            <a:avLst/>
          </a:prstGeom>
        </p:spPr>
      </p:pic>
    </p:spTree>
    <p:extLst>
      <p:ext uri="{BB962C8B-B14F-4D97-AF65-F5344CB8AC3E}">
        <p14:creationId xmlns:p14="http://schemas.microsoft.com/office/powerpoint/2010/main" val="1947415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4716016" y="0"/>
            <a:ext cx="43204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107504" y="710008"/>
            <a:ext cx="4807370" cy="954289"/>
          </a:xfrm>
        </p:spPr>
        <p:txBody>
          <a:bodyPr/>
          <a:lstStyle/>
          <a:p>
            <a:r>
              <a:rPr lang="pl-PL" sz="3600" dirty="0" err="1"/>
              <a:t>Millionenstädte</a:t>
            </a:r>
            <a:r>
              <a:rPr lang="pl-PL" sz="3600" dirty="0"/>
              <a:t> der </a:t>
            </a:r>
            <a:r>
              <a:rPr lang="pl-PL" sz="3600" dirty="0" err="1"/>
              <a:t>Europäischen</a:t>
            </a:r>
            <a:r>
              <a:rPr lang="pl-PL" sz="3600" dirty="0"/>
              <a:t> Union</a:t>
            </a:r>
          </a:p>
        </p:txBody>
      </p:sp>
      <p:sp>
        <p:nvSpPr>
          <p:cNvPr id="3" name="Symbol zastępczy zawartości 2"/>
          <p:cNvSpPr>
            <a:spLocks noGrp="1"/>
          </p:cNvSpPr>
          <p:nvPr>
            <p:ph idx="1"/>
          </p:nvPr>
        </p:nvSpPr>
        <p:spPr/>
        <p:txBody>
          <a:bodyPr>
            <a:normAutofit lnSpcReduction="10000"/>
          </a:bodyPr>
          <a:lstStyle/>
          <a:p>
            <a:r>
              <a:rPr lang="pl-PL" dirty="0" smtClean="0"/>
              <a:t>1. London</a:t>
            </a:r>
          </a:p>
          <a:p>
            <a:r>
              <a:rPr lang="pl-PL" dirty="0" smtClean="0"/>
              <a:t>2. Berlin</a:t>
            </a:r>
          </a:p>
          <a:p>
            <a:r>
              <a:rPr lang="pl-PL" dirty="0" smtClean="0"/>
              <a:t>3. </a:t>
            </a:r>
            <a:r>
              <a:rPr lang="pl-PL" dirty="0" err="1" smtClean="0"/>
              <a:t>Madrid</a:t>
            </a:r>
            <a:endParaRPr lang="pl-PL" dirty="0" smtClean="0"/>
          </a:p>
          <a:p>
            <a:r>
              <a:rPr lang="pl-PL" dirty="0" smtClean="0"/>
              <a:t>4. Rom</a:t>
            </a:r>
          </a:p>
          <a:p>
            <a:r>
              <a:rPr lang="pl-PL" dirty="0" smtClean="0"/>
              <a:t>5. Paris</a:t>
            </a:r>
          </a:p>
          <a:p>
            <a:r>
              <a:rPr lang="pl-PL" dirty="0" smtClean="0"/>
              <a:t>6. </a:t>
            </a:r>
            <a:r>
              <a:rPr lang="pl-PL" dirty="0" err="1" smtClean="0"/>
              <a:t>Bukarest</a:t>
            </a:r>
            <a:endParaRPr lang="pl-PL" dirty="0" smtClean="0"/>
          </a:p>
          <a:p>
            <a:r>
              <a:rPr lang="pl-PL" dirty="0" smtClean="0"/>
              <a:t>7. Wien</a:t>
            </a:r>
          </a:p>
          <a:p>
            <a:r>
              <a:rPr lang="pl-PL" dirty="0" smtClean="0"/>
              <a:t>8. Hamburg</a:t>
            </a:r>
          </a:p>
          <a:p>
            <a:r>
              <a:rPr lang="pl-PL" dirty="0" smtClean="0"/>
              <a:t>9. </a:t>
            </a:r>
            <a:r>
              <a:rPr lang="pl-PL" dirty="0" err="1" smtClean="0"/>
              <a:t>Budapest</a:t>
            </a:r>
            <a:endParaRPr lang="pl-PL" dirty="0" smtClean="0"/>
          </a:p>
          <a:p>
            <a:r>
              <a:rPr lang="pl-PL" dirty="0" smtClean="0"/>
              <a:t>10. </a:t>
            </a:r>
            <a:r>
              <a:rPr lang="pl-PL" dirty="0" err="1" smtClean="0"/>
              <a:t>Warschau</a:t>
            </a:r>
            <a:r>
              <a:rPr lang="pl-PL" dirty="0" smtClean="0"/>
              <a:t> </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4581128"/>
            <a:ext cx="3816423" cy="2088623"/>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3376" y="2621017"/>
            <a:ext cx="3827095" cy="1817165"/>
          </a:xfrm>
          <a:prstGeom prst="rect">
            <a:avLst/>
          </a:prstGeom>
        </p:spPr>
      </p:pic>
    </p:spTree>
    <p:extLst>
      <p:ext uri="{BB962C8B-B14F-4D97-AF65-F5344CB8AC3E}">
        <p14:creationId xmlns:p14="http://schemas.microsoft.com/office/powerpoint/2010/main" val="104686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Euro: </a:t>
            </a:r>
            <a:r>
              <a:rPr lang="pl-PL" dirty="0" err="1"/>
              <a:t>Teilnehmende</a:t>
            </a:r>
            <a:r>
              <a:rPr lang="pl-PL" dirty="0"/>
              <a:t> </a:t>
            </a:r>
            <a:r>
              <a:rPr lang="pl-PL" dirty="0" err="1"/>
              <a:t>Länder</a:t>
            </a:r>
            <a:endParaRPr lang="pl-PL" dirty="0"/>
          </a:p>
        </p:txBody>
      </p:sp>
      <p:sp>
        <p:nvSpPr>
          <p:cNvPr id="3" name="Symbol zastępczy zawartości 2"/>
          <p:cNvSpPr>
            <a:spLocks noGrp="1"/>
          </p:cNvSpPr>
          <p:nvPr>
            <p:ph idx="1"/>
          </p:nvPr>
        </p:nvSpPr>
        <p:spPr/>
        <p:txBody>
          <a:bodyPr/>
          <a:lstStyle/>
          <a:p>
            <a:r>
              <a:rPr lang="de-DE" dirty="0"/>
              <a:t>1999: Belgien, Deutschland, Finnland, Frankreich, Irland, Italien, Luxemburg, Niederlande, Österreich, Portugal und Spanien</a:t>
            </a:r>
          </a:p>
          <a:p>
            <a:r>
              <a:rPr lang="de-DE" dirty="0"/>
              <a:t>2001: Griechenland</a:t>
            </a:r>
          </a:p>
          <a:p>
            <a:r>
              <a:rPr lang="de-DE" dirty="0"/>
              <a:t>2007: Slowenien</a:t>
            </a:r>
          </a:p>
          <a:p>
            <a:r>
              <a:rPr lang="de-DE" dirty="0"/>
              <a:t>2008: Malta und Zypern</a:t>
            </a:r>
          </a:p>
          <a:p>
            <a:r>
              <a:rPr lang="de-DE" dirty="0"/>
              <a:t>2009: Slowakei</a:t>
            </a:r>
          </a:p>
          <a:p>
            <a:r>
              <a:rPr lang="de-DE" dirty="0"/>
              <a:t>2011: Estland</a:t>
            </a:r>
          </a:p>
          <a:p>
            <a:r>
              <a:rPr lang="de-DE" dirty="0"/>
              <a:t>2014: Lettland</a:t>
            </a:r>
          </a:p>
          <a:p>
            <a:r>
              <a:rPr lang="de-DE" dirty="0"/>
              <a:t>2015: Litauen</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163925"/>
            <a:ext cx="3744416" cy="3425584"/>
          </a:xfrm>
          <a:prstGeom prst="rect">
            <a:avLst/>
          </a:prstGeom>
        </p:spPr>
      </p:pic>
    </p:spTree>
    <p:extLst>
      <p:ext uri="{BB962C8B-B14F-4D97-AF65-F5344CB8AC3E}">
        <p14:creationId xmlns:p14="http://schemas.microsoft.com/office/powerpoint/2010/main" val="1276910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Das </a:t>
            </a:r>
            <a:r>
              <a:rPr lang="pl-PL" dirty="0" err="1" smtClean="0"/>
              <a:t>ist</a:t>
            </a:r>
            <a:r>
              <a:rPr lang="pl-PL" dirty="0" smtClean="0"/>
              <a:t> </a:t>
            </a:r>
            <a:r>
              <a:rPr lang="pl-PL" dirty="0" err="1" smtClean="0"/>
              <a:t>Minilexikon</a:t>
            </a:r>
            <a:r>
              <a:rPr lang="pl-PL" dirty="0" smtClean="0"/>
              <a:t>: </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err="1"/>
              <a:t>d</a:t>
            </a:r>
            <a:r>
              <a:rPr lang="pl-PL" dirty="0" err="1" smtClean="0"/>
              <a:t>as</a:t>
            </a:r>
            <a:r>
              <a:rPr lang="pl-PL" dirty="0" smtClean="0"/>
              <a:t> </a:t>
            </a:r>
            <a:r>
              <a:rPr lang="pl-PL" dirty="0" err="1" smtClean="0"/>
              <a:t>Recht</a:t>
            </a:r>
            <a:r>
              <a:rPr lang="de-DE" dirty="0" smtClean="0"/>
              <a:t> </a:t>
            </a:r>
            <a:r>
              <a:rPr lang="pl-PL" dirty="0" smtClean="0"/>
              <a:t>-</a:t>
            </a:r>
            <a:r>
              <a:rPr lang="de-DE" dirty="0" smtClean="0"/>
              <a:t> </a:t>
            </a:r>
            <a:r>
              <a:rPr lang="pl-PL" dirty="0" smtClean="0"/>
              <a:t>prawo</a:t>
            </a:r>
            <a:endParaRPr lang="pl-PL" dirty="0" smtClean="0"/>
          </a:p>
          <a:p>
            <a:r>
              <a:rPr lang="pl-PL" dirty="0" err="1" smtClean="0"/>
              <a:t>die</a:t>
            </a:r>
            <a:r>
              <a:rPr lang="pl-PL" dirty="0" smtClean="0"/>
              <a:t> </a:t>
            </a:r>
            <a:r>
              <a:rPr lang="pl-PL" dirty="0" err="1" smtClean="0"/>
              <a:t>Welt</a:t>
            </a:r>
            <a:r>
              <a:rPr lang="de-DE" dirty="0" smtClean="0"/>
              <a:t>, en </a:t>
            </a:r>
            <a:r>
              <a:rPr lang="pl-PL" dirty="0" smtClean="0"/>
              <a:t>–</a:t>
            </a:r>
            <a:r>
              <a:rPr lang="de-DE" dirty="0" smtClean="0"/>
              <a:t> </a:t>
            </a:r>
            <a:r>
              <a:rPr lang="pl-PL" dirty="0" smtClean="0"/>
              <a:t>świat</a:t>
            </a:r>
            <a:endParaRPr lang="pl-PL" dirty="0" smtClean="0"/>
          </a:p>
          <a:p>
            <a:r>
              <a:rPr lang="pl-PL" dirty="0" err="1" smtClean="0"/>
              <a:t>die</a:t>
            </a:r>
            <a:r>
              <a:rPr lang="pl-PL" dirty="0" smtClean="0"/>
              <a:t> </a:t>
            </a:r>
            <a:r>
              <a:rPr lang="pl-PL" dirty="0" err="1" smtClean="0"/>
              <a:t>Zentralbank</a:t>
            </a:r>
            <a:r>
              <a:rPr lang="de-DE" dirty="0" smtClean="0"/>
              <a:t> </a:t>
            </a:r>
            <a:r>
              <a:rPr lang="pl-PL" dirty="0" smtClean="0"/>
              <a:t>-</a:t>
            </a:r>
            <a:r>
              <a:rPr lang="de-DE" dirty="0" smtClean="0"/>
              <a:t> </a:t>
            </a:r>
            <a:r>
              <a:rPr lang="pl-PL" dirty="0" smtClean="0"/>
              <a:t>bank </a:t>
            </a:r>
            <a:r>
              <a:rPr lang="pl-PL" dirty="0" smtClean="0"/>
              <a:t>centralny</a:t>
            </a:r>
          </a:p>
          <a:p>
            <a:r>
              <a:rPr lang="pl-PL" dirty="0" err="1"/>
              <a:t>d</a:t>
            </a:r>
            <a:r>
              <a:rPr lang="pl-PL" dirty="0" err="1" smtClean="0"/>
              <a:t>ie</a:t>
            </a:r>
            <a:r>
              <a:rPr lang="pl-PL" dirty="0" smtClean="0"/>
              <a:t> </a:t>
            </a:r>
            <a:r>
              <a:rPr lang="pl-PL" dirty="0" err="1" smtClean="0"/>
              <a:t>Milionenst</a:t>
            </a:r>
            <a:r>
              <a:rPr lang="de-DE" dirty="0" smtClean="0"/>
              <a:t>ä</a:t>
            </a:r>
            <a:r>
              <a:rPr lang="pl-PL" dirty="0" err="1" smtClean="0"/>
              <a:t>dte</a:t>
            </a:r>
            <a:r>
              <a:rPr lang="pl-PL" dirty="0" smtClean="0"/>
              <a:t>-milionowe </a:t>
            </a:r>
            <a:r>
              <a:rPr lang="pl-PL" dirty="0" smtClean="0"/>
              <a:t>miasta</a:t>
            </a:r>
          </a:p>
          <a:p>
            <a:r>
              <a:rPr lang="pl-PL" dirty="0"/>
              <a:t>d</a:t>
            </a:r>
            <a:r>
              <a:rPr lang="pl-PL" dirty="0" smtClean="0"/>
              <a:t>er </a:t>
            </a:r>
            <a:r>
              <a:rPr lang="pl-PL" dirty="0" err="1" smtClean="0"/>
              <a:t>Teilnehmer</a:t>
            </a:r>
            <a:r>
              <a:rPr lang="de-DE" dirty="0" smtClean="0"/>
              <a:t>, - </a:t>
            </a:r>
            <a:r>
              <a:rPr lang="pl-PL" dirty="0" smtClean="0"/>
              <a:t>-uczestnik</a:t>
            </a:r>
            <a:endParaRPr lang="pl-PL" dirty="0" smtClean="0"/>
          </a:p>
          <a:p>
            <a:r>
              <a:rPr lang="pl-PL" dirty="0" err="1" smtClean="0"/>
              <a:t>das</a:t>
            </a:r>
            <a:r>
              <a:rPr lang="pl-PL" dirty="0" smtClean="0"/>
              <a:t> </a:t>
            </a:r>
            <a:r>
              <a:rPr lang="pl-PL" dirty="0" smtClean="0"/>
              <a:t>Land</a:t>
            </a:r>
            <a:r>
              <a:rPr lang="de-DE" dirty="0" smtClean="0"/>
              <a:t>, Länder </a:t>
            </a:r>
            <a:r>
              <a:rPr lang="pl-PL" dirty="0" smtClean="0"/>
              <a:t>-</a:t>
            </a:r>
            <a:r>
              <a:rPr lang="de-DE" dirty="0" smtClean="0"/>
              <a:t> </a:t>
            </a:r>
            <a:r>
              <a:rPr lang="pl-PL" dirty="0" smtClean="0"/>
              <a:t>kraj</a:t>
            </a:r>
            <a:endParaRPr lang="pl-PL" dirty="0" smtClean="0"/>
          </a:p>
          <a:p>
            <a:r>
              <a:rPr lang="pl-PL" dirty="0" smtClean="0"/>
              <a:t>der </a:t>
            </a:r>
            <a:r>
              <a:rPr lang="pl-PL" dirty="0" err="1" smtClean="0"/>
              <a:t>Gerichshof</a:t>
            </a:r>
            <a:r>
              <a:rPr lang="de-DE" dirty="0" smtClean="0"/>
              <a:t> </a:t>
            </a:r>
            <a:r>
              <a:rPr lang="pl-PL" dirty="0" smtClean="0"/>
              <a:t>-</a:t>
            </a:r>
            <a:r>
              <a:rPr lang="de-DE" dirty="0" smtClean="0"/>
              <a:t> </a:t>
            </a:r>
            <a:r>
              <a:rPr lang="pl-PL" dirty="0" smtClean="0"/>
              <a:t>trybunał sądowy</a:t>
            </a:r>
            <a:endParaRPr lang="pl-PL" dirty="0" smtClean="0"/>
          </a:p>
          <a:p>
            <a:r>
              <a:rPr lang="de-DE" dirty="0"/>
              <a:t>d</a:t>
            </a:r>
            <a:r>
              <a:rPr lang="de-DE" dirty="0" smtClean="0"/>
              <a:t>as </a:t>
            </a:r>
            <a:r>
              <a:rPr lang="pl-PL" dirty="0" err="1" smtClean="0"/>
              <a:t>Rederecht</a:t>
            </a:r>
            <a:r>
              <a:rPr lang="de-DE" dirty="0" smtClean="0"/>
              <a:t> </a:t>
            </a:r>
            <a:r>
              <a:rPr lang="pl-PL" dirty="0" smtClean="0"/>
              <a:t>-</a:t>
            </a:r>
            <a:r>
              <a:rPr lang="de-DE" dirty="0" smtClean="0"/>
              <a:t> </a:t>
            </a:r>
            <a:r>
              <a:rPr lang="pl-PL" dirty="0" smtClean="0"/>
              <a:t>prawo </a:t>
            </a:r>
            <a:r>
              <a:rPr lang="pl-PL" dirty="0" smtClean="0"/>
              <a:t>do głosu, prawo głosu</a:t>
            </a:r>
          </a:p>
          <a:p>
            <a:r>
              <a:rPr lang="pl-PL" dirty="0" err="1"/>
              <a:t>d</a:t>
            </a:r>
            <a:r>
              <a:rPr lang="pl-PL" dirty="0" err="1" smtClean="0"/>
              <a:t>ie</a:t>
            </a:r>
            <a:r>
              <a:rPr lang="pl-PL" dirty="0" smtClean="0"/>
              <a:t> </a:t>
            </a:r>
            <a:r>
              <a:rPr lang="pl-PL" dirty="0" err="1" smtClean="0"/>
              <a:t>Vereinten</a:t>
            </a:r>
            <a:r>
              <a:rPr lang="pl-PL" dirty="0" smtClean="0"/>
              <a:t> </a:t>
            </a:r>
            <a:r>
              <a:rPr lang="pl-PL" dirty="0" err="1" smtClean="0"/>
              <a:t>Nationen</a:t>
            </a:r>
            <a:r>
              <a:rPr lang="pl-PL" dirty="0" smtClean="0"/>
              <a:t>- Narody Zjednoczone</a:t>
            </a:r>
          </a:p>
          <a:p>
            <a:r>
              <a:rPr lang="pl-PL" dirty="0" err="1" smtClean="0"/>
              <a:t>die</a:t>
            </a:r>
            <a:r>
              <a:rPr lang="pl-PL" dirty="0" smtClean="0"/>
              <a:t> </a:t>
            </a:r>
            <a:r>
              <a:rPr lang="pl-PL" dirty="0" err="1" smtClean="0"/>
              <a:t>Europaflagge</a:t>
            </a:r>
            <a:r>
              <a:rPr lang="de-DE" dirty="0" smtClean="0"/>
              <a:t>, n </a:t>
            </a:r>
            <a:r>
              <a:rPr lang="pl-PL" dirty="0" smtClean="0"/>
              <a:t>-</a:t>
            </a:r>
            <a:r>
              <a:rPr lang="de-DE" dirty="0" smtClean="0"/>
              <a:t> </a:t>
            </a:r>
            <a:r>
              <a:rPr lang="pl-PL" dirty="0" smtClean="0"/>
              <a:t>flaga </a:t>
            </a:r>
            <a:r>
              <a:rPr lang="pl-PL" dirty="0" smtClean="0"/>
              <a:t>europejska</a:t>
            </a:r>
          </a:p>
          <a:p>
            <a:r>
              <a:rPr lang="pl-PL" dirty="0"/>
              <a:t>d</a:t>
            </a:r>
            <a:r>
              <a:rPr lang="pl-PL" dirty="0" smtClean="0"/>
              <a:t>er </a:t>
            </a:r>
            <a:r>
              <a:rPr lang="pl-PL" dirty="0" err="1" smtClean="0"/>
              <a:t>Ratspr</a:t>
            </a:r>
            <a:r>
              <a:rPr lang="de-DE" dirty="0" smtClean="0"/>
              <a:t>ä</a:t>
            </a:r>
            <a:r>
              <a:rPr lang="pl-PL" dirty="0" err="1" smtClean="0"/>
              <a:t>sident</a:t>
            </a:r>
            <a:r>
              <a:rPr lang="de-DE" dirty="0" smtClean="0"/>
              <a:t> </a:t>
            </a:r>
            <a:r>
              <a:rPr lang="pl-PL" dirty="0" smtClean="0"/>
              <a:t>-</a:t>
            </a:r>
            <a:r>
              <a:rPr lang="de-DE" dirty="0" smtClean="0"/>
              <a:t> </a:t>
            </a:r>
            <a:r>
              <a:rPr lang="pl-PL" dirty="0" smtClean="0"/>
              <a:t>Przewodniczący </a:t>
            </a:r>
            <a:r>
              <a:rPr lang="pl-PL" dirty="0"/>
              <a:t>Rady </a:t>
            </a:r>
            <a:r>
              <a:rPr lang="pl-PL" dirty="0" smtClean="0"/>
              <a:t>Europejskiej</a:t>
            </a:r>
          </a:p>
          <a:p>
            <a:r>
              <a:rPr lang="pl-PL" dirty="0"/>
              <a:t>d</a:t>
            </a:r>
            <a:r>
              <a:rPr lang="pl-PL" dirty="0" smtClean="0"/>
              <a:t>er </a:t>
            </a:r>
            <a:r>
              <a:rPr lang="pl-PL" dirty="0" err="1" smtClean="0"/>
              <a:t>Komissionpr</a:t>
            </a:r>
            <a:r>
              <a:rPr lang="de-DE" dirty="0" smtClean="0"/>
              <a:t>ä</a:t>
            </a:r>
            <a:r>
              <a:rPr lang="pl-PL" dirty="0" err="1" smtClean="0"/>
              <a:t>sident</a:t>
            </a:r>
            <a:r>
              <a:rPr lang="pl-PL" dirty="0" smtClean="0"/>
              <a:t>-Przewodniczący </a:t>
            </a:r>
            <a:r>
              <a:rPr lang="pl-PL" dirty="0" smtClean="0"/>
              <a:t>komisji UE</a:t>
            </a:r>
          </a:p>
          <a:p>
            <a:endParaRPr lang="pl-PL" dirty="0" smtClean="0"/>
          </a:p>
          <a:p>
            <a:endParaRPr lang="pl-PL" dirty="0"/>
          </a:p>
        </p:txBody>
      </p:sp>
    </p:spTree>
    <p:extLst>
      <p:ext uri="{BB962C8B-B14F-4D97-AF65-F5344CB8AC3E}">
        <p14:creationId xmlns:p14="http://schemas.microsoft.com/office/powerpoint/2010/main" val="3339911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Bibliografie:</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uniaeuropejska.org</a:t>
            </a:r>
          </a:p>
          <a:p>
            <a:r>
              <a:rPr lang="pl-PL" dirty="0" smtClean="0"/>
              <a:t>psz.pl</a:t>
            </a:r>
          </a:p>
          <a:p>
            <a:r>
              <a:rPr lang="pl-PL" dirty="0"/>
              <a:t> eur-lex.europa.eu </a:t>
            </a:r>
            <a:endParaRPr lang="pl-PL" dirty="0" smtClean="0"/>
          </a:p>
          <a:p>
            <a:r>
              <a:rPr lang="pl-PL" sz="2000" dirty="0"/>
              <a:t>http://</a:t>
            </a:r>
            <a:r>
              <a:rPr lang="pl-PL" sz="2000" dirty="0" smtClean="0"/>
              <a:t>www.europarl.europa.eu/</a:t>
            </a:r>
            <a:r>
              <a:rPr lang="pl-PL" sz="2000" dirty="0" err="1" smtClean="0"/>
              <a:t>RegData</a:t>
            </a:r>
            <a:r>
              <a:rPr lang="pl-PL" sz="2000" dirty="0" smtClean="0"/>
              <a:t>/</a:t>
            </a:r>
            <a:r>
              <a:rPr lang="pl-PL" sz="2000" dirty="0" err="1" smtClean="0"/>
              <a:t>commissions</a:t>
            </a:r>
            <a:r>
              <a:rPr lang="pl-PL" sz="2000" dirty="0" smtClean="0"/>
              <a:t>/</a:t>
            </a:r>
            <a:r>
              <a:rPr lang="pl-PL" sz="2000" dirty="0" err="1" smtClean="0"/>
              <a:t>imco</a:t>
            </a:r>
            <a:r>
              <a:rPr lang="pl-PL" sz="2000" dirty="0" smtClean="0"/>
              <a:t>/</a:t>
            </a:r>
            <a:r>
              <a:rPr lang="pl-PL" sz="2000" dirty="0" err="1" smtClean="0"/>
              <a:t>ordre_du_jour</a:t>
            </a:r>
            <a:r>
              <a:rPr lang="pl-PL" sz="2000" dirty="0" smtClean="0"/>
              <a:t>/2006/04-27/IMCO_OJ(2006)04-27_1_DE.</a:t>
            </a:r>
          </a:p>
          <a:p>
            <a:r>
              <a:rPr lang="pl-PL" sz="2000" dirty="0"/>
              <a:t>http://</a:t>
            </a:r>
            <a:r>
              <a:rPr lang="pl-PL" sz="2000" dirty="0" smtClean="0"/>
              <a:t>europa.eu/index_pl.htm</a:t>
            </a:r>
          </a:p>
          <a:p>
            <a:r>
              <a:rPr lang="pl-PL" sz="2000" dirty="0"/>
              <a:t>http://www.uniaeuropejska.info.pl</a:t>
            </a:r>
            <a:r>
              <a:rPr lang="pl-PL" sz="2000" dirty="0" smtClean="0"/>
              <a:t>/</a:t>
            </a:r>
          </a:p>
          <a:p>
            <a:endParaRPr lang="pl-PL" sz="2000" dirty="0" smtClean="0"/>
          </a:p>
          <a:p>
            <a:r>
              <a:rPr lang="pl-PL" sz="2000" dirty="0"/>
              <a:t>http://</a:t>
            </a:r>
            <a:r>
              <a:rPr lang="pl-PL" sz="2000" dirty="0" smtClean="0"/>
              <a:t>wiadomosci.onet.pl/unia-europejska</a:t>
            </a:r>
          </a:p>
          <a:p>
            <a:pPr marL="0" indent="0">
              <a:buNone/>
            </a:pPr>
            <a:r>
              <a:rPr lang="pl-PL" dirty="0" smtClean="0"/>
              <a:t> </a:t>
            </a:r>
          </a:p>
          <a:p>
            <a:endParaRPr lang="pl-PL" dirty="0"/>
          </a:p>
        </p:txBody>
      </p:sp>
    </p:spTree>
    <p:extLst>
      <p:ext uri="{BB962C8B-B14F-4D97-AF65-F5344CB8AC3E}">
        <p14:creationId xmlns:p14="http://schemas.microsoft.com/office/powerpoint/2010/main" val="31619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484784"/>
            <a:ext cx="8229600" cy="4525963"/>
          </a:xfrm>
        </p:spPr>
        <p:txBody>
          <a:bodyPr>
            <a:normAutofit fontScale="92500"/>
          </a:bodyPr>
          <a:lstStyle/>
          <a:p>
            <a:pPr marL="0" indent="0" algn="just">
              <a:buNone/>
            </a:pPr>
            <a:r>
              <a:rPr lang="de-DE" sz="2800" dirty="0"/>
              <a:t>Die Europäische Union (EU) ist ein Verbund von 28 Mitgliedstaaten. Außerhalb von Europa umfasst die EU auch einige Überseegebiete, so Mayotte in Afrika und Französisch-Guayana in Südamerika. Sie hat insgesamt mehr als eine halbe Milliarde Einwohner. Gemessen am Bruttoinlandsprodukt ist der EU-Binnenmarkt der größte gemeinsame Wirtschaftsraum der Welt. Die EU stellt eine eigenständige Rechtspersönlichkeit dar und hat daher Einsichts- und Rederecht bei den Vereinten </a:t>
            </a:r>
            <a:r>
              <a:rPr lang="de-DE" sz="2800" dirty="0" smtClean="0"/>
              <a:t>Nationen</a:t>
            </a:r>
            <a:r>
              <a:rPr lang="pl-PL" sz="2800" dirty="0" smtClean="0"/>
              <a:t>.</a:t>
            </a:r>
            <a:endParaRPr lang="pl-PL" sz="2800" dirty="0"/>
          </a:p>
        </p:txBody>
      </p:sp>
    </p:spTree>
    <p:extLst>
      <p:ext uri="{BB962C8B-B14F-4D97-AF65-F5344CB8AC3E}">
        <p14:creationId xmlns:p14="http://schemas.microsoft.com/office/powerpoint/2010/main" val="41177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420888"/>
            <a:ext cx="9144000" cy="4195481"/>
          </a:xfrm>
        </p:spPr>
        <p:txBody>
          <a:bodyPr>
            <a:normAutofit/>
          </a:bodyPr>
          <a:lstStyle/>
          <a:p>
            <a:pPr marL="0" indent="0" algn="ctr">
              <a:buNone/>
            </a:pPr>
            <a:r>
              <a:rPr lang="de-DE" sz="6000" dirty="0" smtClean="0"/>
              <a:t>ICH DANKE IHNEN FÜR IHRE AUFMERKSAMKEIT !</a:t>
            </a:r>
          </a:p>
          <a:p>
            <a:endParaRPr lang="pl-PL" sz="1600" dirty="0"/>
          </a:p>
        </p:txBody>
      </p:sp>
    </p:spTree>
    <p:extLst>
      <p:ext uri="{BB962C8B-B14F-4D97-AF65-F5344CB8AC3E}">
        <p14:creationId xmlns:p14="http://schemas.microsoft.com/office/powerpoint/2010/main" val="175701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2276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4128" y="116632"/>
            <a:ext cx="3240360" cy="194421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Prostokąt 4"/>
          <p:cNvSpPr/>
          <p:nvPr/>
        </p:nvSpPr>
        <p:spPr>
          <a:xfrm>
            <a:off x="323528" y="2564904"/>
            <a:ext cx="8496944" cy="3108543"/>
          </a:xfrm>
          <a:prstGeom prst="rect">
            <a:avLst/>
          </a:prstGeom>
        </p:spPr>
        <p:txBody>
          <a:bodyPr wrap="square">
            <a:spAutoFit/>
          </a:bodyPr>
          <a:lstStyle/>
          <a:p>
            <a:pPr algn="just"/>
            <a:r>
              <a:rPr lang="de-DE" sz="2800" dirty="0" smtClean="0"/>
              <a:t>Die Europaflagge besteht aus einem Kranz von zwölf goldenen fünfzackigen Sternen auf azurblauem Hintergrund. Sie wurde 1955 vom Europarat als dessen Flagge eingeführt und 1986 von der Europäischen Gemeinschaft übernommen. Heute ist sie vor allem als Symbol der Europäischen Union bekannt.</a:t>
            </a:r>
            <a:endParaRPr lang="pl-PL" sz="2800" dirty="0"/>
          </a:p>
        </p:txBody>
      </p:sp>
      <p:sp>
        <p:nvSpPr>
          <p:cNvPr id="2" name="Tytuł 1"/>
          <p:cNvSpPr>
            <a:spLocks noGrp="1"/>
          </p:cNvSpPr>
          <p:nvPr>
            <p:ph type="title"/>
          </p:nvPr>
        </p:nvSpPr>
        <p:spPr>
          <a:xfrm>
            <a:off x="3707904" y="1468595"/>
            <a:ext cx="7055380" cy="1400530"/>
          </a:xfrm>
        </p:spPr>
        <p:txBody>
          <a:bodyPr>
            <a:normAutofit/>
          </a:bodyPr>
          <a:lstStyle/>
          <a:p>
            <a:r>
              <a:rPr lang="pl-PL" dirty="0" err="1" smtClean="0"/>
              <a:t>Flagge</a:t>
            </a:r>
            <a:endParaRPr lang="pl-PL" dirty="0"/>
          </a:p>
        </p:txBody>
      </p:sp>
    </p:spTree>
    <p:extLst>
      <p:ext uri="{BB962C8B-B14F-4D97-AF65-F5344CB8AC3E}">
        <p14:creationId xmlns:p14="http://schemas.microsoft.com/office/powerpoint/2010/main" val="3755429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4710" y="2435576"/>
            <a:ext cx="7055380" cy="1400530"/>
          </a:xfrm>
        </p:spPr>
        <p:txBody>
          <a:bodyPr/>
          <a:lstStyle/>
          <a:p>
            <a:r>
              <a:rPr lang="pl-PL" sz="4000" dirty="0" err="1" smtClean="0"/>
              <a:t>Hymne</a:t>
            </a:r>
            <a:r>
              <a:rPr lang="pl-PL" sz="4000" dirty="0" smtClean="0"/>
              <a:t>: Ode </a:t>
            </a:r>
            <a:r>
              <a:rPr lang="pl-PL" sz="4000" dirty="0" err="1"/>
              <a:t>an</a:t>
            </a:r>
            <a:r>
              <a:rPr lang="pl-PL" sz="4000" dirty="0"/>
              <a:t> </a:t>
            </a:r>
            <a:r>
              <a:rPr lang="pl-PL" sz="4000" dirty="0" err="1"/>
              <a:t>die</a:t>
            </a:r>
            <a:r>
              <a:rPr lang="pl-PL" sz="4000" dirty="0"/>
              <a:t> </a:t>
            </a:r>
            <a:r>
              <a:rPr lang="pl-PL" sz="4000" dirty="0" err="1"/>
              <a:t>Freude</a:t>
            </a:r>
            <a:endParaRPr lang="pl-PL" sz="4000" dirty="0"/>
          </a:p>
        </p:txBody>
      </p:sp>
      <p:sp>
        <p:nvSpPr>
          <p:cNvPr id="6" name="Prostokąt 5"/>
          <p:cNvSpPr/>
          <p:nvPr/>
        </p:nvSpPr>
        <p:spPr>
          <a:xfrm>
            <a:off x="484710" y="3140968"/>
            <a:ext cx="8244408" cy="3539430"/>
          </a:xfrm>
          <a:prstGeom prst="rect">
            <a:avLst/>
          </a:prstGeom>
        </p:spPr>
        <p:txBody>
          <a:bodyPr wrap="square">
            <a:spAutoFit/>
          </a:bodyPr>
          <a:lstStyle/>
          <a:p>
            <a:r>
              <a:rPr lang="pl-PL" dirty="0" smtClean="0"/>
              <a:t>„</a:t>
            </a:r>
            <a:r>
              <a:rPr lang="de-DE" sz="2800" dirty="0" smtClean="0"/>
              <a:t>Freude, schöner Götterfunken,</a:t>
            </a:r>
          </a:p>
          <a:p>
            <a:r>
              <a:rPr lang="de-DE" sz="2800" dirty="0" smtClean="0"/>
              <a:t>Tochter aus Elysium,</a:t>
            </a:r>
          </a:p>
          <a:p>
            <a:r>
              <a:rPr lang="de-DE" sz="2800" dirty="0" smtClean="0"/>
              <a:t>Wir betreten feuertrunken</a:t>
            </a:r>
          </a:p>
          <a:p>
            <a:r>
              <a:rPr lang="de-DE" sz="2800" dirty="0" smtClean="0"/>
              <a:t>Himmlische, dein Heiligtum.</a:t>
            </a:r>
          </a:p>
          <a:p>
            <a:r>
              <a:rPr lang="de-DE" sz="2800" dirty="0" smtClean="0"/>
              <a:t>Deine Zauber binden wieder,</a:t>
            </a:r>
          </a:p>
          <a:p>
            <a:r>
              <a:rPr lang="de-DE" sz="2800" dirty="0" smtClean="0"/>
              <a:t>Was die Mode streng geteilt;</a:t>
            </a:r>
          </a:p>
          <a:p>
            <a:r>
              <a:rPr lang="de-DE" sz="2800" dirty="0" smtClean="0"/>
              <a:t>alle Menschen werden Brüder,</a:t>
            </a:r>
          </a:p>
          <a:p>
            <a:r>
              <a:rPr lang="de-DE" sz="2800" dirty="0" smtClean="0"/>
              <a:t>Wo dein sanfter Flügel weilt.</a:t>
            </a:r>
            <a:r>
              <a:rPr lang="pl-PL" sz="2800" dirty="0" smtClean="0"/>
              <a:t>”</a:t>
            </a:r>
            <a:endParaRPr lang="de-DE" sz="2800" dirty="0"/>
          </a:p>
        </p:txBody>
      </p:sp>
      <p:sp>
        <p:nvSpPr>
          <p:cNvPr id="8" name="Prostokąt 7"/>
          <p:cNvSpPr/>
          <p:nvPr/>
        </p:nvSpPr>
        <p:spPr>
          <a:xfrm>
            <a:off x="0" y="0"/>
            <a:ext cx="9144000" cy="2276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60760"/>
            <a:ext cx="3150896" cy="208823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4" name="Hymn Unii Europejskiej.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367879" y="332656"/>
            <a:ext cx="487362" cy="487363"/>
          </a:xfrm>
        </p:spPr>
      </p:pic>
    </p:spTree>
    <p:extLst>
      <p:ext uri="{BB962C8B-B14F-4D97-AF65-F5344CB8AC3E}">
        <p14:creationId xmlns:p14="http://schemas.microsoft.com/office/powerpoint/2010/main" val="11561078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718" fill="hold"/>
                                        <p:tgtEl>
                                          <p:spTgt spid="4"/>
                                        </p:tgtEl>
                                      </p:cBhvr>
                                    </p:cmd>
                                  </p:childTnLst>
                                </p:cTn>
                              </p:par>
                            </p:childTnLst>
                          </p:cTn>
                        </p:par>
                      </p:childTnLst>
                    </p:cTn>
                  </p:par>
                </p:childTnLst>
              </p:cTn>
              <p:nextCondLst>
                <p:cond evt="onClick" delay="0">
                  <p:tgtEl>
                    <p:spTgt spid="4"/>
                  </p:tgtEl>
                </p:cond>
              </p:nextCondLst>
            </p:seq>
            <p:audio>
              <p:cMediaNode vol="54717">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1340768"/>
            <a:ext cx="9144000" cy="4581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484710" y="116632"/>
            <a:ext cx="7055380" cy="1400530"/>
          </a:xfrm>
        </p:spPr>
        <p:txBody>
          <a:bodyPr/>
          <a:lstStyle/>
          <a:p>
            <a:r>
              <a:rPr lang="pl-PL" sz="2000" dirty="0" smtClean="0"/>
              <a:t>RATSPRÄSIDENT:</a:t>
            </a:r>
            <a:r>
              <a:rPr lang="pl-PL" sz="3200" dirty="0" smtClean="0"/>
              <a:t/>
            </a:r>
            <a:br>
              <a:rPr lang="pl-PL" sz="3200" dirty="0" smtClean="0"/>
            </a:br>
            <a:r>
              <a:rPr lang="pl-PL" sz="3200" dirty="0" smtClean="0"/>
              <a:t>Donald Tusk (Polen)</a:t>
            </a:r>
            <a:endParaRPr lang="pl-PL" sz="3200"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844824"/>
            <a:ext cx="6711950" cy="380593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3822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4710" y="188640"/>
            <a:ext cx="7055380" cy="1400530"/>
          </a:xfrm>
        </p:spPr>
        <p:txBody>
          <a:bodyPr>
            <a:normAutofit fontScale="90000"/>
          </a:bodyPr>
          <a:lstStyle/>
          <a:p>
            <a:r>
              <a:rPr lang="pl-PL" sz="2200" dirty="0" smtClean="0"/>
              <a:t>KOMMISSIONSPRÄSIDENT: </a:t>
            </a:r>
            <a:r>
              <a:rPr lang="pl-PL" dirty="0" smtClean="0"/>
              <a:t/>
            </a:r>
            <a:br>
              <a:rPr lang="pl-PL" dirty="0" smtClean="0"/>
            </a:br>
            <a:r>
              <a:rPr lang="pl-PL" sz="3600" dirty="0" smtClean="0"/>
              <a:t>Jean-Claude </a:t>
            </a:r>
            <a:r>
              <a:rPr lang="pl-PL" sz="3600" dirty="0" err="1"/>
              <a:t>Juncker</a:t>
            </a:r>
            <a:r>
              <a:rPr lang="pl-PL" sz="3600" dirty="0"/>
              <a:t> (Luxemburg)</a:t>
            </a:r>
          </a:p>
        </p:txBody>
      </p:sp>
      <p:sp>
        <p:nvSpPr>
          <p:cNvPr id="5" name="Prostokąt 4"/>
          <p:cNvSpPr/>
          <p:nvPr/>
        </p:nvSpPr>
        <p:spPr>
          <a:xfrm>
            <a:off x="0" y="1484784"/>
            <a:ext cx="9144000" cy="4581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844824"/>
            <a:ext cx="6597716" cy="391389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8017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144559"/>
            <a:ext cx="7055380" cy="1400530"/>
          </a:xfrm>
        </p:spPr>
        <p:txBody>
          <a:bodyPr/>
          <a:lstStyle/>
          <a:p>
            <a:r>
              <a:rPr lang="pl-PL" dirty="0" err="1"/>
              <a:t>Sitz</a:t>
            </a:r>
            <a:r>
              <a:rPr lang="pl-PL" dirty="0"/>
              <a:t> der </a:t>
            </a:r>
            <a:r>
              <a:rPr lang="pl-PL" dirty="0" err="1"/>
              <a:t>Organe</a:t>
            </a:r>
            <a:endParaRPr lang="pl-PL" dirty="0"/>
          </a:p>
        </p:txBody>
      </p:sp>
      <p:sp>
        <p:nvSpPr>
          <p:cNvPr id="3" name="Symbol zastępczy zawartości 2"/>
          <p:cNvSpPr>
            <a:spLocks noGrp="1"/>
          </p:cNvSpPr>
          <p:nvPr>
            <p:ph sz="half" idx="1"/>
          </p:nvPr>
        </p:nvSpPr>
        <p:spPr/>
        <p:txBody>
          <a:bodyPr>
            <a:normAutofit fontScale="92500" lnSpcReduction="20000"/>
          </a:bodyPr>
          <a:lstStyle/>
          <a:p>
            <a:r>
              <a:rPr lang="de-DE" sz="2400" dirty="0"/>
              <a:t>Europäischer Rat: Brüssel</a:t>
            </a:r>
          </a:p>
          <a:p>
            <a:r>
              <a:rPr lang="de-DE" sz="2400" dirty="0"/>
              <a:t>Rat: </a:t>
            </a:r>
            <a:r>
              <a:rPr lang="de-DE" sz="2400" dirty="0" smtClean="0"/>
              <a:t>Brüssel</a:t>
            </a:r>
            <a:endParaRPr lang="de-DE" sz="2400" dirty="0"/>
          </a:p>
          <a:p>
            <a:r>
              <a:rPr lang="de-DE" sz="2400" dirty="0"/>
              <a:t>Parlament: </a:t>
            </a:r>
            <a:r>
              <a:rPr lang="de-DE" sz="2400" dirty="0" smtClean="0"/>
              <a:t>Straßburg</a:t>
            </a:r>
            <a:endParaRPr lang="de-DE" sz="2400" dirty="0"/>
          </a:p>
          <a:p>
            <a:r>
              <a:rPr lang="de-DE" sz="2400" dirty="0"/>
              <a:t>Kommission: </a:t>
            </a:r>
            <a:r>
              <a:rPr lang="de-DE" sz="2400" dirty="0" smtClean="0"/>
              <a:t>Brüssel</a:t>
            </a:r>
            <a:endParaRPr lang="de-DE" sz="2400" dirty="0"/>
          </a:p>
          <a:p>
            <a:r>
              <a:rPr lang="de-DE" sz="2400" dirty="0"/>
              <a:t>Zentralbank: Frankfurt am Main</a:t>
            </a:r>
          </a:p>
          <a:p>
            <a:r>
              <a:rPr lang="de-DE" sz="2400" dirty="0"/>
              <a:t>Gerichtshof: Luxemburg</a:t>
            </a:r>
          </a:p>
          <a:p>
            <a:r>
              <a:rPr lang="de-DE" sz="2400" dirty="0"/>
              <a:t>Rechnungshof: Luxemburg</a:t>
            </a:r>
            <a:endParaRPr lang="pl-PL" sz="2400" dirty="0"/>
          </a:p>
        </p:txBody>
      </p:sp>
      <p:sp>
        <p:nvSpPr>
          <p:cNvPr id="6" name="Prostokąt 5"/>
          <p:cNvSpPr/>
          <p:nvPr/>
        </p:nvSpPr>
        <p:spPr>
          <a:xfrm>
            <a:off x="4716016" y="0"/>
            <a:ext cx="43204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844824"/>
            <a:ext cx="3800028" cy="324036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0068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Politisches</a:t>
            </a:r>
            <a:r>
              <a:rPr lang="pl-PL" dirty="0"/>
              <a:t> System</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2776"/>
            <a:ext cx="8964488" cy="5328592"/>
          </a:xfrm>
        </p:spPr>
      </p:pic>
    </p:spTree>
    <p:extLst>
      <p:ext uri="{BB962C8B-B14F-4D97-AF65-F5344CB8AC3E}">
        <p14:creationId xmlns:p14="http://schemas.microsoft.com/office/powerpoint/2010/main" val="224435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r>
              <a:rPr lang="pl-PL" sz="6000" dirty="0" err="1"/>
              <a:t>Recht</a:t>
            </a:r>
            <a:endParaRPr lang="pl-PL" sz="6000" dirty="0"/>
          </a:p>
        </p:txBody>
      </p:sp>
      <p:sp>
        <p:nvSpPr>
          <p:cNvPr id="2" name="Symbol zastępczy zawartości 1"/>
          <p:cNvSpPr>
            <a:spLocks noGrp="1"/>
          </p:cNvSpPr>
          <p:nvPr>
            <p:ph idx="1"/>
          </p:nvPr>
        </p:nvSpPr>
        <p:spPr>
          <a:xfrm>
            <a:off x="3131840" y="548680"/>
            <a:ext cx="5486400" cy="5853113"/>
          </a:xfrm>
        </p:spPr>
        <p:txBody>
          <a:bodyPr>
            <a:normAutofit/>
          </a:bodyPr>
          <a:lstStyle/>
          <a:p>
            <a:r>
              <a:rPr lang="de-DE" dirty="0"/>
              <a:t>Je nach Politikfeld hat die EU unterschiedliche Kompetenzen und Abstimmungsverfahren. Grundsätzlich sind die Rechtsakte, die gemäß den Rechtsetzungsverfahren der EU von den europäischen Institutionen – Kommission, Rat und Parlament – beschlossen werden, bindend</a:t>
            </a:r>
            <a:r>
              <a:rPr lang="de-DE" dirty="0" smtClean="0"/>
              <a:t>.</a:t>
            </a:r>
            <a:endParaRPr lang="pl-PL" dirty="0"/>
          </a:p>
        </p:txBody>
      </p:sp>
    </p:spTree>
    <p:extLst>
      <p:ext uri="{BB962C8B-B14F-4D97-AF65-F5344CB8AC3E}">
        <p14:creationId xmlns:p14="http://schemas.microsoft.com/office/powerpoint/2010/main" val="5859073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150</TotalTime>
  <Words>661</Words>
  <Application>Microsoft Office PowerPoint</Application>
  <PresentationFormat>Pokaz na ekranie (4:3)</PresentationFormat>
  <Paragraphs>100</Paragraphs>
  <Slides>20</Slides>
  <Notes>0</Notes>
  <HiddenSlides>0</HiddenSlides>
  <MMClips>1</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Jon</vt:lpstr>
      <vt:lpstr>THEMA: Europäische Union</vt:lpstr>
      <vt:lpstr>Prezentacja programu PowerPoint</vt:lpstr>
      <vt:lpstr>Flagge</vt:lpstr>
      <vt:lpstr>Hymne: Ode an die Freude</vt:lpstr>
      <vt:lpstr>RATSPRÄSIDENT: Donald Tusk (Polen)</vt:lpstr>
      <vt:lpstr>KOMMISSIONSPRÄSIDENT:  Jean-Claude Juncker (Luxemburg)</vt:lpstr>
      <vt:lpstr>Sitz der Organe</vt:lpstr>
      <vt:lpstr>Politisches System</vt:lpstr>
      <vt:lpstr>Recht</vt:lpstr>
      <vt:lpstr>Institutionen:</vt:lpstr>
      <vt:lpstr>Prezentacja programu PowerPoint</vt:lpstr>
      <vt:lpstr>Prezentacja programu PowerPoint</vt:lpstr>
      <vt:lpstr>Prezentacja programu PowerPoint</vt:lpstr>
      <vt:lpstr>Folgende 28 Staaten sind Mitglieder der Europäischen</vt:lpstr>
      <vt:lpstr>Städte: In der Europäischen Union liegen 17 Millionenstädte. Mit der Metropolregion Rhein-Ruhr liegt die größte Metropolregion der Europäischen Union mit geschätzten 11 Millionen Einwohnern in Deutschland.</vt:lpstr>
      <vt:lpstr>Millionenstädte der Europäischen Union</vt:lpstr>
      <vt:lpstr>Euro: Teilnehmende Länder</vt:lpstr>
      <vt:lpstr>Das ist Minilexikon: </vt:lpstr>
      <vt:lpstr>Bibliografie:</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Europäische Union</dc:title>
  <dc:creator>intel</dc:creator>
  <cp:lastModifiedBy>Magdalena</cp:lastModifiedBy>
  <cp:revision>17</cp:revision>
  <dcterms:created xsi:type="dcterms:W3CDTF">2016-06-02T16:29:00Z</dcterms:created>
  <dcterms:modified xsi:type="dcterms:W3CDTF">2016-06-12T04:04:24Z</dcterms:modified>
</cp:coreProperties>
</file>