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2" r:id="rId5"/>
    <p:sldId id="258" r:id="rId6"/>
    <p:sldId id="259" r:id="rId7"/>
    <p:sldId id="260" r:id="rId8"/>
    <p:sldId id="261" r:id="rId9"/>
    <p:sldId id="263" r:id="rId10"/>
    <p:sldId id="264" r:id="rId11"/>
    <p:sldId id="265" r:id="rId12"/>
    <p:sldId id="266" r:id="rId13"/>
    <p:sldId id="267" r:id="rId14"/>
    <p:sldId id="269" r:id="rId15"/>
    <p:sldId id="270"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094A916-7FE9-461C-B65B-9644E4DF3B01}" type="datetimeFigureOut">
              <a:rPr lang="pl-PL" smtClean="0"/>
              <a:t>2015-06-15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9AB212-A567-4549-898B-3B6725CC126D}" type="slidenum">
              <a:rPr lang="pl-PL" smtClean="0"/>
              <a:t>‹#›</a:t>
            </a:fld>
            <a:endParaRPr lang="pl-PL"/>
          </a:p>
        </p:txBody>
      </p:sp>
    </p:spTree>
    <p:extLst>
      <p:ext uri="{BB962C8B-B14F-4D97-AF65-F5344CB8AC3E}">
        <p14:creationId xmlns:p14="http://schemas.microsoft.com/office/powerpoint/2010/main" val="173085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094A916-7FE9-461C-B65B-9644E4DF3B01}" type="datetimeFigureOut">
              <a:rPr lang="pl-PL" smtClean="0"/>
              <a:t>2015-06-15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9AB212-A567-4549-898B-3B6725CC126D}" type="slidenum">
              <a:rPr lang="pl-PL" smtClean="0"/>
              <a:t>‹#›</a:t>
            </a:fld>
            <a:endParaRPr lang="pl-PL"/>
          </a:p>
        </p:txBody>
      </p:sp>
    </p:spTree>
    <p:extLst>
      <p:ext uri="{BB962C8B-B14F-4D97-AF65-F5344CB8AC3E}">
        <p14:creationId xmlns:p14="http://schemas.microsoft.com/office/powerpoint/2010/main" val="130189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094A916-7FE9-461C-B65B-9644E4DF3B01}" type="datetimeFigureOut">
              <a:rPr lang="pl-PL" smtClean="0"/>
              <a:t>2015-06-15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9AB212-A567-4549-898B-3B6725CC126D}" type="slidenum">
              <a:rPr lang="pl-PL" smtClean="0"/>
              <a:t>‹#›</a:t>
            </a:fld>
            <a:endParaRPr lang="pl-PL"/>
          </a:p>
        </p:txBody>
      </p:sp>
    </p:spTree>
    <p:extLst>
      <p:ext uri="{BB962C8B-B14F-4D97-AF65-F5344CB8AC3E}">
        <p14:creationId xmlns:p14="http://schemas.microsoft.com/office/powerpoint/2010/main" val="137630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094A916-7FE9-461C-B65B-9644E4DF3B01}" type="datetimeFigureOut">
              <a:rPr lang="pl-PL" smtClean="0"/>
              <a:t>2015-06-15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9AB212-A567-4549-898B-3B6725CC126D}" type="slidenum">
              <a:rPr lang="pl-PL" smtClean="0"/>
              <a:t>‹#›</a:t>
            </a:fld>
            <a:endParaRPr lang="pl-PL"/>
          </a:p>
        </p:txBody>
      </p:sp>
    </p:spTree>
    <p:extLst>
      <p:ext uri="{BB962C8B-B14F-4D97-AF65-F5344CB8AC3E}">
        <p14:creationId xmlns:p14="http://schemas.microsoft.com/office/powerpoint/2010/main" val="274709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094A916-7FE9-461C-B65B-9644E4DF3B01}" type="datetimeFigureOut">
              <a:rPr lang="pl-PL" smtClean="0"/>
              <a:t>2015-06-15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9AB212-A567-4549-898B-3B6725CC126D}" type="slidenum">
              <a:rPr lang="pl-PL" smtClean="0"/>
              <a:t>‹#›</a:t>
            </a:fld>
            <a:endParaRPr lang="pl-PL"/>
          </a:p>
        </p:txBody>
      </p:sp>
    </p:spTree>
    <p:extLst>
      <p:ext uri="{BB962C8B-B14F-4D97-AF65-F5344CB8AC3E}">
        <p14:creationId xmlns:p14="http://schemas.microsoft.com/office/powerpoint/2010/main" val="238978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094A916-7FE9-461C-B65B-9644E4DF3B01}" type="datetimeFigureOut">
              <a:rPr lang="pl-PL" smtClean="0"/>
              <a:t>2015-06-15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9AB212-A567-4549-898B-3B6725CC126D}" type="slidenum">
              <a:rPr lang="pl-PL" smtClean="0"/>
              <a:t>‹#›</a:t>
            </a:fld>
            <a:endParaRPr lang="pl-PL"/>
          </a:p>
        </p:txBody>
      </p:sp>
    </p:spTree>
    <p:extLst>
      <p:ext uri="{BB962C8B-B14F-4D97-AF65-F5344CB8AC3E}">
        <p14:creationId xmlns:p14="http://schemas.microsoft.com/office/powerpoint/2010/main" val="201099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094A916-7FE9-461C-B65B-9644E4DF3B01}" type="datetimeFigureOut">
              <a:rPr lang="pl-PL" smtClean="0"/>
              <a:t>2015-06-15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49AB212-A567-4549-898B-3B6725CC126D}" type="slidenum">
              <a:rPr lang="pl-PL" smtClean="0"/>
              <a:t>‹#›</a:t>
            </a:fld>
            <a:endParaRPr lang="pl-PL"/>
          </a:p>
        </p:txBody>
      </p:sp>
    </p:spTree>
    <p:extLst>
      <p:ext uri="{BB962C8B-B14F-4D97-AF65-F5344CB8AC3E}">
        <p14:creationId xmlns:p14="http://schemas.microsoft.com/office/powerpoint/2010/main" val="325485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4094A916-7FE9-461C-B65B-9644E4DF3B01}" type="datetimeFigureOut">
              <a:rPr lang="pl-PL" smtClean="0"/>
              <a:t>2015-06-15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49AB212-A567-4549-898B-3B6725CC126D}" type="slidenum">
              <a:rPr lang="pl-PL" smtClean="0"/>
              <a:t>‹#›</a:t>
            </a:fld>
            <a:endParaRPr lang="pl-PL"/>
          </a:p>
        </p:txBody>
      </p:sp>
    </p:spTree>
    <p:extLst>
      <p:ext uri="{BB962C8B-B14F-4D97-AF65-F5344CB8AC3E}">
        <p14:creationId xmlns:p14="http://schemas.microsoft.com/office/powerpoint/2010/main" val="243420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094A916-7FE9-461C-B65B-9644E4DF3B01}" type="datetimeFigureOut">
              <a:rPr lang="pl-PL" smtClean="0"/>
              <a:t>2015-06-15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49AB212-A567-4549-898B-3B6725CC126D}" type="slidenum">
              <a:rPr lang="pl-PL" smtClean="0"/>
              <a:t>‹#›</a:t>
            </a:fld>
            <a:endParaRPr lang="pl-PL"/>
          </a:p>
        </p:txBody>
      </p:sp>
    </p:spTree>
    <p:extLst>
      <p:ext uri="{BB962C8B-B14F-4D97-AF65-F5344CB8AC3E}">
        <p14:creationId xmlns:p14="http://schemas.microsoft.com/office/powerpoint/2010/main" val="376715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094A916-7FE9-461C-B65B-9644E4DF3B01}" type="datetimeFigureOut">
              <a:rPr lang="pl-PL" smtClean="0"/>
              <a:t>2015-06-15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9AB212-A567-4549-898B-3B6725CC126D}" type="slidenum">
              <a:rPr lang="pl-PL" smtClean="0"/>
              <a:t>‹#›</a:t>
            </a:fld>
            <a:endParaRPr lang="pl-PL"/>
          </a:p>
        </p:txBody>
      </p:sp>
    </p:spTree>
    <p:extLst>
      <p:ext uri="{BB962C8B-B14F-4D97-AF65-F5344CB8AC3E}">
        <p14:creationId xmlns:p14="http://schemas.microsoft.com/office/powerpoint/2010/main" val="70717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094A916-7FE9-461C-B65B-9644E4DF3B01}" type="datetimeFigureOut">
              <a:rPr lang="pl-PL" smtClean="0"/>
              <a:t>2015-06-15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9AB212-A567-4549-898B-3B6725CC126D}" type="slidenum">
              <a:rPr lang="pl-PL" smtClean="0"/>
              <a:t>‹#›</a:t>
            </a:fld>
            <a:endParaRPr lang="pl-PL"/>
          </a:p>
        </p:txBody>
      </p:sp>
    </p:spTree>
    <p:extLst>
      <p:ext uri="{BB962C8B-B14F-4D97-AF65-F5344CB8AC3E}">
        <p14:creationId xmlns:p14="http://schemas.microsoft.com/office/powerpoint/2010/main" val="147041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4A916-7FE9-461C-B65B-9644E4DF3B01}" type="datetimeFigureOut">
              <a:rPr lang="pl-PL" smtClean="0"/>
              <a:t>2015-06-15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AB212-A567-4549-898B-3B6725CC126D}" type="slidenum">
              <a:rPr lang="pl-PL" smtClean="0"/>
              <a:t>‹#›</a:t>
            </a:fld>
            <a:endParaRPr lang="pl-PL"/>
          </a:p>
        </p:txBody>
      </p:sp>
    </p:spTree>
    <p:extLst>
      <p:ext uri="{BB962C8B-B14F-4D97-AF65-F5344CB8AC3E}">
        <p14:creationId xmlns:p14="http://schemas.microsoft.com/office/powerpoint/2010/main" val="4021475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12611" y="2499620"/>
            <a:ext cx="9144000" cy="2387600"/>
          </a:xfrm>
        </p:spPr>
        <p:txBody>
          <a:bodyPr/>
          <a:lstStyle/>
          <a:p>
            <a:r>
              <a:rPr lang="pl-PL" sz="7200" b="1" dirty="0">
                <a:latin typeface="Agency FB" panose="020B0503020202020204" pitchFamily="34" charset="0"/>
              </a:rPr>
              <a:t>Dekubitusprophylaxe</a:t>
            </a:r>
            <a:r>
              <a:rPr lang="pl-PL" b="1" dirty="0"/>
              <a:t/>
            </a:r>
            <a:br>
              <a:rPr lang="pl-PL" b="1" dirty="0"/>
            </a:br>
            <a:endParaRPr lang="pl-PL" dirty="0"/>
          </a:p>
        </p:txBody>
      </p:sp>
      <p:sp>
        <p:nvSpPr>
          <p:cNvPr id="3" name="Podtytuł 2"/>
          <p:cNvSpPr>
            <a:spLocks noGrp="1"/>
          </p:cNvSpPr>
          <p:nvPr>
            <p:ph type="subTitle" idx="1"/>
          </p:nvPr>
        </p:nvSpPr>
        <p:spPr>
          <a:xfrm>
            <a:off x="2382592" y="5059400"/>
            <a:ext cx="9144000" cy="1655762"/>
          </a:xfrm>
        </p:spPr>
        <p:txBody>
          <a:bodyPr>
            <a:normAutofit/>
          </a:bodyPr>
          <a:lstStyle/>
          <a:p>
            <a:pPr algn="r"/>
            <a:r>
              <a:rPr lang="pl-PL" sz="2800" dirty="0" err="1">
                <a:latin typeface="Agency FB" panose="020B0503020202020204" pitchFamily="34" charset="0"/>
                <a:cs typeface="Arial" panose="020B0604020202020204" pitchFamily="34" charset="0"/>
              </a:rPr>
              <a:t>Bearbeitet</a:t>
            </a:r>
            <a:r>
              <a:rPr lang="pl-PL" sz="2800" dirty="0">
                <a:latin typeface="Agency FB" panose="020B0503020202020204" pitchFamily="34" charset="0"/>
                <a:cs typeface="Arial" panose="020B0604020202020204" pitchFamily="34" charset="0"/>
              </a:rPr>
              <a:t> </a:t>
            </a:r>
            <a:r>
              <a:rPr lang="pl-PL" sz="2800" dirty="0" smtClean="0">
                <a:latin typeface="Agency FB" panose="020B0503020202020204" pitchFamily="34" charset="0"/>
                <a:cs typeface="Arial" panose="020B0604020202020204" pitchFamily="34" charset="0"/>
              </a:rPr>
              <a:t>von : </a:t>
            </a:r>
            <a:r>
              <a:rPr lang="pl-PL" sz="2800" dirty="0" smtClean="0">
                <a:latin typeface="Agency FB" panose="020B0503020202020204" pitchFamily="34" charset="0"/>
              </a:rPr>
              <a:t>Katarzyna Chmiel</a:t>
            </a:r>
          </a:p>
          <a:p>
            <a:pPr algn="r"/>
            <a:r>
              <a:rPr lang="pl-PL" sz="2800" dirty="0" err="1">
                <a:latin typeface="Agency FB" panose="020B0503020202020204" pitchFamily="34" charset="0"/>
                <a:cs typeface="Arial" panose="020B0604020202020204" pitchFamily="34" charset="0"/>
              </a:rPr>
              <a:t>Physiotherapie</a:t>
            </a:r>
            <a:endParaRPr lang="pl-PL" sz="2800" dirty="0">
              <a:latin typeface="Agency FB" panose="020B0503020202020204" pitchFamily="34" charset="0"/>
              <a:cs typeface="Arial" panose="020B0604020202020204" pitchFamily="34" charset="0"/>
            </a:endParaRPr>
          </a:p>
          <a:p>
            <a:pPr algn="r"/>
            <a:r>
              <a:rPr lang="pl-PL" sz="2800" dirty="0" err="1">
                <a:latin typeface="Agency FB" panose="020B0503020202020204" pitchFamily="34" charset="0"/>
                <a:cs typeface="Arial" panose="020B0604020202020204" pitchFamily="34" charset="0"/>
              </a:rPr>
              <a:t>Masterstudium</a:t>
            </a:r>
            <a:r>
              <a:rPr lang="pl-PL" sz="2800" dirty="0">
                <a:latin typeface="Agency FB" panose="020B0503020202020204" pitchFamily="34" charset="0"/>
                <a:cs typeface="Arial" panose="020B0604020202020204" pitchFamily="34" charset="0"/>
              </a:rPr>
              <a:t> 2. </a:t>
            </a:r>
            <a:r>
              <a:rPr lang="pl-PL" sz="2800" dirty="0" err="1">
                <a:latin typeface="Agency FB" panose="020B0503020202020204" pitchFamily="34" charset="0"/>
                <a:cs typeface="Arial" panose="020B0604020202020204" pitchFamily="34" charset="0"/>
              </a:rPr>
              <a:t>Semester</a:t>
            </a:r>
            <a:endParaRPr lang="pl-PL" sz="2800" dirty="0">
              <a:latin typeface="Agency FB" panose="020B0503020202020204" pitchFamily="34" charset="0"/>
              <a:cs typeface="Arial" panose="020B0604020202020204" pitchFamily="34" charset="0"/>
            </a:endParaRPr>
          </a:p>
          <a:p>
            <a:pPr algn="r"/>
            <a:endParaRPr lang="pl-PL" sz="2800" dirty="0">
              <a:latin typeface="Agency FB" panose="020B0503020202020204" pitchFamily="34" charset="0"/>
            </a:endParaRPr>
          </a:p>
        </p:txBody>
      </p:sp>
      <p:pic>
        <p:nvPicPr>
          <p:cNvPr id="1026" name="Picture 2" descr="http://www.ur.edu.pl/file/18129/logo%20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9991" y="1"/>
            <a:ext cx="2184601" cy="2184601"/>
          </a:xfrm>
          <a:prstGeom prst="rect">
            <a:avLst/>
          </a:prstGeom>
          <a:noFill/>
          <a:extLst>
            <a:ext uri="{909E8E84-426E-40DD-AFC4-6F175D3DCCD1}">
              <a14:hiddenFill xmlns:a14="http://schemas.microsoft.com/office/drawing/2010/main">
                <a:solidFill>
                  <a:srgbClr val="FFFFFF"/>
                </a:solidFill>
              </a14:hiddenFill>
            </a:ext>
          </a:extLst>
        </p:spPr>
      </p:pic>
      <p:sp>
        <p:nvSpPr>
          <p:cNvPr id="8" name="Podtytuł 2"/>
          <p:cNvSpPr txBox="1">
            <a:spLocks/>
          </p:cNvSpPr>
          <p:nvPr/>
        </p:nvSpPr>
        <p:spPr>
          <a:xfrm>
            <a:off x="3556937" y="6064856"/>
            <a:ext cx="5055347" cy="793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pl-PL" dirty="0">
              <a:latin typeface="Agency FB" panose="020B0503020202020204" pitchFamily="34" charset="0"/>
            </a:endParaRPr>
          </a:p>
        </p:txBody>
      </p:sp>
    </p:spTree>
    <p:extLst>
      <p:ext uri="{BB962C8B-B14F-4D97-AF65-F5344CB8AC3E}">
        <p14:creationId xmlns:p14="http://schemas.microsoft.com/office/powerpoint/2010/main" val="3972642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latin typeface="Agency FB" panose="020B0503020202020204" pitchFamily="34" charset="0"/>
              </a:rPr>
              <a:t>Elemente der Dekubitusprophylaxe</a:t>
            </a:r>
            <a:endParaRPr lang="pl-PL" dirty="0"/>
          </a:p>
        </p:txBody>
      </p:sp>
      <p:sp>
        <p:nvSpPr>
          <p:cNvPr id="3" name="Symbol zastępczy zawartości 2"/>
          <p:cNvSpPr>
            <a:spLocks noGrp="1"/>
          </p:cNvSpPr>
          <p:nvPr>
            <p:ph idx="1"/>
          </p:nvPr>
        </p:nvSpPr>
        <p:spPr>
          <a:xfrm>
            <a:off x="436418" y="1758156"/>
            <a:ext cx="10148455" cy="4157735"/>
          </a:xfrm>
        </p:spPr>
        <p:txBody>
          <a:bodyPr>
            <a:normAutofit/>
          </a:bodyPr>
          <a:lstStyle/>
          <a:p>
            <a:pPr algn="just">
              <a:buFont typeface="Wingdings" panose="05000000000000000000" pitchFamily="2" charset="2"/>
              <a:buChar char="Ø"/>
            </a:pPr>
            <a:endParaRPr lang="pl-PL" b="1" u="sng" dirty="0" smtClean="0">
              <a:latin typeface="Agency FB" panose="020B0503020202020204" pitchFamily="34" charset="0"/>
            </a:endParaRPr>
          </a:p>
          <a:p>
            <a:pPr algn="just">
              <a:buFont typeface="Wingdings" panose="05000000000000000000" pitchFamily="2" charset="2"/>
              <a:buChar char="Ø"/>
            </a:pPr>
            <a:r>
              <a:rPr lang="de-DE" b="1" u="sng" dirty="0" smtClean="0">
                <a:latin typeface="Agency FB" panose="020B0503020202020204" pitchFamily="34" charset="0"/>
              </a:rPr>
              <a:t>Ernährung</a:t>
            </a:r>
            <a:endParaRPr lang="de-DE" b="1" u="sng" dirty="0">
              <a:latin typeface="Agency FB" panose="020B0503020202020204" pitchFamily="34" charset="0"/>
            </a:endParaRPr>
          </a:p>
          <a:p>
            <a:pPr marL="0" indent="0" algn="just">
              <a:buNone/>
            </a:pPr>
            <a:r>
              <a:rPr lang="de-DE" dirty="0" smtClean="0">
                <a:latin typeface="Agency FB" panose="020B0503020202020204" pitchFamily="34" charset="0"/>
              </a:rPr>
              <a:t>Eine </a:t>
            </a:r>
            <a:r>
              <a:rPr lang="de-DE" dirty="0">
                <a:latin typeface="Agency FB" panose="020B0503020202020204" pitchFamily="34" charset="0"/>
              </a:rPr>
              <a:t>wichtige Grundlage der </a:t>
            </a:r>
            <a:r>
              <a:rPr lang="de-DE" dirty="0" err="1">
                <a:latin typeface="Agency FB" panose="020B0503020202020204" pitchFamily="34" charset="0"/>
              </a:rPr>
              <a:t>Dekubitusprophylaxe</a:t>
            </a:r>
            <a:r>
              <a:rPr lang="de-DE" dirty="0">
                <a:latin typeface="Agency FB" panose="020B0503020202020204" pitchFamily="34" charset="0"/>
              </a:rPr>
              <a:t> ist eine ausreichende Menge an Nährstoffen. Bereits im Rahmen der Anamnese des Patienten sollte man festhalten, ob dieser unter Essstörungen </a:t>
            </a:r>
            <a:r>
              <a:rPr lang="pl-PL" dirty="0" smtClean="0">
                <a:latin typeface="Agency FB" panose="020B0503020202020204" pitchFamily="34" charset="0"/>
              </a:rPr>
              <a:t>- </a:t>
            </a:r>
            <a:r>
              <a:rPr lang="de-DE" dirty="0" smtClean="0">
                <a:latin typeface="Agency FB" panose="020B0503020202020204" pitchFamily="34" charset="0"/>
              </a:rPr>
              <a:t>Schluckbeschwerden leidet. </a:t>
            </a:r>
            <a:r>
              <a:rPr lang="de-DE" dirty="0">
                <a:latin typeface="Agency FB" panose="020B0503020202020204" pitchFamily="34" charset="0"/>
              </a:rPr>
              <a:t>Im Bedarfsfall kann mit entsprechender Spezialnahrung eine Mangelversorgung vermieden werden</a:t>
            </a:r>
            <a:r>
              <a:rPr lang="de-DE" dirty="0" smtClean="0">
                <a:latin typeface="Agency FB" panose="020B0503020202020204" pitchFamily="34" charset="0"/>
              </a:rPr>
              <a:t>.</a:t>
            </a:r>
            <a:endParaRPr lang="pl-PL" dirty="0" smtClean="0">
              <a:latin typeface="Agency FB" panose="020B0503020202020204" pitchFamily="34" charset="0"/>
            </a:endParaRPr>
          </a:p>
        </p:txBody>
      </p:sp>
      <p:pic>
        <p:nvPicPr>
          <p:cNvPr id="4" name="Obraz 3"/>
          <p:cNvPicPr>
            <a:picLocks noChangeAspect="1"/>
          </p:cNvPicPr>
          <p:nvPr/>
        </p:nvPicPr>
        <p:blipFill>
          <a:blip r:embed="rId2"/>
          <a:stretch>
            <a:fillRect/>
          </a:stretch>
        </p:blipFill>
        <p:spPr>
          <a:xfrm>
            <a:off x="1" y="1"/>
            <a:ext cx="2382982" cy="1730606"/>
          </a:xfrm>
          <a:prstGeom prst="rect">
            <a:avLst/>
          </a:prstGeom>
        </p:spPr>
      </p:pic>
      <p:pic>
        <p:nvPicPr>
          <p:cNvPr id="5" name="Obraz 4"/>
          <p:cNvPicPr>
            <a:picLocks noChangeAspect="1"/>
          </p:cNvPicPr>
          <p:nvPr/>
        </p:nvPicPr>
        <p:blipFill>
          <a:blip r:embed="rId3"/>
          <a:stretch>
            <a:fillRect/>
          </a:stretch>
        </p:blipFill>
        <p:spPr>
          <a:xfrm>
            <a:off x="8941301" y="4438991"/>
            <a:ext cx="3171865" cy="2419009"/>
          </a:xfrm>
          <a:prstGeom prst="rect">
            <a:avLst/>
          </a:prstGeom>
        </p:spPr>
      </p:pic>
    </p:spTree>
    <p:extLst>
      <p:ext uri="{BB962C8B-B14F-4D97-AF65-F5344CB8AC3E}">
        <p14:creationId xmlns:p14="http://schemas.microsoft.com/office/powerpoint/2010/main" val="2874143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8344468" y="2948073"/>
            <a:ext cx="3847532" cy="2496069"/>
          </a:xfrm>
          <a:prstGeom prst="rect">
            <a:avLst/>
          </a:prstGeom>
        </p:spPr>
      </p:pic>
      <p:sp>
        <p:nvSpPr>
          <p:cNvPr id="2" name="Tytuł 1"/>
          <p:cNvSpPr>
            <a:spLocks noGrp="1"/>
          </p:cNvSpPr>
          <p:nvPr>
            <p:ph type="title"/>
          </p:nvPr>
        </p:nvSpPr>
        <p:spPr/>
        <p:txBody>
          <a:bodyPr/>
          <a:lstStyle/>
          <a:p>
            <a:pPr algn="ctr"/>
            <a:r>
              <a:rPr lang="pl-PL" b="1" dirty="0">
                <a:latin typeface="Agency FB" panose="020B0503020202020204" pitchFamily="34" charset="0"/>
              </a:rPr>
              <a:t>Elemente der Dekubitusprophylaxe</a:t>
            </a:r>
            <a:endParaRPr lang="pl-PL" dirty="0"/>
          </a:p>
        </p:txBody>
      </p:sp>
      <p:sp>
        <p:nvSpPr>
          <p:cNvPr id="3" name="Symbol zastępczy zawartości 2"/>
          <p:cNvSpPr>
            <a:spLocks noGrp="1"/>
          </p:cNvSpPr>
          <p:nvPr>
            <p:ph idx="1"/>
          </p:nvPr>
        </p:nvSpPr>
        <p:spPr>
          <a:xfrm>
            <a:off x="180110" y="2055812"/>
            <a:ext cx="9144000" cy="4280593"/>
          </a:xfrm>
        </p:spPr>
        <p:txBody>
          <a:bodyPr>
            <a:normAutofit fontScale="85000" lnSpcReduction="10000"/>
          </a:bodyPr>
          <a:lstStyle/>
          <a:p>
            <a:pPr algn="just">
              <a:buFont typeface="Wingdings" panose="05000000000000000000" pitchFamily="2" charset="2"/>
              <a:buChar char="Ø"/>
            </a:pPr>
            <a:r>
              <a:rPr lang="de-DE" b="1" u="sng" dirty="0">
                <a:latin typeface="Agency FB" panose="020B0503020202020204" pitchFamily="34" charset="0"/>
              </a:rPr>
              <a:t>Flüssigkeitszufuhr</a:t>
            </a:r>
          </a:p>
          <a:p>
            <a:pPr marL="0" indent="0" algn="just">
              <a:buNone/>
            </a:pPr>
            <a:r>
              <a:rPr lang="de-DE" dirty="0" smtClean="0">
                <a:latin typeface="Agency FB" panose="020B0503020202020204" pitchFamily="34" charset="0"/>
              </a:rPr>
              <a:t>Ferner </a:t>
            </a:r>
            <a:r>
              <a:rPr lang="de-DE" dirty="0">
                <a:latin typeface="Agency FB" panose="020B0503020202020204" pitchFamily="34" charset="0"/>
              </a:rPr>
              <a:t>ist eine ausreichende Flüssigkeitszufuhr wichtig, da </a:t>
            </a:r>
            <a:r>
              <a:rPr lang="de-DE" dirty="0" smtClean="0">
                <a:latin typeface="Agency FB" panose="020B0503020202020204" pitchFamily="34" charset="0"/>
              </a:rPr>
              <a:t>Dehydration</a:t>
            </a:r>
            <a:r>
              <a:rPr lang="pl-PL" dirty="0" smtClean="0">
                <a:latin typeface="Agency FB" panose="020B0503020202020204" pitchFamily="34" charset="0"/>
              </a:rPr>
              <a:t/>
            </a:r>
            <a:br>
              <a:rPr lang="pl-PL" dirty="0" smtClean="0">
                <a:latin typeface="Agency FB" panose="020B0503020202020204" pitchFamily="34" charset="0"/>
              </a:rPr>
            </a:br>
            <a:r>
              <a:rPr lang="de-DE" dirty="0" smtClean="0">
                <a:latin typeface="Agency FB" panose="020B0503020202020204" pitchFamily="34" charset="0"/>
              </a:rPr>
              <a:t>zu </a:t>
            </a:r>
            <a:r>
              <a:rPr lang="de-DE" dirty="0">
                <a:latin typeface="Agency FB" panose="020B0503020202020204" pitchFamily="34" charset="0"/>
              </a:rPr>
              <a:t>einer schlechteren Durchblutung führen, was wiederum die </a:t>
            </a:r>
            <a:r>
              <a:rPr lang="de-DE" dirty="0" err="1">
                <a:latin typeface="Agency FB" panose="020B0503020202020204" pitchFamily="34" charset="0"/>
              </a:rPr>
              <a:t>Ischämietoleranz</a:t>
            </a:r>
            <a:r>
              <a:rPr lang="de-DE" dirty="0">
                <a:latin typeface="Agency FB" panose="020B0503020202020204" pitchFamily="34" charset="0"/>
              </a:rPr>
              <a:t> senkt</a:t>
            </a:r>
            <a:r>
              <a:rPr lang="de-DE" dirty="0" smtClean="0">
                <a:latin typeface="Agency FB" panose="020B0503020202020204" pitchFamily="34" charset="0"/>
              </a:rPr>
              <a:t>.</a:t>
            </a:r>
            <a:endParaRPr lang="pl-PL" dirty="0" smtClean="0">
              <a:latin typeface="Agency FB" panose="020B0503020202020204" pitchFamily="34" charset="0"/>
            </a:endParaRPr>
          </a:p>
          <a:p>
            <a:pPr marL="0" indent="0" algn="just">
              <a:buNone/>
            </a:pPr>
            <a:endParaRPr lang="pl-PL" dirty="0">
              <a:latin typeface="Agency FB" panose="020B0503020202020204" pitchFamily="34" charset="0"/>
            </a:endParaRPr>
          </a:p>
          <a:p>
            <a:pPr algn="just">
              <a:buFont typeface="Wingdings" panose="05000000000000000000" pitchFamily="2" charset="2"/>
              <a:buChar char="Ø"/>
            </a:pPr>
            <a:r>
              <a:rPr lang="de-DE" b="1" u="sng" dirty="0">
                <a:latin typeface="Agency FB" panose="020B0503020202020204" pitchFamily="34" charset="0"/>
              </a:rPr>
              <a:t>Hilfsmittel</a:t>
            </a:r>
          </a:p>
          <a:p>
            <a:pPr marL="0" indent="0" algn="just">
              <a:buNone/>
            </a:pPr>
            <a:endParaRPr lang="de-DE" dirty="0">
              <a:latin typeface="Agency FB" panose="020B0503020202020204" pitchFamily="34" charset="0"/>
            </a:endParaRPr>
          </a:p>
          <a:p>
            <a:pPr marL="0" indent="0" algn="just">
              <a:buNone/>
            </a:pPr>
            <a:r>
              <a:rPr lang="de-DE" dirty="0">
                <a:latin typeface="Agency FB" panose="020B0503020202020204" pitchFamily="34" charset="0"/>
              </a:rPr>
              <a:t>Der Einsatz von speziellen Lagerungshilfsmitteln wie Weichlagerungsmatratzen, Wechseldruck-systemen und Mikro-Stimulations-Systemen erleichtert </a:t>
            </a:r>
            <a:r>
              <a:rPr lang="de-DE" dirty="0" smtClean="0">
                <a:latin typeface="Agency FB" panose="020B0503020202020204" pitchFamily="34" charset="0"/>
              </a:rPr>
              <a:t>das Dekubitus</a:t>
            </a:r>
            <a:r>
              <a:rPr lang="pl-PL" dirty="0" smtClean="0">
                <a:latin typeface="Agency FB" panose="020B0503020202020204" pitchFamily="34" charset="0"/>
              </a:rPr>
              <a:t> </a:t>
            </a:r>
            <a:r>
              <a:rPr lang="de-DE" dirty="0" smtClean="0">
                <a:latin typeface="Agency FB" panose="020B0503020202020204" pitchFamily="34" charset="0"/>
              </a:rPr>
              <a:t>-</a:t>
            </a:r>
            <a:r>
              <a:rPr lang="de-DE" dirty="0">
                <a:latin typeface="Agency FB" panose="020B0503020202020204" pitchFamily="34" charset="0"/>
              </a:rPr>
              <a:t>Management. </a:t>
            </a:r>
            <a:r>
              <a:rPr lang="de-DE" dirty="0" smtClean="0">
                <a:latin typeface="Agency FB" panose="020B0503020202020204" pitchFamily="34" charset="0"/>
              </a:rPr>
              <a:t>Der </a:t>
            </a:r>
            <a:r>
              <a:rPr lang="de-DE" dirty="0">
                <a:latin typeface="Agency FB" panose="020B0503020202020204" pitchFamily="34" charset="0"/>
              </a:rPr>
              <a:t>Einsatz dieser Systeme sollte aber mit Vorsicht erfolgen. Bei Patienten nach </a:t>
            </a:r>
            <a:r>
              <a:rPr lang="de-DE" dirty="0" err="1">
                <a:latin typeface="Agency FB" panose="020B0503020202020204" pitchFamily="34" charset="0"/>
              </a:rPr>
              <a:t>Apoplex</a:t>
            </a:r>
            <a:r>
              <a:rPr lang="de-DE" dirty="0">
                <a:latin typeface="Agency FB" panose="020B0503020202020204" pitchFamily="34" charset="0"/>
              </a:rPr>
              <a:t> kann es aufgrund der </a:t>
            </a:r>
            <a:r>
              <a:rPr lang="de-DE" dirty="0" err="1">
                <a:latin typeface="Agency FB" panose="020B0503020202020204" pitchFamily="34" charset="0"/>
              </a:rPr>
              <a:t>Plegien</a:t>
            </a:r>
            <a:r>
              <a:rPr lang="de-DE" dirty="0">
                <a:latin typeface="Agency FB" panose="020B0503020202020204" pitchFamily="34" charset="0"/>
              </a:rPr>
              <a:t> und der Wahrnehmungsstörungen zu einer Verstärkung der Symptomatik kommen. Schmerzpatienten können eine Schonhaltung entwickeln.</a:t>
            </a:r>
            <a:endParaRPr lang="pl-PL" dirty="0">
              <a:latin typeface="Agency FB" panose="020B0503020202020204" pitchFamily="34" charset="0"/>
            </a:endParaRPr>
          </a:p>
        </p:txBody>
      </p:sp>
      <p:pic>
        <p:nvPicPr>
          <p:cNvPr id="4" name="Obraz 3"/>
          <p:cNvPicPr>
            <a:picLocks noChangeAspect="1"/>
          </p:cNvPicPr>
          <p:nvPr/>
        </p:nvPicPr>
        <p:blipFill>
          <a:blip r:embed="rId3"/>
          <a:stretch>
            <a:fillRect/>
          </a:stretch>
        </p:blipFill>
        <p:spPr>
          <a:xfrm>
            <a:off x="0" y="0"/>
            <a:ext cx="2592675" cy="1037070"/>
          </a:xfrm>
          <a:prstGeom prst="rect">
            <a:avLst/>
          </a:prstGeom>
        </p:spPr>
      </p:pic>
    </p:spTree>
    <p:extLst>
      <p:ext uri="{BB962C8B-B14F-4D97-AF65-F5344CB8AC3E}">
        <p14:creationId xmlns:p14="http://schemas.microsoft.com/office/powerpoint/2010/main" val="491395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latin typeface="Agency FB" panose="020B0503020202020204" pitchFamily="34" charset="0"/>
              </a:rPr>
              <a:t>Elemente der Dekubitusprophylaxe</a:t>
            </a:r>
            <a:endParaRPr lang="pl-PL" dirty="0"/>
          </a:p>
        </p:txBody>
      </p:sp>
      <p:sp>
        <p:nvSpPr>
          <p:cNvPr id="3" name="Symbol zastępczy zawartości 2"/>
          <p:cNvSpPr>
            <a:spLocks noGrp="1"/>
          </p:cNvSpPr>
          <p:nvPr>
            <p:ph idx="1"/>
          </p:nvPr>
        </p:nvSpPr>
        <p:spPr/>
        <p:txBody>
          <a:bodyPr>
            <a:normAutofit lnSpcReduction="10000"/>
          </a:bodyPr>
          <a:lstStyle/>
          <a:p>
            <a:pPr algn="just">
              <a:buFont typeface="Wingdings" panose="05000000000000000000" pitchFamily="2" charset="2"/>
              <a:buChar char="Ø"/>
            </a:pPr>
            <a:r>
              <a:rPr lang="de-DE" b="1" u="sng" dirty="0">
                <a:latin typeface="Agency FB" panose="020B0503020202020204" pitchFamily="34" charset="0"/>
              </a:rPr>
              <a:t>Hautpflege</a:t>
            </a:r>
          </a:p>
          <a:p>
            <a:pPr marL="0" indent="0" algn="just">
              <a:buNone/>
            </a:pPr>
            <a:endParaRPr lang="de-DE" dirty="0">
              <a:latin typeface="Agency FB" panose="020B0503020202020204" pitchFamily="34" charset="0"/>
            </a:endParaRPr>
          </a:p>
          <a:p>
            <a:pPr marL="0" indent="0" algn="just">
              <a:buNone/>
            </a:pPr>
            <a:r>
              <a:rPr lang="de-DE" dirty="0">
                <a:latin typeface="Agency FB" panose="020B0503020202020204" pitchFamily="34" charset="0"/>
              </a:rPr>
              <a:t>Eine gute Hautpflege ist oberste Priorität. Nur durch eine intakte und gepflegte Haut kann ein Dekubitus verhindert werden oder zumindest die Entstehung kann herausgezögert werden. Bei trockener Haut sollten Wasser-in-Öl-Lotionen verwendet werden. </a:t>
            </a:r>
            <a:endParaRPr lang="pl-PL" dirty="0" smtClean="0">
              <a:latin typeface="Agency FB" panose="020B0503020202020204" pitchFamily="34" charset="0"/>
            </a:endParaRPr>
          </a:p>
          <a:p>
            <a:pPr marL="0" indent="0" algn="just">
              <a:buNone/>
            </a:pPr>
            <a:endParaRPr lang="pl-PL" dirty="0">
              <a:latin typeface="Agency FB" panose="020B0503020202020204" pitchFamily="34" charset="0"/>
            </a:endParaRPr>
          </a:p>
          <a:p>
            <a:pPr algn="just">
              <a:buFont typeface="Wingdings" panose="05000000000000000000" pitchFamily="2" charset="2"/>
              <a:buChar char="Ø"/>
            </a:pPr>
            <a:r>
              <a:rPr lang="de-DE" b="1" u="sng" dirty="0">
                <a:latin typeface="Agency FB" panose="020B0503020202020204" pitchFamily="34" charset="0"/>
              </a:rPr>
              <a:t>Anleitung und Schulung</a:t>
            </a:r>
          </a:p>
          <a:p>
            <a:pPr marL="0" indent="0" algn="just">
              <a:buNone/>
            </a:pPr>
            <a:endParaRPr lang="de-DE" dirty="0">
              <a:latin typeface="Agency FB" panose="020B0503020202020204" pitchFamily="34" charset="0"/>
            </a:endParaRPr>
          </a:p>
          <a:p>
            <a:pPr marL="0" indent="0" algn="just">
              <a:buNone/>
            </a:pPr>
            <a:r>
              <a:rPr lang="de-DE" dirty="0">
                <a:latin typeface="Agency FB" panose="020B0503020202020204" pitchFamily="34" charset="0"/>
              </a:rPr>
              <a:t>Patienten und deren Angehörigen haben oft Wissensdefizite. Eine gute Schulung und Anleitung sensibilisiert die Patienten und deren Angehörige.</a:t>
            </a:r>
            <a:endParaRPr lang="pl-PL" dirty="0">
              <a:latin typeface="Agency FB" panose="020B0503020202020204" pitchFamily="34" charset="0"/>
            </a:endParaRPr>
          </a:p>
        </p:txBody>
      </p:sp>
      <p:pic>
        <p:nvPicPr>
          <p:cNvPr id="4" name="Obraz 3"/>
          <p:cNvPicPr>
            <a:picLocks noChangeAspect="1"/>
          </p:cNvPicPr>
          <p:nvPr/>
        </p:nvPicPr>
        <p:blipFill>
          <a:blip r:embed="rId2"/>
          <a:stretch>
            <a:fillRect/>
          </a:stretch>
        </p:blipFill>
        <p:spPr>
          <a:xfrm>
            <a:off x="9504513" y="867927"/>
            <a:ext cx="2687487" cy="1780460"/>
          </a:xfrm>
          <a:prstGeom prst="rect">
            <a:avLst/>
          </a:prstGeom>
        </p:spPr>
      </p:pic>
    </p:spTree>
    <p:extLst>
      <p:ext uri="{BB962C8B-B14F-4D97-AF65-F5344CB8AC3E}">
        <p14:creationId xmlns:p14="http://schemas.microsoft.com/office/powerpoint/2010/main" val="2938060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latin typeface="Agency FB" panose="020B0503020202020204" pitchFamily="34" charset="0"/>
              </a:rPr>
              <a:t>Elemente der Dekubitusprophylaxe</a:t>
            </a:r>
            <a:endParaRPr lang="pl-PL" dirty="0"/>
          </a:p>
        </p:txBody>
      </p:sp>
      <p:sp>
        <p:nvSpPr>
          <p:cNvPr id="3" name="Symbol zastępczy zawartości 2"/>
          <p:cNvSpPr>
            <a:spLocks noGrp="1"/>
          </p:cNvSpPr>
          <p:nvPr>
            <p:ph idx="1"/>
          </p:nvPr>
        </p:nvSpPr>
        <p:spPr/>
        <p:txBody>
          <a:bodyPr>
            <a:normAutofit fontScale="92500" lnSpcReduction="10000"/>
          </a:bodyPr>
          <a:lstStyle/>
          <a:p>
            <a:pPr algn="just">
              <a:buFont typeface="Wingdings" panose="05000000000000000000" pitchFamily="2" charset="2"/>
              <a:buChar char="Ø"/>
            </a:pPr>
            <a:r>
              <a:rPr lang="de-DE" b="1" u="sng" dirty="0">
                <a:latin typeface="Agency FB" panose="020B0503020202020204" pitchFamily="34" charset="0"/>
              </a:rPr>
              <a:t>Kontinuität</a:t>
            </a:r>
          </a:p>
          <a:p>
            <a:pPr marL="0" indent="0" algn="just">
              <a:buNone/>
            </a:pPr>
            <a:endParaRPr lang="de-DE" dirty="0">
              <a:latin typeface="Agency FB" panose="020B0503020202020204" pitchFamily="34" charset="0"/>
            </a:endParaRPr>
          </a:p>
          <a:p>
            <a:pPr marL="0" indent="0" algn="just">
              <a:buNone/>
            </a:pPr>
            <a:r>
              <a:rPr lang="de-DE" dirty="0">
                <a:latin typeface="Agency FB" panose="020B0503020202020204" pitchFamily="34" charset="0"/>
              </a:rPr>
              <a:t>Alle prophylaktischen Maßnahmen müssen konsequent und kontinuierlich durchgeführt werden. </a:t>
            </a:r>
            <a:endParaRPr lang="pl-PL" dirty="0" smtClean="0">
              <a:latin typeface="Agency FB" panose="020B0503020202020204" pitchFamily="34" charset="0"/>
            </a:endParaRPr>
          </a:p>
          <a:p>
            <a:pPr marL="0" indent="0" algn="just">
              <a:buNone/>
            </a:pPr>
            <a:endParaRPr lang="pl-PL" dirty="0">
              <a:latin typeface="Agency FB" panose="020B0503020202020204" pitchFamily="34" charset="0"/>
            </a:endParaRPr>
          </a:p>
          <a:p>
            <a:pPr algn="just">
              <a:buFont typeface="Wingdings" panose="05000000000000000000" pitchFamily="2" charset="2"/>
              <a:buChar char="Ø"/>
            </a:pPr>
            <a:r>
              <a:rPr lang="de-DE" b="1" u="sng" dirty="0">
                <a:latin typeface="Agency FB" panose="020B0503020202020204" pitchFamily="34" charset="0"/>
              </a:rPr>
              <a:t>Überprüfung der Effektivität</a:t>
            </a:r>
          </a:p>
          <a:p>
            <a:pPr marL="0" indent="0" algn="just">
              <a:buNone/>
            </a:pPr>
            <a:endParaRPr lang="de-DE" dirty="0">
              <a:latin typeface="Agency FB" panose="020B0503020202020204" pitchFamily="34" charset="0"/>
            </a:endParaRPr>
          </a:p>
          <a:p>
            <a:pPr marL="0" indent="0" algn="just">
              <a:buNone/>
            </a:pPr>
            <a:r>
              <a:rPr lang="de-DE" dirty="0">
                <a:latin typeface="Agency FB" panose="020B0503020202020204" pitchFamily="34" charset="0"/>
              </a:rPr>
              <a:t>Die Maßnahmen zur </a:t>
            </a:r>
            <a:r>
              <a:rPr lang="de-DE" dirty="0" err="1">
                <a:latin typeface="Agency FB" panose="020B0503020202020204" pitchFamily="34" charset="0"/>
              </a:rPr>
              <a:t>Dekubitusprophylaxe</a:t>
            </a:r>
            <a:r>
              <a:rPr lang="de-DE" dirty="0">
                <a:latin typeface="Agency FB" panose="020B0503020202020204" pitchFamily="34" charset="0"/>
              </a:rPr>
              <a:t> müssen regelmäßig und engmaschig überprüft werden. Hier ist vor allem eine gute Hautinspektion erforderlich. Dies lässt sich am besten bei jeder Mobilisation und Körperpflege eines Patienten durchführen. Pro Schicht sollte die Haut des Patienten mindestens zwei Mal inspiziert </a:t>
            </a:r>
            <a:r>
              <a:rPr lang="de-DE" dirty="0" smtClean="0">
                <a:latin typeface="Agency FB" panose="020B0503020202020204" pitchFamily="34" charset="0"/>
              </a:rPr>
              <a:t>und </a:t>
            </a:r>
            <a:r>
              <a:rPr lang="de-DE" dirty="0">
                <a:latin typeface="Agency FB" panose="020B0503020202020204" pitchFamily="34" charset="0"/>
              </a:rPr>
              <a:t>Veränderungen dokumentiert werden. </a:t>
            </a:r>
            <a:endParaRPr lang="pl-PL" dirty="0">
              <a:latin typeface="Agency FB" panose="020B0503020202020204" pitchFamily="34" charset="0"/>
            </a:endParaRPr>
          </a:p>
        </p:txBody>
      </p:sp>
    </p:spTree>
    <p:extLst>
      <p:ext uri="{BB962C8B-B14F-4D97-AF65-F5344CB8AC3E}">
        <p14:creationId xmlns:p14="http://schemas.microsoft.com/office/powerpoint/2010/main" val="208136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a:latin typeface="Agency FB" panose="020B0503020202020204" pitchFamily="34" charset="0"/>
              </a:rPr>
              <a:t>Glossar</a:t>
            </a:r>
            <a:endParaRPr lang="pl-PL" b="1" dirty="0">
              <a:latin typeface="Agency FB" panose="020B0503020202020204" pitchFamily="34" charset="0"/>
            </a:endParaRPr>
          </a:p>
        </p:txBody>
      </p:sp>
      <p:sp>
        <p:nvSpPr>
          <p:cNvPr id="3" name="Symbol zastępczy zawartości 2"/>
          <p:cNvSpPr>
            <a:spLocks noGrp="1"/>
          </p:cNvSpPr>
          <p:nvPr>
            <p:ph idx="1"/>
          </p:nvPr>
        </p:nvSpPr>
        <p:spPr/>
        <p:txBody>
          <a:bodyPr>
            <a:normAutofit fontScale="92500" lnSpcReduction="20000"/>
          </a:bodyPr>
          <a:lstStyle/>
          <a:p>
            <a:pPr>
              <a:buFont typeface="Wingdings" panose="05000000000000000000" pitchFamily="2" charset="2"/>
              <a:buChar char="Ø"/>
            </a:pPr>
            <a:r>
              <a:rPr lang="pl-PL" dirty="0">
                <a:latin typeface="Agency FB" panose="020B0503020202020204" pitchFamily="34" charset="0"/>
              </a:rPr>
              <a:t> der </a:t>
            </a:r>
            <a:r>
              <a:rPr lang="pl-PL" dirty="0" err="1" smtClean="0">
                <a:latin typeface="Agency FB" panose="020B0503020202020204" pitchFamily="34" charset="0"/>
              </a:rPr>
              <a:t>Dekubitalgeschwür</a:t>
            </a:r>
            <a:r>
              <a:rPr lang="pl-PL" dirty="0" smtClean="0">
                <a:latin typeface="Agency FB" panose="020B0503020202020204" pitchFamily="34" charset="0"/>
              </a:rPr>
              <a:t>, -en – owrzodzenie </a:t>
            </a:r>
            <a:r>
              <a:rPr lang="pl-PL" dirty="0" err="1" smtClean="0">
                <a:latin typeface="Agency FB" panose="020B0503020202020204" pitchFamily="34" charset="0"/>
              </a:rPr>
              <a:t>odleżynowe</a:t>
            </a:r>
            <a:endParaRPr lang="pl-PL" dirty="0" smtClean="0">
              <a:latin typeface="Agency FB" panose="020B0503020202020204" pitchFamily="34" charset="0"/>
            </a:endParaRPr>
          </a:p>
          <a:p>
            <a:pPr>
              <a:buFont typeface="Wingdings" panose="05000000000000000000" pitchFamily="2" charset="2"/>
              <a:buChar char="Ø"/>
            </a:pPr>
            <a:r>
              <a:rPr lang="pl-PL" dirty="0" smtClean="0">
                <a:latin typeface="Agency FB" panose="020B0503020202020204" pitchFamily="34" charset="0"/>
              </a:rPr>
              <a:t> </a:t>
            </a:r>
            <a:r>
              <a:rPr lang="pl-PL" dirty="0" err="1" smtClean="0">
                <a:latin typeface="Agency FB" panose="020B0503020202020204" pitchFamily="34" charset="0"/>
              </a:rPr>
              <a:t>das</a:t>
            </a:r>
            <a:r>
              <a:rPr lang="pl-PL" dirty="0" smtClean="0">
                <a:latin typeface="Agency FB" panose="020B0503020202020204" pitchFamily="34" charset="0"/>
              </a:rPr>
              <a:t> </a:t>
            </a:r>
            <a:r>
              <a:rPr lang="pl-PL" dirty="0" err="1" smtClean="0">
                <a:latin typeface="Agency FB" panose="020B0503020202020204" pitchFamily="34" charset="0"/>
              </a:rPr>
              <a:t>Lebensalter</a:t>
            </a:r>
            <a:r>
              <a:rPr lang="pl-PL" dirty="0" smtClean="0">
                <a:latin typeface="Agency FB" panose="020B0503020202020204" pitchFamily="34" charset="0"/>
              </a:rPr>
              <a:t> – wiek</a:t>
            </a:r>
          </a:p>
          <a:p>
            <a:pPr>
              <a:buFont typeface="Wingdings" panose="05000000000000000000" pitchFamily="2" charset="2"/>
              <a:buChar char="Ø"/>
            </a:pPr>
            <a:r>
              <a:rPr lang="pl-PL" dirty="0">
                <a:latin typeface="Agency FB" panose="020B0503020202020204" pitchFamily="34" charset="0"/>
              </a:rPr>
              <a:t> </a:t>
            </a:r>
            <a:r>
              <a:rPr lang="pl-PL" dirty="0" err="1" smtClean="0">
                <a:latin typeface="Agency FB" panose="020B0503020202020204" pitchFamily="34" charset="0"/>
              </a:rPr>
              <a:t>das</a:t>
            </a:r>
            <a:r>
              <a:rPr lang="pl-PL" dirty="0" smtClean="0">
                <a:latin typeface="Agency FB" panose="020B0503020202020204" pitchFamily="34" charset="0"/>
              </a:rPr>
              <a:t> Unterern</a:t>
            </a:r>
            <a:r>
              <a:rPr lang="de-DE" dirty="0" smtClean="0">
                <a:latin typeface="Agency FB" panose="020B0503020202020204" pitchFamily="34" charset="0"/>
              </a:rPr>
              <a:t>ä</a:t>
            </a:r>
            <a:r>
              <a:rPr lang="pl-PL" dirty="0" err="1">
                <a:latin typeface="Agency FB" panose="020B0503020202020204" pitchFamily="34" charset="0"/>
              </a:rPr>
              <a:t>hrung</a:t>
            </a:r>
            <a:r>
              <a:rPr lang="pl-PL" dirty="0" smtClean="0">
                <a:latin typeface="Agency FB" panose="020B0503020202020204" pitchFamily="34" charset="0"/>
              </a:rPr>
              <a:t> – niedożywienie</a:t>
            </a:r>
          </a:p>
          <a:p>
            <a:pPr>
              <a:buFont typeface="Wingdings" panose="05000000000000000000" pitchFamily="2" charset="2"/>
              <a:buChar char="Ø"/>
            </a:pPr>
            <a:r>
              <a:rPr lang="pl-PL" dirty="0">
                <a:latin typeface="Agency FB" panose="020B0503020202020204" pitchFamily="34" charset="0"/>
              </a:rPr>
              <a:t> </a:t>
            </a:r>
            <a:r>
              <a:rPr lang="pl-PL" dirty="0" smtClean="0">
                <a:latin typeface="Agency FB" panose="020B0503020202020204" pitchFamily="34" charset="0"/>
              </a:rPr>
              <a:t>der </a:t>
            </a:r>
            <a:r>
              <a:rPr lang="pl-PL" dirty="0" err="1" smtClean="0">
                <a:latin typeface="Agency FB" panose="020B0503020202020204" pitchFamily="34" charset="0"/>
              </a:rPr>
              <a:t>Dekubitusgefahr</a:t>
            </a:r>
            <a:r>
              <a:rPr lang="pl-PL" dirty="0" smtClean="0">
                <a:latin typeface="Agency FB" panose="020B0503020202020204" pitchFamily="34" charset="0"/>
              </a:rPr>
              <a:t> –en – ryzyko odleżyn</a:t>
            </a:r>
          </a:p>
          <a:p>
            <a:pPr>
              <a:buFont typeface="Wingdings" panose="05000000000000000000" pitchFamily="2" charset="2"/>
              <a:buChar char="Ø"/>
            </a:pPr>
            <a:r>
              <a:rPr lang="pl-PL" dirty="0">
                <a:latin typeface="Agency FB" panose="020B0503020202020204" pitchFamily="34" charset="0"/>
              </a:rPr>
              <a:t> </a:t>
            </a:r>
            <a:r>
              <a:rPr lang="pl-PL" dirty="0" err="1" smtClean="0">
                <a:latin typeface="Agency FB" panose="020B0503020202020204" pitchFamily="34" charset="0"/>
              </a:rPr>
              <a:t>die</a:t>
            </a:r>
            <a:r>
              <a:rPr lang="pl-PL" dirty="0" smtClean="0">
                <a:latin typeface="Agency FB" panose="020B0503020202020204" pitchFamily="34" charset="0"/>
              </a:rPr>
              <a:t> </a:t>
            </a:r>
            <a:r>
              <a:rPr lang="de-DE" dirty="0">
                <a:latin typeface="Agency FB" panose="020B0503020202020204" pitchFamily="34" charset="0"/>
              </a:rPr>
              <a:t> Gelenkkapseln </a:t>
            </a:r>
            <a:r>
              <a:rPr lang="pl-PL" dirty="0" smtClean="0">
                <a:latin typeface="Agency FB" panose="020B0503020202020204" pitchFamily="34" charset="0"/>
              </a:rPr>
              <a:t>– torebki stawowe</a:t>
            </a:r>
          </a:p>
          <a:p>
            <a:pPr>
              <a:buFont typeface="Wingdings" panose="05000000000000000000" pitchFamily="2" charset="2"/>
              <a:buChar char="Ø"/>
            </a:pPr>
            <a:r>
              <a:rPr lang="pl-PL" dirty="0">
                <a:latin typeface="Agency FB" panose="020B0503020202020204" pitchFamily="34" charset="0"/>
              </a:rPr>
              <a:t> der </a:t>
            </a:r>
            <a:r>
              <a:rPr lang="pl-PL" dirty="0" err="1" smtClean="0">
                <a:latin typeface="Agency FB" panose="020B0503020202020204" pitchFamily="34" charset="0"/>
              </a:rPr>
              <a:t>Hautabschürfung</a:t>
            </a:r>
            <a:r>
              <a:rPr lang="pl-PL" dirty="0" smtClean="0">
                <a:latin typeface="Agency FB" panose="020B0503020202020204" pitchFamily="34" charset="0"/>
              </a:rPr>
              <a:t> –en – otarcie</a:t>
            </a:r>
          </a:p>
          <a:p>
            <a:pPr>
              <a:buFont typeface="Wingdings" panose="05000000000000000000" pitchFamily="2" charset="2"/>
              <a:buChar char="Ø"/>
            </a:pPr>
            <a:r>
              <a:rPr lang="pl-PL" dirty="0" smtClean="0">
                <a:latin typeface="Agency FB" panose="020B0503020202020204" pitchFamily="34" charset="0"/>
              </a:rPr>
              <a:t> der </a:t>
            </a:r>
            <a:r>
              <a:rPr lang="de-DE" dirty="0" smtClean="0">
                <a:latin typeface="Agency FB" panose="020B0503020202020204" pitchFamily="34" charset="0"/>
              </a:rPr>
              <a:t>Blase</a:t>
            </a:r>
            <a:r>
              <a:rPr lang="pl-PL" dirty="0" smtClean="0">
                <a:latin typeface="Agency FB" panose="020B0503020202020204" pitchFamily="34" charset="0"/>
              </a:rPr>
              <a:t> –n – pęcherz</a:t>
            </a:r>
          </a:p>
          <a:p>
            <a:pPr>
              <a:buFont typeface="Wingdings" panose="05000000000000000000" pitchFamily="2" charset="2"/>
              <a:buChar char="Ø"/>
            </a:pPr>
            <a:r>
              <a:rPr lang="pl-PL" dirty="0" smtClean="0">
                <a:latin typeface="Agency FB" panose="020B0503020202020204" pitchFamily="34" charset="0"/>
              </a:rPr>
              <a:t> </a:t>
            </a:r>
            <a:r>
              <a:rPr lang="pl-PL" dirty="0" err="1" smtClean="0">
                <a:latin typeface="Agency FB" panose="020B0503020202020204" pitchFamily="34" charset="0"/>
              </a:rPr>
              <a:t>die</a:t>
            </a:r>
            <a:r>
              <a:rPr lang="pl-PL" dirty="0" smtClean="0">
                <a:latin typeface="Agency FB" panose="020B0503020202020204" pitchFamily="34" charset="0"/>
              </a:rPr>
              <a:t> </a:t>
            </a:r>
            <a:r>
              <a:rPr lang="pl-PL" dirty="0" err="1" smtClean="0">
                <a:latin typeface="Agency FB" panose="020B0503020202020204" pitchFamily="34" charset="0"/>
              </a:rPr>
              <a:t>Schluckbeschwerden</a:t>
            </a:r>
            <a:r>
              <a:rPr lang="pl-PL" dirty="0" smtClean="0">
                <a:latin typeface="Agency FB" panose="020B0503020202020204" pitchFamily="34" charset="0"/>
              </a:rPr>
              <a:t> – trudności w połykaniu</a:t>
            </a:r>
          </a:p>
          <a:p>
            <a:pPr>
              <a:buFont typeface="Wingdings" panose="05000000000000000000" pitchFamily="2" charset="2"/>
              <a:buChar char="Ø"/>
            </a:pPr>
            <a:r>
              <a:rPr lang="pl-PL" dirty="0" err="1" smtClean="0">
                <a:latin typeface="Agency FB" panose="020B0503020202020204" pitchFamily="34" charset="0"/>
              </a:rPr>
              <a:t>die</a:t>
            </a:r>
            <a:r>
              <a:rPr lang="pl-PL" dirty="0" smtClean="0">
                <a:latin typeface="Agency FB" panose="020B0503020202020204" pitchFamily="34" charset="0"/>
              </a:rPr>
              <a:t> </a:t>
            </a:r>
            <a:r>
              <a:rPr lang="pl-PL" dirty="0" err="1" smtClean="0">
                <a:latin typeface="Agency FB" panose="020B0503020202020204" pitchFamily="34" charset="0"/>
              </a:rPr>
              <a:t>Flüssigkeitszufuhr</a:t>
            </a:r>
            <a:r>
              <a:rPr lang="pl-PL" dirty="0" smtClean="0">
                <a:latin typeface="Agency FB" panose="020B0503020202020204" pitchFamily="34" charset="0"/>
              </a:rPr>
              <a:t> – uwodnienie </a:t>
            </a:r>
          </a:p>
          <a:p>
            <a:pPr>
              <a:buFont typeface="Wingdings" panose="05000000000000000000" pitchFamily="2" charset="2"/>
              <a:buChar char="Ø"/>
            </a:pPr>
            <a:r>
              <a:rPr lang="pl-PL" dirty="0" smtClean="0">
                <a:latin typeface="Agency FB" panose="020B0503020202020204" pitchFamily="34" charset="0"/>
              </a:rPr>
              <a:t> </a:t>
            </a:r>
            <a:r>
              <a:rPr lang="pl-PL" dirty="0" err="1" smtClean="0">
                <a:latin typeface="Agency FB" panose="020B0503020202020204" pitchFamily="34" charset="0"/>
              </a:rPr>
              <a:t>die</a:t>
            </a:r>
            <a:r>
              <a:rPr lang="pl-PL" dirty="0" smtClean="0">
                <a:latin typeface="Agency FB" panose="020B0503020202020204" pitchFamily="34" charset="0"/>
              </a:rPr>
              <a:t> </a:t>
            </a:r>
            <a:r>
              <a:rPr lang="pl-PL" dirty="0" err="1" smtClean="0">
                <a:latin typeface="Agency FB" panose="020B0503020202020204" pitchFamily="34" charset="0"/>
              </a:rPr>
              <a:t>Entstehung</a:t>
            </a:r>
            <a:r>
              <a:rPr lang="pl-PL" dirty="0" smtClean="0">
                <a:latin typeface="Agency FB" panose="020B0503020202020204" pitchFamily="34" charset="0"/>
              </a:rPr>
              <a:t> - geneza</a:t>
            </a:r>
          </a:p>
          <a:p>
            <a:pPr>
              <a:buFont typeface="Wingdings" panose="05000000000000000000" pitchFamily="2" charset="2"/>
              <a:buChar char="Ø"/>
            </a:pPr>
            <a:endParaRPr lang="pl-PL" dirty="0" smtClean="0">
              <a:latin typeface="Agency FB" panose="020B0503020202020204" pitchFamily="34" charset="0"/>
            </a:endParaRPr>
          </a:p>
          <a:p>
            <a:pPr>
              <a:buFont typeface="Wingdings" panose="05000000000000000000" pitchFamily="2" charset="2"/>
              <a:buChar char="Ø"/>
            </a:pPr>
            <a:endParaRPr lang="pl-PL" dirty="0" smtClean="0">
              <a:latin typeface="Agency FB" panose="020B0503020202020204" pitchFamily="34" charset="0"/>
            </a:endParaRPr>
          </a:p>
          <a:p>
            <a:pPr>
              <a:buFont typeface="Wingdings" panose="05000000000000000000" pitchFamily="2" charset="2"/>
              <a:buChar char="Ø"/>
            </a:pPr>
            <a:endParaRPr lang="pl-PL" dirty="0" smtClean="0">
              <a:latin typeface="Agency FB" panose="020B0503020202020204" pitchFamily="34" charset="0"/>
            </a:endParaRPr>
          </a:p>
          <a:p>
            <a:pPr>
              <a:buFont typeface="Wingdings" panose="05000000000000000000" pitchFamily="2" charset="2"/>
              <a:buChar char="Ø"/>
            </a:pPr>
            <a:endParaRPr lang="pl-PL" dirty="0" smtClean="0">
              <a:latin typeface="Agency FB" panose="020B0503020202020204" pitchFamily="34" charset="0"/>
            </a:endParaRPr>
          </a:p>
        </p:txBody>
      </p:sp>
    </p:spTree>
    <p:extLst>
      <p:ext uri="{BB962C8B-B14F-4D97-AF65-F5344CB8AC3E}">
        <p14:creationId xmlns:p14="http://schemas.microsoft.com/office/powerpoint/2010/main" val="4291383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a:latin typeface="Agency FB" panose="020B0503020202020204" pitchFamily="34" charset="0"/>
              </a:rPr>
              <a:t>Quellen</a:t>
            </a:r>
            <a:endParaRPr lang="pl-PL" b="1" dirty="0">
              <a:latin typeface="Agency FB" panose="020B0503020202020204" pitchFamily="34" charset="0"/>
            </a:endParaRPr>
          </a:p>
        </p:txBody>
      </p:sp>
      <p:sp>
        <p:nvSpPr>
          <p:cNvPr id="3" name="Symbol zastępczy zawartości 2"/>
          <p:cNvSpPr>
            <a:spLocks noGrp="1"/>
          </p:cNvSpPr>
          <p:nvPr>
            <p:ph idx="1"/>
          </p:nvPr>
        </p:nvSpPr>
        <p:spPr>
          <a:xfrm>
            <a:off x="838200" y="2018808"/>
            <a:ext cx="10515600" cy="4351338"/>
          </a:xfrm>
        </p:spPr>
        <p:txBody>
          <a:bodyPr/>
          <a:lstStyle/>
          <a:p>
            <a:pPr>
              <a:buFont typeface="Wingdings" panose="05000000000000000000" pitchFamily="2" charset="2"/>
              <a:buChar char="Ø"/>
            </a:pPr>
            <a:r>
              <a:rPr lang="pl-PL" dirty="0" smtClean="0">
                <a:latin typeface="Agency FB" panose="020B0503020202020204" pitchFamily="34" charset="0"/>
              </a:rPr>
              <a:t> A. Fuchs: </a:t>
            </a:r>
            <a:r>
              <a:rPr lang="pl-PL" i="1" dirty="0" err="1" smtClean="0">
                <a:latin typeface="Agency FB" panose="020B0503020202020204" pitchFamily="34" charset="0"/>
              </a:rPr>
              <a:t>Dekubitus</a:t>
            </a:r>
            <a:r>
              <a:rPr lang="pl-PL" i="1" dirty="0" smtClean="0">
                <a:latin typeface="Agency FB" panose="020B0503020202020204" pitchFamily="34" charset="0"/>
              </a:rPr>
              <a:t>. </a:t>
            </a:r>
            <a:r>
              <a:rPr lang="pl-PL" dirty="0" err="1" smtClean="0">
                <a:latin typeface="Agency FB" panose="020B0503020202020204" pitchFamily="34" charset="0"/>
              </a:rPr>
              <a:t>Kohlhammer</a:t>
            </a:r>
            <a:r>
              <a:rPr lang="pl-PL" dirty="0" smtClean="0">
                <a:latin typeface="Agency FB" panose="020B0503020202020204" pitchFamily="34" charset="0"/>
              </a:rPr>
              <a:t>, 2004.</a:t>
            </a:r>
          </a:p>
          <a:p>
            <a:pPr>
              <a:buFont typeface="Wingdings" panose="05000000000000000000" pitchFamily="2" charset="2"/>
              <a:buChar char="Ø"/>
            </a:pPr>
            <a:r>
              <a:rPr lang="pl-PL" dirty="0" smtClean="0">
                <a:latin typeface="Agency FB" panose="020B0503020202020204" pitchFamily="34" charset="0"/>
              </a:rPr>
              <a:t> </a:t>
            </a:r>
            <a:r>
              <a:rPr lang="de-DE" dirty="0" smtClean="0">
                <a:latin typeface="Agency FB" panose="020B0503020202020204" pitchFamily="34" charset="0"/>
              </a:rPr>
              <a:t>M</a:t>
            </a:r>
            <a:r>
              <a:rPr lang="de-DE" dirty="0">
                <a:latin typeface="Agency FB" panose="020B0503020202020204" pitchFamily="34" charset="0"/>
              </a:rPr>
              <a:t>. </a:t>
            </a:r>
            <a:r>
              <a:rPr lang="de-DE" dirty="0" smtClean="0">
                <a:latin typeface="Agency FB" panose="020B0503020202020204" pitchFamily="34" charset="0"/>
              </a:rPr>
              <a:t>Braun</a:t>
            </a:r>
            <a:r>
              <a:rPr lang="pl-PL" dirty="0" smtClean="0">
                <a:latin typeface="Agency FB" panose="020B0503020202020204" pitchFamily="34" charset="0"/>
              </a:rPr>
              <a:t>: </a:t>
            </a:r>
            <a:r>
              <a:rPr lang="de-DE" i="1" dirty="0" smtClean="0">
                <a:latin typeface="Agency FB" panose="020B0503020202020204" pitchFamily="34" charset="0"/>
              </a:rPr>
              <a:t>Dekubitus </a:t>
            </a:r>
            <a:r>
              <a:rPr lang="de-DE" i="1" dirty="0">
                <a:latin typeface="Agency FB" panose="020B0503020202020204" pitchFamily="34" charset="0"/>
              </a:rPr>
              <a:t>– Die Herausforderung für </a:t>
            </a:r>
            <a:r>
              <a:rPr lang="de-DE" i="1" dirty="0" smtClean="0">
                <a:latin typeface="Agency FB" panose="020B0503020202020204" pitchFamily="34" charset="0"/>
              </a:rPr>
              <a:t>Pflegende</a:t>
            </a:r>
            <a:r>
              <a:rPr lang="de-DE" dirty="0" smtClean="0">
                <a:latin typeface="Agency FB" panose="020B0503020202020204" pitchFamily="34" charset="0"/>
              </a:rPr>
              <a:t>, 2000</a:t>
            </a:r>
            <a:r>
              <a:rPr lang="pl-PL" dirty="0" smtClean="0">
                <a:latin typeface="Agency FB" panose="020B0503020202020204" pitchFamily="34" charset="0"/>
              </a:rPr>
              <a:t>.</a:t>
            </a:r>
          </a:p>
          <a:p>
            <a:pPr>
              <a:buFont typeface="Wingdings" panose="05000000000000000000" pitchFamily="2" charset="2"/>
              <a:buChar char="Ø"/>
            </a:pPr>
            <a:r>
              <a:rPr lang="pl-PL" dirty="0">
                <a:latin typeface="Agency FB" panose="020B0503020202020204" pitchFamily="34" charset="0"/>
              </a:rPr>
              <a:t> </a:t>
            </a:r>
            <a:r>
              <a:rPr lang="pl-PL" dirty="0" smtClean="0">
                <a:latin typeface="Agency FB" panose="020B0503020202020204" pitchFamily="34" charset="0"/>
              </a:rPr>
              <a:t>W. </a:t>
            </a:r>
            <a:r>
              <a:rPr lang="pl-PL" dirty="0">
                <a:latin typeface="Agency FB" panose="020B0503020202020204" pitchFamily="34" charset="0"/>
              </a:rPr>
              <a:t>Noszczyk: </a:t>
            </a:r>
            <a:r>
              <a:rPr lang="pl-PL" i="1" dirty="0">
                <a:latin typeface="Agency FB" panose="020B0503020202020204" pitchFamily="34" charset="0"/>
              </a:rPr>
              <a:t>Chirurgia repetytorium</a:t>
            </a:r>
            <a:r>
              <a:rPr lang="pl-PL" dirty="0">
                <a:latin typeface="Agency FB" panose="020B0503020202020204" pitchFamily="34" charset="0"/>
              </a:rPr>
              <a:t>. </a:t>
            </a:r>
            <a:r>
              <a:rPr lang="pl-PL" dirty="0" smtClean="0">
                <a:latin typeface="Agency FB" panose="020B0503020202020204" pitchFamily="34" charset="0"/>
              </a:rPr>
              <a:t>Warszawa, 2009.</a:t>
            </a:r>
          </a:p>
          <a:p>
            <a:pPr>
              <a:buFont typeface="Wingdings" panose="05000000000000000000" pitchFamily="2" charset="2"/>
              <a:buChar char="Ø"/>
            </a:pPr>
            <a:r>
              <a:rPr lang="pl-PL" dirty="0" smtClean="0">
                <a:latin typeface="Agency FB" panose="020B0503020202020204" pitchFamily="34" charset="0"/>
              </a:rPr>
              <a:t> A. Szczeklik: </a:t>
            </a:r>
            <a:r>
              <a:rPr lang="pl-PL" i="1" dirty="0" smtClean="0">
                <a:latin typeface="Agency FB" panose="020B0503020202020204" pitchFamily="34" charset="0"/>
              </a:rPr>
              <a:t>Choroby wewnętrzne: poradnik multimedialny oparty na zasadach EB. </a:t>
            </a:r>
            <a:r>
              <a:rPr lang="pl-PL" dirty="0" smtClean="0">
                <a:latin typeface="Agency FB" panose="020B0503020202020204" pitchFamily="34" charset="0"/>
              </a:rPr>
              <a:t>Kraków, 2006</a:t>
            </a:r>
            <a:endParaRPr lang="pl-PL" dirty="0">
              <a:latin typeface="Agency FB" panose="020B0503020202020204" pitchFamily="34" charset="0"/>
            </a:endParaRPr>
          </a:p>
        </p:txBody>
      </p:sp>
    </p:spTree>
    <p:extLst>
      <p:ext uri="{BB962C8B-B14F-4D97-AF65-F5344CB8AC3E}">
        <p14:creationId xmlns:p14="http://schemas.microsoft.com/office/powerpoint/2010/main" val="278238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de-DE" b="1" dirty="0">
                <a:latin typeface="Agency FB" panose="020B0503020202020204" pitchFamily="34" charset="0"/>
              </a:rPr>
              <a:t>Was versteht man unter Dekubitus?</a:t>
            </a:r>
            <a:endParaRPr lang="pl-PL" b="1" dirty="0">
              <a:latin typeface="Agency FB" panose="020B0503020202020204" pitchFamily="34" charset="0"/>
            </a:endParaRPr>
          </a:p>
        </p:txBody>
      </p:sp>
      <p:sp>
        <p:nvSpPr>
          <p:cNvPr id="3" name="Symbol zastępczy zawartości 2"/>
          <p:cNvSpPr>
            <a:spLocks noGrp="1"/>
          </p:cNvSpPr>
          <p:nvPr>
            <p:ph idx="1"/>
          </p:nvPr>
        </p:nvSpPr>
        <p:spPr/>
        <p:txBody>
          <a:bodyPr>
            <a:normAutofit/>
          </a:bodyPr>
          <a:lstStyle/>
          <a:p>
            <a:pPr algn="just">
              <a:buFont typeface="Wingdings" panose="05000000000000000000" pitchFamily="2" charset="2"/>
              <a:buChar char="Ø"/>
            </a:pPr>
            <a:endParaRPr lang="pl-PL" dirty="0" smtClean="0">
              <a:latin typeface="Agency FB" panose="020B0503020202020204" pitchFamily="34" charset="0"/>
            </a:endParaRPr>
          </a:p>
          <a:p>
            <a:pPr algn="just">
              <a:buFont typeface="Wingdings" panose="05000000000000000000" pitchFamily="2" charset="2"/>
              <a:buChar char="Ø"/>
            </a:pPr>
            <a:r>
              <a:rPr lang="de-DE" dirty="0" smtClean="0">
                <a:latin typeface="Agency FB" panose="020B0503020202020204" pitchFamily="34" charset="0"/>
              </a:rPr>
              <a:t>„Dekubitus“ ist der lateinische Ausdruck für Druckgeschwür. Man spricht auch von </a:t>
            </a:r>
            <a:r>
              <a:rPr lang="de-DE" dirty="0" err="1" smtClean="0">
                <a:latin typeface="Agency FB" panose="020B0503020202020204" pitchFamily="34" charset="0"/>
              </a:rPr>
              <a:t>Dekubitusgeschwür</a:t>
            </a:r>
            <a:r>
              <a:rPr lang="de-DE" dirty="0" smtClean="0">
                <a:latin typeface="Agency FB" panose="020B0503020202020204" pitchFamily="34" charset="0"/>
              </a:rPr>
              <a:t> oder Wundliegegeschwür. </a:t>
            </a:r>
            <a:endParaRPr lang="pl-PL" dirty="0" smtClean="0">
              <a:latin typeface="Agency FB" panose="020B0503020202020204" pitchFamily="34" charset="0"/>
            </a:endParaRPr>
          </a:p>
          <a:p>
            <a:pPr marL="0" indent="0" algn="just">
              <a:buNone/>
            </a:pPr>
            <a:endParaRPr lang="de-DE" dirty="0" smtClean="0">
              <a:latin typeface="Agency FB" panose="020B0503020202020204" pitchFamily="34" charset="0"/>
            </a:endParaRPr>
          </a:p>
          <a:p>
            <a:pPr algn="just">
              <a:buFont typeface="Wingdings" panose="05000000000000000000" pitchFamily="2" charset="2"/>
              <a:buChar char="Ø"/>
            </a:pPr>
            <a:r>
              <a:rPr lang="de-DE" dirty="0" smtClean="0">
                <a:latin typeface="Agency FB" panose="020B0503020202020204" pitchFamily="34" charset="0"/>
              </a:rPr>
              <a:t>Mit </a:t>
            </a:r>
            <a:r>
              <a:rPr lang="de-DE" dirty="0">
                <a:latin typeface="Agency FB" panose="020B0503020202020204" pitchFamily="34" charset="0"/>
              </a:rPr>
              <a:t>diesen Begriffen bezeichnet man einen Bereich der lokalen Schädigung der Haut </a:t>
            </a:r>
            <a:r>
              <a:rPr lang="de-DE" dirty="0" smtClean="0">
                <a:latin typeface="Agency FB" panose="020B0503020202020204" pitchFamily="34" charset="0"/>
              </a:rPr>
              <a:t>und  </a:t>
            </a:r>
            <a:r>
              <a:rPr lang="de-DE" dirty="0">
                <a:latin typeface="Agency FB" panose="020B0503020202020204" pitchFamily="34" charset="0"/>
              </a:rPr>
              <a:t>des  darunter  </a:t>
            </a:r>
            <a:r>
              <a:rPr lang="de-DE" dirty="0" smtClean="0">
                <a:latin typeface="Agency FB" panose="020B0503020202020204" pitchFamily="34" charset="0"/>
              </a:rPr>
              <a:t>liegenden</a:t>
            </a:r>
            <a:r>
              <a:rPr lang="pl-PL" dirty="0" smtClean="0">
                <a:latin typeface="Agency FB" panose="020B0503020202020204" pitchFamily="34" charset="0"/>
              </a:rPr>
              <a:t> </a:t>
            </a:r>
            <a:r>
              <a:rPr lang="de-DE" dirty="0" smtClean="0">
                <a:latin typeface="Agency FB" panose="020B0503020202020204" pitchFamily="34" charset="0"/>
              </a:rPr>
              <a:t>Gewebes</a:t>
            </a:r>
            <a:r>
              <a:rPr lang="pl-PL" dirty="0" smtClean="0">
                <a:latin typeface="Agency FB" panose="020B0503020202020204" pitchFamily="34" charset="0"/>
              </a:rPr>
              <a:t> </a:t>
            </a:r>
            <a:r>
              <a:rPr lang="de-DE" dirty="0" smtClean="0">
                <a:latin typeface="Agency FB" panose="020B0503020202020204" pitchFamily="34" charset="0"/>
              </a:rPr>
              <a:t>üblicherweise  über  Knochenvorsprüngen, verursacht  durch </a:t>
            </a:r>
            <a:r>
              <a:rPr lang="de-DE" dirty="0">
                <a:latin typeface="Agency FB" panose="020B0503020202020204" pitchFamily="34" charset="0"/>
              </a:rPr>
              <a:t>zu  lange  und/oder  zu  starke  Einwirkungen  von  Druck  </a:t>
            </a:r>
            <a:r>
              <a:rPr lang="de-DE" dirty="0" smtClean="0">
                <a:latin typeface="Agency FB" panose="020B0503020202020204" pitchFamily="34" charset="0"/>
              </a:rPr>
              <a:t>und/oder Scherkräften</a:t>
            </a:r>
            <a:r>
              <a:rPr lang="pl-PL" dirty="0" smtClean="0">
                <a:latin typeface="Agency FB" panose="020B0503020202020204" pitchFamily="34" charset="0"/>
              </a:rPr>
              <a:t>.</a:t>
            </a:r>
            <a:endParaRPr lang="pl-PL" dirty="0">
              <a:latin typeface="Agency FB" panose="020B0503020202020204" pitchFamily="34" charset="0"/>
            </a:endParaRPr>
          </a:p>
        </p:txBody>
      </p:sp>
    </p:spTree>
    <p:extLst>
      <p:ext uri="{BB962C8B-B14F-4D97-AF65-F5344CB8AC3E}">
        <p14:creationId xmlns:p14="http://schemas.microsoft.com/office/powerpoint/2010/main" val="1206322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a:latin typeface="Agency FB" panose="020B0503020202020204" pitchFamily="34" charset="0"/>
              </a:rPr>
              <a:t>Risikofaktoren</a:t>
            </a:r>
            <a:r>
              <a:rPr lang="pl-PL" b="1" dirty="0">
                <a:latin typeface="Agency FB" panose="020B0503020202020204" pitchFamily="34" charset="0"/>
              </a:rPr>
              <a:t> für </a:t>
            </a:r>
            <a:r>
              <a:rPr lang="pl-PL" b="1" dirty="0" err="1">
                <a:latin typeface="Agency FB" panose="020B0503020202020204" pitchFamily="34" charset="0"/>
              </a:rPr>
              <a:t>einen</a:t>
            </a:r>
            <a:r>
              <a:rPr lang="pl-PL" b="1" dirty="0">
                <a:latin typeface="Agency FB" panose="020B0503020202020204" pitchFamily="34" charset="0"/>
              </a:rPr>
              <a:t> </a:t>
            </a:r>
            <a:r>
              <a:rPr lang="pl-PL" b="1" dirty="0" err="1">
                <a:latin typeface="Agency FB" panose="020B0503020202020204" pitchFamily="34" charset="0"/>
              </a:rPr>
              <a:t>Dekubitus</a:t>
            </a:r>
            <a:endParaRPr lang="pl-PL" b="1" dirty="0">
              <a:latin typeface="Agency FB" panose="020B0503020202020204" pitchFamily="34" charset="0"/>
            </a:endParaRPr>
          </a:p>
        </p:txBody>
      </p:sp>
      <p:sp>
        <p:nvSpPr>
          <p:cNvPr id="3" name="Symbol zastępczy zawartości 2"/>
          <p:cNvSpPr>
            <a:spLocks noGrp="1"/>
          </p:cNvSpPr>
          <p:nvPr>
            <p:ph idx="1"/>
          </p:nvPr>
        </p:nvSpPr>
        <p:spPr/>
        <p:txBody>
          <a:bodyPr>
            <a:normAutofit fontScale="92500" lnSpcReduction="20000"/>
          </a:bodyPr>
          <a:lstStyle/>
          <a:p>
            <a:pPr marL="0" indent="0">
              <a:buNone/>
            </a:pPr>
            <a:r>
              <a:rPr lang="de-DE" b="1" dirty="0">
                <a:latin typeface="Agency FB" panose="020B0503020202020204" pitchFamily="34" charset="0"/>
              </a:rPr>
              <a:t>Die Gefahr des Wundliegens wird durch bestimmte Einflüsse erhöht. Dazu zählen Faktoren, die Hautschäden generell begünstigen können:</a:t>
            </a:r>
          </a:p>
          <a:p>
            <a:pPr marL="0" indent="0">
              <a:buNone/>
            </a:pPr>
            <a:endParaRPr lang="de-DE" dirty="0">
              <a:latin typeface="Agency FB" panose="020B0503020202020204" pitchFamily="34" charset="0"/>
            </a:endParaRPr>
          </a:p>
          <a:p>
            <a:pPr>
              <a:buFont typeface="Wingdings" panose="05000000000000000000" pitchFamily="2" charset="2"/>
              <a:buChar char="Ø"/>
            </a:pPr>
            <a:r>
              <a:rPr lang="de-DE" dirty="0">
                <a:latin typeface="Agency FB" panose="020B0503020202020204" pitchFamily="34" charset="0"/>
              </a:rPr>
              <a:t>Hohes Lebensalter</a:t>
            </a:r>
          </a:p>
          <a:p>
            <a:pPr>
              <a:buFont typeface="Wingdings" panose="05000000000000000000" pitchFamily="2" charset="2"/>
              <a:buChar char="Ø"/>
            </a:pPr>
            <a:r>
              <a:rPr lang="de-DE" dirty="0">
                <a:latin typeface="Agency FB" panose="020B0503020202020204" pitchFamily="34" charset="0"/>
              </a:rPr>
              <a:t>Diabetes mellitus ("Zuckerkrankheit")</a:t>
            </a:r>
          </a:p>
          <a:p>
            <a:pPr>
              <a:buFont typeface="Wingdings" panose="05000000000000000000" pitchFamily="2" charset="2"/>
              <a:buChar char="Ø"/>
            </a:pPr>
            <a:r>
              <a:rPr lang="de-DE" dirty="0">
                <a:latin typeface="Agency FB" panose="020B0503020202020204" pitchFamily="34" charset="0"/>
              </a:rPr>
              <a:t>Schwächung durch andere Erkrankungen</a:t>
            </a:r>
          </a:p>
          <a:p>
            <a:pPr>
              <a:buFont typeface="Wingdings" panose="05000000000000000000" pitchFamily="2" charset="2"/>
              <a:buChar char="Ø"/>
            </a:pPr>
            <a:r>
              <a:rPr lang="de-DE" dirty="0">
                <a:latin typeface="Agency FB" panose="020B0503020202020204" pitchFamily="34" charset="0"/>
              </a:rPr>
              <a:t>Durchblutungsstörungen</a:t>
            </a:r>
          </a:p>
          <a:p>
            <a:pPr>
              <a:buFont typeface="Wingdings" panose="05000000000000000000" pitchFamily="2" charset="2"/>
              <a:buChar char="Ø"/>
            </a:pPr>
            <a:r>
              <a:rPr lang="pl-PL" dirty="0" smtClean="0">
                <a:latin typeface="Agency FB" panose="020B0503020202020204" pitchFamily="34" charset="0"/>
              </a:rPr>
              <a:t>Unterern</a:t>
            </a:r>
            <a:r>
              <a:rPr lang="de-DE" dirty="0" smtClean="0">
                <a:latin typeface="Agency FB" panose="020B0503020202020204" pitchFamily="34" charset="0"/>
              </a:rPr>
              <a:t>ä</a:t>
            </a:r>
            <a:r>
              <a:rPr lang="pl-PL" dirty="0" err="1" smtClean="0">
                <a:latin typeface="Agency FB" panose="020B0503020202020204" pitchFamily="34" charset="0"/>
              </a:rPr>
              <a:t>hrung</a:t>
            </a:r>
            <a:r>
              <a:rPr lang="de-DE" dirty="0" smtClean="0">
                <a:latin typeface="Agency FB" panose="020B0503020202020204" pitchFamily="34" charset="0"/>
              </a:rPr>
              <a:t> und </a:t>
            </a:r>
            <a:r>
              <a:rPr lang="de-DE" dirty="0">
                <a:latin typeface="Agency FB" panose="020B0503020202020204" pitchFamily="34" charset="0"/>
              </a:rPr>
              <a:t>Dehydratation ("Austrocknung")</a:t>
            </a:r>
          </a:p>
          <a:p>
            <a:pPr>
              <a:buFont typeface="Wingdings" panose="05000000000000000000" pitchFamily="2" charset="2"/>
              <a:buChar char="Ø"/>
            </a:pPr>
            <a:r>
              <a:rPr lang="de-DE" dirty="0">
                <a:latin typeface="Agency FB" panose="020B0503020202020204" pitchFamily="34" charset="0"/>
              </a:rPr>
              <a:t>Ein weiterer Risikofaktor besteht in einem bereits durchgemachten Dekubitus in der Krankengeschichte. In diesem Fall weist die betroffene Hautregion ein dauerhaft erhöhtes Risiko für erneutes Wundliegen auf.</a:t>
            </a:r>
            <a:endParaRPr lang="pl-PL" dirty="0">
              <a:latin typeface="Agency FB" panose="020B0503020202020204" pitchFamily="34" charset="0"/>
            </a:endParaRPr>
          </a:p>
        </p:txBody>
      </p:sp>
      <p:pic>
        <p:nvPicPr>
          <p:cNvPr id="4" name="Obraz 3"/>
          <p:cNvPicPr>
            <a:picLocks noChangeAspect="1"/>
          </p:cNvPicPr>
          <p:nvPr/>
        </p:nvPicPr>
        <p:blipFill>
          <a:blip r:embed="rId2"/>
          <a:stretch>
            <a:fillRect/>
          </a:stretch>
        </p:blipFill>
        <p:spPr>
          <a:xfrm>
            <a:off x="8250729" y="2724887"/>
            <a:ext cx="2619375" cy="1743075"/>
          </a:xfrm>
          <a:prstGeom prst="rect">
            <a:avLst/>
          </a:prstGeom>
        </p:spPr>
      </p:pic>
    </p:spTree>
    <p:extLst>
      <p:ext uri="{BB962C8B-B14F-4D97-AF65-F5344CB8AC3E}">
        <p14:creationId xmlns:p14="http://schemas.microsoft.com/office/powerpoint/2010/main" val="2042506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a:latin typeface="Agency FB" panose="020B0503020202020204" pitchFamily="34" charset="0"/>
              </a:rPr>
              <a:t>Dekubitusgefahr</a:t>
            </a:r>
          </a:p>
        </p:txBody>
      </p:sp>
      <p:sp>
        <p:nvSpPr>
          <p:cNvPr id="3" name="Symbol zastępczy zawartości 2"/>
          <p:cNvSpPr>
            <a:spLocks noGrp="1"/>
          </p:cNvSpPr>
          <p:nvPr>
            <p:ph idx="1"/>
          </p:nvPr>
        </p:nvSpPr>
        <p:spPr>
          <a:xfrm>
            <a:off x="8285432" y="1741561"/>
            <a:ext cx="4260273" cy="5032375"/>
          </a:xfrm>
        </p:spPr>
        <p:txBody>
          <a:bodyPr>
            <a:normAutofit fontScale="92500" lnSpcReduction="10000"/>
          </a:bodyPr>
          <a:lstStyle/>
          <a:p>
            <a:pPr>
              <a:buFont typeface="Wingdings" panose="05000000000000000000" pitchFamily="2" charset="2"/>
              <a:buChar char="Ø"/>
            </a:pPr>
            <a:r>
              <a:rPr lang="pl-PL" dirty="0" smtClean="0">
                <a:latin typeface="Agency FB" panose="020B0503020202020204" pitchFamily="34" charset="0"/>
              </a:rPr>
              <a:t> </a:t>
            </a:r>
            <a:r>
              <a:rPr lang="pl-PL" dirty="0" err="1" smtClean="0">
                <a:latin typeface="Agency FB" panose="020B0503020202020204" pitchFamily="34" charset="0"/>
              </a:rPr>
              <a:t>Hinterhaupt</a:t>
            </a:r>
            <a:endParaRPr lang="pl-PL" dirty="0" smtClean="0">
              <a:latin typeface="Agency FB" panose="020B0503020202020204" pitchFamily="34" charset="0"/>
            </a:endParaRPr>
          </a:p>
          <a:p>
            <a:pPr>
              <a:buFont typeface="Wingdings" panose="05000000000000000000" pitchFamily="2" charset="2"/>
              <a:buChar char="Ø"/>
            </a:pPr>
            <a:r>
              <a:rPr lang="pl-PL" dirty="0" err="1" smtClean="0">
                <a:latin typeface="Agency FB" panose="020B0503020202020204" pitchFamily="34" charset="0"/>
              </a:rPr>
              <a:t>Schulterbl</a:t>
            </a:r>
            <a:r>
              <a:rPr lang="de-DE" dirty="0" smtClean="0">
                <a:latin typeface="Agency FB" panose="020B0503020202020204" pitchFamily="34" charset="0"/>
              </a:rPr>
              <a:t>ä</a:t>
            </a:r>
            <a:r>
              <a:rPr lang="pl-PL" dirty="0" err="1" smtClean="0">
                <a:latin typeface="Agency FB" panose="020B0503020202020204" pitchFamily="34" charset="0"/>
              </a:rPr>
              <a:t>tter</a:t>
            </a:r>
            <a:endParaRPr lang="pl-PL" dirty="0" smtClean="0">
              <a:latin typeface="Agency FB" panose="020B0503020202020204" pitchFamily="34" charset="0"/>
            </a:endParaRPr>
          </a:p>
          <a:p>
            <a:pPr>
              <a:buFont typeface="Wingdings" panose="05000000000000000000" pitchFamily="2" charset="2"/>
              <a:buChar char="Ø"/>
            </a:pPr>
            <a:r>
              <a:rPr lang="pl-PL" dirty="0" err="1" smtClean="0">
                <a:latin typeface="Agency FB" panose="020B0503020202020204" pitchFamily="34" charset="0"/>
              </a:rPr>
              <a:t>Brustwirbels</a:t>
            </a:r>
            <a:r>
              <a:rPr lang="de-DE" dirty="0" smtClean="0">
                <a:latin typeface="Agency FB" panose="020B0503020202020204" pitchFamily="34" charset="0"/>
              </a:rPr>
              <a:t>ä</a:t>
            </a:r>
            <a:r>
              <a:rPr lang="pl-PL" dirty="0" smtClean="0">
                <a:latin typeface="Agency FB" panose="020B0503020202020204" pitchFamily="34" charset="0"/>
              </a:rPr>
              <a:t>ule</a:t>
            </a:r>
          </a:p>
          <a:p>
            <a:pPr>
              <a:buFont typeface="Wingdings" panose="05000000000000000000" pitchFamily="2" charset="2"/>
              <a:buChar char="Ø"/>
            </a:pPr>
            <a:r>
              <a:rPr lang="pl-PL" dirty="0" err="1" smtClean="0">
                <a:latin typeface="Agency FB" panose="020B0503020202020204" pitchFamily="34" charset="0"/>
              </a:rPr>
              <a:t>Ellenbogen</a:t>
            </a:r>
            <a:endParaRPr lang="pl-PL" dirty="0" smtClean="0">
              <a:latin typeface="Agency FB" panose="020B0503020202020204" pitchFamily="34" charset="0"/>
            </a:endParaRPr>
          </a:p>
          <a:p>
            <a:pPr>
              <a:buFont typeface="Wingdings" panose="05000000000000000000" pitchFamily="2" charset="2"/>
              <a:buChar char="Ø"/>
            </a:pPr>
            <a:r>
              <a:rPr lang="pl-PL" dirty="0" err="1" smtClean="0">
                <a:latin typeface="Agency FB" panose="020B0503020202020204" pitchFamily="34" charset="0"/>
              </a:rPr>
              <a:t>Steißbein</a:t>
            </a:r>
            <a:r>
              <a:rPr lang="pl-PL" dirty="0" smtClean="0">
                <a:latin typeface="Agency FB" panose="020B0503020202020204" pitchFamily="34" charset="0"/>
              </a:rPr>
              <a:t>/</a:t>
            </a:r>
            <a:r>
              <a:rPr lang="pl-PL" dirty="0" err="1" smtClean="0">
                <a:latin typeface="Agency FB" panose="020B0503020202020204" pitchFamily="34" charset="0"/>
              </a:rPr>
              <a:t>Kreuzbein</a:t>
            </a:r>
            <a:endParaRPr lang="pl-PL" dirty="0" smtClean="0">
              <a:latin typeface="Agency FB" panose="020B0503020202020204" pitchFamily="34" charset="0"/>
            </a:endParaRPr>
          </a:p>
          <a:p>
            <a:pPr>
              <a:buFont typeface="Wingdings" panose="05000000000000000000" pitchFamily="2" charset="2"/>
              <a:buChar char="Ø"/>
            </a:pPr>
            <a:r>
              <a:rPr lang="pl-PL" dirty="0" err="1" smtClean="0">
                <a:latin typeface="Agency FB" panose="020B0503020202020204" pitchFamily="34" charset="0"/>
              </a:rPr>
              <a:t>Ferse</a:t>
            </a:r>
            <a:endParaRPr lang="pl-PL" dirty="0" smtClean="0">
              <a:latin typeface="Agency FB" panose="020B0503020202020204" pitchFamily="34" charset="0"/>
            </a:endParaRPr>
          </a:p>
          <a:p>
            <a:pPr>
              <a:buFont typeface="Wingdings" panose="05000000000000000000" pitchFamily="2" charset="2"/>
              <a:buChar char="Ø"/>
            </a:pPr>
            <a:r>
              <a:rPr lang="pl-PL" dirty="0" err="1" smtClean="0">
                <a:latin typeface="Agency FB" panose="020B0503020202020204" pitchFamily="34" charset="0"/>
              </a:rPr>
              <a:t>Ohren</a:t>
            </a:r>
            <a:endParaRPr lang="pl-PL" dirty="0" smtClean="0">
              <a:latin typeface="Agency FB" panose="020B0503020202020204" pitchFamily="34" charset="0"/>
            </a:endParaRPr>
          </a:p>
          <a:p>
            <a:pPr>
              <a:buFont typeface="Wingdings" panose="05000000000000000000" pitchFamily="2" charset="2"/>
              <a:buChar char="Ø"/>
            </a:pPr>
            <a:r>
              <a:rPr lang="pl-PL" dirty="0" err="1" smtClean="0">
                <a:latin typeface="Agency FB" panose="020B0503020202020204" pitchFamily="34" charset="0"/>
              </a:rPr>
              <a:t>Schulter</a:t>
            </a:r>
            <a:endParaRPr lang="pl-PL" dirty="0" smtClean="0">
              <a:latin typeface="Agency FB" panose="020B0503020202020204" pitchFamily="34" charset="0"/>
            </a:endParaRPr>
          </a:p>
          <a:p>
            <a:pPr>
              <a:buFont typeface="Wingdings" panose="05000000000000000000" pitchFamily="2" charset="2"/>
              <a:buChar char="Ø"/>
            </a:pPr>
            <a:r>
              <a:rPr lang="pl-PL" dirty="0" err="1" smtClean="0">
                <a:latin typeface="Agency FB" panose="020B0503020202020204" pitchFamily="34" charset="0"/>
              </a:rPr>
              <a:t>Rollh</a:t>
            </a:r>
            <a:r>
              <a:rPr lang="de-DE" dirty="0" smtClean="0">
                <a:latin typeface="Agency FB" panose="020B0503020202020204" pitchFamily="34" charset="0"/>
              </a:rPr>
              <a:t>ü</a:t>
            </a:r>
            <a:r>
              <a:rPr lang="pl-PL" dirty="0" err="1" smtClean="0">
                <a:latin typeface="Agency FB" panose="020B0503020202020204" pitchFamily="34" charset="0"/>
              </a:rPr>
              <a:t>gel</a:t>
            </a:r>
            <a:endParaRPr lang="pl-PL" dirty="0" smtClean="0">
              <a:latin typeface="Agency FB" panose="020B0503020202020204" pitchFamily="34" charset="0"/>
            </a:endParaRPr>
          </a:p>
          <a:p>
            <a:pPr>
              <a:buFont typeface="Wingdings" panose="05000000000000000000" pitchFamily="2" charset="2"/>
              <a:buChar char="Ø"/>
            </a:pPr>
            <a:r>
              <a:rPr lang="pl-PL" dirty="0" err="1" smtClean="0">
                <a:latin typeface="Agency FB" panose="020B0503020202020204" pitchFamily="34" charset="0"/>
              </a:rPr>
              <a:t>Wadenbeink</a:t>
            </a:r>
            <a:r>
              <a:rPr lang="de-DE" dirty="0" smtClean="0">
                <a:latin typeface="Agency FB" panose="020B0503020202020204" pitchFamily="34" charset="0"/>
              </a:rPr>
              <a:t>ö</a:t>
            </a:r>
            <a:r>
              <a:rPr lang="pl-PL" dirty="0" err="1" smtClean="0">
                <a:latin typeface="Agency FB" panose="020B0503020202020204" pitchFamily="34" charset="0"/>
              </a:rPr>
              <a:t>pfchen</a:t>
            </a:r>
            <a:endParaRPr lang="pl-PL" dirty="0" smtClean="0">
              <a:latin typeface="Agency FB" panose="020B0503020202020204" pitchFamily="34" charset="0"/>
            </a:endParaRPr>
          </a:p>
          <a:p>
            <a:pPr>
              <a:buFont typeface="Wingdings" panose="05000000000000000000" pitchFamily="2" charset="2"/>
              <a:buChar char="Ø"/>
            </a:pPr>
            <a:r>
              <a:rPr lang="pl-PL" dirty="0" err="1" smtClean="0">
                <a:latin typeface="Agency FB" panose="020B0503020202020204" pitchFamily="34" charset="0"/>
              </a:rPr>
              <a:t>Kn</a:t>
            </a:r>
            <a:r>
              <a:rPr lang="de-DE" dirty="0" smtClean="0">
                <a:latin typeface="Agency FB" panose="020B0503020202020204" pitchFamily="34" charset="0"/>
              </a:rPr>
              <a:t>ö</a:t>
            </a:r>
            <a:r>
              <a:rPr lang="pl-PL" dirty="0" err="1" smtClean="0">
                <a:latin typeface="Agency FB" panose="020B0503020202020204" pitchFamily="34" charset="0"/>
              </a:rPr>
              <a:t>chel</a:t>
            </a:r>
            <a:endParaRPr lang="pl-PL" dirty="0" smtClean="0">
              <a:latin typeface="Agency FB" panose="020B0503020202020204" pitchFamily="34" charset="0"/>
            </a:endParaRPr>
          </a:p>
        </p:txBody>
      </p:sp>
      <p:pic>
        <p:nvPicPr>
          <p:cNvPr id="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59" y="3789363"/>
            <a:ext cx="2332884" cy="29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947" y="3848102"/>
            <a:ext cx="4794181" cy="95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476356" y="2650052"/>
            <a:ext cx="4320165" cy="11393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25949" y="1602582"/>
            <a:ext cx="4550156" cy="1008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6297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de-DE" b="1" dirty="0">
                <a:latin typeface="Agency FB" panose="020B0503020202020204" pitchFamily="34" charset="0"/>
              </a:rPr>
              <a:t>Dekubitusgeschwüre werden in vier Grade </a:t>
            </a:r>
            <a:r>
              <a:rPr lang="de-DE" b="1" dirty="0" smtClean="0">
                <a:latin typeface="Agency FB" panose="020B0503020202020204" pitchFamily="34" charset="0"/>
              </a:rPr>
              <a:t>eingeteilt</a:t>
            </a:r>
            <a:endParaRPr lang="pl-PL" b="1" dirty="0">
              <a:latin typeface="Agency FB" panose="020B0503020202020204" pitchFamily="34" charset="0"/>
            </a:endParaRPr>
          </a:p>
        </p:txBody>
      </p:sp>
      <p:sp>
        <p:nvSpPr>
          <p:cNvPr id="3" name="Symbol zastępczy zawartości 2"/>
          <p:cNvSpPr>
            <a:spLocks noGrp="1"/>
          </p:cNvSpPr>
          <p:nvPr>
            <p:ph idx="1"/>
          </p:nvPr>
        </p:nvSpPr>
        <p:spPr>
          <a:xfrm>
            <a:off x="838200" y="1825624"/>
            <a:ext cx="2845158" cy="5141845"/>
          </a:xfrm>
        </p:spPr>
        <p:txBody>
          <a:bodyPr/>
          <a:lstStyle/>
          <a:p>
            <a:pPr marL="0" indent="0">
              <a:buNone/>
            </a:pPr>
            <a:r>
              <a:rPr lang="pl-PL" b="1" u="sng" dirty="0">
                <a:latin typeface="Agency FB" panose="020B0503020202020204" pitchFamily="34" charset="0"/>
              </a:rPr>
              <a:t>1. </a:t>
            </a:r>
            <a:r>
              <a:rPr lang="pl-PL" b="1" u="sng" dirty="0" smtClean="0">
                <a:latin typeface="Agency FB" panose="020B0503020202020204" pitchFamily="34" charset="0"/>
              </a:rPr>
              <a:t>Grad </a:t>
            </a:r>
            <a:r>
              <a:rPr lang="pl-PL" dirty="0" smtClean="0">
                <a:latin typeface="Agency FB" panose="020B0503020202020204" pitchFamily="34" charset="0"/>
              </a:rPr>
              <a:t> </a:t>
            </a:r>
            <a:br>
              <a:rPr lang="pl-PL" dirty="0" smtClean="0">
                <a:latin typeface="Agency FB" panose="020B0503020202020204" pitchFamily="34" charset="0"/>
              </a:rPr>
            </a:br>
            <a:r>
              <a:rPr lang="pl-PL" dirty="0" smtClean="0">
                <a:latin typeface="Agency FB" panose="020B0503020202020204" pitchFamily="34" charset="0"/>
              </a:rPr>
              <a:t/>
            </a:r>
            <a:br>
              <a:rPr lang="pl-PL" dirty="0" smtClean="0">
                <a:latin typeface="Agency FB" panose="020B0503020202020204" pitchFamily="34" charset="0"/>
              </a:rPr>
            </a:br>
            <a:r>
              <a:rPr lang="de-DE" dirty="0" smtClean="0">
                <a:latin typeface="Agency FB" panose="020B0503020202020204" pitchFamily="34" charset="0"/>
              </a:rPr>
              <a:t>Die  </a:t>
            </a:r>
            <a:r>
              <a:rPr lang="de-DE" dirty="0">
                <a:latin typeface="Agency FB" panose="020B0503020202020204" pitchFamily="34" charset="0"/>
              </a:rPr>
              <a:t>Haut  zeigt  eine  Rötung,  die  nach  Fingerdruck  nicht  </a:t>
            </a:r>
            <a:r>
              <a:rPr lang="de-DE" dirty="0" smtClean="0">
                <a:latin typeface="Agency FB" panose="020B0503020202020204" pitchFamily="34" charset="0"/>
              </a:rPr>
              <a:t>verschwindet</a:t>
            </a:r>
            <a:r>
              <a:rPr lang="de-DE" dirty="0">
                <a:latin typeface="Agency FB" panose="020B0503020202020204" pitchFamily="34" charset="0"/>
              </a:rPr>
              <a:t>, </a:t>
            </a:r>
            <a:r>
              <a:rPr lang="de-DE" dirty="0" smtClean="0">
                <a:latin typeface="Agency FB" panose="020B0503020202020204" pitchFamily="34" charset="0"/>
              </a:rPr>
              <a:t>sondern </a:t>
            </a:r>
            <a:r>
              <a:rPr lang="de-DE" dirty="0">
                <a:latin typeface="Agency FB" panose="020B0503020202020204" pitchFamily="34" charset="0"/>
              </a:rPr>
              <a:t>rot bleibt. </a:t>
            </a:r>
            <a:endParaRPr lang="pl-PL" b="1" u="sng" dirty="0">
              <a:latin typeface="Agency FB" panose="020B0503020202020204" pitchFamily="34" charset="0"/>
            </a:endParaRPr>
          </a:p>
        </p:txBody>
      </p:sp>
      <p:pic>
        <p:nvPicPr>
          <p:cNvPr id="5" name="Obraz 4"/>
          <p:cNvPicPr>
            <a:picLocks noChangeAspect="1"/>
          </p:cNvPicPr>
          <p:nvPr/>
        </p:nvPicPr>
        <p:blipFill>
          <a:blip r:embed="rId2"/>
          <a:stretch>
            <a:fillRect/>
          </a:stretch>
        </p:blipFill>
        <p:spPr>
          <a:xfrm>
            <a:off x="4059020" y="1971374"/>
            <a:ext cx="2810029" cy="2593943"/>
          </a:xfrm>
          <a:prstGeom prst="rect">
            <a:avLst/>
          </a:prstGeom>
        </p:spPr>
      </p:pic>
      <p:pic>
        <p:nvPicPr>
          <p:cNvPr id="6" name="Obraz 5"/>
          <p:cNvPicPr>
            <a:picLocks noChangeAspect="1"/>
          </p:cNvPicPr>
          <p:nvPr/>
        </p:nvPicPr>
        <p:blipFill>
          <a:blip r:embed="rId3"/>
          <a:stretch>
            <a:fillRect/>
          </a:stretch>
        </p:blipFill>
        <p:spPr>
          <a:xfrm>
            <a:off x="6940493" y="2845742"/>
            <a:ext cx="4594489" cy="3439150"/>
          </a:xfrm>
          <a:prstGeom prst="rect">
            <a:avLst/>
          </a:prstGeom>
        </p:spPr>
      </p:pic>
    </p:spTree>
    <p:extLst>
      <p:ext uri="{BB962C8B-B14F-4D97-AF65-F5344CB8AC3E}">
        <p14:creationId xmlns:p14="http://schemas.microsoft.com/office/powerpoint/2010/main" val="1608812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de-DE" b="1" dirty="0">
                <a:latin typeface="Agency FB" panose="020B0503020202020204" pitchFamily="34" charset="0"/>
              </a:rPr>
              <a:t>Dekubitusgeschwüre werden in vier Grade eingeteilt</a:t>
            </a:r>
            <a:endParaRPr lang="pl-PL" dirty="0"/>
          </a:p>
        </p:txBody>
      </p:sp>
      <p:sp>
        <p:nvSpPr>
          <p:cNvPr id="3" name="Symbol zastępczy zawartości 2"/>
          <p:cNvSpPr>
            <a:spLocks noGrp="1"/>
          </p:cNvSpPr>
          <p:nvPr>
            <p:ph idx="1"/>
          </p:nvPr>
        </p:nvSpPr>
        <p:spPr>
          <a:xfrm>
            <a:off x="566670" y="1825624"/>
            <a:ext cx="4043967" cy="5032375"/>
          </a:xfrm>
        </p:spPr>
        <p:txBody>
          <a:bodyPr/>
          <a:lstStyle/>
          <a:p>
            <a:pPr marL="0" indent="0">
              <a:buNone/>
            </a:pPr>
            <a:r>
              <a:rPr lang="de-DE" b="1" u="sng" dirty="0">
                <a:latin typeface="Agency FB" panose="020B0503020202020204" pitchFamily="34" charset="0"/>
              </a:rPr>
              <a:t>2. </a:t>
            </a:r>
            <a:r>
              <a:rPr lang="de-DE" b="1" u="sng" dirty="0" smtClean="0">
                <a:latin typeface="Agency FB" panose="020B0503020202020204" pitchFamily="34" charset="0"/>
              </a:rPr>
              <a:t>Grad</a:t>
            </a:r>
            <a:r>
              <a:rPr lang="pl-PL" dirty="0" smtClean="0">
                <a:latin typeface="Agency FB" panose="020B0503020202020204" pitchFamily="34" charset="0"/>
              </a:rPr>
              <a:t> </a:t>
            </a:r>
            <a:br>
              <a:rPr lang="pl-PL" dirty="0" smtClean="0">
                <a:latin typeface="Agency FB" panose="020B0503020202020204" pitchFamily="34" charset="0"/>
              </a:rPr>
            </a:br>
            <a:r>
              <a:rPr lang="pl-PL" dirty="0" smtClean="0">
                <a:latin typeface="Agency FB" panose="020B0503020202020204" pitchFamily="34" charset="0"/>
              </a:rPr>
              <a:t/>
            </a:r>
            <a:br>
              <a:rPr lang="pl-PL" dirty="0" smtClean="0">
                <a:latin typeface="Agency FB" panose="020B0503020202020204" pitchFamily="34" charset="0"/>
              </a:rPr>
            </a:br>
            <a:r>
              <a:rPr lang="pl-PL" dirty="0" smtClean="0">
                <a:latin typeface="Agency FB" panose="020B0503020202020204" pitchFamily="34" charset="0"/>
              </a:rPr>
              <a:t>D</a:t>
            </a:r>
            <a:r>
              <a:rPr lang="de-DE" dirty="0" err="1" smtClean="0">
                <a:latin typeface="Agency FB" panose="020B0503020202020204" pitchFamily="34" charset="0"/>
              </a:rPr>
              <a:t>ie</a:t>
            </a:r>
            <a:r>
              <a:rPr lang="de-DE" dirty="0" smtClean="0">
                <a:latin typeface="Agency FB" panose="020B0503020202020204" pitchFamily="34" charset="0"/>
              </a:rPr>
              <a:t> </a:t>
            </a:r>
            <a:r>
              <a:rPr lang="de-DE" dirty="0">
                <a:latin typeface="Agency FB" panose="020B0503020202020204" pitchFamily="34" charset="0"/>
              </a:rPr>
              <a:t>Haut ist oberflächlich beschädigt. Es zeigen sich </a:t>
            </a:r>
            <a:r>
              <a:rPr lang="de-DE" dirty="0" smtClean="0">
                <a:latin typeface="Agency FB" panose="020B0503020202020204" pitchFamily="34" charset="0"/>
              </a:rPr>
              <a:t>Hautabschürfungen</a:t>
            </a:r>
            <a:r>
              <a:rPr lang="de-DE" dirty="0">
                <a:latin typeface="Agency FB" panose="020B0503020202020204" pitchFamily="34" charset="0"/>
              </a:rPr>
              <a:t>, Blasen oder ein </a:t>
            </a:r>
            <a:r>
              <a:rPr lang="de-DE" dirty="0" smtClean="0">
                <a:latin typeface="Agency FB" panose="020B0503020202020204" pitchFamily="34" charset="0"/>
              </a:rPr>
              <a:t>Geschwür</a:t>
            </a:r>
            <a:r>
              <a:rPr lang="de-DE" dirty="0">
                <a:latin typeface="Agency FB" panose="020B0503020202020204" pitchFamily="34" charset="0"/>
              </a:rPr>
              <a:t>. </a:t>
            </a:r>
          </a:p>
          <a:p>
            <a:pPr marL="0" indent="0">
              <a:buNone/>
            </a:pPr>
            <a:endParaRPr lang="pl-PL" dirty="0">
              <a:latin typeface="Agency FB" panose="020B0503020202020204" pitchFamily="34" charset="0"/>
            </a:endParaRPr>
          </a:p>
        </p:txBody>
      </p:sp>
      <p:pic>
        <p:nvPicPr>
          <p:cNvPr id="4" name="Obraz 3"/>
          <p:cNvPicPr>
            <a:picLocks noChangeAspect="1"/>
          </p:cNvPicPr>
          <p:nvPr/>
        </p:nvPicPr>
        <p:blipFill>
          <a:blip r:embed="rId2"/>
          <a:stretch>
            <a:fillRect/>
          </a:stretch>
        </p:blipFill>
        <p:spPr>
          <a:xfrm>
            <a:off x="4610637" y="1864479"/>
            <a:ext cx="2666368" cy="2477332"/>
          </a:xfrm>
          <a:prstGeom prst="rect">
            <a:avLst/>
          </a:prstGeom>
        </p:spPr>
      </p:pic>
      <p:pic>
        <p:nvPicPr>
          <p:cNvPr id="5" name="Obraz 4"/>
          <p:cNvPicPr>
            <a:picLocks noChangeAspect="1"/>
          </p:cNvPicPr>
          <p:nvPr/>
        </p:nvPicPr>
        <p:blipFill>
          <a:blip r:embed="rId3"/>
          <a:stretch>
            <a:fillRect/>
          </a:stretch>
        </p:blipFill>
        <p:spPr>
          <a:xfrm>
            <a:off x="7390305" y="3300066"/>
            <a:ext cx="4348852" cy="3255281"/>
          </a:xfrm>
          <a:prstGeom prst="rect">
            <a:avLst/>
          </a:prstGeom>
        </p:spPr>
      </p:pic>
    </p:spTree>
    <p:extLst>
      <p:ext uri="{BB962C8B-B14F-4D97-AF65-F5344CB8AC3E}">
        <p14:creationId xmlns:p14="http://schemas.microsoft.com/office/powerpoint/2010/main" val="2291722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de-DE" b="1" dirty="0">
                <a:latin typeface="Agency FB" panose="020B0503020202020204" pitchFamily="34" charset="0"/>
              </a:rPr>
              <a:t>Dekubitusgeschwüre werden in vier Grade eingeteilt</a:t>
            </a:r>
            <a:endParaRPr lang="pl-PL" dirty="0"/>
          </a:p>
        </p:txBody>
      </p:sp>
      <p:sp>
        <p:nvSpPr>
          <p:cNvPr id="3" name="Symbol zastępczy zawartości 2"/>
          <p:cNvSpPr>
            <a:spLocks noGrp="1"/>
          </p:cNvSpPr>
          <p:nvPr>
            <p:ph idx="1"/>
          </p:nvPr>
        </p:nvSpPr>
        <p:spPr>
          <a:xfrm>
            <a:off x="347730" y="1825625"/>
            <a:ext cx="3309870" cy="4523660"/>
          </a:xfrm>
        </p:spPr>
        <p:txBody>
          <a:bodyPr/>
          <a:lstStyle/>
          <a:p>
            <a:pPr marL="0" indent="0">
              <a:buNone/>
            </a:pPr>
            <a:r>
              <a:rPr lang="de-DE" b="1" u="sng" dirty="0">
                <a:latin typeface="Agency FB" panose="020B0503020202020204" pitchFamily="34" charset="0"/>
              </a:rPr>
              <a:t>3. </a:t>
            </a:r>
            <a:r>
              <a:rPr lang="de-DE" b="1" u="sng" dirty="0" smtClean="0">
                <a:latin typeface="Agency FB" panose="020B0503020202020204" pitchFamily="34" charset="0"/>
              </a:rPr>
              <a:t>Grad </a:t>
            </a:r>
            <a:endParaRPr lang="pl-PL" b="1" u="sng" dirty="0" smtClean="0">
              <a:latin typeface="Agency FB" panose="020B0503020202020204" pitchFamily="34" charset="0"/>
            </a:endParaRPr>
          </a:p>
          <a:p>
            <a:pPr marL="0" indent="0">
              <a:buNone/>
            </a:pPr>
            <a:endParaRPr lang="pl-PL" dirty="0" smtClean="0">
              <a:latin typeface="Agency FB" panose="020B0503020202020204" pitchFamily="34" charset="0"/>
            </a:endParaRPr>
          </a:p>
          <a:p>
            <a:pPr marL="0" indent="0">
              <a:buNone/>
            </a:pPr>
            <a:r>
              <a:rPr lang="de-DE" dirty="0" smtClean="0">
                <a:latin typeface="Agency FB" panose="020B0503020202020204" pitchFamily="34" charset="0"/>
              </a:rPr>
              <a:t>Die </a:t>
            </a:r>
            <a:r>
              <a:rPr lang="de-DE" dirty="0">
                <a:latin typeface="Agency FB" panose="020B0503020202020204" pitchFamily="34" charset="0"/>
              </a:rPr>
              <a:t>Haut ist in allen Hautschichten bis zu den Muskeln </a:t>
            </a:r>
            <a:r>
              <a:rPr lang="de-DE" dirty="0" smtClean="0">
                <a:latin typeface="Agency FB" panose="020B0503020202020204" pitchFamily="34" charset="0"/>
              </a:rPr>
              <a:t>beschädigt</a:t>
            </a:r>
            <a:r>
              <a:rPr lang="de-DE" dirty="0">
                <a:latin typeface="Agency FB" panose="020B0503020202020204" pitchFamily="34" charset="0"/>
              </a:rPr>
              <a:t>. Es </a:t>
            </a:r>
            <a:r>
              <a:rPr lang="pl-PL" dirty="0" smtClean="0">
                <a:latin typeface="Agency FB" panose="020B0503020202020204" pitchFamily="34" charset="0"/>
              </a:rPr>
              <a:t>z</a:t>
            </a:r>
            <a:r>
              <a:rPr lang="de-DE" dirty="0" err="1" smtClean="0">
                <a:latin typeface="Agency FB" panose="020B0503020202020204" pitchFamily="34" charset="0"/>
              </a:rPr>
              <a:t>eigt</a:t>
            </a:r>
            <a:r>
              <a:rPr lang="de-DE" dirty="0" smtClean="0">
                <a:latin typeface="Agency FB" panose="020B0503020202020204" pitchFamily="34" charset="0"/>
              </a:rPr>
              <a:t> </a:t>
            </a:r>
            <a:r>
              <a:rPr lang="de-DE" dirty="0">
                <a:latin typeface="Agency FB" panose="020B0503020202020204" pitchFamily="34" charset="0"/>
              </a:rPr>
              <a:t>sich ein tiefes, offenes Geschwür. </a:t>
            </a:r>
          </a:p>
          <a:p>
            <a:pPr marL="0" indent="0">
              <a:buNone/>
            </a:pPr>
            <a:endParaRPr lang="pl-PL" dirty="0">
              <a:latin typeface="Agency FB" panose="020B0503020202020204" pitchFamily="34" charset="0"/>
            </a:endParaRPr>
          </a:p>
        </p:txBody>
      </p:sp>
      <p:pic>
        <p:nvPicPr>
          <p:cNvPr id="4" name="Obraz 3"/>
          <p:cNvPicPr>
            <a:picLocks noChangeAspect="1"/>
          </p:cNvPicPr>
          <p:nvPr/>
        </p:nvPicPr>
        <p:blipFill>
          <a:blip r:embed="rId2"/>
          <a:stretch>
            <a:fillRect/>
          </a:stretch>
        </p:blipFill>
        <p:spPr>
          <a:xfrm>
            <a:off x="4279526" y="1690688"/>
            <a:ext cx="2481882" cy="2552861"/>
          </a:xfrm>
          <a:prstGeom prst="rect">
            <a:avLst/>
          </a:prstGeom>
        </p:spPr>
      </p:pic>
      <p:pic>
        <p:nvPicPr>
          <p:cNvPr id="5" name="Obraz 4"/>
          <p:cNvPicPr>
            <a:picLocks noChangeAspect="1"/>
          </p:cNvPicPr>
          <p:nvPr/>
        </p:nvPicPr>
        <p:blipFill>
          <a:blip r:embed="rId3"/>
          <a:stretch>
            <a:fillRect/>
          </a:stretch>
        </p:blipFill>
        <p:spPr>
          <a:xfrm>
            <a:off x="7098926" y="3073015"/>
            <a:ext cx="4517818" cy="3381759"/>
          </a:xfrm>
          <a:prstGeom prst="rect">
            <a:avLst/>
          </a:prstGeom>
        </p:spPr>
      </p:pic>
    </p:spTree>
    <p:extLst>
      <p:ext uri="{BB962C8B-B14F-4D97-AF65-F5344CB8AC3E}">
        <p14:creationId xmlns:p14="http://schemas.microsoft.com/office/powerpoint/2010/main" val="2308161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de-DE" b="1" dirty="0">
                <a:latin typeface="Agency FB" panose="020B0503020202020204" pitchFamily="34" charset="0"/>
              </a:rPr>
              <a:t>Dekubitusgeschwüre werden in vier Grade eingeteilt</a:t>
            </a:r>
            <a:endParaRPr lang="pl-PL" dirty="0"/>
          </a:p>
        </p:txBody>
      </p:sp>
      <p:sp>
        <p:nvSpPr>
          <p:cNvPr id="3" name="Symbol zastępczy zawartości 2"/>
          <p:cNvSpPr>
            <a:spLocks noGrp="1"/>
          </p:cNvSpPr>
          <p:nvPr>
            <p:ph idx="1"/>
          </p:nvPr>
        </p:nvSpPr>
        <p:spPr>
          <a:xfrm>
            <a:off x="838200" y="1825625"/>
            <a:ext cx="3304309" cy="5170920"/>
          </a:xfrm>
        </p:spPr>
        <p:txBody>
          <a:bodyPr/>
          <a:lstStyle/>
          <a:p>
            <a:pPr marL="0" indent="0">
              <a:buNone/>
            </a:pPr>
            <a:r>
              <a:rPr lang="de-DE" b="1" u="sng" dirty="0">
                <a:latin typeface="Agency FB" panose="020B0503020202020204" pitchFamily="34" charset="0"/>
              </a:rPr>
              <a:t>4. </a:t>
            </a:r>
            <a:r>
              <a:rPr lang="de-DE" b="1" u="sng" dirty="0" smtClean="0">
                <a:latin typeface="Agency FB" panose="020B0503020202020204" pitchFamily="34" charset="0"/>
              </a:rPr>
              <a:t>Grad</a:t>
            </a:r>
            <a:endParaRPr lang="pl-PL" b="1" u="sng" dirty="0" smtClean="0">
              <a:latin typeface="Agency FB" panose="020B0503020202020204" pitchFamily="34" charset="0"/>
            </a:endParaRPr>
          </a:p>
          <a:p>
            <a:pPr marL="0" indent="0">
              <a:buNone/>
            </a:pPr>
            <a:endParaRPr lang="pl-PL" dirty="0" smtClean="0">
              <a:latin typeface="Agency FB" panose="020B0503020202020204" pitchFamily="34" charset="0"/>
            </a:endParaRPr>
          </a:p>
          <a:p>
            <a:pPr marL="0" indent="0">
              <a:buNone/>
            </a:pPr>
            <a:r>
              <a:rPr lang="de-DE" dirty="0" smtClean="0">
                <a:latin typeface="Agency FB" panose="020B0503020202020204" pitchFamily="34" charset="0"/>
              </a:rPr>
              <a:t>Die </a:t>
            </a:r>
            <a:r>
              <a:rPr lang="de-DE" dirty="0">
                <a:latin typeface="Agency FB" panose="020B0503020202020204" pitchFamily="34" charset="0"/>
              </a:rPr>
              <a:t>Haut ist in allen Schichten zerstört. Muskeln, Sehnen, </a:t>
            </a:r>
            <a:r>
              <a:rPr lang="de-DE" dirty="0" smtClean="0">
                <a:latin typeface="Agency FB" panose="020B0503020202020204" pitchFamily="34" charset="0"/>
              </a:rPr>
              <a:t>Knochen oder </a:t>
            </a:r>
            <a:r>
              <a:rPr lang="de-DE" dirty="0">
                <a:latin typeface="Agency FB" panose="020B0503020202020204" pitchFamily="34" charset="0"/>
              </a:rPr>
              <a:t>Gelenkkapseln sind geschädigt. </a:t>
            </a:r>
          </a:p>
          <a:p>
            <a:pPr marL="0" indent="0">
              <a:buNone/>
            </a:pPr>
            <a:endParaRPr lang="pl-PL" dirty="0">
              <a:latin typeface="Agency FB" panose="020B0503020202020204" pitchFamily="34" charset="0"/>
            </a:endParaRPr>
          </a:p>
        </p:txBody>
      </p:sp>
      <p:pic>
        <p:nvPicPr>
          <p:cNvPr id="4" name="Obraz 3"/>
          <p:cNvPicPr>
            <a:picLocks noChangeAspect="1"/>
          </p:cNvPicPr>
          <p:nvPr/>
        </p:nvPicPr>
        <p:blipFill>
          <a:blip r:embed="rId2"/>
          <a:stretch>
            <a:fillRect/>
          </a:stretch>
        </p:blipFill>
        <p:spPr>
          <a:xfrm>
            <a:off x="4512925" y="1690688"/>
            <a:ext cx="2442057" cy="2495213"/>
          </a:xfrm>
          <a:prstGeom prst="rect">
            <a:avLst/>
          </a:prstGeom>
        </p:spPr>
      </p:pic>
      <p:pic>
        <p:nvPicPr>
          <p:cNvPr id="5" name="Obraz 4"/>
          <p:cNvPicPr>
            <a:picLocks noChangeAspect="1"/>
          </p:cNvPicPr>
          <p:nvPr/>
        </p:nvPicPr>
        <p:blipFill>
          <a:blip r:embed="rId3"/>
          <a:stretch>
            <a:fillRect/>
          </a:stretch>
        </p:blipFill>
        <p:spPr>
          <a:xfrm>
            <a:off x="7136894" y="3057289"/>
            <a:ext cx="4667178" cy="3493560"/>
          </a:xfrm>
          <a:prstGeom prst="rect">
            <a:avLst/>
          </a:prstGeom>
        </p:spPr>
      </p:pic>
    </p:spTree>
    <p:extLst>
      <p:ext uri="{BB962C8B-B14F-4D97-AF65-F5344CB8AC3E}">
        <p14:creationId xmlns:p14="http://schemas.microsoft.com/office/powerpoint/2010/main" val="4100841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latin typeface="Agency FB" panose="020B0503020202020204" pitchFamily="34" charset="0"/>
              </a:rPr>
              <a:t>Elemente der Dekubitusprophylaxe</a:t>
            </a:r>
          </a:p>
        </p:txBody>
      </p:sp>
      <p:sp>
        <p:nvSpPr>
          <p:cNvPr id="3" name="Symbol zastępczy zawartości 2"/>
          <p:cNvSpPr>
            <a:spLocks noGrp="1"/>
          </p:cNvSpPr>
          <p:nvPr>
            <p:ph idx="1"/>
          </p:nvPr>
        </p:nvSpPr>
        <p:spPr>
          <a:xfrm>
            <a:off x="768927" y="1825625"/>
            <a:ext cx="10820400" cy="3382385"/>
          </a:xfrm>
        </p:spPr>
        <p:txBody>
          <a:bodyPr>
            <a:normAutofit fontScale="85000" lnSpcReduction="10000"/>
          </a:bodyPr>
          <a:lstStyle/>
          <a:p>
            <a:pPr>
              <a:buFont typeface="Wingdings" panose="05000000000000000000" pitchFamily="2" charset="2"/>
              <a:buChar char="Ø"/>
            </a:pPr>
            <a:r>
              <a:rPr lang="pl-PL" b="1" u="sng" dirty="0" smtClean="0">
                <a:latin typeface="Agency FB" panose="020B0503020202020204" pitchFamily="34" charset="0"/>
              </a:rPr>
              <a:t>M</a:t>
            </a:r>
            <a:r>
              <a:rPr lang="de-DE" b="1" u="sng" dirty="0" err="1" smtClean="0">
                <a:latin typeface="Agency FB" panose="020B0503020202020204" pitchFamily="34" charset="0"/>
              </a:rPr>
              <a:t>obilisation</a:t>
            </a:r>
            <a:endParaRPr lang="de-DE" b="1" u="sng" dirty="0" smtClean="0">
              <a:latin typeface="Agency FB" panose="020B0503020202020204" pitchFamily="34" charset="0"/>
            </a:endParaRPr>
          </a:p>
          <a:p>
            <a:pPr marL="0" indent="0">
              <a:buNone/>
            </a:pPr>
            <a:r>
              <a:rPr lang="de-DE" dirty="0" smtClean="0">
                <a:latin typeface="Agency FB" panose="020B0503020202020204" pitchFamily="34" charset="0"/>
              </a:rPr>
              <a:t>Sofern </a:t>
            </a:r>
            <a:r>
              <a:rPr lang="de-DE" dirty="0">
                <a:latin typeface="Agency FB" panose="020B0503020202020204" pitchFamily="34" charset="0"/>
              </a:rPr>
              <a:t>möglich, sollten Patienten regelmäßig </a:t>
            </a:r>
            <a:r>
              <a:rPr lang="de-DE" dirty="0" smtClean="0">
                <a:latin typeface="Agency FB" panose="020B0503020202020204" pitchFamily="34" charset="0"/>
              </a:rPr>
              <a:t>mobilisiert </a:t>
            </a:r>
            <a:r>
              <a:rPr lang="de-DE" dirty="0">
                <a:latin typeface="Agency FB" panose="020B0503020202020204" pitchFamily="34" charset="0"/>
              </a:rPr>
              <a:t>zur selbstständigen Mobilisation aufgefordert werden. Bei jeder Mobilisation eines Patienten sollte darauf geachtet werden, dass das Gewebe geschont wird. </a:t>
            </a:r>
            <a:endParaRPr lang="pl-PL" dirty="0" smtClean="0">
              <a:latin typeface="Agency FB" panose="020B0503020202020204" pitchFamily="34" charset="0"/>
            </a:endParaRPr>
          </a:p>
          <a:p>
            <a:pPr marL="0" indent="0">
              <a:buNone/>
            </a:pPr>
            <a:endParaRPr lang="pl-PL" dirty="0" smtClean="0">
              <a:latin typeface="Agency FB" panose="020B0503020202020204" pitchFamily="34" charset="0"/>
            </a:endParaRPr>
          </a:p>
          <a:p>
            <a:pPr>
              <a:buFont typeface="Wingdings" panose="05000000000000000000" pitchFamily="2" charset="2"/>
              <a:buChar char="Ø"/>
            </a:pPr>
            <a:r>
              <a:rPr lang="de-DE" b="1" u="sng" dirty="0">
                <a:latin typeface="Agency FB" panose="020B0503020202020204" pitchFamily="34" charset="0"/>
              </a:rPr>
              <a:t>Lagerung</a:t>
            </a:r>
          </a:p>
          <a:p>
            <a:pPr marL="0" indent="0">
              <a:buNone/>
            </a:pPr>
            <a:r>
              <a:rPr lang="de-DE" dirty="0" smtClean="0">
                <a:latin typeface="Agency FB" panose="020B0503020202020204" pitchFamily="34" charset="0"/>
              </a:rPr>
              <a:t>Regelmäßige </a:t>
            </a:r>
            <a:r>
              <a:rPr lang="de-DE" dirty="0">
                <a:latin typeface="Agency FB" panose="020B0503020202020204" pitchFamily="34" charset="0"/>
              </a:rPr>
              <a:t>Lagerungen in einem festen Zeitintervall sind nötig, um das Gewebe zu entlasten und für eine ausreichende Blutzirkulation zu sorgen. Feste Intervalle sollten anhand des Hautzustandes und der Hypoxietoleranz festgelegt werden. Hier eignet sich gut das Erstellen eines Lagerungsplanes, der für jeden Mitarbeiter verbindlich ist. Die </a:t>
            </a:r>
            <a:r>
              <a:rPr lang="de-DE" dirty="0" err="1" smtClean="0">
                <a:latin typeface="Agency FB" panose="020B0503020202020204" pitchFamily="34" charset="0"/>
              </a:rPr>
              <a:t>Lagerungs</a:t>
            </a:r>
            <a:r>
              <a:rPr lang="pl-PL" dirty="0" err="1" smtClean="0">
                <a:latin typeface="Agency FB" panose="020B0503020202020204" pitchFamily="34" charset="0"/>
              </a:rPr>
              <a:t>techniken</a:t>
            </a:r>
            <a:r>
              <a:rPr lang="de-DE" dirty="0" smtClean="0">
                <a:latin typeface="Agency FB" panose="020B0503020202020204" pitchFamily="34" charset="0"/>
              </a:rPr>
              <a:t> </a:t>
            </a:r>
            <a:r>
              <a:rPr lang="de-DE" dirty="0">
                <a:latin typeface="Agency FB" panose="020B0503020202020204" pitchFamily="34" charset="0"/>
              </a:rPr>
              <a:t>und Transfertechniken sollten gewebsschonend sein.</a:t>
            </a:r>
            <a:endParaRPr lang="pl-PL" dirty="0">
              <a:latin typeface="Agency FB" panose="020B0503020202020204" pitchFamily="34" charset="0"/>
            </a:endParaRPr>
          </a:p>
        </p:txBody>
      </p:sp>
      <p:pic>
        <p:nvPicPr>
          <p:cNvPr id="4" name="Obraz 3"/>
          <p:cNvPicPr>
            <a:picLocks noChangeAspect="1"/>
          </p:cNvPicPr>
          <p:nvPr/>
        </p:nvPicPr>
        <p:blipFill>
          <a:blip r:embed="rId2"/>
          <a:stretch>
            <a:fillRect/>
          </a:stretch>
        </p:blipFill>
        <p:spPr>
          <a:xfrm>
            <a:off x="609600" y="5357235"/>
            <a:ext cx="4211782" cy="1403927"/>
          </a:xfrm>
          <a:prstGeom prst="rect">
            <a:avLst/>
          </a:prstGeom>
        </p:spPr>
      </p:pic>
      <p:pic>
        <p:nvPicPr>
          <p:cNvPr id="5" name="Obraz 4"/>
          <p:cNvPicPr>
            <a:picLocks noChangeAspect="1"/>
          </p:cNvPicPr>
          <p:nvPr/>
        </p:nvPicPr>
        <p:blipFill>
          <a:blip r:embed="rId3"/>
          <a:stretch>
            <a:fillRect/>
          </a:stretch>
        </p:blipFill>
        <p:spPr>
          <a:xfrm>
            <a:off x="7342909" y="5357235"/>
            <a:ext cx="4246418" cy="1390892"/>
          </a:xfrm>
          <a:prstGeom prst="rect">
            <a:avLst/>
          </a:prstGeom>
        </p:spPr>
      </p:pic>
    </p:spTree>
    <p:extLst>
      <p:ext uri="{BB962C8B-B14F-4D97-AF65-F5344CB8AC3E}">
        <p14:creationId xmlns:p14="http://schemas.microsoft.com/office/powerpoint/2010/main" val="3006781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645</Words>
  <Application>Microsoft Office PowerPoint</Application>
  <PresentationFormat>Panoramiczny</PresentationFormat>
  <Paragraphs>93</Paragraphs>
  <Slides>15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Agency FB</vt:lpstr>
      <vt:lpstr>Arial</vt:lpstr>
      <vt:lpstr>Calibri</vt:lpstr>
      <vt:lpstr>Calibri Light</vt:lpstr>
      <vt:lpstr>Wingdings</vt:lpstr>
      <vt:lpstr>Motyw pakietu Office</vt:lpstr>
      <vt:lpstr>Dekubitusprophylaxe </vt:lpstr>
      <vt:lpstr>Was versteht man unter Dekubitus?</vt:lpstr>
      <vt:lpstr>Risikofaktoren für einen Dekubitus</vt:lpstr>
      <vt:lpstr>Dekubitusgefahr</vt:lpstr>
      <vt:lpstr>Dekubitusgeschwüre werden in vier Grade eingeteilt</vt:lpstr>
      <vt:lpstr>Dekubitusgeschwüre werden in vier Grade eingeteilt</vt:lpstr>
      <vt:lpstr>Dekubitusgeschwüre werden in vier Grade eingeteilt</vt:lpstr>
      <vt:lpstr>Dekubitusgeschwüre werden in vier Grade eingeteilt</vt:lpstr>
      <vt:lpstr>Elemente der Dekubitusprophylaxe</vt:lpstr>
      <vt:lpstr>Elemente der Dekubitusprophylaxe</vt:lpstr>
      <vt:lpstr>Elemente der Dekubitusprophylaxe</vt:lpstr>
      <vt:lpstr>Elemente der Dekubitusprophylaxe</vt:lpstr>
      <vt:lpstr>Elemente der Dekubitusprophylaxe</vt:lpstr>
      <vt:lpstr>Glossar</vt:lpstr>
      <vt:lpstr>Quellen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Kasia</dc:creator>
  <cp:lastModifiedBy>Kasia</cp:lastModifiedBy>
  <cp:revision>28</cp:revision>
  <dcterms:created xsi:type="dcterms:W3CDTF">2014-10-30T19:59:20Z</dcterms:created>
  <dcterms:modified xsi:type="dcterms:W3CDTF">2015-06-15T09:30:21Z</dcterms:modified>
</cp:coreProperties>
</file>