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1F548-1210-BD18-1D92-0F5CB4F08071}" v="472" dt="2023-06-02T21:11:15.071"/>
    <p1510:client id="{7D1E32A9-6162-4B88-BBED-892376E32E6F}" v="366" dt="2023-06-02T20:23:43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64108-1B17-4A21-BD47-35195B5990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FB0A4D-F3E6-49A5-94AE-521909090E02}">
      <dgm:prSet/>
      <dgm:spPr/>
      <dgm:t>
        <a:bodyPr/>
        <a:lstStyle/>
        <a:p>
          <a:r>
            <a:rPr lang="pl-PL" dirty="0">
              <a:latin typeface="Calibri Light" panose="020F0302020204030204"/>
            </a:rPr>
            <a:t>Was</a:t>
          </a:r>
          <a:r>
            <a:rPr lang="pl-PL" dirty="0"/>
            <a:t> </a:t>
          </a:r>
          <a:r>
            <a:rPr lang="pl-PL" dirty="0" err="1"/>
            <a:t>ist</a:t>
          </a:r>
          <a:r>
            <a:rPr lang="pl-PL" dirty="0"/>
            <a:t> </a:t>
          </a:r>
          <a:r>
            <a:rPr lang="pl-PL" dirty="0" err="1"/>
            <a:t>die</a:t>
          </a:r>
          <a:r>
            <a:rPr lang="pl-PL" dirty="0"/>
            <a:t> </a:t>
          </a:r>
          <a:r>
            <a:rPr lang="pl-PL" dirty="0" err="1"/>
            <a:t>Zahlungsbilanz</a:t>
          </a:r>
          <a:r>
            <a:rPr lang="pl-PL" dirty="0"/>
            <a:t>?</a:t>
          </a:r>
          <a:endParaRPr lang="en-US" dirty="0"/>
        </a:p>
      </dgm:t>
    </dgm:pt>
    <dgm:pt modelId="{4E45D001-9EAA-4EE9-A12E-D80989B54BFC}" type="parTrans" cxnId="{86914A24-2CF5-42F4-8CF1-114972300AE3}">
      <dgm:prSet/>
      <dgm:spPr/>
      <dgm:t>
        <a:bodyPr/>
        <a:lstStyle/>
        <a:p>
          <a:endParaRPr lang="en-US"/>
        </a:p>
      </dgm:t>
    </dgm:pt>
    <dgm:pt modelId="{E27F028D-3E92-4A66-9182-F0ED037A708D}" type="sibTrans" cxnId="{86914A24-2CF5-42F4-8CF1-114972300AE3}">
      <dgm:prSet/>
      <dgm:spPr/>
      <dgm:t>
        <a:bodyPr/>
        <a:lstStyle/>
        <a:p>
          <a:endParaRPr lang="en-US"/>
        </a:p>
      </dgm:t>
    </dgm:pt>
    <dgm:pt modelId="{475FE860-2282-4464-A270-17AA9FC44CE9}">
      <dgm:prSet/>
      <dgm:spPr/>
      <dgm:t>
        <a:bodyPr/>
        <a:lstStyle/>
        <a:p>
          <a:r>
            <a:rPr lang="pl-PL" i="0"/>
            <a:t>Struktur der </a:t>
          </a:r>
          <a:r>
            <a:rPr lang="pl-PL" i="0" err="1"/>
            <a:t>Zahlungsbilanz</a:t>
          </a:r>
          <a:endParaRPr lang="en-US" err="1"/>
        </a:p>
      </dgm:t>
    </dgm:pt>
    <dgm:pt modelId="{FAE94882-C3F5-4D4E-B982-2336C003457B}" type="parTrans" cxnId="{6202634D-CB88-4CF8-AE21-3FDF0D6D1DD9}">
      <dgm:prSet/>
      <dgm:spPr/>
      <dgm:t>
        <a:bodyPr/>
        <a:lstStyle/>
        <a:p>
          <a:endParaRPr lang="en-US"/>
        </a:p>
      </dgm:t>
    </dgm:pt>
    <dgm:pt modelId="{9EA91E97-D13A-4B0C-ADBD-3C2B5E5B5027}" type="sibTrans" cxnId="{6202634D-CB88-4CF8-AE21-3FDF0D6D1DD9}">
      <dgm:prSet/>
      <dgm:spPr/>
      <dgm:t>
        <a:bodyPr/>
        <a:lstStyle/>
        <a:p>
          <a:endParaRPr lang="en-US"/>
        </a:p>
      </dgm:t>
    </dgm:pt>
    <dgm:pt modelId="{49B7CB3C-15B1-4232-826C-76D516DDF2E9}">
      <dgm:prSet/>
      <dgm:spPr/>
      <dgm:t>
        <a:bodyPr/>
        <a:lstStyle/>
        <a:p>
          <a:r>
            <a:rPr lang="pl-PL" err="1"/>
            <a:t>Gliederung</a:t>
          </a:r>
          <a:r>
            <a:rPr lang="pl-PL"/>
            <a:t> der </a:t>
          </a:r>
          <a:r>
            <a:rPr lang="pl-PL" err="1"/>
            <a:t>Zahlungsbilanz</a:t>
          </a:r>
          <a:r>
            <a:rPr lang="pl-PL"/>
            <a:t> </a:t>
          </a:r>
          <a:endParaRPr lang="en-US"/>
        </a:p>
      </dgm:t>
    </dgm:pt>
    <dgm:pt modelId="{350B5C31-2BEF-419D-ABDE-8B41C4D7CCDB}" type="parTrans" cxnId="{5927FB02-21DC-471D-B726-BE745F2F7FAD}">
      <dgm:prSet/>
      <dgm:spPr/>
      <dgm:t>
        <a:bodyPr/>
        <a:lstStyle/>
        <a:p>
          <a:endParaRPr lang="en-US"/>
        </a:p>
      </dgm:t>
    </dgm:pt>
    <dgm:pt modelId="{74318ABA-5AE6-4162-8CF2-42FAA97E824F}" type="sibTrans" cxnId="{5927FB02-21DC-471D-B726-BE745F2F7FAD}">
      <dgm:prSet/>
      <dgm:spPr/>
      <dgm:t>
        <a:bodyPr/>
        <a:lstStyle/>
        <a:p>
          <a:endParaRPr lang="en-US"/>
        </a:p>
      </dgm:t>
    </dgm:pt>
    <dgm:pt modelId="{C09BAD61-5BC6-41AD-9311-567C9B36D885}">
      <dgm:prSet/>
      <dgm:spPr/>
      <dgm:t>
        <a:bodyPr/>
        <a:lstStyle/>
        <a:p>
          <a:r>
            <a:rPr lang="pl-PL" i="0" err="1"/>
            <a:t>Leistungsbilanz</a:t>
          </a:r>
          <a:endParaRPr lang="en-US" err="1"/>
        </a:p>
      </dgm:t>
    </dgm:pt>
    <dgm:pt modelId="{BDD4193F-24A0-4E8F-82A4-CD0B0E2D6CA5}" type="parTrans" cxnId="{70426454-07EE-44EA-B6C5-BF2B6EC89056}">
      <dgm:prSet/>
      <dgm:spPr/>
      <dgm:t>
        <a:bodyPr/>
        <a:lstStyle/>
        <a:p>
          <a:endParaRPr lang="en-US"/>
        </a:p>
      </dgm:t>
    </dgm:pt>
    <dgm:pt modelId="{C61BFC4C-334A-4C74-8CCA-C22BF4B1E0DE}" type="sibTrans" cxnId="{70426454-07EE-44EA-B6C5-BF2B6EC89056}">
      <dgm:prSet/>
      <dgm:spPr/>
      <dgm:t>
        <a:bodyPr/>
        <a:lstStyle/>
        <a:p>
          <a:endParaRPr lang="en-US"/>
        </a:p>
      </dgm:t>
    </dgm:pt>
    <dgm:pt modelId="{4366AA09-9FE3-4684-9AFF-5EBC01A4BD16}">
      <dgm:prSet/>
      <dgm:spPr/>
      <dgm:t>
        <a:bodyPr/>
        <a:lstStyle/>
        <a:p>
          <a:r>
            <a:rPr lang="pl-PL" err="1"/>
            <a:t>Kapitalbilanz</a:t>
          </a:r>
          <a:endParaRPr lang="en-US" err="1"/>
        </a:p>
      </dgm:t>
    </dgm:pt>
    <dgm:pt modelId="{CA34A690-F99C-4ECA-8BA2-2C60A700DCBE}" type="parTrans" cxnId="{63EE02C3-495D-47E6-802B-2FB59FF9F0D4}">
      <dgm:prSet/>
      <dgm:spPr/>
      <dgm:t>
        <a:bodyPr/>
        <a:lstStyle/>
        <a:p>
          <a:endParaRPr lang="en-US"/>
        </a:p>
      </dgm:t>
    </dgm:pt>
    <dgm:pt modelId="{019CE933-34BC-45CE-9AF6-865991A8814D}" type="sibTrans" cxnId="{63EE02C3-495D-47E6-802B-2FB59FF9F0D4}">
      <dgm:prSet/>
      <dgm:spPr/>
      <dgm:t>
        <a:bodyPr/>
        <a:lstStyle/>
        <a:p>
          <a:endParaRPr lang="en-US"/>
        </a:p>
      </dgm:t>
    </dgm:pt>
    <dgm:pt modelId="{9771B0C3-722C-4A23-B6F2-EF8BDC2B509E}">
      <dgm:prSet/>
      <dgm:spPr/>
      <dgm:t>
        <a:bodyPr/>
        <a:lstStyle/>
        <a:p>
          <a:r>
            <a:rPr lang="pl-PL" i="0" err="1"/>
            <a:t>Devisenbilanz</a:t>
          </a:r>
          <a:endParaRPr lang="en-US" err="1"/>
        </a:p>
      </dgm:t>
    </dgm:pt>
    <dgm:pt modelId="{A0A699AF-77B3-4A1A-825E-973132A1F594}" type="parTrans" cxnId="{22B6F284-29CB-4EDB-9CA3-BC2F0ED1897A}">
      <dgm:prSet/>
      <dgm:spPr/>
      <dgm:t>
        <a:bodyPr/>
        <a:lstStyle/>
        <a:p>
          <a:endParaRPr lang="en-US"/>
        </a:p>
      </dgm:t>
    </dgm:pt>
    <dgm:pt modelId="{4889A769-C4B0-490E-B53A-808A354CA3C2}" type="sibTrans" cxnId="{22B6F284-29CB-4EDB-9CA3-BC2F0ED1897A}">
      <dgm:prSet/>
      <dgm:spPr/>
      <dgm:t>
        <a:bodyPr/>
        <a:lstStyle/>
        <a:p>
          <a:endParaRPr lang="en-US"/>
        </a:p>
      </dgm:t>
    </dgm:pt>
    <dgm:pt modelId="{6DCF4CAE-5CEC-4619-B351-C61BB9D12847}">
      <dgm:prSet/>
      <dgm:spPr/>
      <dgm:t>
        <a:bodyPr/>
        <a:lstStyle/>
        <a:p>
          <a:r>
            <a:rPr lang="pl-PL" err="1"/>
            <a:t>Schenkungsbilanz</a:t>
          </a:r>
          <a:endParaRPr lang="en-US" err="1"/>
        </a:p>
      </dgm:t>
    </dgm:pt>
    <dgm:pt modelId="{B8DA2F4C-7AD4-4C8C-AC03-A4E7A724D526}" type="parTrans" cxnId="{E48052E3-1262-48E3-99CF-8430122F618B}">
      <dgm:prSet/>
      <dgm:spPr/>
      <dgm:t>
        <a:bodyPr/>
        <a:lstStyle/>
        <a:p>
          <a:endParaRPr lang="en-US"/>
        </a:p>
      </dgm:t>
    </dgm:pt>
    <dgm:pt modelId="{87947E9A-75A1-4FC0-AECF-23ADD7984A61}" type="sibTrans" cxnId="{E48052E3-1262-48E3-99CF-8430122F618B}">
      <dgm:prSet/>
      <dgm:spPr/>
      <dgm:t>
        <a:bodyPr/>
        <a:lstStyle/>
        <a:p>
          <a:endParaRPr lang="en-US"/>
        </a:p>
      </dgm:t>
    </dgm:pt>
    <dgm:pt modelId="{935222C1-2110-4B79-B5BB-AE3F65098B2D}">
      <dgm:prSet/>
      <dgm:spPr/>
      <dgm:t>
        <a:bodyPr/>
        <a:lstStyle/>
        <a:p>
          <a:pPr rtl="0"/>
          <a:r>
            <a:rPr lang="pl-PL" i="0"/>
            <a:t>Doppelte </a:t>
          </a:r>
          <a:r>
            <a:rPr lang="pl-PL" i="0">
              <a:latin typeface="Calibri Light" panose="020F0302020204030204"/>
            </a:rPr>
            <a:t>Buchführung</a:t>
          </a:r>
          <a:endParaRPr lang="en-US" i="0" err="1">
            <a:latin typeface="Calibri Light" panose="020F0302020204030204"/>
          </a:endParaRPr>
        </a:p>
      </dgm:t>
    </dgm:pt>
    <dgm:pt modelId="{56CFF864-CB6C-4687-ABC1-EA28325A2301}" type="parTrans" cxnId="{B48917F4-60BE-4B6F-8B0C-C787979E9FDD}">
      <dgm:prSet/>
      <dgm:spPr/>
      <dgm:t>
        <a:bodyPr/>
        <a:lstStyle/>
        <a:p>
          <a:endParaRPr lang="en-US"/>
        </a:p>
      </dgm:t>
    </dgm:pt>
    <dgm:pt modelId="{E348AD9B-648C-417A-A40D-2B1AA419A7AD}" type="sibTrans" cxnId="{B48917F4-60BE-4B6F-8B0C-C787979E9FDD}">
      <dgm:prSet/>
      <dgm:spPr/>
      <dgm:t>
        <a:bodyPr/>
        <a:lstStyle/>
        <a:p>
          <a:endParaRPr lang="en-US"/>
        </a:p>
      </dgm:t>
    </dgm:pt>
    <dgm:pt modelId="{82778321-FE99-4EBB-A1A7-7C0A5391D303}">
      <dgm:prSet/>
      <dgm:spPr/>
      <dgm:t>
        <a:bodyPr/>
        <a:lstStyle/>
        <a:p>
          <a:r>
            <a:rPr lang="pl-PL" err="1"/>
            <a:t>Bibliographie</a:t>
          </a:r>
          <a:endParaRPr lang="en-US" err="1"/>
        </a:p>
      </dgm:t>
    </dgm:pt>
    <dgm:pt modelId="{35EC883E-09BF-4C5C-9870-205A6A33C9A9}" type="parTrans" cxnId="{5BF76120-FB66-4218-A7CF-4C572E2614D5}">
      <dgm:prSet/>
      <dgm:spPr/>
      <dgm:t>
        <a:bodyPr/>
        <a:lstStyle/>
        <a:p>
          <a:endParaRPr lang="en-US"/>
        </a:p>
      </dgm:t>
    </dgm:pt>
    <dgm:pt modelId="{78705C94-4B5C-44F9-83B1-FD7A8CB117AD}" type="sibTrans" cxnId="{5BF76120-FB66-4218-A7CF-4C572E2614D5}">
      <dgm:prSet/>
      <dgm:spPr/>
      <dgm:t>
        <a:bodyPr/>
        <a:lstStyle/>
        <a:p>
          <a:endParaRPr lang="en-US"/>
        </a:p>
      </dgm:t>
    </dgm:pt>
    <dgm:pt modelId="{92EB284C-FEA7-41F7-AA2A-F93F9B3DBB05}">
      <dgm:prSet phldr="0"/>
      <dgm:spPr/>
      <dgm:t>
        <a:bodyPr/>
        <a:lstStyle/>
        <a:p>
          <a:r>
            <a:rPr lang="pl-PL" i="0">
              <a:latin typeface="Calibri Light" panose="020F0302020204030204"/>
            </a:rPr>
            <a:t>Wörterbuch</a:t>
          </a:r>
          <a:endParaRPr lang="pl-PL"/>
        </a:p>
      </dgm:t>
    </dgm:pt>
    <dgm:pt modelId="{ADC6A6B7-51BD-4FBA-8F39-DB8A82A93CC8}" type="parTrans" cxnId="{7DDDFB8F-4DA7-4858-BB32-039F5D340B47}">
      <dgm:prSet/>
      <dgm:spPr/>
    </dgm:pt>
    <dgm:pt modelId="{FB35030A-35B4-4A3C-B3BA-7FBA0D493DD0}" type="sibTrans" cxnId="{7DDDFB8F-4DA7-4858-BB32-039F5D340B47}">
      <dgm:prSet/>
      <dgm:spPr/>
      <dgm:t>
        <a:bodyPr/>
        <a:lstStyle/>
        <a:p>
          <a:endParaRPr lang="pl-PL"/>
        </a:p>
      </dgm:t>
    </dgm:pt>
    <dgm:pt modelId="{95AA9186-5ABE-45E2-8794-46A4A9084FCB}" type="pres">
      <dgm:prSet presAssocID="{16764108-1B17-4A21-BD47-35195B599049}" presName="linear" presStyleCnt="0">
        <dgm:presLayoutVars>
          <dgm:animLvl val="lvl"/>
          <dgm:resizeHandles val="exact"/>
        </dgm:presLayoutVars>
      </dgm:prSet>
      <dgm:spPr/>
    </dgm:pt>
    <dgm:pt modelId="{1D3866CA-6AA9-4BA5-BB37-627A81E83F91}" type="pres">
      <dgm:prSet presAssocID="{ABFB0A4D-F3E6-49A5-94AE-521909090E02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47CAF8C-B43B-491D-AA9D-05CA5C178950}" type="pres">
      <dgm:prSet presAssocID="{E27F028D-3E92-4A66-9182-F0ED037A708D}" presName="spacer" presStyleCnt="0"/>
      <dgm:spPr/>
    </dgm:pt>
    <dgm:pt modelId="{1D4CB432-BE4F-4DD5-AD49-164FEBCE759E}" type="pres">
      <dgm:prSet presAssocID="{475FE860-2282-4464-A270-17AA9FC44CE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94F68AA-44CC-4440-BD5E-09D95AF567B9}" type="pres">
      <dgm:prSet presAssocID="{9EA91E97-D13A-4B0C-ADBD-3C2B5E5B5027}" presName="spacer" presStyleCnt="0"/>
      <dgm:spPr/>
    </dgm:pt>
    <dgm:pt modelId="{BCE637D5-6ACD-45AA-9378-861BF953F494}" type="pres">
      <dgm:prSet presAssocID="{49B7CB3C-15B1-4232-826C-76D516DDF2E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6B36639-4FA6-461F-A823-E91D5C855CD9}" type="pres">
      <dgm:prSet presAssocID="{49B7CB3C-15B1-4232-826C-76D516DDF2E9}" presName="childText" presStyleLbl="revTx" presStyleIdx="0" presStyleCnt="1">
        <dgm:presLayoutVars>
          <dgm:bulletEnabled val="1"/>
        </dgm:presLayoutVars>
      </dgm:prSet>
      <dgm:spPr/>
    </dgm:pt>
    <dgm:pt modelId="{3EBF3E24-BCDE-418F-9AAC-0B2A1CB2E035}" type="pres">
      <dgm:prSet presAssocID="{935222C1-2110-4B79-B5BB-AE3F65098B2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DDDDFD2-8FDE-4BB1-8131-7359D7E52180}" type="pres">
      <dgm:prSet presAssocID="{E348AD9B-648C-417A-A40D-2B1AA419A7AD}" presName="spacer" presStyleCnt="0"/>
      <dgm:spPr/>
    </dgm:pt>
    <dgm:pt modelId="{84DF7624-A9F8-49FD-8B18-EA71A1E83262}" type="pres">
      <dgm:prSet presAssocID="{92EB284C-FEA7-41F7-AA2A-F93F9B3DBB0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A439AD6-91A5-4B23-8C11-C289501EF2FF}" type="pres">
      <dgm:prSet presAssocID="{FB35030A-35B4-4A3C-B3BA-7FBA0D493DD0}" presName="spacer" presStyleCnt="0"/>
      <dgm:spPr/>
    </dgm:pt>
    <dgm:pt modelId="{E4343FA4-3C51-4BF3-876A-D54E26CE6342}" type="pres">
      <dgm:prSet presAssocID="{82778321-FE99-4EBB-A1A7-7C0A5391D30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927FB02-21DC-471D-B726-BE745F2F7FAD}" srcId="{16764108-1B17-4A21-BD47-35195B599049}" destId="{49B7CB3C-15B1-4232-826C-76D516DDF2E9}" srcOrd="2" destOrd="0" parTransId="{350B5C31-2BEF-419D-ABDE-8B41C4D7CCDB}" sibTransId="{74318ABA-5AE6-4162-8CF2-42FAA97E824F}"/>
    <dgm:cxn modelId="{5E0E2505-5AAA-4A73-B9B8-8F5031F97726}" type="presOf" srcId="{9771B0C3-722C-4A23-B6F2-EF8BDC2B509E}" destId="{86B36639-4FA6-461F-A823-E91D5C855CD9}" srcOrd="0" destOrd="2" presId="urn:microsoft.com/office/officeart/2005/8/layout/vList2"/>
    <dgm:cxn modelId="{7B549D06-0BF2-4A76-A29F-71E911FD849F}" type="presOf" srcId="{6DCF4CAE-5CEC-4619-B351-C61BB9D12847}" destId="{86B36639-4FA6-461F-A823-E91D5C855CD9}" srcOrd="0" destOrd="3" presId="urn:microsoft.com/office/officeart/2005/8/layout/vList2"/>
    <dgm:cxn modelId="{5BF76120-FB66-4218-A7CF-4C572E2614D5}" srcId="{16764108-1B17-4A21-BD47-35195B599049}" destId="{82778321-FE99-4EBB-A1A7-7C0A5391D303}" srcOrd="5" destOrd="0" parTransId="{35EC883E-09BF-4C5C-9870-205A6A33C9A9}" sibTransId="{78705C94-4B5C-44F9-83B1-FD7A8CB117AD}"/>
    <dgm:cxn modelId="{86914A24-2CF5-42F4-8CF1-114972300AE3}" srcId="{16764108-1B17-4A21-BD47-35195B599049}" destId="{ABFB0A4D-F3E6-49A5-94AE-521909090E02}" srcOrd="0" destOrd="0" parTransId="{4E45D001-9EAA-4EE9-A12E-D80989B54BFC}" sibTransId="{E27F028D-3E92-4A66-9182-F0ED037A708D}"/>
    <dgm:cxn modelId="{E36FD75E-A7A5-427C-B20B-C097D0BFACF4}" type="presOf" srcId="{935222C1-2110-4B79-B5BB-AE3F65098B2D}" destId="{3EBF3E24-BCDE-418F-9AAC-0B2A1CB2E035}" srcOrd="0" destOrd="0" presId="urn:microsoft.com/office/officeart/2005/8/layout/vList2"/>
    <dgm:cxn modelId="{0A5DD160-B2E0-444D-B369-C0096DA26556}" type="presOf" srcId="{49B7CB3C-15B1-4232-826C-76D516DDF2E9}" destId="{BCE637D5-6ACD-45AA-9378-861BF953F494}" srcOrd="0" destOrd="0" presId="urn:microsoft.com/office/officeart/2005/8/layout/vList2"/>
    <dgm:cxn modelId="{3564FA63-3FD2-49DD-93E2-170D1875089A}" type="presOf" srcId="{ABFB0A4D-F3E6-49A5-94AE-521909090E02}" destId="{1D3866CA-6AA9-4BA5-BB37-627A81E83F91}" srcOrd="0" destOrd="0" presId="urn:microsoft.com/office/officeart/2005/8/layout/vList2"/>
    <dgm:cxn modelId="{6202634D-CB88-4CF8-AE21-3FDF0D6D1DD9}" srcId="{16764108-1B17-4A21-BD47-35195B599049}" destId="{475FE860-2282-4464-A270-17AA9FC44CE9}" srcOrd="1" destOrd="0" parTransId="{FAE94882-C3F5-4D4E-B982-2336C003457B}" sibTransId="{9EA91E97-D13A-4B0C-ADBD-3C2B5E5B5027}"/>
    <dgm:cxn modelId="{70426454-07EE-44EA-B6C5-BF2B6EC89056}" srcId="{49B7CB3C-15B1-4232-826C-76D516DDF2E9}" destId="{C09BAD61-5BC6-41AD-9311-567C9B36D885}" srcOrd="0" destOrd="0" parTransId="{BDD4193F-24A0-4E8F-82A4-CD0B0E2D6CA5}" sibTransId="{C61BFC4C-334A-4C74-8CCA-C22BF4B1E0DE}"/>
    <dgm:cxn modelId="{CFCFCD7A-D395-4F7D-83D0-9FFF75DE9054}" type="presOf" srcId="{475FE860-2282-4464-A270-17AA9FC44CE9}" destId="{1D4CB432-BE4F-4DD5-AD49-164FEBCE759E}" srcOrd="0" destOrd="0" presId="urn:microsoft.com/office/officeart/2005/8/layout/vList2"/>
    <dgm:cxn modelId="{22B6F284-29CB-4EDB-9CA3-BC2F0ED1897A}" srcId="{49B7CB3C-15B1-4232-826C-76D516DDF2E9}" destId="{9771B0C3-722C-4A23-B6F2-EF8BDC2B509E}" srcOrd="2" destOrd="0" parTransId="{A0A699AF-77B3-4A1A-825E-973132A1F594}" sibTransId="{4889A769-C4B0-490E-B53A-808A354CA3C2}"/>
    <dgm:cxn modelId="{7DDDFB8F-4DA7-4858-BB32-039F5D340B47}" srcId="{16764108-1B17-4A21-BD47-35195B599049}" destId="{92EB284C-FEA7-41F7-AA2A-F93F9B3DBB05}" srcOrd="4" destOrd="0" parTransId="{ADC6A6B7-51BD-4FBA-8F39-DB8A82A93CC8}" sibTransId="{FB35030A-35B4-4A3C-B3BA-7FBA0D493DD0}"/>
    <dgm:cxn modelId="{FB3C8796-308E-45C3-9D09-207B15361413}" type="presOf" srcId="{4366AA09-9FE3-4684-9AFF-5EBC01A4BD16}" destId="{86B36639-4FA6-461F-A823-E91D5C855CD9}" srcOrd="0" destOrd="1" presId="urn:microsoft.com/office/officeart/2005/8/layout/vList2"/>
    <dgm:cxn modelId="{057FE996-69A8-4FA1-BD02-1B7A859B9FBF}" type="presOf" srcId="{82778321-FE99-4EBB-A1A7-7C0A5391D303}" destId="{E4343FA4-3C51-4BF3-876A-D54E26CE6342}" srcOrd="0" destOrd="0" presId="urn:microsoft.com/office/officeart/2005/8/layout/vList2"/>
    <dgm:cxn modelId="{EC9D9A9E-B7F4-49C0-833C-151E32FBE386}" type="presOf" srcId="{92EB284C-FEA7-41F7-AA2A-F93F9B3DBB05}" destId="{84DF7624-A9F8-49FD-8B18-EA71A1E83262}" srcOrd="0" destOrd="0" presId="urn:microsoft.com/office/officeart/2005/8/layout/vList2"/>
    <dgm:cxn modelId="{63EE02C3-495D-47E6-802B-2FB59FF9F0D4}" srcId="{49B7CB3C-15B1-4232-826C-76D516DDF2E9}" destId="{4366AA09-9FE3-4684-9AFF-5EBC01A4BD16}" srcOrd="1" destOrd="0" parTransId="{CA34A690-F99C-4ECA-8BA2-2C60A700DCBE}" sibTransId="{019CE933-34BC-45CE-9AF6-865991A8814D}"/>
    <dgm:cxn modelId="{D4C5CCDD-22F1-4649-9F86-EEA382B7F77E}" type="presOf" srcId="{C09BAD61-5BC6-41AD-9311-567C9B36D885}" destId="{86B36639-4FA6-461F-A823-E91D5C855CD9}" srcOrd="0" destOrd="0" presId="urn:microsoft.com/office/officeart/2005/8/layout/vList2"/>
    <dgm:cxn modelId="{E48052E3-1262-48E3-99CF-8430122F618B}" srcId="{49B7CB3C-15B1-4232-826C-76D516DDF2E9}" destId="{6DCF4CAE-5CEC-4619-B351-C61BB9D12847}" srcOrd="3" destOrd="0" parTransId="{B8DA2F4C-7AD4-4C8C-AC03-A4E7A724D526}" sibTransId="{87947E9A-75A1-4FC0-AECF-23ADD7984A61}"/>
    <dgm:cxn modelId="{011904EB-6E53-4554-B7E7-500942C4E390}" type="presOf" srcId="{16764108-1B17-4A21-BD47-35195B599049}" destId="{95AA9186-5ABE-45E2-8794-46A4A9084FCB}" srcOrd="0" destOrd="0" presId="urn:microsoft.com/office/officeart/2005/8/layout/vList2"/>
    <dgm:cxn modelId="{B48917F4-60BE-4B6F-8B0C-C787979E9FDD}" srcId="{16764108-1B17-4A21-BD47-35195B599049}" destId="{935222C1-2110-4B79-B5BB-AE3F65098B2D}" srcOrd="3" destOrd="0" parTransId="{56CFF864-CB6C-4687-ABC1-EA28325A2301}" sibTransId="{E348AD9B-648C-417A-A40D-2B1AA419A7AD}"/>
    <dgm:cxn modelId="{04E34B5E-64EF-44BA-B8B7-6492A49DE513}" type="presParOf" srcId="{95AA9186-5ABE-45E2-8794-46A4A9084FCB}" destId="{1D3866CA-6AA9-4BA5-BB37-627A81E83F91}" srcOrd="0" destOrd="0" presId="urn:microsoft.com/office/officeart/2005/8/layout/vList2"/>
    <dgm:cxn modelId="{7D11FBF5-A8DA-4F9C-BB88-D9C5A81C286C}" type="presParOf" srcId="{95AA9186-5ABE-45E2-8794-46A4A9084FCB}" destId="{147CAF8C-B43B-491D-AA9D-05CA5C178950}" srcOrd="1" destOrd="0" presId="urn:microsoft.com/office/officeart/2005/8/layout/vList2"/>
    <dgm:cxn modelId="{76BBCEAE-5689-4B6D-ACB6-73F435C16705}" type="presParOf" srcId="{95AA9186-5ABE-45E2-8794-46A4A9084FCB}" destId="{1D4CB432-BE4F-4DD5-AD49-164FEBCE759E}" srcOrd="2" destOrd="0" presId="urn:microsoft.com/office/officeart/2005/8/layout/vList2"/>
    <dgm:cxn modelId="{24CF9C6C-D5D7-4B90-B004-2FAE0796030A}" type="presParOf" srcId="{95AA9186-5ABE-45E2-8794-46A4A9084FCB}" destId="{994F68AA-44CC-4440-BD5E-09D95AF567B9}" srcOrd="3" destOrd="0" presId="urn:microsoft.com/office/officeart/2005/8/layout/vList2"/>
    <dgm:cxn modelId="{C1373C3A-4F3A-42D3-8E44-4DCE62EFDE50}" type="presParOf" srcId="{95AA9186-5ABE-45E2-8794-46A4A9084FCB}" destId="{BCE637D5-6ACD-45AA-9378-861BF953F494}" srcOrd="4" destOrd="0" presId="urn:microsoft.com/office/officeart/2005/8/layout/vList2"/>
    <dgm:cxn modelId="{C8580745-78DA-4297-9EEC-FBDB05F15D83}" type="presParOf" srcId="{95AA9186-5ABE-45E2-8794-46A4A9084FCB}" destId="{86B36639-4FA6-461F-A823-E91D5C855CD9}" srcOrd="5" destOrd="0" presId="urn:microsoft.com/office/officeart/2005/8/layout/vList2"/>
    <dgm:cxn modelId="{790D4219-F6F6-405F-B95D-D464960B77C9}" type="presParOf" srcId="{95AA9186-5ABE-45E2-8794-46A4A9084FCB}" destId="{3EBF3E24-BCDE-418F-9AAC-0B2A1CB2E035}" srcOrd="6" destOrd="0" presId="urn:microsoft.com/office/officeart/2005/8/layout/vList2"/>
    <dgm:cxn modelId="{57E7786C-3EC3-41B5-A188-A6BF28091952}" type="presParOf" srcId="{95AA9186-5ABE-45E2-8794-46A4A9084FCB}" destId="{3DDDDFD2-8FDE-4BB1-8131-7359D7E52180}" srcOrd="7" destOrd="0" presId="urn:microsoft.com/office/officeart/2005/8/layout/vList2"/>
    <dgm:cxn modelId="{48F3ED79-92D7-4EB1-ACD4-570543B11D1F}" type="presParOf" srcId="{95AA9186-5ABE-45E2-8794-46A4A9084FCB}" destId="{84DF7624-A9F8-49FD-8B18-EA71A1E83262}" srcOrd="8" destOrd="0" presId="urn:microsoft.com/office/officeart/2005/8/layout/vList2"/>
    <dgm:cxn modelId="{04B31E89-258D-4564-B418-A7A528854978}" type="presParOf" srcId="{95AA9186-5ABE-45E2-8794-46A4A9084FCB}" destId="{1A439AD6-91A5-4B23-8C11-C289501EF2FF}" srcOrd="9" destOrd="0" presId="urn:microsoft.com/office/officeart/2005/8/layout/vList2"/>
    <dgm:cxn modelId="{240D2CF7-FAC9-4A42-AB26-C8ADBEED6043}" type="presParOf" srcId="{95AA9186-5ABE-45E2-8794-46A4A9084FCB}" destId="{E4343FA4-3C51-4BF3-876A-D54E26CE63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1FFAB3-8CF4-4552-A783-7357C80D1B1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3B0F62-16EC-4158-B684-0C8246B05C66}">
      <dgm:prSet/>
      <dgm:spPr/>
      <dgm:t>
        <a:bodyPr/>
        <a:lstStyle/>
        <a:p>
          <a:r>
            <a:rPr lang="pl-PL"/>
            <a:t>Die Kapitalbilanz erfasst als Gegenstück zur Leistungsbilanz die Kapitalströme eines Landes. Der Kapitalexport bezeichnet die Zunahme an Forderungen und der Kapitalimport die Zunahme an Verbindlichkeiten. </a:t>
          </a:r>
          <a:endParaRPr lang="en-US"/>
        </a:p>
      </dgm:t>
    </dgm:pt>
    <dgm:pt modelId="{F5CFA854-7787-4533-A677-75898EC330B5}" type="parTrans" cxnId="{76CB1385-083F-44A6-82C8-24B15128A119}">
      <dgm:prSet/>
      <dgm:spPr/>
      <dgm:t>
        <a:bodyPr/>
        <a:lstStyle/>
        <a:p>
          <a:endParaRPr lang="en-US"/>
        </a:p>
      </dgm:t>
    </dgm:pt>
    <dgm:pt modelId="{12E49D68-09E8-4762-BF11-D35802871AB2}" type="sibTrans" cxnId="{76CB1385-083F-44A6-82C8-24B15128A119}">
      <dgm:prSet/>
      <dgm:spPr/>
      <dgm:t>
        <a:bodyPr/>
        <a:lstStyle/>
        <a:p>
          <a:endParaRPr lang="en-US"/>
        </a:p>
      </dgm:t>
    </dgm:pt>
    <dgm:pt modelId="{9D0844CD-F679-4F72-B90B-DE4A138AB83C}">
      <dgm:prSet/>
      <dgm:spPr/>
      <dgm:t>
        <a:bodyPr/>
        <a:lstStyle/>
        <a:p>
          <a:r>
            <a:rPr lang="pl-PL"/>
            <a:t>Das Saldo der Kapitalbilanz entspricht also dem Saldo der Leistungsbilanz mit entgegengesetztem Vorzeichen.</a:t>
          </a:r>
          <a:endParaRPr lang="en-US"/>
        </a:p>
      </dgm:t>
    </dgm:pt>
    <dgm:pt modelId="{50481A86-3B03-43B2-A707-9BFDF7CB0EB3}" type="parTrans" cxnId="{26AE7F4A-380A-4858-9ECB-08D6F039B15C}">
      <dgm:prSet/>
      <dgm:spPr/>
      <dgm:t>
        <a:bodyPr/>
        <a:lstStyle/>
        <a:p>
          <a:endParaRPr lang="en-US"/>
        </a:p>
      </dgm:t>
    </dgm:pt>
    <dgm:pt modelId="{37722F82-81CD-4A89-A9C5-93E3CF3FF896}" type="sibTrans" cxnId="{26AE7F4A-380A-4858-9ECB-08D6F039B15C}">
      <dgm:prSet/>
      <dgm:spPr/>
      <dgm:t>
        <a:bodyPr/>
        <a:lstStyle/>
        <a:p>
          <a:endParaRPr lang="en-US"/>
        </a:p>
      </dgm:t>
    </dgm:pt>
    <dgm:pt modelId="{4CBC86BE-9A37-497D-82EB-B7D338A660F3}" type="pres">
      <dgm:prSet presAssocID="{4B1FFAB3-8CF4-4552-A783-7357C80D1B16}" presName="Name0" presStyleCnt="0">
        <dgm:presLayoutVars>
          <dgm:dir/>
          <dgm:animLvl val="lvl"/>
          <dgm:resizeHandles val="exact"/>
        </dgm:presLayoutVars>
      </dgm:prSet>
      <dgm:spPr/>
    </dgm:pt>
    <dgm:pt modelId="{F7A427B2-C4CA-4554-9073-AF2F8C04FA2F}" type="pres">
      <dgm:prSet presAssocID="{9D0844CD-F679-4F72-B90B-DE4A138AB83C}" presName="boxAndChildren" presStyleCnt="0"/>
      <dgm:spPr/>
    </dgm:pt>
    <dgm:pt modelId="{35275978-C401-4E07-AC12-5B4A2FC10DDE}" type="pres">
      <dgm:prSet presAssocID="{9D0844CD-F679-4F72-B90B-DE4A138AB83C}" presName="parentTextBox" presStyleLbl="node1" presStyleIdx="0" presStyleCnt="2"/>
      <dgm:spPr/>
    </dgm:pt>
    <dgm:pt modelId="{C445FB10-821C-45AC-88FD-B8056429115A}" type="pres">
      <dgm:prSet presAssocID="{12E49D68-09E8-4762-BF11-D35802871AB2}" presName="sp" presStyleCnt="0"/>
      <dgm:spPr/>
    </dgm:pt>
    <dgm:pt modelId="{92BFC64A-0A45-41DA-BF42-5D4C25105C6F}" type="pres">
      <dgm:prSet presAssocID="{663B0F62-16EC-4158-B684-0C8246B05C66}" presName="arrowAndChildren" presStyleCnt="0"/>
      <dgm:spPr/>
    </dgm:pt>
    <dgm:pt modelId="{F29623A0-0FE0-4087-9DB3-6E19351F01DF}" type="pres">
      <dgm:prSet presAssocID="{663B0F62-16EC-4158-B684-0C8246B05C66}" presName="parentTextArrow" presStyleLbl="node1" presStyleIdx="1" presStyleCnt="2"/>
      <dgm:spPr/>
    </dgm:pt>
  </dgm:ptLst>
  <dgm:cxnLst>
    <dgm:cxn modelId="{26AE7F4A-380A-4858-9ECB-08D6F039B15C}" srcId="{4B1FFAB3-8CF4-4552-A783-7357C80D1B16}" destId="{9D0844CD-F679-4F72-B90B-DE4A138AB83C}" srcOrd="1" destOrd="0" parTransId="{50481A86-3B03-43B2-A707-9BFDF7CB0EB3}" sibTransId="{37722F82-81CD-4A89-A9C5-93E3CF3FF896}"/>
    <dgm:cxn modelId="{82789170-A936-4D7C-ACBE-FA8016D1A3C5}" type="presOf" srcId="{4B1FFAB3-8CF4-4552-A783-7357C80D1B16}" destId="{4CBC86BE-9A37-497D-82EB-B7D338A660F3}" srcOrd="0" destOrd="0" presId="urn:microsoft.com/office/officeart/2005/8/layout/process4"/>
    <dgm:cxn modelId="{E81F4A7F-05C0-480F-9615-6DFEB1819534}" type="presOf" srcId="{9D0844CD-F679-4F72-B90B-DE4A138AB83C}" destId="{35275978-C401-4E07-AC12-5B4A2FC10DDE}" srcOrd="0" destOrd="0" presId="urn:microsoft.com/office/officeart/2005/8/layout/process4"/>
    <dgm:cxn modelId="{76CB1385-083F-44A6-82C8-24B15128A119}" srcId="{4B1FFAB3-8CF4-4552-A783-7357C80D1B16}" destId="{663B0F62-16EC-4158-B684-0C8246B05C66}" srcOrd="0" destOrd="0" parTransId="{F5CFA854-7787-4533-A677-75898EC330B5}" sibTransId="{12E49D68-09E8-4762-BF11-D35802871AB2}"/>
    <dgm:cxn modelId="{B73C85B4-2F77-4071-A72C-E1208A65C3E3}" type="presOf" srcId="{663B0F62-16EC-4158-B684-0C8246B05C66}" destId="{F29623A0-0FE0-4087-9DB3-6E19351F01DF}" srcOrd="0" destOrd="0" presId="urn:microsoft.com/office/officeart/2005/8/layout/process4"/>
    <dgm:cxn modelId="{C23D9F15-0811-4C28-89B1-E7C9504BDEE1}" type="presParOf" srcId="{4CBC86BE-9A37-497D-82EB-B7D338A660F3}" destId="{F7A427B2-C4CA-4554-9073-AF2F8C04FA2F}" srcOrd="0" destOrd="0" presId="urn:microsoft.com/office/officeart/2005/8/layout/process4"/>
    <dgm:cxn modelId="{18B66D32-36F3-4781-AE2A-71A4776F6FF3}" type="presParOf" srcId="{F7A427B2-C4CA-4554-9073-AF2F8C04FA2F}" destId="{35275978-C401-4E07-AC12-5B4A2FC10DDE}" srcOrd="0" destOrd="0" presId="urn:microsoft.com/office/officeart/2005/8/layout/process4"/>
    <dgm:cxn modelId="{143854CF-46DF-4756-989A-FFA74EE5A7B0}" type="presParOf" srcId="{4CBC86BE-9A37-497D-82EB-B7D338A660F3}" destId="{C445FB10-821C-45AC-88FD-B8056429115A}" srcOrd="1" destOrd="0" presId="urn:microsoft.com/office/officeart/2005/8/layout/process4"/>
    <dgm:cxn modelId="{B77E94FB-DB90-4288-8194-59B4FBFA604D}" type="presParOf" srcId="{4CBC86BE-9A37-497D-82EB-B7D338A660F3}" destId="{92BFC64A-0A45-41DA-BF42-5D4C25105C6F}" srcOrd="2" destOrd="0" presId="urn:microsoft.com/office/officeart/2005/8/layout/process4"/>
    <dgm:cxn modelId="{57167A08-C4B3-42CE-B6A0-B09118075641}" type="presParOf" srcId="{92BFC64A-0A45-41DA-BF42-5D4C25105C6F}" destId="{F29623A0-0FE0-4087-9DB3-6E19351F01D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866CA-6AA9-4BA5-BB37-627A81E83F91}">
      <dsp:nvSpPr>
        <dsp:cNvPr id="0" name=""/>
        <dsp:cNvSpPr/>
      </dsp:nvSpPr>
      <dsp:spPr>
        <a:xfrm>
          <a:off x="0" y="107161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>
              <a:latin typeface="Calibri Light" panose="020F0302020204030204"/>
            </a:rPr>
            <a:t>Was</a:t>
          </a:r>
          <a:r>
            <a:rPr lang="pl-PL" sz="2300" kern="1200" dirty="0"/>
            <a:t> </a:t>
          </a:r>
          <a:r>
            <a:rPr lang="pl-PL" sz="2300" kern="1200" dirty="0" err="1"/>
            <a:t>ist</a:t>
          </a:r>
          <a:r>
            <a:rPr lang="pl-PL" sz="2300" kern="1200" dirty="0"/>
            <a:t> </a:t>
          </a:r>
          <a:r>
            <a:rPr lang="pl-PL" sz="2300" kern="1200" dirty="0" err="1"/>
            <a:t>die</a:t>
          </a:r>
          <a:r>
            <a:rPr lang="pl-PL" sz="2300" kern="1200" dirty="0"/>
            <a:t> </a:t>
          </a:r>
          <a:r>
            <a:rPr lang="pl-PL" sz="2300" kern="1200" dirty="0" err="1"/>
            <a:t>Zahlungsbilanz</a:t>
          </a:r>
          <a:r>
            <a:rPr lang="pl-PL" sz="2300" kern="1200" dirty="0"/>
            <a:t>?</a:t>
          </a:r>
          <a:endParaRPr lang="en-US" sz="2300" kern="1200" dirty="0"/>
        </a:p>
      </dsp:txBody>
      <dsp:txXfrm>
        <a:off x="26930" y="134091"/>
        <a:ext cx="11079965" cy="497795"/>
      </dsp:txXfrm>
    </dsp:sp>
    <dsp:sp modelId="{1D4CB432-BE4F-4DD5-AD49-164FEBCE759E}">
      <dsp:nvSpPr>
        <dsp:cNvPr id="0" name=""/>
        <dsp:cNvSpPr/>
      </dsp:nvSpPr>
      <dsp:spPr>
        <a:xfrm>
          <a:off x="0" y="725056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i="0" kern="1200"/>
            <a:t>Struktur der </a:t>
          </a:r>
          <a:r>
            <a:rPr lang="pl-PL" sz="2300" i="0" kern="1200" err="1"/>
            <a:t>Zahlungsbilanz</a:t>
          </a:r>
          <a:endParaRPr lang="en-US" sz="2300" kern="1200" err="1"/>
        </a:p>
      </dsp:txBody>
      <dsp:txXfrm>
        <a:off x="26930" y="751986"/>
        <a:ext cx="11079965" cy="497795"/>
      </dsp:txXfrm>
    </dsp:sp>
    <dsp:sp modelId="{BCE637D5-6ACD-45AA-9378-861BF953F494}">
      <dsp:nvSpPr>
        <dsp:cNvPr id="0" name=""/>
        <dsp:cNvSpPr/>
      </dsp:nvSpPr>
      <dsp:spPr>
        <a:xfrm>
          <a:off x="0" y="1342951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err="1"/>
            <a:t>Gliederung</a:t>
          </a:r>
          <a:r>
            <a:rPr lang="pl-PL" sz="2300" kern="1200"/>
            <a:t> der </a:t>
          </a:r>
          <a:r>
            <a:rPr lang="pl-PL" sz="2300" kern="1200" err="1"/>
            <a:t>Zahlungsbilanz</a:t>
          </a:r>
          <a:r>
            <a:rPr lang="pl-PL" sz="2300" kern="1200"/>
            <a:t> </a:t>
          </a:r>
          <a:endParaRPr lang="en-US" sz="2300" kern="1200"/>
        </a:p>
      </dsp:txBody>
      <dsp:txXfrm>
        <a:off x="26930" y="1369881"/>
        <a:ext cx="11079965" cy="497795"/>
      </dsp:txXfrm>
    </dsp:sp>
    <dsp:sp modelId="{86B36639-4FA6-461F-A823-E91D5C855CD9}">
      <dsp:nvSpPr>
        <dsp:cNvPr id="0" name=""/>
        <dsp:cNvSpPr/>
      </dsp:nvSpPr>
      <dsp:spPr>
        <a:xfrm>
          <a:off x="0" y="1894606"/>
          <a:ext cx="11133825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349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i="0" kern="1200" err="1"/>
            <a:t>Leistungsbilanz</a:t>
          </a:r>
          <a:endParaRPr lang="en-US" sz="1800" kern="1200" err="1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err="1"/>
            <a:t>Kapitalbilanz</a:t>
          </a:r>
          <a:endParaRPr lang="en-US" sz="1800" kern="1200" err="1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i="0" kern="1200" err="1"/>
            <a:t>Devisenbilanz</a:t>
          </a:r>
          <a:endParaRPr lang="en-US" sz="1800" kern="1200" err="1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800" kern="1200" err="1"/>
            <a:t>Schenkungsbilanz</a:t>
          </a:r>
          <a:endParaRPr lang="en-US" sz="1800" kern="1200" err="1"/>
        </a:p>
      </dsp:txBody>
      <dsp:txXfrm>
        <a:off x="0" y="1894606"/>
        <a:ext cx="11133825" cy="1237860"/>
      </dsp:txXfrm>
    </dsp:sp>
    <dsp:sp modelId="{3EBF3E24-BCDE-418F-9AAC-0B2A1CB2E035}">
      <dsp:nvSpPr>
        <dsp:cNvPr id="0" name=""/>
        <dsp:cNvSpPr/>
      </dsp:nvSpPr>
      <dsp:spPr>
        <a:xfrm>
          <a:off x="0" y="3132466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i="0" kern="1200"/>
            <a:t>Doppelte </a:t>
          </a:r>
          <a:r>
            <a:rPr lang="pl-PL" sz="2300" i="0" kern="1200">
              <a:latin typeface="Calibri Light" panose="020F0302020204030204"/>
            </a:rPr>
            <a:t>Buchführung</a:t>
          </a:r>
          <a:endParaRPr lang="en-US" sz="2300" i="0" kern="1200" err="1">
            <a:latin typeface="Calibri Light" panose="020F0302020204030204"/>
          </a:endParaRPr>
        </a:p>
      </dsp:txBody>
      <dsp:txXfrm>
        <a:off x="26930" y="3159396"/>
        <a:ext cx="11079965" cy="497795"/>
      </dsp:txXfrm>
    </dsp:sp>
    <dsp:sp modelId="{84DF7624-A9F8-49FD-8B18-EA71A1E83262}">
      <dsp:nvSpPr>
        <dsp:cNvPr id="0" name=""/>
        <dsp:cNvSpPr/>
      </dsp:nvSpPr>
      <dsp:spPr>
        <a:xfrm>
          <a:off x="0" y="3750361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i="0" kern="1200">
              <a:latin typeface="Calibri Light" panose="020F0302020204030204"/>
            </a:rPr>
            <a:t>Wörterbuch</a:t>
          </a:r>
          <a:endParaRPr lang="pl-PL" sz="2300" kern="1200"/>
        </a:p>
      </dsp:txBody>
      <dsp:txXfrm>
        <a:off x="26930" y="3777291"/>
        <a:ext cx="11079965" cy="497795"/>
      </dsp:txXfrm>
    </dsp:sp>
    <dsp:sp modelId="{E4343FA4-3C51-4BF3-876A-D54E26CE6342}">
      <dsp:nvSpPr>
        <dsp:cNvPr id="0" name=""/>
        <dsp:cNvSpPr/>
      </dsp:nvSpPr>
      <dsp:spPr>
        <a:xfrm>
          <a:off x="0" y="4368256"/>
          <a:ext cx="11133825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err="1"/>
            <a:t>Bibliographie</a:t>
          </a:r>
          <a:endParaRPr lang="en-US" sz="2300" kern="1200" err="1"/>
        </a:p>
      </dsp:txBody>
      <dsp:txXfrm>
        <a:off x="26930" y="4395186"/>
        <a:ext cx="11079965" cy="4977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275978-C401-4E07-AC12-5B4A2FC10DDE}">
      <dsp:nvSpPr>
        <dsp:cNvPr id="0" name=""/>
        <dsp:cNvSpPr/>
      </dsp:nvSpPr>
      <dsp:spPr>
        <a:xfrm>
          <a:off x="0" y="2626263"/>
          <a:ext cx="10803147" cy="17231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Das Saldo der Kapitalbilanz entspricht also dem Saldo der Leistungsbilanz mit entgegengesetztem Vorzeichen.</a:t>
          </a:r>
          <a:endParaRPr lang="en-US" sz="2600" kern="1200"/>
        </a:p>
      </dsp:txBody>
      <dsp:txXfrm>
        <a:off x="0" y="2626263"/>
        <a:ext cx="10803147" cy="1723112"/>
      </dsp:txXfrm>
    </dsp:sp>
    <dsp:sp modelId="{F29623A0-0FE0-4087-9DB3-6E19351F01DF}">
      <dsp:nvSpPr>
        <dsp:cNvPr id="0" name=""/>
        <dsp:cNvSpPr/>
      </dsp:nvSpPr>
      <dsp:spPr>
        <a:xfrm rot="10800000">
          <a:off x="0" y="1962"/>
          <a:ext cx="10803147" cy="265014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Die Kapitalbilanz erfasst als Gegenstück zur Leistungsbilanz die Kapitalströme eines Landes. Der Kapitalexport bezeichnet die Zunahme an Forderungen und der Kapitalimport die Zunahme an Verbindlichkeiten. </a:t>
          </a:r>
          <a:endParaRPr lang="en-US" sz="2600" kern="1200"/>
        </a:p>
      </dsp:txBody>
      <dsp:txXfrm rot="10800000">
        <a:off x="0" y="1962"/>
        <a:ext cx="10803147" cy="1721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23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2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0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5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0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7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4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0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8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5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0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Zahlungsbilanz" TargetMode="External"/><Relationship Id="rId2" Type="http://schemas.openxmlformats.org/officeDocument/2006/relationships/hyperlink" Target="https://www.bpb.de/kurz-knapp/lexika/lexikon-der-wirtschaft/21236/zahlungsbilan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undesbank.de/de/statistiken/aussenwirtschaft/zahlungsbilanz/zahlungsbilanz-77230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24">
            <a:extLst>
              <a:ext uri="{FF2B5EF4-FFF2-40B4-BE49-F238E27FC236}">
                <a16:creationId xmlns:a16="http://schemas.microsoft.com/office/drawing/2014/main" id="{6C26C0AB-632B-4701-A5A6-052B75B7F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26">
            <a:extLst>
              <a:ext uri="{FF2B5EF4-FFF2-40B4-BE49-F238E27FC236}">
                <a16:creationId xmlns:a16="http://schemas.microsoft.com/office/drawing/2014/main" id="{122A2853-A55A-47F7-902F-6DE7185D8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46887"/>
            <a:ext cx="7314691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A0A3D00-134B-401B-BED1-39F1B73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843" y="4005950"/>
            <a:ext cx="531902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F4F11129-8A77-4850-9BAB-FDA0CF4F3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05DE8CB-C761-AF7C-5BFD-3868FE64E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213" y="893398"/>
            <a:ext cx="6243145" cy="47348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000" b="0" dirty="0"/>
              <a:t>ZAHLUNGSBILANZ</a:t>
            </a:r>
            <a:br>
              <a:rPr lang="en-US" sz="5000" b="0" dirty="0"/>
            </a:br>
            <a:br>
              <a:rPr lang="pl-PL" sz="5000" b="0" dirty="0"/>
            </a:br>
            <a:r>
              <a:rPr lang="pl-PL" sz="2400" b="0" dirty="0" err="1"/>
              <a:t>Bearbeitet</a:t>
            </a:r>
            <a:r>
              <a:rPr lang="pl-PL" sz="2400" b="0" dirty="0"/>
              <a:t> von Klaudia Gruszczyńska</a:t>
            </a:r>
            <a:br>
              <a:rPr lang="pl-PL" sz="2400" b="0" dirty="0"/>
            </a:br>
            <a:r>
              <a:rPr lang="pl-PL" sz="2400" b="0" dirty="0" err="1"/>
              <a:t>studentin</a:t>
            </a:r>
            <a:r>
              <a:rPr lang="pl-PL" sz="2400" b="0" dirty="0"/>
              <a:t> </a:t>
            </a:r>
            <a:br>
              <a:rPr lang="de-DE" sz="2400" b="0" dirty="0"/>
            </a:br>
            <a:r>
              <a:rPr lang="pl-PL" sz="2400" b="0" dirty="0"/>
              <a:t>der </a:t>
            </a:r>
            <a:r>
              <a:rPr lang="pl-PL" sz="2400" b="0" dirty="0" err="1"/>
              <a:t>Wirtschaftswissenschaften</a:t>
            </a:r>
            <a:r>
              <a:rPr lang="pl-PL" sz="2400" b="0" dirty="0"/>
              <a:t> </a:t>
            </a:r>
            <a:br>
              <a:rPr lang="de-DE" sz="2400" b="0" dirty="0"/>
            </a:br>
            <a:r>
              <a:rPr lang="pl-PL" sz="2400" b="0" dirty="0" err="1"/>
              <a:t>an</a:t>
            </a:r>
            <a:r>
              <a:rPr lang="pl-PL" sz="2400" b="0" dirty="0"/>
              <a:t> der </a:t>
            </a:r>
            <a:r>
              <a:rPr lang="pl-PL" sz="2400" b="0" dirty="0" err="1"/>
              <a:t>Fakult</a:t>
            </a:r>
            <a:r>
              <a:rPr lang="de-DE" sz="2400" b="0" dirty="0" err="1"/>
              <a:t>ät</a:t>
            </a:r>
            <a:r>
              <a:rPr lang="de-DE" sz="2400" b="0" dirty="0"/>
              <a:t> für Wirtschaft und Finanzwesen </a:t>
            </a:r>
            <a:r>
              <a:rPr lang="de-DE" sz="2400" b="0" dirty="0" err="1"/>
              <a:t>Rzeszower</a:t>
            </a:r>
            <a:r>
              <a:rPr lang="de-DE" sz="2400" b="0" dirty="0"/>
              <a:t> </a:t>
            </a:r>
            <a:r>
              <a:rPr lang="de-DE" sz="2400" b="0" dirty="0" err="1"/>
              <a:t>universität</a:t>
            </a:r>
            <a:endParaRPr lang="en-US" sz="24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B9EA09-079B-56CE-3B51-A8A52FBA1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2065" y="1860302"/>
            <a:ext cx="3135414" cy="3135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681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62B0967-81C8-5D4C-D75A-CE6A89612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6472" y="738996"/>
            <a:ext cx="5691709" cy="1183832"/>
          </a:xfrm>
        </p:spPr>
        <p:txBody>
          <a:bodyPr>
            <a:normAutofit/>
          </a:bodyPr>
          <a:lstStyle/>
          <a:p>
            <a:r>
              <a:rPr lang="pl-PL" err="1">
                <a:solidFill>
                  <a:srgbClr val="FFFFFF"/>
                </a:solidFill>
                <a:ea typeface="+mj-lt"/>
                <a:cs typeface="+mj-lt"/>
              </a:rPr>
              <a:t>Doppelte</a:t>
            </a:r>
            <a:r>
              <a:rPr lang="pl-PL">
                <a:solidFill>
                  <a:srgbClr val="FFFFFF"/>
                </a:solidFill>
                <a:ea typeface="+mj-lt"/>
                <a:cs typeface="+mj-lt"/>
              </a:rPr>
              <a:t> </a:t>
            </a:r>
            <a:r>
              <a:rPr lang="pl-PL" err="1">
                <a:solidFill>
                  <a:srgbClr val="FFFFFF"/>
                </a:solidFill>
                <a:ea typeface="+mj-lt"/>
                <a:cs typeface="+mj-lt"/>
              </a:rPr>
              <a:t>Buchführung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3B1039-2171-0594-BEFE-891E79797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852530"/>
            <a:ext cx="9872871" cy="324346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Grundgedanke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einer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Zahlungsbilanz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entspricht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dem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der 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doppelten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Buchführung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: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Unternehmen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Personen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kaufen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(Waren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oder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Dienstleistungen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)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aus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dem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Ausland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müssen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dafür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bezahlen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oder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aber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verkaufen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diese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das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Ausland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werden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dafür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bezahlt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</a:t>
            </a:r>
            <a:endParaRPr lang="pl-PL" sz="2800" dirty="0">
              <a:solidFill>
                <a:schemeClr val="tx1"/>
              </a:solidFill>
              <a:latin typeface="Calibri Ligh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41027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A77692-E102-3742-56BC-A4AEDFFEB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6000" err="1">
                <a:ea typeface="+mj-lt"/>
                <a:cs typeface="+mj-lt"/>
              </a:rPr>
              <a:t>Wörterbuch</a:t>
            </a:r>
            <a:endParaRPr lang="pl-PL" sz="6000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552271-C97A-2933-8966-2886A16E54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9777" y="1629105"/>
            <a:ext cx="5124612" cy="46303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1800" dirty="0" err="1">
                <a:latin typeface="Calibri Light"/>
                <a:ea typeface="+mn-lt"/>
                <a:cs typeface="+mn-lt"/>
              </a:rPr>
              <a:t>Zahlungsbilanz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,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– bilans płatniczy</a:t>
            </a:r>
            <a:endParaRPr lang="pl-PL" sz="1800" dirty="0">
              <a:latin typeface="Calibri Light"/>
              <a:cs typeface="Calibri Light"/>
            </a:endParaRP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Rechnungsperiode</a:t>
            </a:r>
            <a:r>
              <a:rPr lang="pl-PL" sz="1800" dirty="0">
                <a:latin typeface="Calibri Light"/>
                <a:ea typeface="+mn-lt"/>
                <a:cs typeface="+mn-lt"/>
              </a:rPr>
              <a:t>,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  - okres rozliczeniowy</a:t>
            </a:r>
            <a:endParaRPr lang="pl-PL" sz="1800" dirty="0">
              <a:latin typeface="Calibri Light"/>
              <a:cs typeface="Calibri Light"/>
            </a:endParaRP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Volkswirtschaft</a:t>
            </a:r>
            <a:r>
              <a:rPr lang="pl-PL" sz="1800" dirty="0">
                <a:latin typeface="Calibri Light"/>
                <a:ea typeface="+mn-lt"/>
                <a:cs typeface="+mn-lt"/>
              </a:rPr>
              <a:t>,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  - gospodarka narodowa</a:t>
            </a:r>
            <a:endParaRPr lang="pl-PL" sz="1800" dirty="0">
              <a:latin typeface="Calibri Light"/>
              <a:cs typeface="Calibri Light"/>
            </a:endParaRPr>
          </a:p>
          <a:p>
            <a:r>
              <a:rPr lang="pl-PL" sz="1800" dirty="0">
                <a:latin typeface="Calibri Light"/>
                <a:ea typeface="+mn-lt"/>
                <a:cs typeface="+mn-lt"/>
              </a:rPr>
              <a:t>(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)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Gliederung</a:t>
            </a:r>
            <a:r>
              <a:rPr lang="pl-PL" sz="1800" dirty="0">
                <a:latin typeface="Calibri Light"/>
                <a:ea typeface="+mn-lt"/>
                <a:cs typeface="+mn-lt"/>
              </a:rPr>
              <a:t> der 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Zahlungsbilanz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 – zarys bilansu płatniczego</a:t>
            </a:r>
            <a:endParaRPr lang="pl-PL" sz="1800" dirty="0">
              <a:latin typeface="Calibri Light"/>
              <a:cs typeface="Calibri Light"/>
            </a:endParaRP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Leistungsbilanz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 - rachunek bieżący</a:t>
            </a: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Devisenbilanz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 - saldo walutowe</a:t>
            </a: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Kapitalbilanz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  - rachunek kapitałowy</a:t>
            </a: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 der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Vermögenübertragungen</a:t>
            </a:r>
            <a:r>
              <a:rPr lang="pl-PL" sz="1800" dirty="0">
                <a:latin typeface="Calibri Light"/>
                <a:ea typeface="+mn-lt"/>
                <a:cs typeface="+mn-lt"/>
              </a:rPr>
              <a:t> - saldo transferów kapitałowych</a:t>
            </a:r>
            <a:endParaRPr lang="pl-PL" sz="1800" dirty="0">
              <a:latin typeface="Calibri Light"/>
              <a:cs typeface="Calibri Light"/>
            </a:endParaRPr>
          </a:p>
          <a:p>
            <a:r>
              <a:rPr lang="pl-PL" sz="1800" dirty="0" err="1">
                <a:latin typeface="Calibri Light"/>
                <a:ea typeface="+mn-lt"/>
                <a:cs typeface="+mn-lt"/>
              </a:rPr>
              <a:t>Dienstleistungsbilanz</a:t>
            </a:r>
            <a:r>
              <a:rPr lang="pl-PL" sz="1800" dirty="0">
                <a:latin typeface="Calibri Light"/>
                <a:ea typeface="+mn-lt"/>
                <a:cs typeface="+mn-lt"/>
              </a:rPr>
              <a:t>, </a:t>
            </a:r>
            <a:r>
              <a:rPr lang="pl-PL" sz="1800" dirty="0" err="1">
                <a:latin typeface="Calibri Light"/>
                <a:ea typeface="+mn-lt"/>
                <a:cs typeface="+mn-lt"/>
              </a:rPr>
              <a:t>die</a:t>
            </a:r>
            <a:r>
              <a:rPr lang="pl-PL" sz="1800" dirty="0">
                <a:latin typeface="Calibri Light"/>
                <a:ea typeface="+mn-lt"/>
                <a:cs typeface="+mn-lt"/>
              </a:rPr>
              <a:t> – saldo usług</a:t>
            </a:r>
            <a:endParaRPr lang="pl-PL" sz="1800" dirty="0">
              <a:latin typeface="Calibri Light"/>
            </a:endParaRPr>
          </a:p>
          <a:p>
            <a:endParaRPr lang="pl-PL" sz="1400" dirty="0"/>
          </a:p>
          <a:p>
            <a:endParaRPr lang="pl-PL" sz="1400" dirty="0"/>
          </a:p>
          <a:p>
            <a:endParaRPr lang="pl-PL" sz="1400" dirty="0"/>
          </a:p>
          <a:p>
            <a:endParaRPr lang="pl-PL" sz="1400" dirty="0"/>
          </a:p>
          <a:p>
            <a:endParaRPr lang="pl-PL" sz="1400" dirty="0"/>
          </a:p>
          <a:p>
            <a:endParaRPr lang="pl-PL" sz="1400" dirty="0"/>
          </a:p>
          <a:p>
            <a:endParaRPr lang="pl-PL" sz="12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3909250-C7FA-5F38-DBFA-20B727E077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Corbel"/>
              <a:buChar char="•"/>
            </a:pPr>
            <a:r>
              <a:rPr lang="pl-PL" sz="1800" dirty="0">
                <a:latin typeface="Calibri Light"/>
                <a:cs typeface="Arial"/>
              </a:rPr>
              <a:t>der </a:t>
            </a:r>
            <a:r>
              <a:rPr lang="pl-PL" sz="1800" dirty="0" err="1">
                <a:latin typeface="Calibri Light"/>
                <a:cs typeface="Arial"/>
              </a:rPr>
              <a:t>Kapitalexport</a:t>
            </a:r>
            <a:r>
              <a:rPr lang="pl-PL" sz="1800" dirty="0">
                <a:latin typeface="Calibri Light"/>
                <a:cs typeface="Arial"/>
              </a:rPr>
              <a:t> – eksport kapitału</a:t>
            </a:r>
          </a:p>
          <a:p>
            <a:pPr marL="285750" indent="-285750">
              <a:buFont typeface="Corbel"/>
              <a:buChar char="•"/>
            </a:pPr>
            <a:r>
              <a:rPr lang="pl-PL" sz="1800" dirty="0" err="1">
                <a:latin typeface="Calibri Light"/>
                <a:cs typeface="Arial"/>
              </a:rPr>
              <a:t>Verbindlichkeit</a:t>
            </a:r>
            <a:r>
              <a:rPr lang="pl-PL" sz="1800" dirty="0">
                <a:latin typeface="Calibri Light"/>
                <a:cs typeface="Arial"/>
              </a:rPr>
              <a:t>, </a:t>
            </a:r>
            <a:r>
              <a:rPr lang="pl-PL" sz="1800" dirty="0" err="1">
                <a:latin typeface="Calibri Light"/>
                <a:cs typeface="Arial"/>
              </a:rPr>
              <a:t>die</a:t>
            </a:r>
            <a:r>
              <a:rPr lang="pl-PL" sz="1800" dirty="0">
                <a:latin typeface="Calibri Light"/>
                <a:cs typeface="Arial"/>
              </a:rPr>
              <a:t> - zadłużenie</a:t>
            </a:r>
          </a:p>
          <a:p>
            <a:pPr marL="285750" indent="-285750">
              <a:buFont typeface="Corbel"/>
              <a:buChar char="•"/>
            </a:pPr>
            <a:r>
              <a:rPr lang="pl-PL" sz="1800" dirty="0" err="1">
                <a:latin typeface="Calibri Light"/>
                <a:cs typeface="Arial"/>
              </a:rPr>
              <a:t>die</a:t>
            </a:r>
            <a:r>
              <a:rPr lang="pl-PL" sz="1800" dirty="0">
                <a:latin typeface="Calibri Light"/>
                <a:cs typeface="Arial"/>
              </a:rPr>
              <a:t> </a:t>
            </a:r>
            <a:r>
              <a:rPr lang="pl-PL" sz="1800" dirty="0" err="1">
                <a:latin typeface="Calibri Light"/>
                <a:cs typeface="Arial"/>
              </a:rPr>
              <a:t>Zunahme</a:t>
            </a:r>
            <a:r>
              <a:rPr lang="pl-PL" sz="1800" dirty="0">
                <a:latin typeface="Calibri Light"/>
                <a:cs typeface="Arial"/>
              </a:rPr>
              <a:t> </a:t>
            </a:r>
            <a:r>
              <a:rPr lang="pl-PL" sz="1800" dirty="0" err="1">
                <a:latin typeface="Calibri Light"/>
                <a:cs typeface="Arial"/>
              </a:rPr>
              <a:t>an</a:t>
            </a:r>
            <a:r>
              <a:rPr lang="pl-PL" sz="1800" dirty="0">
                <a:latin typeface="Calibri Light"/>
                <a:cs typeface="Arial"/>
              </a:rPr>
              <a:t> </a:t>
            </a:r>
            <a:r>
              <a:rPr lang="pl-PL" sz="1800" dirty="0" err="1">
                <a:latin typeface="Calibri Light"/>
                <a:cs typeface="Arial"/>
              </a:rPr>
              <a:t>Forderungen</a:t>
            </a:r>
            <a:r>
              <a:rPr lang="pl-PL" sz="1800" dirty="0">
                <a:latin typeface="Calibri Light"/>
                <a:cs typeface="Arial"/>
              </a:rPr>
              <a:t> - wzrost roszczeń</a:t>
            </a:r>
            <a:endParaRPr lang="en-US" sz="1800" dirty="0">
              <a:latin typeface="Calibri Light"/>
              <a:cs typeface="Arial"/>
            </a:endParaRPr>
          </a:p>
          <a:p>
            <a:pPr marL="285750" indent="-285750">
              <a:buFont typeface="Corbel"/>
              <a:buChar char="•"/>
            </a:pPr>
            <a:r>
              <a:rPr lang="pl-PL" sz="1800" dirty="0" err="1">
                <a:latin typeface="Calibri Light"/>
                <a:cs typeface="Arial"/>
              </a:rPr>
              <a:t>Abnahme</a:t>
            </a:r>
            <a:r>
              <a:rPr lang="pl-PL" sz="1800" dirty="0">
                <a:latin typeface="Calibri Light"/>
                <a:cs typeface="Arial"/>
              </a:rPr>
              <a:t> , </a:t>
            </a:r>
            <a:r>
              <a:rPr lang="pl-PL" sz="1800" dirty="0" err="1">
                <a:latin typeface="Calibri Light"/>
                <a:cs typeface="Arial"/>
              </a:rPr>
              <a:t>die</a:t>
            </a:r>
            <a:r>
              <a:rPr lang="pl-PL" sz="1800" dirty="0">
                <a:latin typeface="Calibri Light"/>
                <a:cs typeface="Arial"/>
              </a:rPr>
              <a:t> - spadek</a:t>
            </a:r>
            <a:endParaRPr lang="en-US" sz="1800" dirty="0">
              <a:latin typeface="Calibri Light"/>
              <a:cs typeface="Arial"/>
            </a:endParaRPr>
          </a:p>
          <a:p>
            <a:pPr marL="285750" indent="-285750">
              <a:buFont typeface="Corbel"/>
              <a:buChar char="•"/>
            </a:pPr>
            <a:r>
              <a:rPr lang="pl-PL" sz="1800" dirty="0" err="1">
                <a:latin typeface="Calibri Light"/>
                <a:cs typeface="Arial"/>
              </a:rPr>
              <a:t>Währungsreservedie</a:t>
            </a:r>
            <a:r>
              <a:rPr lang="pl-PL" sz="1800" dirty="0">
                <a:latin typeface="Calibri Light"/>
                <a:cs typeface="Arial"/>
              </a:rPr>
              <a:t> - rezerwa walutowa</a:t>
            </a:r>
            <a:endParaRPr lang="en-US" sz="1800" dirty="0">
              <a:latin typeface="Calibri Light"/>
              <a:cs typeface="Arial"/>
            </a:endParaRPr>
          </a:p>
          <a:p>
            <a:pPr marL="285750" indent="-285750">
              <a:buFont typeface="Corbel"/>
              <a:buChar char="•"/>
            </a:pPr>
            <a:r>
              <a:rPr lang="pl-PL" sz="1800" dirty="0" err="1">
                <a:latin typeface="Calibri Light"/>
                <a:cs typeface="Arial"/>
              </a:rPr>
              <a:t>die</a:t>
            </a:r>
            <a:r>
              <a:rPr lang="pl-PL" sz="1800" dirty="0">
                <a:latin typeface="Calibri Light"/>
                <a:cs typeface="Arial"/>
              </a:rPr>
              <a:t> </a:t>
            </a:r>
            <a:r>
              <a:rPr lang="pl-PL" sz="1800" dirty="0" err="1">
                <a:latin typeface="Calibri Light"/>
                <a:cs typeface="Arial"/>
              </a:rPr>
              <a:t>doppelte</a:t>
            </a:r>
            <a:r>
              <a:rPr lang="pl-PL" sz="1800" dirty="0">
                <a:latin typeface="Calibri Light"/>
                <a:cs typeface="Arial"/>
              </a:rPr>
              <a:t> </a:t>
            </a:r>
            <a:r>
              <a:rPr lang="pl-PL" sz="1800" dirty="0" err="1">
                <a:latin typeface="Calibri Light"/>
                <a:cs typeface="Arial"/>
              </a:rPr>
              <a:t>Buchführung</a:t>
            </a:r>
            <a:r>
              <a:rPr lang="pl-PL" sz="1800" dirty="0">
                <a:latin typeface="Calibri Light"/>
                <a:cs typeface="Arial"/>
              </a:rPr>
              <a:t> - podwójny zapis księgowy</a:t>
            </a:r>
            <a:endParaRPr lang="pl-PL" sz="1800" dirty="0"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397726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608709-87C3-7421-6DE7-7EC43C4C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6000" err="1">
                <a:latin typeface="Calibri Light"/>
                <a:cs typeface="Calibri Light"/>
              </a:rPr>
              <a:t>Bibliographie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AEE581-4724-F7DB-68BF-C5440612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>
                <a:solidFill>
                  <a:schemeClr val="tx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https://www.bpb.de/kurz-knapp/lexika/lexikon-der-wirtschaft/21236/zahlungsbilanz/</a:t>
            </a:r>
          </a:p>
          <a:p>
            <a:r>
              <a:rPr lang="pl-PL" dirty="0">
                <a:solidFill>
                  <a:schemeClr val="tx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https://de.wikipedia.org/wiki/Zahlungsbilanz</a:t>
            </a:r>
          </a:p>
          <a:p>
            <a:r>
              <a:rPr lang="pl-PL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https://www.bundesbank.de/de/statistiken/aussenwirtschaft/zahlungsbilanz/zahlungsbilanz-772304</a:t>
            </a:r>
          </a:p>
          <a:p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https://debitoor.de/lexikon/zahlungsbilan</a:t>
            </a:r>
            <a:r>
              <a:rPr lang="pl-PL" dirty="0">
                <a:ea typeface="+mn-lt"/>
                <a:cs typeface="+mn-lt"/>
              </a:rPr>
              <a:t>z</a:t>
            </a:r>
            <a:endParaRPr lang="pl-PL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93991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C4F1C3-3ADD-491F-8C66-57912A242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323FE0-DFB0-4368-A3C2-FC1402A98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BCA77F-6A46-46C1-822E-DF8DB6F08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0513689-D00A-4D15-B8A3-AA50EC4B2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53DB429-9AF7-F4A7-0120-A768F4E4E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504" y="2894808"/>
            <a:ext cx="10422993" cy="14025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4000" b="1" cap="all">
                <a:solidFill>
                  <a:schemeClr val="tx1"/>
                </a:solidFill>
              </a:rPr>
              <a:t>Danke für Eure Aufmerksamkeit!</a:t>
            </a:r>
          </a:p>
          <a:p>
            <a:pPr algn="ctr">
              <a:lnSpc>
                <a:spcPct val="85000"/>
              </a:lnSpc>
            </a:pPr>
            <a:endParaRPr lang="en-US" sz="4000" b="1" cap="al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319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3">
            <a:extLst>
              <a:ext uri="{FF2B5EF4-FFF2-40B4-BE49-F238E27FC236}">
                <a16:creationId xmlns:a16="http://schemas.microsoft.com/office/drawing/2014/main" id="{D036D0D5-3AA0-47FD-A83C-7A06CA2EE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6471E3-4E97-71B1-3777-E84C85F3C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899" y="250107"/>
            <a:ext cx="10831901" cy="1454958"/>
          </a:xfrm>
        </p:spPr>
        <p:txBody>
          <a:bodyPr>
            <a:normAutofit/>
          </a:bodyPr>
          <a:lstStyle/>
          <a:p>
            <a:r>
              <a:rPr lang="pl-PL" sz="6000">
                <a:cs typeface="Calibri Light"/>
              </a:rPr>
              <a:t>AGENDA</a:t>
            </a:r>
          </a:p>
        </p:txBody>
      </p:sp>
      <p:graphicFrame>
        <p:nvGraphicFramePr>
          <p:cNvPr id="9" name="Symbol zastępczy zawartości 2">
            <a:extLst>
              <a:ext uri="{FF2B5EF4-FFF2-40B4-BE49-F238E27FC236}">
                <a16:creationId xmlns:a16="http://schemas.microsoft.com/office/drawing/2014/main" id="{8CADCFEC-A8B6-6F35-CD94-64FE7182A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79051"/>
              </p:ext>
            </p:extLst>
          </p:nvPr>
        </p:nvGraphicFramePr>
        <p:xfrm>
          <a:off x="521899" y="1523701"/>
          <a:ext cx="11133825" cy="5027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5771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B238FC6-96A6-F0CC-4F65-F4AF5C6AC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684" y="649705"/>
            <a:ext cx="6586889" cy="135636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FFFFFF"/>
                </a:solidFill>
              </a:rPr>
              <a:t>Was </a:t>
            </a:r>
            <a:r>
              <a:rPr lang="pl-PL" dirty="0" err="1">
                <a:solidFill>
                  <a:srgbClr val="FFFFFF"/>
                </a:solidFill>
              </a:rPr>
              <a:t>ist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die</a:t>
            </a:r>
            <a:r>
              <a:rPr lang="pl-PL" dirty="0">
                <a:solidFill>
                  <a:srgbClr val="FFFFFF"/>
                </a:solidFill>
              </a:rPr>
              <a:t> </a:t>
            </a:r>
            <a:r>
              <a:rPr lang="pl-PL" dirty="0" err="1">
                <a:solidFill>
                  <a:srgbClr val="FFFFFF"/>
                </a:solidFill>
              </a:rPr>
              <a:t>Zahlungsbilanz</a:t>
            </a:r>
            <a:r>
              <a:rPr lang="pl-PL" dirty="0">
                <a:solidFill>
                  <a:srgbClr val="FFFFFF"/>
                </a:solidFill>
              </a:rPr>
              <a:t>?</a:t>
            </a: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0990F8-03CE-87FA-0489-DB1A52B7A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737" y="3106530"/>
            <a:ext cx="10220450" cy="240125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Zahlungsbilanz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erfasst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in der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Volkswirtschaftslehre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für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latin typeface="Calibri Light"/>
                <a:ea typeface="Times New Roman" panose="02020603050405020304" pitchFamily="18" charset="0"/>
                <a:cs typeface="Times New Roman"/>
              </a:rPr>
              <a:t>eine</a:t>
            </a:r>
            <a:r>
              <a:rPr lang="pl-PL" sz="2800" kern="100" dirty="0">
                <a:solidFill>
                  <a:schemeClr val="tx1"/>
                </a:solidFill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latin typeface="Calibri Light"/>
                <a:ea typeface="Times New Roman" panose="02020603050405020304" pitchFamily="18" charset="0"/>
                <a:cs typeface="Times New Roman"/>
              </a:rPr>
              <a:t>bestimmte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Rechnungsperiode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wertmäßig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alle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wirtschaftlichen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Transaktionen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zwischen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Inland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und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Ausland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</a:p>
          <a:p>
            <a:pPr marL="0" indent="0">
              <a:buNone/>
            </a:pP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und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</a:p>
          <a:p>
            <a:pPr marL="0" indent="0">
              <a:buNone/>
            </a:pP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gibt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Auskunft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über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die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ökonomische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Verflechtung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einer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pl-PL" sz="2800" strike="noStrike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Volkswirtschaft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 mit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dem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 </a:t>
            </a:r>
            <a:r>
              <a:rPr lang="pl-PL" sz="2800" kern="100" dirty="0" err="1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Ausland</a:t>
            </a:r>
            <a:r>
              <a:rPr lang="pl-PL" sz="2800" kern="100" dirty="0">
                <a:solidFill>
                  <a:schemeClr val="tx1"/>
                </a:solidFill>
                <a:effectLst/>
                <a:latin typeface="Calibri Light"/>
                <a:ea typeface="Times New Roman" panose="02020603050405020304" pitchFamily="18" charset="0"/>
                <a:cs typeface="Times New Roman"/>
              </a:rPr>
              <a:t>.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957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2ED84DD6-8A68-4994-8094-8DDBE89BF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76049D7-366E-4AC9-B689-460CC28F8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246887"/>
            <a:ext cx="4397755" cy="6377939"/>
          </a:xfrm>
          <a:prstGeom prst="rect">
            <a:avLst/>
          </a:prstGeom>
          <a:solidFill>
            <a:srgbClr val="A6B727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C9E91F8-C4AE-4EB0-8B76-FF3F3FC71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70284" y="4405863"/>
            <a:ext cx="276307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4AD45A04-4150-4943-BB06-EEEDDD73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ACBA60E-DA7F-A208-E328-5B80E24A1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5138" y="713901"/>
            <a:ext cx="3113366" cy="36228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b="1" i="0" cap="all">
                <a:solidFill>
                  <a:srgbClr val="FFFFFF"/>
                </a:solidFill>
                <a:effectLst/>
              </a:rPr>
              <a:t>Struktur der </a:t>
            </a:r>
            <a:r>
              <a:rPr lang="en-US" b="1" i="0" cap="all" err="1">
                <a:solidFill>
                  <a:srgbClr val="FFFFFF"/>
                </a:solidFill>
                <a:effectLst/>
              </a:rPr>
              <a:t>Zahlungsbilanz</a:t>
            </a:r>
            <a:endParaRPr lang="en-US" b="1" cap="all">
              <a:solidFill>
                <a:srgbClr val="FFFFFF"/>
              </a:solidFill>
            </a:endParaRPr>
          </a:p>
        </p:txBody>
      </p:sp>
      <p:pic>
        <p:nvPicPr>
          <p:cNvPr id="3" name="Obraz 3" descr="Obraz zawierający tekst&#10;&#10;Opis wygenerowany automatycznie">
            <a:extLst>
              <a:ext uri="{FF2B5EF4-FFF2-40B4-BE49-F238E27FC236}">
                <a16:creationId xmlns:a16="http://schemas.microsoft.com/office/drawing/2014/main" id="{30D5C23C-BCA9-3A38-2C12-F0849DE78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101" y="1018130"/>
            <a:ext cx="7008858" cy="5279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794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86C32DA-9218-E03D-A60D-5DB62F0A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585" y="638355"/>
            <a:ext cx="7316351" cy="1356360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  <a:ea typeface="+mj-lt"/>
                <a:cs typeface="+mj-lt"/>
              </a:rPr>
              <a:t>Gliederung der Zahlungsbilanz</a:t>
            </a:r>
            <a:endParaRPr lang="pl-PL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5756E5-C6AF-0455-DA9A-9B2559214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302" y="3068190"/>
            <a:ext cx="10922418" cy="32434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Teilbilanzen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Zahlungsbilanz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sind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Leistungsbilanz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Devisenbilanz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Kapitalbilanz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Vermögenübertragungen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(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Schenkungsbilanz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).</a:t>
            </a:r>
            <a:r>
              <a:rPr lang="pl-PL" dirty="0">
                <a:solidFill>
                  <a:schemeClr val="tx1"/>
                </a:solidFill>
                <a:ea typeface="+mn-lt"/>
                <a:cs typeface="+mn-lt"/>
              </a:rPr>
              <a:t> </a:t>
            </a:r>
            <a:endParaRPr lang="pl-PL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220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B6AD3D9-9C8C-21E0-BCE2-B80D890C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3491" y="681487"/>
            <a:ext cx="3952049" cy="1155077"/>
          </a:xfrm>
        </p:spPr>
        <p:txBody>
          <a:bodyPr>
            <a:normAutofit/>
          </a:bodyPr>
          <a:lstStyle/>
          <a:p>
            <a:r>
              <a:rPr lang="pl-PL" i="0">
                <a:solidFill>
                  <a:srgbClr val="FFFFFF"/>
                </a:solidFill>
                <a:effectLst/>
                <a:latin typeface="Calibri Light"/>
                <a:cs typeface="Calibri Light"/>
              </a:rPr>
              <a:t>Leistungsbilanz</a:t>
            </a:r>
            <a:endParaRPr lang="pl-PL">
              <a:solidFill>
                <a:srgbClr val="FFFFFF"/>
              </a:solidFill>
              <a:latin typeface="Calibri Light"/>
              <a:cs typeface="Calibri Light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E27607-D527-A3C9-EFDB-6062C8C8A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852530"/>
            <a:ext cx="9872871" cy="32434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 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Leistungsbilanz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 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erfasst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Güterströme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eines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Landes.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Dazu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zählen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zum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Beispiel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Handelsbilanz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(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Warenimporte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–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exporte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)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Dienstleistungsbilanz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(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aus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Transport,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Reiseverkehr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etc.).</a:t>
            </a:r>
            <a:endParaRPr lang="pl-PL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Ist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Leistungsbilanz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positiv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bedeutet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das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dass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Exporte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eines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Landes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größer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sind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als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dessen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b="1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Importe</a:t>
            </a:r>
            <a:r>
              <a:rPr lang="pl-PL" sz="2800" b="1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</a:t>
            </a:r>
            <a:r>
              <a:rPr lang="pl-PL" b="1" dirty="0">
                <a:solidFill>
                  <a:schemeClr val="tx1"/>
                </a:solidFill>
                <a:ea typeface="+mn-lt"/>
                <a:cs typeface="+mn-lt"/>
              </a:rPr>
              <a:t> </a:t>
            </a:r>
            <a:endParaRPr lang="pl-PL" b="1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233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0D2BE9-2DBF-4968-3AEF-D7C12D04B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578" y="422634"/>
            <a:ext cx="4376468" cy="1498091"/>
          </a:xfrm>
        </p:spPr>
        <p:txBody>
          <a:bodyPr>
            <a:normAutofit/>
          </a:bodyPr>
          <a:lstStyle/>
          <a:p>
            <a:r>
              <a:rPr lang="pl-PL" sz="6000" err="1">
                <a:ea typeface="+mj-lt"/>
                <a:cs typeface="+mj-lt"/>
              </a:rPr>
              <a:t>Kapitalbilanz</a:t>
            </a:r>
            <a:endParaRPr lang="pl-PL" sz="6000" err="1"/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8DAFD8E8-7059-066D-4F41-89F55029AC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32962"/>
              </p:ext>
            </p:extLst>
          </p:nvPr>
        </p:nvGraphicFramePr>
        <p:xfrm>
          <a:off x="795067" y="1926266"/>
          <a:ext cx="1080314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36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99E6FC2-6236-84D4-EF0D-A074A85F4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245" y="738996"/>
            <a:ext cx="3880162" cy="115507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  <a:ea typeface="+mj-lt"/>
                <a:cs typeface="+mj-lt"/>
              </a:rPr>
              <a:t>Devisenbilanz </a:t>
            </a:r>
            <a:endParaRPr lang="pl-PL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6F55A5-1985-30EB-1ACD-9B6CD7024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852530"/>
            <a:ext cx="9872871" cy="32434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Devisenbilanz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erfasst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Zunahme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Abnahme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nationalen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Währungsreserven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Diese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werden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von 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Zentralbank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verwaltet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 </a:t>
            </a:r>
            <a:endParaRPr lang="pl-PL" sz="2800" dirty="0">
              <a:solidFill>
                <a:schemeClr val="tx1"/>
              </a:solidFill>
              <a:latin typeface="Calibri Ligh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16151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78A52D-2496-4956-A9A4-EA5C38B2F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09C8E2-EF9B-4E0B-A17E-836DE0508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8533" cy="1886373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3B59834-9CA3-C7E6-9C01-4FEE7DF08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566" y="667109"/>
            <a:ext cx="4541520" cy="1198210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lang="pl-PL">
                <a:solidFill>
                  <a:srgbClr val="FFFFFF"/>
                </a:solidFill>
                <a:cs typeface="Calibri Light"/>
              </a:rPr>
              <a:t>chenkungsbilanz</a:t>
            </a:r>
            <a:endParaRPr lang="pl-PL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1EB557E-621E-4254-B750-85274C5F4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29841"/>
            <a:ext cx="12192000" cy="4328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BB24AC-D569-F67E-EA76-13F6823A3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642" y="2953172"/>
            <a:ext cx="9872871" cy="32434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Schenkungsbilanz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erfasst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alle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Leistungen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die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nicht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direkt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Einkommen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oder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Verbrauch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der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Länder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verändern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und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nicht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mehr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als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einmal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erfolgen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,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z.B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Erlass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 von </a:t>
            </a:r>
            <a:r>
              <a:rPr lang="pl-PL" sz="2800" dirty="0" err="1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Schulden</a:t>
            </a:r>
            <a:r>
              <a:rPr lang="pl-PL" sz="2800" dirty="0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.</a:t>
            </a:r>
            <a:endParaRPr lang="pl-PL" sz="2800" dirty="0">
              <a:solidFill>
                <a:schemeClr val="tx1"/>
              </a:solidFill>
              <a:latin typeface="Calibri Ligh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22841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436</Words>
  <Application>Microsoft Office PowerPoint</Application>
  <PresentationFormat>Panoramiczny</PresentationFormat>
  <Paragraphs>70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6" baseType="lpstr">
      <vt:lpstr>Calibri Light</vt:lpstr>
      <vt:lpstr>Corbel</vt:lpstr>
      <vt:lpstr>Basis</vt:lpstr>
      <vt:lpstr>ZAHLUNGSBILANZ  Bearbeitet von Klaudia Gruszczyńska studentin  der Wirtschaftswissenschaften  an der Fakultät für Wirtschaft und Finanzwesen Rzeszower universität</vt:lpstr>
      <vt:lpstr>AGENDA</vt:lpstr>
      <vt:lpstr>Was ist die Zahlungsbilanz?</vt:lpstr>
      <vt:lpstr>Struktur der Zahlungsbilanz</vt:lpstr>
      <vt:lpstr>Gliederung der Zahlungsbilanz</vt:lpstr>
      <vt:lpstr>Leistungsbilanz</vt:lpstr>
      <vt:lpstr>Kapitalbilanz</vt:lpstr>
      <vt:lpstr>Devisenbilanz </vt:lpstr>
      <vt:lpstr>Schenkungsbilanz</vt:lpstr>
      <vt:lpstr>Doppelte Buchführung</vt:lpstr>
      <vt:lpstr>Wörterbuch</vt:lpstr>
      <vt:lpstr>Bibliographie</vt:lpstr>
      <vt:lpstr>Danke für Eure Aufmerksamkeit!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Zahlungsbilanz</dc:title>
  <dc:creator>Klaudia Gruszczyńska</dc:creator>
  <cp:lastModifiedBy>Barbara Skoczyńska-Prokopowicz</cp:lastModifiedBy>
  <cp:revision>4</cp:revision>
  <dcterms:created xsi:type="dcterms:W3CDTF">2023-06-02T17:07:16Z</dcterms:created>
  <dcterms:modified xsi:type="dcterms:W3CDTF">2023-06-04T21:03:50Z</dcterms:modified>
</cp:coreProperties>
</file>