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E65644-93BD-4302-B562-3CECFF8A8510}" type="doc">
      <dgm:prSet loTypeId="urn:microsoft.com/office/officeart/2005/8/layout/orgChart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l-PL"/>
        </a:p>
      </dgm:t>
    </dgm:pt>
    <dgm:pt modelId="{5F488C05-8EDC-47B3-A7C0-4FD9CDBCDC94}">
      <dgm:prSet phldrT="[Teks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pl-PL" dirty="0" err="1"/>
            <a:t>Die</a:t>
          </a:r>
          <a:r>
            <a:rPr lang="pl-PL" dirty="0"/>
            <a:t> </a:t>
          </a:r>
          <a:r>
            <a:rPr lang="pl-PL" dirty="0" err="1"/>
            <a:t>Bedürfnisse</a:t>
          </a:r>
          <a:endParaRPr lang="pl-PL" dirty="0"/>
        </a:p>
      </dgm:t>
    </dgm:pt>
    <dgm:pt modelId="{A96A086C-A213-4AEE-88F2-0307DFF4A6AB}" type="parTrans" cxnId="{97D0C9EF-93E8-4C06-AD01-2FE8F44C0358}">
      <dgm:prSet/>
      <dgm:spPr/>
      <dgm:t>
        <a:bodyPr/>
        <a:lstStyle/>
        <a:p>
          <a:endParaRPr lang="pl-PL"/>
        </a:p>
      </dgm:t>
    </dgm:pt>
    <dgm:pt modelId="{4F81F7C6-E93A-45FB-9780-AC741958A28F}" type="sibTrans" cxnId="{97D0C9EF-93E8-4C06-AD01-2FE8F44C0358}">
      <dgm:prSet/>
      <dgm:spPr/>
      <dgm:t>
        <a:bodyPr/>
        <a:lstStyle/>
        <a:p>
          <a:endParaRPr lang="pl-PL"/>
        </a:p>
      </dgm:t>
    </dgm:pt>
    <dgm:pt modelId="{BD45E686-1CF2-4758-927A-0472D49AC7D9}">
      <dgm:prSet phldrT="[Teks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pl-PL" sz="2400" dirty="0" err="1"/>
            <a:t>materiell</a:t>
          </a:r>
          <a:endParaRPr lang="pl-PL" sz="3600" dirty="0"/>
        </a:p>
      </dgm:t>
    </dgm:pt>
    <dgm:pt modelId="{FEA02847-01FD-4930-8335-4F75F06E7E7C}" type="parTrans" cxnId="{A466B0D0-F7AC-4AD5-A684-25E8C6D5CFB4}">
      <dgm:prSet/>
      <dgm:spPr/>
      <dgm:t>
        <a:bodyPr/>
        <a:lstStyle/>
        <a:p>
          <a:endParaRPr lang="pl-PL"/>
        </a:p>
      </dgm:t>
    </dgm:pt>
    <dgm:pt modelId="{2A1142D9-3F58-450C-8585-3E23EC1878C4}" type="sibTrans" cxnId="{A466B0D0-F7AC-4AD5-A684-25E8C6D5CFB4}">
      <dgm:prSet/>
      <dgm:spPr/>
      <dgm:t>
        <a:bodyPr/>
        <a:lstStyle/>
        <a:p>
          <a:endParaRPr lang="pl-PL"/>
        </a:p>
      </dgm:t>
    </dgm:pt>
    <dgm:pt modelId="{3DC5B0B0-D3CF-40DF-B82B-2595D4122E17}">
      <dgm:prSet phldrT="[Teks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pl-PL" sz="2400" dirty="0" err="1"/>
            <a:t>immateriell</a:t>
          </a:r>
          <a:endParaRPr lang="pl-PL" sz="2400" dirty="0"/>
        </a:p>
      </dgm:t>
    </dgm:pt>
    <dgm:pt modelId="{9A58030E-B253-431F-ACEF-971C4B2C59D0}" type="parTrans" cxnId="{CDE233B6-22D1-4DA9-97EB-7C664A561B31}">
      <dgm:prSet/>
      <dgm:spPr/>
      <dgm:t>
        <a:bodyPr/>
        <a:lstStyle/>
        <a:p>
          <a:endParaRPr lang="pl-PL"/>
        </a:p>
      </dgm:t>
    </dgm:pt>
    <dgm:pt modelId="{25DDFC33-5C27-4382-83CA-E875D31B7DE8}" type="sibTrans" cxnId="{CDE233B6-22D1-4DA9-97EB-7C664A561B31}">
      <dgm:prSet/>
      <dgm:spPr/>
      <dgm:t>
        <a:bodyPr/>
        <a:lstStyle/>
        <a:p>
          <a:endParaRPr lang="pl-PL"/>
        </a:p>
      </dgm:t>
    </dgm:pt>
    <dgm:pt modelId="{6114B58A-A8BB-44C8-9D8C-706868542E68}" type="pres">
      <dgm:prSet presAssocID="{DBE65644-93BD-4302-B562-3CECFF8A851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D907646-3D6B-422D-8AFF-DF61FC443790}" type="pres">
      <dgm:prSet presAssocID="{5F488C05-8EDC-47B3-A7C0-4FD9CDBCDC94}" presName="hierRoot1" presStyleCnt="0">
        <dgm:presLayoutVars>
          <dgm:hierBranch val="init"/>
        </dgm:presLayoutVars>
      </dgm:prSet>
      <dgm:spPr/>
    </dgm:pt>
    <dgm:pt modelId="{B51CFA6A-FA81-4365-AE0E-551EF6BA305F}" type="pres">
      <dgm:prSet presAssocID="{5F488C05-8EDC-47B3-A7C0-4FD9CDBCDC94}" presName="rootComposite1" presStyleCnt="0"/>
      <dgm:spPr/>
    </dgm:pt>
    <dgm:pt modelId="{5E9AC4EC-00E1-42F2-B386-1294E259DD81}" type="pres">
      <dgm:prSet presAssocID="{5F488C05-8EDC-47B3-A7C0-4FD9CDBCDC94}" presName="rootText1" presStyleLbl="node0" presStyleIdx="0" presStyleCnt="1" custScaleX="178719" custLinFactNeighborX="-922" custLinFactNeighborY="-47918">
        <dgm:presLayoutVars>
          <dgm:chPref val="3"/>
        </dgm:presLayoutVars>
      </dgm:prSet>
      <dgm:spPr>
        <a:prstGeom prst="roundRect">
          <a:avLst/>
        </a:prstGeom>
      </dgm:spPr>
    </dgm:pt>
    <dgm:pt modelId="{C4DE6687-E1B2-4459-B4FC-7F890ADB54C6}" type="pres">
      <dgm:prSet presAssocID="{5F488C05-8EDC-47B3-A7C0-4FD9CDBCDC94}" presName="rootConnector1" presStyleLbl="node1" presStyleIdx="0" presStyleCnt="0"/>
      <dgm:spPr/>
    </dgm:pt>
    <dgm:pt modelId="{E2391C9C-9641-476F-8499-413C52E65BB8}" type="pres">
      <dgm:prSet presAssocID="{5F488C05-8EDC-47B3-A7C0-4FD9CDBCDC94}" presName="hierChild2" presStyleCnt="0"/>
      <dgm:spPr/>
    </dgm:pt>
    <dgm:pt modelId="{69AF2210-6F8A-441B-8692-FC3CBA017B74}" type="pres">
      <dgm:prSet presAssocID="{FEA02847-01FD-4930-8335-4F75F06E7E7C}" presName="Name37" presStyleLbl="parChTrans1D2" presStyleIdx="0" presStyleCnt="2"/>
      <dgm:spPr/>
    </dgm:pt>
    <dgm:pt modelId="{9FB5AF94-4218-4E1C-A9C4-5894E2EB3080}" type="pres">
      <dgm:prSet presAssocID="{BD45E686-1CF2-4758-927A-0472D49AC7D9}" presName="hierRoot2" presStyleCnt="0">
        <dgm:presLayoutVars>
          <dgm:hierBranch val="init"/>
        </dgm:presLayoutVars>
      </dgm:prSet>
      <dgm:spPr/>
    </dgm:pt>
    <dgm:pt modelId="{5BAA8A6C-D729-4A00-80D8-78B042F5FBE1}" type="pres">
      <dgm:prSet presAssocID="{BD45E686-1CF2-4758-927A-0472D49AC7D9}" presName="rootComposite" presStyleCnt="0"/>
      <dgm:spPr/>
    </dgm:pt>
    <dgm:pt modelId="{DCEB0241-B62B-4117-A4C5-095939AF1AAB}" type="pres">
      <dgm:prSet presAssocID="{BD45E686-1CF2-4758-927A-0472D49AC7D9}" presName="rootText" presStyleLbl="node2" presStyleIdx="0" presStyleCnt="2" custScaleX="110136" custScaleY="72231" custLinFactNeighborX="-5529" custLinFactNeighborY="4608">
        <dgm:presLayoutVars>
          <dgm:chPref val="3"/>
        </dgm:presLayoutVars>
      </dgm:prSet>
      <dgm:spPr>
        <a:prstGeom prst="roundRect">
          <a:avLst/>
        </a:prstGeom>
      </dgm:spPr>
    </dgm:pt>
    <dgm:pt modelId="{4D940172-AA12-40F7-8221-9F7D32073FC4}" type="pres">
      <dgm:prSet presAssocID="{BD45E686-1CF2-4758-927A-0472D49AC7D9}" presName="rootConnector" presStyleLbl="node2" presStyleIdx="0" presStyleCnt="2"/>
      <dgm:spPr/>
    </dgm:pt>
    <dgm:pt modelId="{2E7FCB8A-B075-42B0-A76E-19D3F4C1671F}" type="pres">
      <dgm:prSet presAssocID="{BD45E686-1CF2-4758-927A-0472D49AC7D9}" presName="hierChild4" presStyleCnt="0"/>
      <dgm:spPr/>
    </dgm:pt>
    <dgm:pt modelId="{B9EFB4F9-6122-43A6-ACF3-805DB9F95E3D}" type="pres">
      <dgm:prSet presAssocID="{BD45E686-1CF2-4758-927A-0472D49AC7D9}" presName="hierChild5" presStyleCnt="0"/>
      <dgm:spPr/>
    </dgm:pt>
    <dgm:pt modelId="{3576099C-F272-4F18-931D-3921E399D7FC}" type="pres">
      <dgm:prSet presAssocID="{9A58030E-B253-431F-ACEF-971C4B2C59D0}" presName="Name37" presStyleLbl="parChTrans1D2" presStyleIdx="1" presStyleCnt="2"/>
      <dgm:spPr/>
    </dgm:pt>
    <dgm:pt modelId="{60B2BD29-F12A-4567-922A-1A420307C1F1}" type="pres">
      <dgm:prSet presAssocID="{3DC5B0B0-D3CF-40DF-B82B-2595D4122E17}" presName="hierRoot2" presStyleCnt="0">
        <dgm:presLayoutVars>
          <dgm:hierBranch val="init"/>
        </dgm:presLayoutVars>
      </dgm:prSet>
      <dgm:spPr/>
    </dgm:pt>
    <dgm:pt modelId="{8B82E329-6A4C-4142-9DBC-4A37AD7B18B3}" type="pres">
      <dgm:prSet presAssocID="{3DC5B0B0-D3CF-40DF-B82B-2595D4122E17}" presName="rootComposite" presStyleCnt="0"/>
      <dgm:spPr/>
    </dgm:pt>
    <dgm:pt modelId="{04E19C8C-B113-40D2-AAB2-F128FB9FDC3A}" type="pres">
      <dgm:prSet presAssocID="{3DC5B0B0-D3CF-40DF-B82B-2595D4122E17}" presName="rootText" presStyleLbl="node2" presStyleIdx="1" presStyleCnt="2" custScaleX="110136" custScaleY="72231" custLinFactNeighborX="-4093" custLinFactNeighborY="921">
        <dgm:presLayoutVars>
          <dgm:chPref val="3"/>
        </dgm:presLayoutVars>
      </dgm:prSet>
      <dgm:spPr>
        <a:prstGeom prst="roundRect">
          <a:avLst/>
        </a:prstGeom>
      </dgm:spPr>
    </dgm:pt>
    <dgm:pt modelId="{30BFB0C0-486F-4227-941B-24685606E5D1}" type="pres">
      <dgm:prSet presAssocID="{3DC5B0B0-D3CF-40DF-B82B-2595D4122E17}" presName="rootConnector" presStyleLbl="node2" presStyleIdx="1" presStyleCnt="2"/>
      <dgm:spPr/>
    </dgm:pt>
    <dgm:pt modelId="{1E58B9A3-63AD-4EEC-BEBF-B662690C1704}" type="pres">
      <dgm:prSet presAssocID="{3DC5B0B0-D3CF-40DF-B82B-2595D4122E17}" presName="hierChild4" presStyleCnt="0"/>
      <dgm:spPr/>
    </dgm:pt>
    <dgm:pt modelId="{FE8CCF46-3D2A-4DDF-B229-787D6D73FC2B}" type="pres">
      <dgm:prSet presAssocID="{3DC5B0B0-D3CF-40DF-B82B-2595D4122E17}" presName="hierChild5" presStyleCnt="0"/>
      <dgm:spPr/>
    </dgm:pt>
    <dgm:pt modelId="{4450DA57-81F5-4D5C-964E-FA59A46C9B4E}" type="pres">
      <dgm:prSet presAssocID="{5F488C05-8EDC-47B3-A7C0-4FD9CDBCDC94}" presName="hierChild3" presStyleCnt="0"/>
      <dgm:spPr/>
    </dgm:pt>
  </dgm:ptLst>
  <dgm:cxnLst>
    <dgm:cxn modelId="{70FB2315-9288-403B-85E1-B4D46666ACA5}" type="presOf" srcId="{5F488C05-8EDC-47B3-A7C0-4FD9CDBCDC94}" destId="{C4DE6687-E1B2-4459-B4FC-7F890ADB54C6}" srcOrd="1" destOrd="0" presId="urn:microsoft.com/office/officeart/2005/8/layout/orgChart1"/>
    <dgm:cxn modelId="{E469F133-A42D-4771-AC9E-6CC7E10758F0}" type="presOf" srcId="{3DC5B0B0-D3CF-40DF-B82B-2595D4122E17}" destId="{04E19C8C-B113-40D2-AAB2-F128FB9FDC3A}" srcOrd="0" destOrd="0" presId="urn:microsoft.com/office/officeart/2005/8/layout/orgChart1"/>
    <dgm:cxn modelId="{DDF95F42-92C0-43D3-AB64-FBFCD99F28D0}" type="presOf" srcId="{DBE65644-93BD-4302-B562-3CECFF8A8510}" destId="{6114B58A-A8BB-44C8-9D8C-706868542E68}" srcOrd="0" destOrd="0" presId="urn:microsoft.com/office/officeart/2005/8/layout/orgChart1"/>
    <dgm:cxn modelId="{84158470-C9A4-499E-8269-4560F9146F4B}" type="presOf" srcId="{FEA02847-01FD-4930-8335-4F75F06E7E7C}" destId="{69AF2210-6F8A-441B-8692-FC3CBA017B74}" srcOrd="0" destOrd="0" presId="urn:microsoft.com/office/officeart/2005/8/layout/orgChart1"/>
    <dgm:cxn modelId="{CDE233B6-22D1-4DA9-97EB-7C664A561B31}" srcId="{5F488C05-8EDC-47B3-A7C0-4FD9CDBCDC94}" destId="{3DC5B0B0-D3CF-40DF-B82B-2595D4122E17}" srcOrd="1" destOrd="0" parTransId="{9A58030E-B253-431F-ACEF-971C4B2C59D0}" sibTransId="{25DDFC33-5C27-4382-83CA-E875D31B7DE8}"/>
    <dgm:cxn modelId="{B4197BBA-7B44-4ACB-9DC2-B2ED742FBE4D}" type="presOf" srcId="{9A58030E-B253-431F-ACEF-971C4B2C59D0}" destId="{3576099C-F272-4F18-931D-3921E399D7FC}" srcOrd="0" destOrd="0" presId="urn:microsoft.com/office/officeart/2005/8/layout/orgChart1"/>
    <dgm:cxn modelId="{9001AEC8-50E7-4AB7-A214-543958D12D96}" type="presOf" srcId="{3DC5B0B0-D3CF-40DF-B82B-2595D4122E17}" destId="{30BFB0C0-486F-4227-941B-24685606E5D1}" srcOrd="1" destOrd="0" presId="urn:microsoft.com/office/officeart/2005/8/layout/orgChart1"/>
    <dgm:cxn modelId="{359F9ECC-E8E3-4E08-AB63-0EE729E09762}" type="presOf" srcId="{BD45E686-1CF2-4758-927A-0472D49AC7D9}" destId="{4D940172-AA12-40F7-8221-9F7D32073FC4}" srcOrd="1" destOrd="0" presId="urn:microsoft.com/office/officeart/2005/8/layout/orgChart1"/>
    <dgm:cxn modelId="{A466B0D0-F7AC-4AD5-A684-25E8C6D5CFB4}" srcId="{5F488C05-8EDC-47B3-A7C0-4FD9CDBCDC94}" destId="{BD45E686-1CF2-4758-927A-0472D49AC7D9}" srcOrd="0" destOrd="0" parTransId="{FEA02847-01FD-4930-8335-4F75F06E7E7C}" sibTransId="{2A1142D9-3F58-450C-8585-3E23EC1878C4}"/>
    <dgm:cxn modelId="{623106D7-5EEF-439E-8162-2F9027559330}" type="presOf" srcId="{BD45E686-1CF2-4758-927A-0472D49AC7D9}" destId="{DCEB0241-B62B-4117-A4C5-095939AF1AAB}" srcOrd="0" destOrd="0" presId="urn:microsoft.com/office/officeart/2005/8/layout/orgChart1"/>
    <dgm:cxn modelId="{6D9BBBD8-C82B-47D0-8CC4-BB2113D631D4}" type="presOf" srcId="{5F488C05-8EDC-47B3-A7C0-4FD9CDBCDC94}" destId="{5E9AC4EC-00E1-42F2-B386-1294E259DD81}" srcOrd="0" destOrd="0" presId="urn:microsoft.com/office/officeart/2005/8/layout/orgChart1"/>
    <dgm:cxn modelId="{97D0C9EF-93E8-4C06-AD01-2FE8F44C0358}" srcId="{DBE65644-93BD-4302-B562-3CECFF8A8510}" destId="{5F488C05-8EDC-47B3-A7C0-4FD9CDBCDC94}" srcOrd="0" destOrd="0" parTransId="{A96A086C-A213-4AEE-88F2-0307DFF4A6AB}" sibTransId="{4F81F7C6-E93A-45FB-9780-AC741958A28F}"/>
    <dgm:cxn modelId="{CC4F455B-FB54-4BEC-97A1-BDCDDEF81F60}" type="presParOf" srcId="{6114B58A-A8BB-44C8-9D8C-706868542E68}" destId="{9D907646-3D6B-422D-8AFF-DF61FC443790}" srcOrd="0" destOrd="0" presId="urn:microsoft.com/office/officeart/2005/8/layout/orgChart1"/>
    <dgm:cxn modelId="{6788C59B-7357-4660-8AA9-1EF61762182C}" type="presParOf" srcId="{9D907646-3D6B-422D-8AFF-DF61FC443790}" destId="{B51CFA6A-FA81-4365-AE0E-551EF6BA305F}" srcOrd="0" destOrd="0" presId="urn:microsoft.com/office/officeart/2005/8/layout/orgChart1"/>
    <dgm:cxn modelId="{EE859DA8-3D73-4E91-B1CD-C3D56031C3A7}" type="presParOf" srcId="{B51CFA6A-FA81-4365-AE0E-551EF6BA305F}" destId="{5E9AC4EC-00E1-42F2-B386-1294E259DD81}" srcOrd="0" destOrd="0" presId="urn:microsoft.com/office/officeart/2005/8/layout/orgChart1"/>
    <dgm:cxn modelId="{C185546B-2224-421E-AF62-621865AB99B5}" type="presParOf" srcId="{B51CFA6A-FA81-4365-AE0E-551EF6BA305F}" destId="{C4DE6687-E1B2-4459-B4FC-7F890ADB54C6}" srcOrd="1" destOrd="0" presId="urn:microsoft.com/office/officeart/2005/8/layout/orgChart1"/>
    <dgm:cxn modelId="{CCDC20DC-1F1F-4D17-8AE0-ED170B18CFB3}" type="presParOf" srcId="{9D907646-3D6B-422D-8AFF-DF61FC443790}" destId="{E2391C9C-9641-476F-8499-413C52E65BB8}" srcOrd="1" destOrd="0" presId="urn:microsoft.com/office/officeart/2005/8/layout/orgChart1"/>
    <dgm:cxn modelId="{C3B93870-6C7A-4355-A7C9-98701A06D2E0}" type="presParOf" srcId="{E2391C9C-9641-476F-8499-413C52E65BB8}" destId="{69AF2210-6F8A-441B-8692-FC3CBA017B74}" srcOrd="0" destOrd="0" presId="urn:microsoft.com/office/officeart/2005/8/layout/orgChart1"/>
    <dgm:cxn modelId="{9A1A13DB-3166-4218-89AE-901C2E4D12D2}" type="presParOf" srcId="{E2391C9C-9641-476F-8499-413C52E65BB8}" destId="{9FB5AF94-4218-4E1C-A9C4-5894E2EB3080}" srcOrd="1" destOrd="0" presId="urn:microsoft.com/office/officeart/2005/8/layout/orgChart1"/>
    <dgm:cxn modelId="{95B3B085-1B22-4CEF-A977-B0FF61D80B01}" type="presParOf" srcId="{9FB5AF94-4218-4E1C-A9C4-5894E2EB3080}" destId="{5BAA8A6C-D729-4A00-80D8-78B042F5FBE1}" srcOrd="0" destOrd="0" presId="urn:microsoft.com/office/officeart/2005/8/layout/orgChart1"/>
    <dgm:cxn modelId="{C3EA3798-FBE9-4D75-A55A-C0FF8C245917}" type="presParOf" srcId="{5BAA8A6C-D729-4A00-80D8-78B042F5FBE1}" destId="{DCEB0241-B62B-4117-A4C5-095939AF1AAB}" srcOrd="0" destOrd="0" presId="urn:microsoft.com/office/officeart/2005/8/layout/orgChart1"/>
    <dgm:cxn modelId="{64A12A37-3B6C-49B5-84EE-5ACCD8FE4EC6}" type="presParOf" srcId="{5BAA8A6C-D729-4A00-80D8-78B042F5FBE1}" destId="{4D940172-AA12-40F7-8221-9F7D32073FC4}" srcOrd="1" destOrd="0" presId="urn:microsoft.com/office/officeart/2005/8/layout/orgChart1"/>
    <dgm:cxn modelId="{8CCCB588-AC9B-4FCD-813A-BB6A9D39BFA2}" type="presParOf" srcId="{9FB5AF94-4218-4E1C-A9C4-5894E2EB3080}" destId="{2E7FCB8A-B075-42B0-A76E-19D3F4C1671F}" srcOrd="1" destOrd="0" presId="urn:microsoft.com/office/officeart/2005/8/layout/orgChart1"/>
    <dgm:cxn modelId="{1A515653-A393-4756-9C7E-00DC24A94E31}" type="presParOf" srcId="{9FB5AF94-4218-4E1C-A9C4-5894E2EB3080}" destId="{B9EFB4F9-6122-43A6-ACF3-805DB9F95E3D}" srcOrd="2" destOrd="0" presId="urn:microsoft.com/office/officeart/2005/8/layout/orgChart1"/>
    <dgm:cxn modelId="{B2327423-1977-4D94-B2C2-B094091B8DE2}" type="presParOf" srcId="{E2391C9C-9641-476F-8499-413C52E65BB8}" destId="{3576099C-F272-4F18-931D-3921E399D7FC}" srcOrd="2" destOrd="0" presId="urn:microsoft.com/office/officeart/2005/8/layout/orgChart1"/>
    <dgm:cxn modelId="{6FFAC8D2-03EE-4E52-BB46-37735CA46A00}" type="presParOf" srcId="{E2391C9C-9641-476F-8499-413C52E65BB8}" destId="{60B2BD29-F12A-4567-922A-1A420307C1F1}" srcOrd="3" destOrd="0" presId="urn:microsoft.com/office/officeart/2005/8/layout/orgChart1"/>
    <dgm:cxn modelId="{A1AEA74B-1AB0-4414-9903-3E98DD74913F}" type="presParOf" srcId="{60B2BD29-F12A-4567-922A-1A420307C1F1}" destId="{8B82E329-6A4C-4142-9DBC-4A37AD7B18B3}" srcOrd="0" destOrd="0" presId="urn:microsoft.com/office/officeart/2005/8/layout/orgChart1"/>
    <dgm:cxn modelId="{A3D79425-105A-4F09-9204-231803E0E65D}" type="presParOf" srcId="{8B82E329-6A4C-4142-9DBC-4A37AD7B18B3}" destId="{04E19C8C-B113-40D2-AAB2-F128FB9FDC3A}" srcOrd="0" destOrd="0" presId="urn:microsoft.com/office/officeart/2005/8/layout/orgChart1"/>
    <dgm:cxn modelId="{2F972DC6-F8FD-4045-B181-101AD553F1BF}" type="presParOf" srcId="{8B82E329-6A4C-4142-9DBC-4A37AD7B18B3}" destId="{30BFB0C0-486F-4227-941B-24685606E5D1}" srcOrd="1" destOrd="0" presId="urn:microsoft.com/office/officeart/2005/8/layout/orgChart1"/>
    <dgm:cxn modelId="{3D8503C1-2104-4766-B987-743597D81DAC}" type="presParOf" srcId="{60B2BD29-F12A-4567-922A-1A420307C1F1}" destId="{1E58B9A3-63AD-4EEC-BEBF-B662690C1704}" srcOrd="1" destOrd="0" presId="urn:microsoft.com/office/officeart/2005/8/layout/orgChart1"/>
    <dgm:cxn modelId="{19C73E4C-B023-497A-8A77-0C6CDA7454AD}" type="presParOf" srcId="{60B2BD29-F12A-4567-922A-1A420307C1F1}" destId="{FE8CCF46-3D2A-4DDF-B229-787D6D73FC2B}" srcOrd="2" destOrd="0" presId="urn:microsoft.com/office/officeart/2005/8/layout/orgChart1"/>
    <dgm:cxn modelId="{E1E99322-2F70-43D6-989C-9A42A2D4A7BD}" type="presParOf" srcId="{9D907646-3D6B-422D-8AFF-DF61FC443790}" destId="{4450DA57-81F5-4D5C-964E-FA59A46C9B4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6099C-F272-4F18-931D-3921E399D7FC}">
      <dsp:nvSpPr>
        <dsp:cNvPr id="0" name=""/>
        <dsp:cNvSpPr/>
      </dsp:nvSpPr>
      <dsp:spPr>
        <a:xfrm>
          <a:off x="2495383" y="1321877"/>
          <a:ext cx="1300506" cy="946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7807"/>
              </a:lnTo>
              <a:lnTo>
                <a:pt x="1300506" y="727807"/>
              </a:lnTo>
              <a:lnTo>
                <a:pt x="1300506" y="946653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F2210-6F8A-441B-8692-FC3CBA017B74}">
      <dsp:nvSpPr>
        <dsp:cNvPr id="0" name=""/>
        <dsp:cNvSpPr/>
      </dsp:nvSpPr>
      <dsp:spPr>
        <a:xfrm>
          <a:off x="1147751" y="1321877"/>
          <a:ext cx="1347631" cy="985076"/>
        </a:xfrm>
        <a:custGeom>
          <a:avLst/>
          <a:gdLst/>
          <a:ahLst/>
          <a:cxnLst/>
          <a:rect l="0" t="0" r="0" b="0"/>
          <a:pathLst>
            <a:path>
              <a:moveTo>
                <a:pt x="1347631" y="0"/>
              </a:moveTo>
              <a:lnTo>
                <a:pt x="1347631" y="766230"/>
              </a:lnTo>
              <a:lnTo>
                <a:pt x="0" y="766230"/>
              </a:lnTo>
              <a:lnTo>
                <a:pt x="0" y="985076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AC4EC-00E1-42F2-B386-1294E259DD81}">
      <dsp:nvSpPr>
        <dsp:cNvPr id="0" name=""/>
        <dsp:cNvSpPr/>
      </dsp:nvSpPr>
      <dsp:spPr>
        <a:xfrm>
          <a:off x="632912" y="279754"/>
          <a:ext cx="3724941" cy="1042122"/>
        </a:xfrm>
        <a:prstGeom prst="roundRect">
          <a:avLst/>
        </a:prstGeom>
        <a:solidFill>
          <a:schemeClr val="accent3"/>
        </a:solidFill>
        <a:ln w="15875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800" kern="1200" dirty="0" err="1"/>
            <a:t>Die</a:t>
          </a:r>
          <a:r>
            <a:rPr lang="pl-PL" sz="3800" kern="1200" dirty="0"/>
            <a:t> </a:t>
          </a:r>
          <a:r>
            <a:rPr lang="pl-PL" sz="3800" kern="1200" dirty="0" err="1"/>
            <a:t>Bedürfnisse</a:t>
          </a:r>
          <a:endParaRPr lang="pl-PL" sz="3800" kern="1200" dirty="0"/>
        </a:p>
      </dsp:txBody>
      <dsp:txXfrm>
        <a:off x="683784" y="330626"/>
        <a:ext cx="3623197" cy="940378"/>
      </dsp:txXfrm>
    </dsp:sp>
    <dsp:sp modelId="{DCEB0241-B62B-4117-A4C5-095939AF1AAB}">
      <dsp:nvSpPr>
        <dsp:cNvPr id="0" name=""/>
        <dsp:cNvSpPr/>
      </dsp:nvSpPr>
      <dsp:spPr>
        <a:xfrm>
          <a:off x="0" y="2306953"/>
          <a:ext cx="2295503" cy="752735"/>
        </a:xfrm>
        <a:prstGeom prst="roundRect">
          <a:avLst/>
        </a:prstGeom>
        <a:solidFill>
          <a:schemeClr val="accent3"/>
        </a:solidFill>
        <a:ln w="15875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 err="1"/>
            <a:t>materiell</a:t>
          </a:r>
          <a:endParaRPr lang="pl-PL" sz="3600" kern="1200" dirty="0"/>
        </a:p>
      </dsp:txBody>
      <dsp:txXfrm>
        <a:off x="36745" y="2343698"/>
        <a:ext cx="2222013" cy="679245"/>
      </dsp:txXfrm>
    </dsp:sp>
    <dsp:sp modelId="{04E19C8C-B113-40D2-AAB2-F128FB9FDC3A}">
      <dsp:nvSpPr>
        <dsp:cNvPr id="0" name=""/>
        <dsp:cNvSpPr/>
      </dsp:nvSpPr>
      <dsp:spPr>
        <a:xfrm>
          <a:off x="2648137" y="2268530"/>
          <a:ext cx="2295503" cy="752735"/>
        </a:xfrm>
        <a:prstGeom prst="roundRect">
          <a:avLst/>
        </a:prstGeom>
        <a:solidFill>
          <a:schemeClr val="accent3"/>
        </a:solidFill>
        <a:ln w="15875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 err="1"/>
            <a:t>immateriell</a:t>
          </a:r>
          <a:endParaRPr lang="pl-PL" sz="2400" kern="1200" dirty="0"/>
        </a:p>
      </dsp:txBody>
      <dsp:txXfrm>
        <a:off x="2684882" y="2305275"/>
        <a:ext cx="2222013" cy="679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465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267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479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979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495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0775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1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543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89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162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894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403A1-D722-4127-A4C7-5D3BCA0E4724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E9D9CC1-CC95-4356-9479-224BF9968A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806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  <p:sldLayoutId id="2147484057" r:id="rId4"/>
    <p:sldLayoutId id="2147484058" r:id="rId5"/>
    <p:sldLayoutId id="2147484059" r:id="rId6"/>
    <p:sldLayoutId id="2147484060" r:id="rId7"/>
    <p:sldLayoutId id="2147484061" r:id="rId8"/>
    <p:sldLayoutId id="2147484062" r:id="rId9"/>
    <p:sldLayoutId id="2147484063" r:id="rId10"/>
    <p:sldLayoutId id="21474840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Haushaltstheorie" TargetMode="External"/><Relationship Id="rId2" Type="http://schemas.openxmlformats.org/officeDocument/2006/relationships/hyperlink" Target="https://www.flaticon.com/de/kostenloses-icon/einnahmen_641445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awo.uni.wroc.pl/sites/default/files/attachments/article/Podstawy%20teorii%20zachowa%C5%84%20konsument%C3%B3w.pdf" TargetMode="External"/><Relationship Id="rId5" Type="http://schemas.openxmlformats.org/officeDocument/2006/relationships/hyperlink" Target="https://social.estate/slownik/gospodarstwo-domowe-co-to-jest/" TargetMode="External"/><Relationship Id="rId4" Type="http://schemas.openxmlformats.org/officeDocument/2006/relationships/hyperlink" Target="https://blogspoleczny.pl/wspolne-odrebne-gospodarstwo-domowe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pl-PL" b="1" dirty="0"/>
            </a:br>
            <a:r>
              <a:rPr lang="pl-PL" b="1" dirty="0"/>
              <a:t>Der </a:t>
            </a:r>
            <a:r>
              <a:rPr lang="pl-PL" b="1" dirty="0" err="1"/>
              <a:t>Haushalt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28403" y="3564467"/>
            <a:ext cx="8871939" cy="1515533"/>
          </a:xfrm>
        </p:spPr>
        <p:txBody>
          <a:bodyPr>
            <a:noAutofit/>
          </a:bodyPr>
          <a:lstStyle/>
          <a:p>
            <a:r>
              <a:rPr lang="pl-PL" sz="1600" cap="small" dirty="0" err="1"/>
              <a:t>Bearbeitet</a:t>
            </a:r>
            <a:r>
              <a:rPr lang="pl-PL" sz="1600" cap="small" dirty="0"/>
              <a:t> von Wiktoria </a:t>
            </a:r>
            <a:r>
              <a:rPr lang="pl-PL" sz="1600" cap="small" dirty="0" err="1"/>
              <a:t>Wilaszek</a:t>
            </a:r>
            <a:endParaRPr lang="pl-PL" sz="1600" cap="small" dirty="0"/>
          </a:p>
          <a:p>
            <a:r>
              <a:rPr lang="pl-PL" sz="1600" cap="small" dirty="0" err="1"/>
              <a:t>Studentin</a:t>
            </a:r>
            <a:r>
              <a:rPr lang="pl-PL" sz="1600" cap="small" dirty="0"/>
              <a:t>  des 2. </a:t>
            </a:r>
            <a:r>
              <a:rPr lang="pl-PL" sz="1600" cap="small" dirty="0" err="1"/>
              <a:t>Studienjahres</a:t>
            </a:r>
            <a:endParaRPr lang="pl-PL" sz="1600" cap="small" dirty="0"/>
          </a:p>
          <a:p>
            <a:r>
              <a:rPr lang="pl-PL" sz="1600" cap="small" dirty="0" err="1"/>
              <a:t>Fakultät</a:t>
            </a:r>
            <a:r>
              <a:rPr lang="pl-PL" sz="1600" cap="small" dirty="0"/>
              <a:t> </a:t>
            </a:r>
            <a:r>
              <a:rPr lang="pl-PL" sz="1600" cap="small" dirty="0" err="1"/>
              <a:t>für</a:t>
            </a:r>
            <a:r>
              <a:rPr lang="pl-PL" sz="1600" cap="small" dirty="0"/>
              <a:t> </a:t>
            </a:r>
            <a:r>
              <a:rPr lang="pl-PL" sz="1600" cap="small" dirty="0" err="1"/>
              <a:t>Wirtschaftwissenschaften</a:t>
            </a:r>
            <a:endParaRPr lang="pl-PL" sz="1600" cap="smal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7323992" y="791308"/>
            <a:ext cx="2187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cap="small" dirty="0" err="1"/>
              <a:t>Universität</a:t>
            </a:r>
            <a:r>
              <a:rPr lang="pl-PL" cap="small" dirty="0"/>
              <a:t> </a:t>
            </a:r>
            <a:r>
              <a:rPr lang="pl-PL" cap="small" dirty="0" err="1"/>
              <a:t>Rzeszow</a:t>
            </a:r>
            <a:endParaRPr lang="pl-PL" cap="small" dirty="0"/>
          </a:p>
        </p:txBody>
      </p:sp>
      <p:pic>
        <p:nvPicPr>
          <p:cNvPr id="4098" name="Picture 2" descr="Logo Uniwersytetu Rzeszowskiego - Uniwersytet Rzeszowski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03" t="23803" r="25649" b="25912"/>
          <a:stretch/>
        </p:blipFill>
        <p:spPr bwMode="auto">
          <a:xfrm>
            <a:off x="9434146" y="791308"/>
            <a:ext cx="1301261" cy="1310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177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Quellen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hlinkClick r:id="rId2"/>
              </a:rPr>
              <a:t>https://www.flaticon.com/de/kostenloses-icon/einnahmen_6414455</a:t>
            </a:r>
            <a:endParaRPr lang="pl-PL" dirty="0"/>
          </a:p>
          <a:p>
            <a:r>
              <a:rPr lang="pl-PL" u="sng" dirty="0">
                <a:hlinkClick r:id="rId3"/>
              </a:rPr>
              <a:t>https://de.wikipedia.org/wiki/Haushaltstheorie</a:t>
            </a:r>
            <a:endParaRPr lang="pl-PL" dirty="0"/>
          </a:p>
          <a:p>
            <a:r>
              <a:rPr lang="pl-PL" dirty="0">
                <a:hlinkClick r:id="rId4"/>
              </a:rPr>
              <a:t>https://blogspoleczny.pl/wspolne-odrebne-gospodarstwo-domowe/</a:t>
            </a:r>
            <a:endParaRPr lang="pl-PL" dirty="0"/>
          </a:p>
          <a:p>
            <a:r>
              <a:rPr lang="pl-PL" dirty="0">
                <a:hlinkClick r:id="rId5"/>
              </a:rPr>
              <a:t>https://social.estate/slownik/gospodarstwo-domowe-co-to-jest/</a:t>
            </a:r>
            <a:endParaRPr lang="pl-PL" dirty="0"/>
          </a:p>
          <a:p>
            <a:r>
              <a:rPr lang="pl-PL">
                <a:hlinkClick r:id="rId6"/>
              </a:rPr>
              <a:t>https://prawo.uni.wroc.pl/sites/default/files/attachments/article/Podstawy%20teorii%20zachowa%C5%84%20konsument%C3%B3w.pdf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0253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800" dirty="0"/>
              <a:t>DANKE </a:t>
            </a:r>
            <a:r>
              <a:rPr lang="pl-PL" sz="4800" dirty="0" err="1"/>
              <a:t>FüR</a:t>
            </a:r>
            <a:r>
              <a:rPr lang="pl-PL" sz="4800" dirty="0"/>
              <a:t> IHRE AUFMERKSAMKEIT</a:t>
            </a:r>
          </a:p>
        </p:txBody>
      </p:sp>
    </p:spTree>
    <p:extLst>
      <p:ext uri="{BB962C8B-B14F-4D97-AF65-F5344CB8AC3E}">
        <p14:creationId xmlns:p14="http://schemas.microsoft.com/office/powerpoint/2010/main" val="1050356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AGENDA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Haushaltskonzept</a:t>
            </a:r>
            <a:endParaRPr lang="pl-PL" dirty="0"/>
          </a:p>
          <a:p>
            <a:r>
              <a:rPr lang="pl-PL" dirty="0" err="1"/>
              <a:t>Bedürfnisbefriedigung</a:t>
            </a:r>
            <a:endParaRPr lang="pl-PL" dirty="0"/>
          </a:p>
          <a:p>
            <a:r>
              <a:rPr lang="pl-PL" dirty="0" err="1"/>
              <a:t>Präferenzen</a:t>
            </a:r>
            <a:endParaRPr lang="pl-PL" dirty="0"/>
          </a:p>
          <a:p>
            <a:r>
              <a:rPr lang="pl-PL" dirty="0" err="1"/>
              <a:t>Rationales</a:t>
            </a:r>
            <a:r>
              <a:rPr lang="pl-PL" dirty="0"/>
              <a:t> </a:t>
            </a:r>
            <a:r>
              <a:rPr lang="pl-PL" dirty="0" err="1"/>
              <a:t>Verhalten</a:t>
            </a:r>
            <a:endParaRPr lang="pl-PL" dirty="0"/>
          </a:p>
          <a:p>
            <a:r>
              <a:rPr lang="pl-PL" dirty="0" err="1"/>
              <a:t>Konsumentensouveränität</a:t>
            </a:r>
            <a:endParaRPr lang="pl-PL" dirty="0"/>
          </a:p>
          <a:p>
            <a:r>
              <a:rPr lang="pl-PL" dirty="0" err="1"/>
              <a:t>Abnehmender</a:t>
            </a:r>
            <a:r>
              <a:rPr lang="pl-PL" dirty="0"/>
              <a:t> </a:t>
            </a:r>
            <a:r>
              <a:rPr lang="pl-PL" dirty="0" err="1"/>
              <a:t>Grenznutzen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3214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/>
              <a:t>Haushaltskonzept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71600" y="2286000"/>
            <a:ext cx="4563208" cy="3581400"/>
          </a:xfrm>
        </p:spPr>
        <p:txBody>
          <a:bodyPr>
            <a:normAutofit/>
          </a:bodyPr>
          <a:lstStyle/>
          <a:p>
            <a:r>
              <a:rPr lang="pl-PL" dirty="0" err="1"/>
              <a:t>Ein</a:t>
            </a:r>
            <a:r>
              <a:rPr lang="pl-PL" dirty="0"/>
              <a:t> </a:t>
            </a:r>
            <a:r>
              <a:rPr lang="pl-PL" dirty="0" err="1"/>
              <a:t>Haushalt</a:t>
            </a:r>
            <a:r>
              <a:rPr lang="pl-PL" dirty="0"/>
              <a:t> </a:t>
            </a:r>
            <a:r>
              <a:rPr lang="pl-PL" dirty="0" err="1"/>
              <a:t>besteht</a:t>
            </a:r>
            <a:r>
              <a:rPr lang="pl-PL" dirty="0"/>
              <a:t> </a:t>
            </a:r>
            <a:r>
              <a:rPr lang="pl-PL" dirty="0" err="1"/>
              <a:t>aus</a:t>
            </a:r>
            <a:r>
              <a:rPr lang="pl-PL" dirty="0"/>
              <a:t> </a:t>
            </a:r>
            <a:r>
              <a:rPr lang="pl-PL" dirty="0" err="1"/>
              <a:t>einer</a:t>
            </a:r>
            <a:r>
              <a:rPr lang="pl-PL" dirty="0"/>
              <a:t> </a:t>
            </a:r>
            <a:r>
              <a:rPr lang="pl-PL" dirty="0" err="1"/>
              <a:t>oder</a:t>
            </a:r>
            <a:r>
              <a:rPr lang="pl-PL" dirty="0"/>
              <a:t> </a:t>
            </a:r>
            <a:r>
              <a:rPr lang="pl-PL" dirty="0" err="1"/>
              <a:t>mehreren</a:t>
            </a:r>
            <a:r>
              <a:rPr lang="pl-PL" dirty="0"/>
              <a:t> </a:t>
            </a:r>
            <a:r>
              <a:rPr lang="pl-PL" dirty="0" err="1"/>
              <a:t>natürlichen</a:t>
            </a:r>
            <a:r>
              <a:rPr lang="pl-PL" dirty="0"/>
              <a:t> </a:t>
            </a:r>
            <a:r>
              <a:rPr lang="pl-PL" dirty="0" err="1"/>
              <a:t>Personen</a:t>
            </a:r>
            <a:r>
              <a:rPr lang="pl-PL" dirty="0"/>
              <a:t>, </a:t>
            </a:r>
            <a:r>
              <a:rPr lang="pl-PL" dirty="0" err="1"/>
              <a:t>die</a:t>
            </a:r>
            <a:r>
              <a:rPr lang="pl-PL" dirty="0"/>
              <a:t> zusammen </a:t>
            </a:r>
            <a:r>
              <a:rPr lang="pl-PL" dirty="0" err="1"/>
              <a:t>einen</a:t>
            </a:r>
            <a:r>
              <a:rPr lang="pl-PL" dirty="0"/>
              <a:t> </a:t>
            </a:r>
            <a:r>
              <a:rPr lang="pl-PL" dirty="0" err="1"/>
              <a:t>Wirtschaftsplan</a:t>
            </a:r>
            <a:r>
              <a:rPr lang="pl-PL" dirty="0"/>
              <a:t> </a:t>
            </a:r>
            <a:r>
              <a:rPr lang="pl-PL" dirty="0" err="1"/>
              <a:t>aufstellen</a:t>
            </a:r>
            <a:r>
              <a:rPr lang="pl-PL" dirty="0"/>
              <a:t>.</a:t>
            </a:r>
          </a:p>
          <a:p>
            <a:r>
              <a:rPr lang="pl-PL" dirty="0"/>
              <a:t>In </a:t>
            </a:r>
            <a:r>
              <a:rPr lang="pl-PL" dirty="0" err="1"/>
              <a:t>ihm</a:t>
            </a:r>
            <a:r>
              <a:rPr lang="pl-PL" dirty="0"/>
              <a:t> </a:t>
            </a:r>
            <a:r>
              <a:rPr lang="pl-PL" dirty="0" err="1"/>
              <a:t>werden</a:t>
            </a:r>
            <a:r>
              <a:rPr lang="pl-PL" dirty="0"/>
              <a:t> </a:t>
            </a:r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gesamten</a:t>
            </a:r>
            <a:r>
              <a:rPr lang="pl-PL" dirty="0"/>
              <a:t> </a:t>
            </a:r>
            <a:r>
              <a:rPr lang="pl-PL" dirty="0" err="1"/>
              <a:t>geplanten</a:t>
            </a:r>
            <a:r>
              <a:rPr lang="pl-PL" dirty="0"/>
              <a:t> </a:t>
            </a:r>
            <a:r>
              <a:rPr lang="pl-PL" dirty="0" err="1"/>
              <a:t>Einnahmen</a:t>
            </a:r>
            <a:r>
              <a:rPr lang="pl-PL" dirty="0"/>
              <a:t> </a:t>
            </a:r>
            <a:r>
              <a:rPr lang="pl-PL" dirty="0" err="1"/>
              <a:t>und</a:t>
            </a:r>
            <a:r>
              <a:rPr lang="pl-PL" dirty="0"/>
              <a:t> </a:t>
            </a:r>
            <a:r>
              <a:rPr lang="pl-PL" dirty="0" err="1"/>
              <a:t>Ausgaben</a:t>
            </a:r>
            <a:r>
              <a:rPr lang="pl-PL" dirty="0"/>
              <a:t> </a:t>
            </a:r>
            <a:r>
              <a:rPr lang="pl-PL" dirty="0" err="1"/>
              <a:t>gegenübergestellt</a:t>
            </a:r>
            <a:r>
              <a:rPr lang="pl-PL" dirty="0"/>
              <a:t>.</a:t>
            </a:r>
          </a:p>
        </p:txBody>
      </p:sp>
      <p:pic>
        <p:nvPicPr>
          <p:cNvPr id="2052" name="Picture 4" descr="Gospodarstwo domowe – co to jest? | Social.Est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86000"/>
            <a:ext cx="5745757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584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Bedürfnisbefriedigung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550268" y="2286000"/>
            <a:ext cx="4422531" cy="3581400"/>
          </a:xfrm>
        </p:spPr>
        <p:txBody>
          <a:bodyPr/>
          <a:lstStyle/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Befriedigung</a:t>
            </a:r>
            <a:r>
              <a:rPr lang="pl-PL" dirty="0"/>
              <a:t> der </a:t>
            </a:r>
            <a:r>
              <a:rPr lang="pl-PL" dirty="0" err="1"/>
              <a:t>Bedürfnisse</a:t>
            </a:r>
            <a:r>
              <a:rPr lang="pl-PL" dirty="0"/>
              <a:t> </a:t>
            </a:r>
            <a:r>
              <a:rPr lang="pl-PL" dirty="0" err="1"/>
              <a:t>ist</a:t>
            </a:r>
            <a:r>
              <a:rPr lang="pl-PL" dirty="0"/>
              <a:t> der </a:t>
            </a:r>
            <a:r>
              <a:rPr lang="pl-PL" dirty="0" err="1"/>
              <a:t>eigentliche</a:t>
            </a:r>
            <a:r>
              <a:rPr lang="pl-PL" dirty="0"/>
              <a:t> </a:t>
            </a:r>
            <a:r>
              <a:rPr lang="pl-PL" dirty="0" err="1"/>
              <a:t>Zweck</a:t>
            </a:r>
            <a:r>
              <a:rPr lang="pl-PL" dirty="0"/>
              <a:t> </a:t>
            </a:r>
            <a:r>
              <a:rPr lang="pl-PL" dirty="0" err="1"/>
              <a:t>eines</a:t>
            </a:r>
            <a:r>
              <a:rPr lang="pl-PL" dirty="0"/>
              <a:t> jeden </a:t>
            </a:r>
            <a:r>
              <a:rPr lang="pl-PL" dirty="0" err="1"/>
              <a:t>wirtschaftlichen</a:t>
            </a:r>
            <a:r>
              <a:rPr lang="pl-PL" dirty="0"/>
              <a:t> </a:t>
            </a:r>
            <a:r>
              <a:rPr lang="pl-PL" dirty="0" err="1"/>
              <a:t>Handelns</a:t>
            </a:r>
            <a:r>
              <a:rPr lang="pl-PL" dirty="0"/>
              <a:t>.</a:t>
            </a:r>
          </a:p>
          <a:p>
            <a:r>
              <a:rPr lang="pl-PL" dirty="0"/>
              <a:t>Das </a:t>
            </a:r>
            <a:r>
              <a:rPr lang="pl-PL" dirty="0" err="1"/>
              <a:t>Ziel</a:t>
            </a:r>
            <a:r>
              <a:rPr lang="pl-PL" dirty="0"/>
              <a:t> </a:t>
            </a:r>
            <a:r>
              <a:rPr lang="pl-PL" dirty="0" err="1"/>
              <a:t>eines</a:t>
            </a:r>
            <a:r>
              <a:rPr lang="pl-PL" dirty="0"/>
              <a:t> </a:t>
            </a:r>
            <a:r>
              <a:rPr lang="pl-PL" dirty="0" err="1"/>
              <a:t>Haushalts</a:t>
            </a:r>
            <a:r>
              <a:rPr lang="pl-PL" dirty="0"/>
              <a:t> </a:t>
            </a:r>
            <a:r>
              <a:rPr lang="pl-PL" dirty="0" err="1"/>
              <a:t>ist</a:t>
            </a:r>
            <a:r>
              <a:rPr lang="pl-PL" dirty="0"/>
              <a:t> </a:t>
            </a:r>
            <a:r>
              <a:rPr lang="pl-PL" dirty="0" err="1"/>
              <a:t>seine</a:t>
            </a:r>
            <a:r>
              <a:rPr lang="pl-PL" dirty="0"/>
              <a:t> </a:t>
            </a:r>
            <a:r>
              <a:rPr lang="pl-PL" dirty="0" err="1"/>
              <a:t>individuelle</a:t>
            </a:r>
            <a:r>
              <a:rPr lang="pl-PL" dirty="0"/>
              <a:t> </a:t>
            </a:r>
            <a:r>
              <a:rPr lang="pl-PL" dirty="0" err="1"/>
              <a:t>Nutzenmaximierung</a:t>
            </a:r>
            <a:r>
              <a:rPr lang="pl-PL" dirty="0"/>
              <a:t>.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97798889"/>
              </p:ext>
            </p:extLst>
          </p:nvPr>
        </p:nvGraphicFramePr>
        <p:xfrm>
          <a:off x="1371601" y="2076613"/>
          <a:ext cx="5029200" cy="3790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2681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Präferenzen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/>
              <a:t>Voraussetzung</a:t>
            </a:r>
            <a:r>
              <a:rPr lang="pl-PL" dirty="0"/>
              <a:t> </a:t>
            </a:r>
            <a:r>
              <a:rPr lang="pl-PL" dirty="0" err="1"/>
              <a:t>für</a:t>
            </a:r>
            <a:r>
              <a:rPr lang="pl-PL" dirty="0"/>
              <a:t> </a:t>
            </a:r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Nutzenmaximierung</a:t>
            </a:r>
            <a:r>
              <a:rPr lang="pl-PL" dirty="0"/>
              <a:t> </a:t>
            </a:r>
            <a:r>
              <a:rPr lang="pl-PL" dirty="0" err="1"/>
              <a:t>eines</a:t>
            </a:r>
            <a:r>
              <a:rPr lang="pl-PL" dirty="0"/>
              <a:t> </a:t>
            </a:r>
            <a:r>
              <a:rPr lang="pl-PL" dirty="0" err="1"/>
              <a:t>Haushalts</a:t>
            </a:r>
            <a:r>
              <a:rPr lang="pl-PL" dirty="0"/>
              <a:t> </a:t>
            </a:r>
            <a:r>
              <a:rPr lang="pl-PL" dirty="0" err="1"/>
              <a:t>ist</a:t>
            </a:r>
            <a:r>
              <a:rPr lang="pl-PL" dirty="0"/>
              <a:t> es, </a:t>
            </a:r>
            <a:r>
              <a:rPr lang="pl-PL" dirty="0" err="1"/>
              <a:t>dass</a:t>
            </a:r>
            <a:r>
              <a:rPr lang="pl-PL" dirty="0"/>
              <a:t> er </a:t>
            </a:r>
            <a:r>
              <a:rPr lang="pl-PL" dirty="0" err="1"/>
              <a:t>sich</a:t>
            </a:r>
            <a:r>
              <a:rPr lang="pl-PL" dirty="0"/>
              <a:t> </a:t>
            </a:r>
            <a:r>
              <a:rPr lang="pl-PL" dirty="0" err="1"/>
              <a:t>über</a:t>
            </a:r>
            <a:r>
              <a:rPr lang="pl-PL" dirty="0"/>
              <a:t> </a:t>
            </a:r>
            <a:r>
              <a:rPr lang="pl-PL" dirty="0" err="1"/>
              <a:t>eine</a:t>
            </a:r>
            <a:r>
              <a:rPr lang="pl-PL" dirty="0"/>
              <a:t> </a:t>
            </a:r>
            <a:r>
              <a:rPr lang="pl-PL" dirty="0" err="1"/>
              <a:t>Rangfolge</a:t>
            </a:r>
            <a:r>
              <a:rPr lang="pl-PL" dirty="0"/>
              <a:t> </a:t>
            </a:r>
            <a:r>
              <a:rPr lang="pl-PL" dirty="0" err="1"/>
              <a:t>seiner</a:t>
            </a:r>
            <a:r>
              <a:rPr lang="pl-PL" dirty="0"/>
              <a:t> </a:t>
            </a:r>
            <a:r>
              <a:rPr lang="pl-PL" dirty="0" err="1"/>
              <a:t>Bedürfnisse</a:t>
            </a:r>
            <a:r>
              <a:rPr lang="pl-PL" dirty="0"/>
              <a:t> im </a:t>
            </a:r>
            <a:r>
              <a:rPr lang="pl-PL" dirty="0" err="1"/>
              <a:t>Klaren</a:t>
            </a:r>
            <a:r>
              <a:rPr lang="pl-PL" dirty="0"/>
              <a:t> </a:t>
            </a:r>
            <a:r>
              <a:rPr lang="pl-PL" dirty="0" err="1"/>
              <a:t>ist</a:t>
            </a:r>
            <a:r>
              <a:rPr lang="pl-PL" dirty="0"/>
              <a:t>.</a:t>
            </a:r>
          </a:p>
          <a:p>
            <a:r>
              <a:rPr lang="pl-PL" dirty="0"/>
              <a:t>Das </a:t>
            </a:r>
            <a:r>
              <a:rPr lang="pl-PL" dirty="0" err="1"/>
              <a:t>Verhältnis</a:t>
            </a:r>
            <a:r>
              <a:rPr lang="pl-PL" dirty="0"/>
              <a:t> </a:t>
            </a:r>
            <a:r>
              <a:rPr lang="pl-PL" dirty="0" err="1"/>
              <a:t>zwischen</a:t>
            </a:r>
            <a:r>
              <a:rPr lang="pl-PL" dirty="0"/>
              <a:t> der </a:t>
            </a:r>
            <a:r>
              <a:rPr lang="pl-PL" dirty="0" err="1"/>
              <a:t>Menge</a:t>
            </a:r>
            <a:r>
              <a:rPr lang="pl-PL" dirty="0"/>
              <a:t> </a:t>
            </a:r>
            <a:r>
              <a:rPr lang="pl-PL" dirty="0" err="1"/>
              <a:t>konsumierter</a:t>
            </a:r>
            <a:r>
              <a:rPr lang="pl-PL" dirty="0"/>
              <a:t> </a:t>
            </a:r>
            <a:r>
              <a:rPr lang="pl-PL" dirty="0" err="1"/>
              <a:t>Güter</a:t>
            </a:r>
            <a:r>
              <a:rPr lang="pl-PL" dirty="0"/>
              <a:t> </a:t>
            </a:r>
            <a:r>
              <a:rPr lang="pl-PL" dirty="0" err="1"/>
              <a:t>und</a:t>
            </a:r>
            <a:r>
              <a:rPr lang="pl-PL" dirty="0"/>
              <a:t> </a:t>
            </a:r>
            <a:r>
              <a:rPr lang="pl-PL" dirty="0" err="1"/>
              <a:t>deren</a:t>
            </a:r>
            <a:r>
              <a:rPr lang="pl-PL" dirty="0"/>
              <a:t> </a:t>
            </a:r>
            <a:r>
              <a:rPr lang="pl-PL" dirty="0" err="1"/>
              <a:t>Nutzen</a:t>
            </a:r>
            <a:r>
              <a:rPr lang="pl-PL" dirty="0"/>
              <a:t> </a:t>
            </a:r>
            <a:r>
              <a:rPr lang="pl-PL" dirty="0" err="1"/>
              <a:t>lässt</a:t>
            </a:r>
            <a:r>
              <a:rPr lang="pl-PL" dirty="0"/>
              <a:t> </a:t>
            </a:r>
            <a:r>
              <a:rPr lang="pl-PL" dirty="0" err="1"/>
              <a:t>sich</a:t>
            </a:r>
            <a:r>
              <a:rPr lang="pl-PL" dirty="0"/>
              <a:t> </a:t>
            </a:r>
            <a:r>
              <a:rPr lang="pl-PL" dirty="0" err="1"/>
              <a:t>durch</a:t>
            </a:r>
            <a:r>
              <a:rPr lang="pl-PL" dirty="0"/>
              <a:t> </a:t>
            </a:r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Nutzenfunktion</a:t>
            </a:r>
            <a:r>
              <a:rPr lang="pl-PL" dirty="0"/>
              <a:t> </a:t>
            </a:r>
            <a:r>
              <a:rPr lang="pl-PL" dirty="0" err="1"/>
              <a:t>abbilden</a:t>
            </a:r>
            <a:r>
              <a:rPr lang="pl-PL" dirty="0"/>
              <a:t>.</a:t>
            </a:r>
          </a:p>
          <a:p>
            <a:r>
              <a:rPr lang="pl-PL" dirty="0" err="1"/>
              <a:t>Hierbei</a:t>
            </a:r>
            <a:r>
              <a:rPr lang="pl-PL" dirty="0"/>
              <a:t> </a:t>
            </a:r>
            <a:r>
              <a:rPr lang="pl-PL" dirty="0" err="1"/>
              <a:t>strebt</a:t>
            </a:r>
            <a:r>
              <a:rPr lang="pl-PL" dirty="0"/>
              <a:t> der </a:t>
            </a:r>
            <a:r>
              <a:rPr lang="pl-PL" dirty="0" err="1"/>
              <a:t>Haushalt</a:t>
            </a:r>
            <a:r>
              <a:rPr lang="pl-PL" dirty="0"/>
              <a:t> </a:t>
            </a:r>
            <a:r>
              <a:rPr lang="pl-PL" dirty="0" err="1"/>
              <a:t>das</a:t>
            </a:r>
            <a:r>
              <a:rPr lang="pl-PL" dirty="0"/>
              <a:t> </a:t>
            </a:r>
            <a:r>
              <a:rPr lang="pl-PL" dirty="0" err="1"/>
              <a:t>höchst</a:t>
            </a:r>
            <a:r>
              <a:rPr lang="pl-PL" dirty="0"/>
              <a:t> </a:t>
            </a:r>
            <a:r>
              <a:rPr lang="pl-PL" dirty="0" err="1"/>
              <a:t>mögliche</a:t>
            </a:r>
            <a:r>
              <a:rPr lang="pl-PL" dirty="0"/>
              <a:t> </a:t>
            </a:r>
            <a:r>
              <a:rPr lang="pl-PL" dirty="0" err="1"/>
              <a:t>Nutzenniveau</a:t>
            </a:r>
            <a:r>
              <a:rPr lang="pl-PL" dirty="0"/>
              <a:t> </a:t>
            </a:r>
            <a:r>
              <a:rPr lang="pl-PL" dirty="0" err="1"/>
              <a:t>an</a:t>
            </a:r>
            <a:r>
              <a:rPr lang="pl-PL" dirty="0"/>
              <a:t>. </a:t>
            </a:r>
            <a:br>
              <a:rPr lang="pl-PL" dirty="0"/>
            </a:br>
            <a:endParaRPr lang="pl-PL" dirty="0"/>
          </a:p>
          <a:p>
            <a:pPr marL="0" indent="0">
              <a:buNone/>
            </a:pPr>
            <a:br>
              <a:rPr lang="pl-PL" dirty="0"/>
            </a:br>
            <a:endParaRPr lang="pl-PL" dirty="0"/>
          </a:p>
          <a:p>
            <a:endParaRPr lang="pl-PL" dirty="0"/>
          </a:p>
        </p:txBody>
      </p:sp>
      <p:pic>
        <p:nvPicPr>
          <p:cNvPr id="3074" name="Picture 2" descr="WSPÓLNE/ODRĘBNE GOSPODARSTWO DOMOWE – Blog Społeczn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2537" y="4166884"/>
            <a:ext cx="3229463" cy="2280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500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Rationales</a:t>
            </a:r>
            <a:r>
              <a:rPr lang="pl-PL" dirty="0"/>
              <a:t> </a:t>
            </a:r>
            <a:r>
              <a:rPr lang="pl-PL" dirty="0" err="1"/>
              <a:t>Verhalten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89586" y="2171769"/>
            <a:ext cx="6143960" cy="3903716"/>
          </a:xfrm>
        </p:spPr>
        <p:txBody>
          <a:bodyPr>
            <a:normAutofit/>
          </a:bodyPr>
          <a:lstStyle/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Haushaltstheorie</a:t>
            </a:r>
            <a:r>
              <a:rPr lang="pl-PL" dirty="0"/>
              <a:t> </a:t>
            </a:r>
            <a:r>
              <a:rPr lang="pl-PL" dirty="0" err="1"/>
              <a:t>unterstellt</a:t>
            </a:r>
            <a:r>
              <a:rPr lang="pl-PL" dirty="0"/>
              <a:t> </a:t>
            </a:r>
            <a:r>
              <a:rPr lang="pl-PL" dirty="0" err="1"/>
              <a:t>dem</a:t>
            </a:r>
            <a:r>
              <a:rPr lang="pl-PL" dirty="0"/>
              <a:t> </a:t>
            </a:r>
            <a:r>
              <a:rPr lang="pl-PL" dirty="0" err="1"/>
              <a:t>Haushalt</a:t>
            </a:r>
            <a:r>
              <a:rPr lang="pl-PL" dirty="0"/>
              <a:t>, </a:t>
            </a:r>
            <a:r>
              <a:rPr lang="pl-PL" dirty="0" err="1"/>
              <a:t>dass</a:t>
            </a:r>
            <a:r>
              <a:rPr lang="pl-PL" dirty="0"/>
              <a:t> er </a:t>
            </a:r>
            <a:r>
              <a:rPr lang="pl-PL" dirty="0" err="1"/>
              <a:t>nach</a:t>
            </a:r>
            <a:r>
              <a:rPr lang="pl-PL" dirty="0"/>
              <a:t> </a:t>
            </a:r>
            <a:r>
              <a:rPr lang="pl-PL" dirty="0" err="1"/>
              <a:t>dem</a:t>
            </a:r>
            <a:r>
              <a:rPr lang="pl-PL" dirty="0"/>
              <a:t> </a:t>
            </a:r>
            <a:r>
              <a:rPr lang="pl-PL" dirty="0" err="1"/>
              <a:t>Rationalitätsprinzip</a:t>
            </a:r>
            <a:r>
              <a:rPr lang="pl-PL" dirty="0"/>
              <a:t> </a:t>
            </a:r>
            <a:r>
              <a:rPr lang="pl-PL" dirty="0" err="1"/>
              <a:t>handelt</a:t>
            </a:r>
            <a:r>
              <a:rPr lang="pl-PL" dirty="0"/>
              <a:t>.</a:t>
            </a:r>
          </a:p>
          <a:p>
            <a:r>
              <a:rPr lang="pl-PL" dirty="0"/>
              <a:t> </a:t>
            </a:r>
            <a:r>
              <a:rPr lang="pl-PL" dirty="0" err="1"/>
              <a:t>Somit</a:t>
            </a:r>
            <a:r>
              <a:rPr lang="pl-PL" dirty="0"/>
              <a:t> </a:t>
            </a:r>
            <a:r>
              <a:rPr lang="pl-PL" dirty="0" err="1"/>
              <a:t>strebt</a:t>
            </a:r>
            <a:r>
              <a:rPr lang="pl-PL" dirty="0"/>
              <a:t> der </a:t>
            </a:r>
            <a:r>
              <a:rPr lang="pl-PL" dirty="0" err="1"/>
              <a:t>Haushalt</a:t>
            </a:r>
            <a:r>
              <a:rPr lang="pl-PL" dirty="0"/>
              <a:t> </a:t>
            </a:r>
            <a:r>
              <a:rPr lang="pl-PL" dirty="0" err="1"/>
              <a:t>das</a:t>
            </a:r>
            <a:r>
              <a:rPr lang="pl-PL" dirty="0"/>
              <a:t> </a:t>
            </a:r>
            <a:r>
              <a:rPr lang="pl-PL" dirty="0" err="1"/>
              <a:t>höchstmögliche</a:t>
            </a:r>
            <a:r>
              <a:rPr lang="pl-PL" dirty="0"/>
              <a:t> </a:t>
            </a:r>
            <a:r>
              <a:rPr lang="pl-PL" dirty="0" err="1"/>
              <a:t>Nutzenniveau</a:t>
            </a:r>
            <a:r>
              <a:rPr lang="pl-PL" dirty="0"/>
              <a:t> </a:t>
            </a:r>
            <a:r>
              <a:rPr lang="pl-PL" dirty="0" err="1"/>
              <a:t>an</a:t>
            </a:r>
            <a:r>
              <a:rPr lang="pl-PL" dirty="0"/>
              <a:t>, </a:t>
            </a:r>
            <a:r>
              <a:rPr lang="pl-PL" dirty="0" err="1"/>
              <a:t>das</a:t>
            </a:r>
            <a:r>
              <a:rPr lang="pl-PL" dirty="0"/>
              <a:t> er mit </a:t>
            </a:r>
            <a:r>
              <a:rPr lang="pl-PL" dirty="0" err="1"/>
              <a:t>gegebenen</a:t>
            </a:r>
            <a:r>
              <a:rPr lang="pl-PL" dirty="0"/>
              <a:t> </a:t>
            </a:r>
            <a:r>
              <a:rPr lang="pl-PL" dirty="0" err="1"/>
              <a:t>Güterpreisen</a:t>
            </a:r>
            <a:r>
              <a:rPr lang="pl-PL" dirty="0"/>
              <a:t> </a:t>
            </a:r>
            <a:r>
              <a:rPr lang="pl-PL" dirty="0" err="1"/>
              <a:t>und</a:t>
            </a:r>
            <a:r>
              <a:rPr lang="pl-PL" dirty="0"/>
              <a:t> </a:t>
            </a:r>
            <a:r>
              <a:rPr lang="pl-PL" dirty="0" err="1"/>
              <a:t>Einkommen</a:t>
            </a:r>
            <a:r>
              <a:rPr lang="pl-PL" dirty="0"/>
              <a:t> </a:t>
            </a:r>
            <a:r>
              <a:rPr lang="pl-PL" dirty="0" err="1"/>
              <a:t>erreichen</a:t>
            </a:r>
            <a:r>
              <a:rPr lang="pl-PL" dirty="0"/>
              <a:t> kann. </a:t>
            </a:r>
          </a:p>
        </p:txBody>
      </p:sp>
      <p:pic>
        <p:nvPicPr>
          <p:cNvPr id="1026" name="Picture 2" descr="Einnahmen - Kostenlose geschäft und finanzen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270" y="2171769"/>
            <a:ext cx="3044824" cy="30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747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Konsumentensouveränität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sz="2100" dirty="0" err="1"/>
              <a:t>Eine</a:t>
            </a:r>
            <a:r>
              <a:rPr lang="pl-PL" sz="2100" dirty="0"/>
              <a:t> </a:t>
            </a:r>
            <a:r>
              <a:rPr lang="pl-PL" sz="2100" dirty="0" err="1"/>
              <a:t>grundlegende</a:t>
            </a:r>
            <a:r>
              <a:rPr lang="pl-PL" sz="2100" dirty="0"/>
              <a:t> </a:t>
            </a:r>
            <a:r>
              <a:rPr lang="pl-PL" sz="2100" dirty="0" err="1"/>
              <a:t>Annahme</a:t>
            </a:r>
            <a:r>
              <a:rPr lang="pl-PL" sz="2100" dirty="0"/>
              <a:t> der </a:t>
            </a:r>
            <a:r>
              <a:rPr lang="pl-PL" sz="2100" dirty="0" err="1"/>
              <a:t>Haushaltstheorie</a:t>
            </a:r>
            <a:r>
              <a:rPr lang="pl-PL" sz="2100" dirty="0"/>
              <a:t> </a:t>
            </a:r>
            <a:r>
              <a:rPr lang="pl-PL" sz="2100" dirty="0" err="1"/>
              <a:t>ist</a:t>
            </a:r>
            <a:r>
              <a:rPr lang="pl-PL" sz="2100" dirty="0"/>
              <a:t> </a:t>
            </a:r>
            <a:r>
              <a:rPr lang="pl-PL" sz="2100" dirty="0" err="1"/>
              <a:t>die</a:t>
            </a:r>
            <a:r>
              <a:rPr lang="pl-PL" sz="2100" dirty="0"/>
              <a:t> </a:t>
            </a:r>
            <a:r>
              <a:rPr lang="pl-PL" sz="2100" dirty="0" err="1"/>
              <a:t>Konsumentensouveränität</a:t>
            </a:r>
            <a:r>
              <a:rPr lang="pl-PL" sz="2100" dirty="0"/>
              <a:t>. </a:t>
            </a:r>
          </a:p>
          <a:p>
            <a:r>
              <a:rPr lang="pl-PL" sz="2100" dirty="0"/>
              <a:t>Im </a:t>
            </a:r>
            <a:r>
              <a:rPr lang="pl-PL" sz="2100" dirty="0" err="1"/>
              <a:t>engeren</a:t>
            </a:r>
            <a:r>
              <a:rPr lang="pl-PL" sz="2100" dirty="0"/>
              <a:t> </a:t>
            </a:r>
            <a:r>
              <a:rPr lang="pl-PL" sz="2100" dirty="0" err="1"/>
              <a:t>Sinne</a:t>
            </a:r>
            <a:r>
              <a:rPr lang="pl-PL" sz="2100" dirty="0"/>
              <a:t> </a:t>
            </a:r>
            <a:r>
              <a:rPr lang="pl-PL" sz="2100" dirty="0" err="1"/>
              <a:t>bedeutet</a:t>
            </a:r>
            <a:r>
              <a:rPr lang="pl-PL" sz="2100" dirty="0"/>
              <a:t> </a:t>
            </a:r>
            <a:r>
              <a:rPr lang="pl-PL" sz="2100" dirty="0" err="1"/>
              <a:t>dies</a:t>
            </a:r>
            <a:r>
              <a:rPr lang="pl-PL" sz="2100" dirty="0"/>
              <a:t>, </a:t>
            </a:r>
            <a:r>
              <a:rPr lang="pl-PL" sz="2100" dirty="0" err="1"/>
              <a:t>dass</a:t>
            </a:r>
            <a:r>
              <a:rPr lang="pl-PL" sz="2100" dirty="0"/>
              <a:t> der </a:t>
            </a:r>
            <a:r>
              <a:rPr lang="pl-PL" sz="2100" dirty="0" err="1"/>
              <a:t>Haushalt</a:t>
            </a:r>
            <a:r>
              <a:rPr lang="pl-PL" sz="2100" dirty="0"/>
              <a:t> </a:t>
            </a:r>
            <a:r>
              <a:rPr lang="pl-PL" sz="2100" dirty="0" err="1"/>
              <a:t>gemäß</a:t>
            </a:r>
            <a:r>
              <a:rPr lang="pl-PL" sz="2100" dirty="0"/>
              <a:t> </a:t>
            </a:r>
            <a:r>
              <a:rPr lang="pl-PL" sz="2100" dirty="0" err="1"/>
              <a:t>seiner</a:t>
            </a:r>
            <a:r>
              <a:rPr lang="pl-PL" sz="2100" dirty="0"/>
              <a:t> </a:t>
            </a:r>
            <a:r>
              <a:rPr lang="pl-PL" sz="2100" dirty="0" err="1"/>
              <a:t>Präferenzordnung</a:t>
            </a:r>
            <a:r>
              <a:rPr lang="pl-PL" sz="2100" dirty="0"/>
              <a:t> mit den </a:t>
            </a:r>
            <a:r>
              <a:rPr lang="pl-PL" sz="2100" dirty="0" err="1"/>
              <a:t>ihm</a:t>
            </a:r>
            <a:r>
              <a:rPr lang="pl-PL" sz="2100" dirty="0"/>
              <a:t> </a:t>
            </a:r>
            <a:r>
              <a:rPr lang="pl-PL" sz="2100" dirty="0" err="1"/>
              <a:t>zur</a:t>
            </a:r>
            <a:r>
              <a:rPr lang="pl-PL" sz="2100" dirty="0"/>
              <a:t> </a:t>
            </a:r>
            <a:r>
              <a:rPr lang="pl-PL" sz="2100" dirty="0" err="1"/>
              <a:t>Verfügung</a:t>
            </a:r>
            <a:r>
              <a:rPr lang="pl-PL" sz="2100" dirty="0"/>
              <a:t> </a:t>
            </a:r>
            <a:r>
              <a:rPr lang="pl-PL" sz="2100" dirty="0" err="1"/>
              <a:t>stehenden</a:t>
            </a:r>
            <a:r>
              <a:rPr lang="pl-PL" sz="2100" dirty="0"/>
              <a:t> </a:t>
            </a:r>
            <a:r>
              <a:rPr lang="pl-PL" sz="2100" dirty="0" err="1"/>
              <a:t>Mitteln</a:t>
            </a:r>
            <a:r>
              <a:rPr lang="pl-PL" sz="2100" dirty="0"/>
              <a:t> </a:t>
            </a:r>
            <a:r>
              <a:rPr lang="pl-PL" sz="2100" dirty="0" err="1"/>
              <a:t>frei</a:t>
            </a:r>
            <a:r>
              <a:rPr lang="pl-PL" sz="2100" dirty="0"/>
              <a:t> </a:t>
            </a:r>
            <a:r>
              <a:rPr lang="pl-PL" sz="2100" dirty="0" err="1"/>
              <a:t>darüber</a:t>
            </a:r>
            <a:r>
              <a:rPr lang="pl-PL" sz="2100" dirty="0"/>
              <a:t> </a:t>
            </a:r>
            <a:r>
              <a:rPr lang="pl-PL" sz="2100" dirty="0" err="1"/>
              <a:t>entscheidet</a:t>
            </a:r>
            <a:r>
              <a:rPr lang="pl-PL" sz="2100" dirty="0"/>
              <a:t>, in </a:t>
            </a:r>
            <a:r>
              <a:rPr lang="pl-PL" sz="2100" dirty="0" err="1"/>
              <a:t>welchen</a:t>
            </a:r>
            <a:r>
              <a:rPr lang="pl-PL" sz="2100" dirty="0"/>
              <a:t> </a:t>
            </a:r>
            <a:r>
              <a:rPr lang="pl-PL" sz="2100" dirty="0" err="1"/>
              <a:t>Mengen</a:t>
            </a:r>
            <a:r>
              <a:rPr lang="pl-PL" sz="2100" dirty="0"/>
              <a:t> er </a:t>
            </a:r>
            <a:r>
              <a:rPr lang="pl-PL" sz="2100" dirty="0" err="1"/>
              <a:t>die</a:t>
            </a:r>
            <a:r>
              <a:rPr lang="pl-PL" sz="2100" dirty="0"/>
              <a:t> </a:t>
            </a:r>
            <a:r>
              <a:rPr lang="pl-PL" sz="2100" dirty="0" err="1"/>
              <a:t>angebotenen</a:t>
            </a:r>
            <a:r>
              <a:rPr lang="pl-PL" sz="2100" dirty="0"/>
              <a:t> </a:t>
            </a:r>
            <a:r>
              <a:rPr lang="pl-PL" sz="2100" dirty="0" err="1"/>
              <a:t>privaten</a:t>
            </a:r>
            <a:r>
              <a:rPr lang="pl-PL" sz="2100" dirty="0"/>
              <a:t> </a:t>
            </a:r>
            <a:r>
              <a:rPr lang="pl-PL" sz="2100" dirty="0" err="1"/>
              <a:t>Güter</a:t>
            </a:r>
            <a:r>
              <a:rPr lang="pl-PL" sz="2100" dirty="0"/>
              <a:t> </a:t>
            </a:r>
            <a:r>
              <a:rPr lang="pl-PL" sz="2100" dirty="0" err="1"/>
              <a:t>konsumiert</a:t>
            </a:r>
            <a:r>
              <a:rPr lang="pl-PL" sz="2100" dirty="0"/>
              <a:t>. </a:t>
            </a:r>
          </a:p>
          <a:p>
            <a:r>
              <a:rPr lang="pl-PL" sz="2100" dirty="0"/>
              <a:t>Im </a:t>
            </a:r>
            <a:r>
              <a:rPr lang="pl-PL" sz="2100" dirty="0" err="1"/>
              <a:t>weiteren</a:t>
            </a:r>
            <a:r>
              <a:rPr lang="pl-PL" sz="2100" dirty="0"/>
              <a:t> </a:t>
            </a:r>
            <a:r>
              <a:rPr lang="pl-PL" sz="2100" dirty="0" err="1"/>
              <a:t>Sinne</a:t>
            </a:r>
            <a:r>
              <a:rPr lang="pl-PL" sz="2100" dirty="0"/>
              <a:t> </a:t>
            </a:r>
            <a:r>
              <a:rPr lang="pl-PL" sz="2100" dirty="0" err="1"/>
              <a:t>wird</a:t>
            </a:r>
            <a:r>
              <a:rPr lang="pl-PL" sz="2100" dirty="0"/>
              <a:t> </a:t>
            </a:r>
            <a:r>
              <a:rPr lang="pl-PL" sz="2100" dirty="0" err="1"/>
              <a:t>unter</a:t>
            </a:r>
            <a:r>
              <a:rPr lang="pl-PL" sz="2100" dirty="0"/>
              <a:t> der </a:t>
            </a:r>
            <a:r>
              <a:rPr lang="pl-PL" sz="2100" dirty="0" err="1"/>
              <a:t>Konsumentensouveränität</a:t>
            </a:r>
            <a:r>
              <a:rPr lang="pl-PL" sz="2100" dirty="0"/>
              <a:t> </a:t>
            </a:r>
            <a:r>
              <a:rPr lang="pl-PL" sz="2100" dirty="0" err="1"/>
              <a:t>verstanden</a:t>
            </a:r>
            <a:r>
              <a:rPr lang="pl-PL" sz="2100" dirty="0"/>
              <a:t>, </a:t>
            </a:r>
            <a:r>
              <a:rPr lang="pl-PL" sz="2100" dirty="0" err="1"/>
              <a:t>dass</a:t>
            </a:r>
            <a:r>
              <a:rPr lang="pl-PL" sz="2100" dirty="0"/>
              <a:t> </a:t>
            </a:r>
            <a:r>
              <a:rPr lang="pl-PL" sz="2100" dirty="0" err="1"/>
              <a:t>sich</a:t>
            </a:r>
            <a:r>
              <a:rPr lang="pl-PL" sz="2100" dirty="0"/>
              <a:t> </a:t>
            </a:r>
            <a:r>
              <a:rPr lang="pl-PL" sz="2100" dirty="0" err="1"/>
              <a:t>die</a:t>
            </a:r>
            <a:r>
              <a:rPr lang="pl-PL" sz="2100" dirty="0"/>
              <a:t> </a:t>
            </a:r>
            <a:r>
              <a:rPr lang="pl-PL" sz="2100" dirty="0" err="1"/>
              <a:t>Produktion</a:t>
            </a:r>
            <a:r>
              <a:rPr lang="pl-PL" sz="2100" dirty="0"/>
              <a:t> von </a:t>
            </a:r>
            <a:r>
              <a:rPr lang="pl-PL" sz="2100" dirty="0" err="1"/>
              <a:t>privaten</a:t>
            </a:r>
            <a:r>
              <a:rPr lang="pl-PL" sz="2100" dirty="0"/>
              <a:t> </a:t>
            </a:r>
            <a:r>
              <a:rPr lang="pl-PL" sz="2100" dirty="0" err="1"/>
              <a:t>Gütern</a:t>
            </a:r>
            <a:r>
              <a:rPr lang="pl-PL" sz="2100" dirty="0"/>
              <a:t>, </a:t>
            </a:r>
            <a:r>
              <a:rPr lang="pl-PL" sz="2100" dirty="0" err="1"/>
              <a:t>die</a:t>
            </a:r>
            <a:r>
              <a:rPr lang="pl-PL" sz="2100" dirty="0"/>
              <a:t> </a:t>
            </a:r>
            <a:r>
              <a:rPr lang="pl-PL" sz="2100" dirty="0" err="1"/>
              <a:t>durch</a:t>
            </a:r>
            <a:r>
              <a:rPr lang="pl-PL" sz="2100" dirty="0"/>
              <a:t> den </a:t>
            </a:r>
            <a:r>
              <a:rPr lang="pl-PL" sz="2100" dirty="0" err="1"/>
              <a:t>Marktprozess</a:t>
            </a:r>
            <a:r>
              <a:rPr lang="pl-PL" sz="2100" dirty="0"/>
              <a:t> </a:t>
            </a:r>
            <a:r>
              <a:rPr lang="pl-PL" sz="2100" dirty="0" err="1"/>
              <a:t>koordiniert</a:t>
            </a:r>
            <a:r>
              <a:rPr lang="pl-PL" sz="2100" dirty="0"/>
              <a:t> </a:t>
            </a:r>
            <a:r>
              <a:rPr lang="pl-PL" sz="2100" dirty="0" err="1"/>
              <a:t>wird</a:t>
            </a:r>
            <a:r>
              <a:rPr lang="pl-PL" sz="2100" dirty="0"/>
              <a:t> </a:t>
            </a:r>
            <a:r>
              <a:rPr lang="pl-PL" sz="2100" dirty="0" err="1"/>
              <a:t>und</a:t>
            </a:r>
            <a:r>
              <a:rPr lang="pl-PL" sz="2100" dirty="0"/>
              <a:t> </a:t>
            </a:r>
            <a:r>
              <a:rPr lang="pl-PL" sz="2100" dirty="0" err="1"/>
              <a:t>die</a:t>
            </a:r>
            <a:r>
              <a:rPr lang="pl-PL" sz="2100" dirty="0"/>
              <a:t> </a:t>
            </a:r>
            <a:r>
              <a:rPr lang="pl-PL" sz="2100" dirty="0" err="1"/>
              <a:t>Bereitstellung</a:t>
            </a:r>
            <a:r>
              <a:rPr lang="pl-PL" sz="2100" dirty="0"/>
              <a:t> </a:t>
            </a:r>
            <a:r>
              <a:rPr lang="pl-PL" sz="2100" dirty="0" err="1"/>
              <a:t>öffentlicher</a:t>
            </a:r>
            <a:r>
              <a:rPr lang="pl-PL" sz="2100" dirty="0"/>
              <a:t> </a:t>
            </a:r>
            <a:r>
              <a:rPr lang="pl-PL" sz="2100" dirty="0" err="1"/>
              <a:t>Guter</a:t>
            </a:r>
            <a:r>
              <a:rPr lang="pl-PL" sz="2100" dirty="0"/>
              <a:t> im </a:t>
            </a:r>
            <a:r>
              <a:rPr lang="pl-PL" sz="2100" dirty="0" err="1"/>
              <a:t>besten</a:t>
            </a:r>
            <a:r>
              <a:rPr lang="pl-PL" sz="2100" dirty="0"/>
              <a:t> Fall </a:t>
            </a:r>
            <a:r>
              <a:rPr lang="pl-PL" sz="2100" dirty="0" err="1"/>
              <a:t>an</a:t>
            </a:r>
            <a:r>
              <a:rPr lang="pl-PL" sz="2100" dirty="0"/>
              <a:t> den </a:t>
            </a:r>
            <a:r>
              <a:rPr lang="pl-PL" sz="2100" dirty="0" err="1"/>
              <a:t>Präferenzstrukturen</a:t>
            </a:r>
            <a:r>
              <a:rPr lang="pl-PL" sz="2100" dirty="0"/>
              <a:t> der </a:t>
            </a:r>
            <a:r>
              <a:rPr lang="pl-PL" sz="2100" dirty="0" err="1"/>
              <a:t>Haushalte</a:t>
            </a:r>
            <a:r>
              <a:rPr lang="pl-PL" sz="2100" dirty="0"/>
              <a:t> </a:t>
            </a:r>
            <a:r>
              <a:rPr lang="pl-PL" sz="2100" dirty="0" err="1"/>
              <a:t>orientieren</a:t>
            </a:r>
            <a:r>
              <a:rPr lang="pl-PL" sz="2100" dirty="0"/>
              <a:t>.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1962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Abnehmender</a:t>
            </a:r>
            <a:r>
              <a:rPr lang="pl-PL" dirty="0"/>
              <a:t> </a:t>
            </a:r>
            <a:r>
              <a:rPr lang="pl-PL" dirty="0" err="1"/>
              <a:t>Grenznutzen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0271" y="2646485"/>
            <a:ext cx="7099330" cy="2819860"/>
          </a:xfrm>
        </p:spPr>
        <p:txBody>
          <a:bodyPr>
            <a:normAutofit/>
          </a:bodyPr>
          <a:lstStyle/>
          <a:p>
            <a:r>
              <a:rPr lang="pl-PL" dirty="0" err="1"/>
              <a:t>Um</a:t>
            </a:r>
            <a:r>
              <a:rPr lang="pl-PL" dirty="0"/>
              <a:t> den </a:t>
            </a:r>
            <a:r>
              <a:rPr lang="pl-PL" dirty="0" err="1"/>
              <a:t>Nutzen</a:t>
            </a:r>
            <a:r>
              <a:rPr lang="pl-PL" dirty="0"/>
              <a:t> </a:t>
            </a:r>
            <a:r>
              <a:rPr lang="pl-PL" dirty="0" err="1"/>
              <a:t>eines</a:t>
            </a:r>
            <a:r>
              <a:rPr lang="pl-PL" dirty="0"/>
              <a:t> </a:t>
            </a:r>
            <a:r>
              <a:rPr lang="pl-PL" dirty="0" err="1"/>
              <a:t>Haushalts</a:t>
            </a:r>
            <a:r>
              <a:rPr lang="pl-PL" dirty="0"/>
              <a:t> </a:t>
            </a:r>
            <a:r>
              <a:rPr lang="pl-PL" dirty="0" err="1"/>
              <a:t>zu</a:t>
            </a:r>
            <a:r>
              <a:rPr lang="pl-PL" dirty="0"/>
              <a:t> </a:t>
            </a:r>
            <a:r>
              <a:rPr lang="pl-PL" dirty="0" err="1"/>
              <a:t>maximieren</a:t>
            </a:r>
            <a:r>
              <a:rPr lang="pl-PL" dirty="0"/>
              <a:t>, </a:t>
            </a:r>
            <a:r>
              <a:rPr lang="pl-PL" dirty="0" err="1"/>
              <a:t>muss</a:t>
            </a:r>
            <a:r>
              <a:rPr lang="pl-PL" dirty="0"/>
              <a:t> </a:t>
            </a:r>
            <a:r>
              <a:rPr lang="pl-PL" dirty="0" err="1"/>
              <a:t>das</a:t>
            </a:r>
            <a:r>
              <a:rPr lang="pl-PL" dirty="0"/>
              <a:t> </a:t>
            </a:r>
            <a:r>
              <a:rPr lang="pl-PL" dirty="0" err="1"/>
              <a:t>erste</a:t>
            </a:r>
            <a:r>
              <a:rPr lang="pl-PL" dirty="0"/>
              <a:t> </a:t>
            </a:r>
            <a:r>
              <a:rPr lang="pl-PL" dirty="0" err="1"/>
              <a:t>Gossensche</a:t>
            </a:r>
            <a:r>
              <a:rPr lang="pl-PL" dirty="0"/>
              <a:t> </a:t>
            </a:r>
            <a:r>
              <a:rPr lang="pl-PL" dirty="0" err="1"/>
              <a:t>Gesetz</a:t>
            </a:r>
            <a:r>
              <a:rPr lang="pl-PL" dirty="0"/>
              <a:t> </a:t>
            </a:r>
            <a:r>
              <a:rPr lang="pl-PL" dirty="0" err="1"/>
              <a:t>erfüllt</a:t>
            </a:r>
            <a:r>
              <a:rPr lang="pl-PL" dirty="0"/>
              <a:t> </a:t>
            </a:r>
            <a:r>
              <a:rPr lang="pl-PL" dirty="0" err="1"/>
              <a:t>sein</a:t>
            </a:r>
            <a:r>
              <a:rPr lang="pl-PL" dirty="0"/>
              <a:t>. </a:t>
            </a:r>
          </a:p>
          <a:p>
            <a:r>
              <a:rPr lang="pl-PL" dirty="0" err="1"/>
              <a:t>Dieses</a:t>
            </a:r>
            <a:r>
              <a:rPr lang="pl-PL" dirty="0"/>
              <a:t> </a:t>
            </a:r>
            <a:r>
              <a:rPr lang="pl-PL" dirty="0" err="1"/>
              <a:t>besagt</a:t>
            </a:r>
            <a:r>
              <a:rPr lang="pl-PL" dirty="0"/>
              <a:t>, </a:t>
            </a:r>
            <a:r>
              <a:rPr lang="pl-PL" dirty="0" err="1"/>
              <a:t>dass</a:t>
            </a:r>
            <a:r>
              <a:rPr lang="pl-PL" dirty="0"/>
              <a:t> der </a:t>
            </a:r>
            <a:r>
              <a:rPr lang="pl-PL" dirty="0" err="1"/>
              <a:t>Grenznutzen</a:t>
            </a:r>
            <a:r>
              <a:rPr lang="pl-PL" dirty="0"/>
              <a:t> </a:t>
            </a:r>
            <a:r>
              <a:rPr lang="pl-PL" dirty="0" err="1"/>
              <a:t>eines</a:t>
            </a:r>
            <a:r>
              <a:rPr lang="pl-PL" dirty="0"/>
              <a:t> </a:t>
            </a:r>
            <a:r>
              <a:rPr lang="pl-PL" dirty="0" err="1"/>
              <a:t>Gutes</a:t>
            </a:r>
            <a:r>
              <a:rPr lang="pl-PL" dirty="0"/>
              <a:t> mit </a:t>
            </a:r>
            <a:r>
              <a:rPr lang="pl-PL" dirty="0" err="1"/>
              <a:t>steigender</a:t>
            </a:r>
            <a:r>
              <a:rPr lang="pl-PL" dirty="0"/>
              <a:t> </a:t>
            </a:r>
            <a:r>
              <a:rPr lang="pl-PL" dirty="0" err="1"/>
              <a:t>konsumierter</a:t>
            </a:r>
            <a:r>
              <a:rPr lang="pl-PL" dirty="0"/>
              <a:t> </a:t>
            </a:r>
            <a:r>
              <a:rPr lang="pl-PL" dirty="0" err="1"/>
              <a:t>Menge</a:t>
            </a:r>
            <a:r>
              <a:rPr lang="pl-PL" dirty="0"/>
              <a:t> </a:t>
            </a:r>
            <a:r>
              <a:rPr lang="pl-PL" dirty="0" err="1"/>
              <a:t>abnimmt</a:t>
            </a:r>
            <a:r>
              <a:rPr lang="pl-PL" dirty="0"/>
              <a:t>.</a:t>
            </a:r>
          </a:p>
        </p:txBody>
      </p:sp>
      <p:pic>
        <p:nvPicPr>
          <p:cNvPr id="2050" name="Picture 2" descr="Slajd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13"/>
          <a:stretch/>
        </p:blipFill>
        <p:spPr bwMode="auto">
          <a:xfrm>
            <a:off x="8602143" y="2359533"/>
            <a:ext cx="2766311" cy="244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639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Wörterbuch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131052" y="1296865"/>
            <a:ext cx="4487864" cy="5428343"/>
          </a:xfrm>
        </p:spPr>
        <p:txBody>
          <a:bodyPr>
            <a:normAutofit fontScale="40000" lnSpcReduction="20000"/>
          </a:bodyPr>
          <a:lstStyle/>
          <a:p>
            <a:pPr lvl="0">
              <a:spcBef>
                <a:spcPts val="600"/>
              </a:spcBef>
            </a:pPr>
            <a:r>
              <a:rPr lang="pl-PL" sz="4000" dirty="0" err="1"/>
              <a:t>mehrere</a:t>
            </a:r>
            <a:r>
              <a:rPr lang="pl-PL" sz="4000" dirty="0"/>
              <a:t> – kilka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aufstellen</a:t>
            </a:r>
            <a:r>
              <a:rPr lang="pl-PL" sz="4000" dirty="0"/>
              <a:t> – opracować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geplant</a:t>
            </a:r>
            <a:r>
              <a:rPr lang="pl-PL" sz="4000" dirty="0"/>
              <a:t> – zaplanowane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die</a:t>
            </a:r>
            <a:r>
              <a:rPr lang="pl-PL" sz="4000" dirty="0"/>
              <a:t> </a:t>
            </a:r>
            <a:r>
              <a:rPr lang="pl-PL" sz="4000" dirty="0" err="1"/>
              <a:t>Bedürfnisbefriedigung</a:t>
            </a:r>
            <a:r>
              <a:rPr lang="pl-PL" sz="4000" dirty="0"/>
              <a:t> – zaspokojenie potrzeb 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die</a:t>
            </a:r>
            <a:r>
              <a:rPr lang="pl-PL" sz="4000" dirty="0"/>
              <a:t> </a:t>
            </a:r>
            <a:r>
              <a:rPr lang="pl-PL" sz="4000" dirty="0" err="1"/>
              <a:t>Bedürfnisse</a:t>
            </a:r>
            <a:r>
              <a:rPr lang="pl-PL" sz="4000" dirty="0"/>
              <a:t> – potrzeby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befriedigen</a:t>
            </a:r>
            <a:r>
              <a:rPr lang="pl-PL" sz="4000" dirty="0"/>
              <a:t> – zaspokoić</a:t>
            </a:r>
          </a:p>
          <a:p>
            <a:pPr lvl="0">
              <a:spcBef>
                <a:spcPts val="600"/>
              </a:spcBef>
            </a:pPr>
            <a:r>
              <a:rPr lang="pl-PL" sz="4000" dirty="0"/>
              <a:t>der </a:t>
            </a:r>
            <a:r>
              <a:rPr lang="pl-PL" sz="4000" dirty="0" err="1"/>
              <a:t>Zweck</a:t>
            </a:r>
            <a:r>
              <a:rPr lang="pl-PL" sz="4000" dirty="0"/>
              <a:t> – cel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die</a:t>
            </a:r>
            <a:r>
              <a:rPr lang="pl-PL" sz="4000" dirty="0"/>
              <a:t> </a:t>
            </a:r>
            <a:r>
              <a:rPr lang="pl-PL" sz="4000" dirty="0" err="1"/>
              <a:t>Voraussetzung</a:t>
            </a:r>
            <a:r>
              <a:rPr lang="pl-PL" sz="4000" dirty="0"/>
              <a:t> – warunek konieczny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die</a:t>
            </a:r>
            <a:r>
              <a:rPr lang="pl-PL" sz="4000" dirty="0"/>
              <a:t> </a:t>
            </a:r>
            <a:r>
              <a:rPr lang="pl-PL" sz="4000" dirty="0" err="1"/>
              <a:t>Rangfolge</a:t>
            </a:r>
            <a:r>
              <a:rPr lang="pl-PL" sz="4000" dirty="0"/>
              <a:t> – hierarchia</a:t>
            </a:r>
          </a:p>
          <a:p>
            <a:pPr lvl="0">
              <a:spcBef>
                <a:spcPts val="600"/>
              </a:spcBef>
            </a:pPr>
            <a:r>
              <a:rPr lang="pl-PL" sz="4000" dirty="0"/>
              <a:t>klar – przejrzysty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das</a:t>
            </a:r>
            <a:r>
              <a:rPr lang="pl-PL" sz="4000" dirty="0"/>
              <a:t> </a:t>
            </a:r>
            <a:r>
              <a:rPr lang="pl-PL" sz="4000" dirty="0" err="1"/>
              <a:t>Verhältnis</a:t>
            </a:r>
            <a:r>
              <a:rPr lang="pl-PL" sz="4000" dirty="0"/>
              <a:t> – związek, zależność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lassen</a:t>
            </a:r>
            <a:r>
              <a:rPr lang="pl-PL" sz="4000" dirty="0"/>
              <a:t> – dawać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abbilden</a:t>
            </a:r>
            <a:r>
              <a:rPr lang="pl-PL" sz="4000" dirty="0"/>
              <a:t> – przedstawiać</a:t>
            </a:r>
          </a:p>
          <a:p>
            <a:pPr>
              <a:spcBef>
                <a:spcPts val="600"/>
              </a:spcBef>
            </a:pPr>
            <a:r>
              <a:rPr lang="pl-PL" sz="4000" dirty="0" err="1"/>
              <a:t>das</a:t>
            </a:r>
            <a:r>
              <a:rPr lang="pl-PL" sz="4000" dirty="0"/>
              <a:t> </a:t>
            </a:r>
            <a:r>
              <a:rPr lang="pl-PL" sz="4000" dirty="0" err="1"/>
              <a:t>Nutzenniveau</a:t>
            </a:r>
            <a:r>
              <a:rPr lang="pl-PL" sz="4000" dirty="0"/>
              <a:t> – poziom użyteczności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handeln</a:t>
            </a:r>
            <a:r>
              <a:rPr lang="pl-PL" sz="4000" dirty="0"/>
              <a:t> – działa</a:t>
            </a:r>
          </a:p>
          <a:p>
            <a:pPr lvl="0"/>
            <a:endParaRPr lang="pl-PL" dirty="0"/>
          </a:p>
          <a:p>
            <a:pPr lvl="0"/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5999" y="958037"/>
            <a:ext cx="5384801" cy="5544363"/>
          </a:xfrm>
        </p:spPr>
        <p:txBody>
          <a:bodyPr>
            <a:normAutofit fontScale="40000" lnSpcReduction="20000"/>
          </a:bodyPr>
          <a:lstStyle/>
          <a:p>
            <a:pPr>
              <a:spcBef>
                <a:spcPts val="600"/>
              </a:spcBef>
            </a:pPr>
            <a:r>
              <a:rPr lang="pl-PL" sz="4000" dirty="0" err="1"/>
              <a:t>das</a:t>
            </a:r>
            <a:r>
              <a:rPr lang="pl-PL" sz="4000" dirty="0"/>
              <a:t> </a:t>
            </a:r>
            <a:r>
              <a:rPr lang="pl-PL" sz="4000" dirty="0" err="1"/>
              <a:t>Rationalitätsprinzip</a:t>
            </a:r>
            <a:r>
              <a:rPr lang="pl-PL" sz="4000" dirty="0"/>
              <a:t> – zasada racjonalności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gegeben</a:t>
            </a:r>
            <a:r>
              <a:rPr lang="pl-PL" sz="4000" dirty="0"/>
              <a:t> – dany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nennen</a:t>
            </a:r>
            <a:r>
              <a:rPr lang="pl-PL" sz="4000" dirty="0"/>
              <a:t> – nazywać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grundlegend</a:t>
            </a:r>
            <a:r>
              <a:rPr lang="pl-PL" sz="4000" dirty="0"/>
              <a:t> – podstawowy</a:t>
            </a:r>
          </a:p>
          <a:p>
            <a:pPr lvl="0">
              <a:spcBef>
                <a:spcPts val="600"/>
              </a:spcBef>
            </a:pPr>
            <a:r>
              <a:rPr lang="pl-PL" sz="4000" dirty="0"/>
              <a:t>im </a:t>
            </a:r>
            <a:r>
              <a:rPr lang="pl-PL" sz="4000" dirty="0" err="1"/>
              <a:t>engeren</a:t>
            </a:r>
            <a:r>
              <a:rPr lang="pl-PL" sz="4000" dirty="0"/>
              <a:t> </a:t>
            </a:r>
            <a:r>
              <a:rPr lang="pl-PL" sz="4000" dirty="0" err="1"/>
              <a:t>Sinne</a:t>
            </a:r>
            <a:r>
              <a:rPr lang="pl-PL" sz="4000" dirty="0"/>
              <a:t> – w wąskim znaczeniu 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die</a:t>
            </a:r>
            <a:r>
              <a:rPr lang="pl-PL" sz="4000" dirty="0"/>
              <a:t> </a:t>
            </a:r>
            <a:r>
              <a:rPr lang="pl-PL" sz="4000" dirty="0" err="1"/>
              <a:t>Präferenzordnung</a:t>
            </a:r>
            <a:r>
              <a:rPr lang="pl-PL" sz="4000" dirty="0"/>
              <a:t> – porządek preferencji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mitteln</a:t>
            </a:r>
            <a:r>
              <a:rPr lang="pl-PL" sz="4000" dirty="0"/>
              <a:t> – oznacza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frei</a:t>
            </a:r>
            <a:r>
              <a:rPr lang="pl-PL" sz="4000" dirty="0"/>
              <a:t> - swobodnie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darüber</a:t>
            </a:r>
            <a:r>
              <a:rPr lang="pl-PL" sz="4000" dirty="0"/>
              <a:t> – o tym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entscheiden</a:t>
            </a:r>
            <a:r>
              <a:rPr lang="pl-PL" sz="4000" dirty="0"/>
              <a:t> – decydować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angeboten</a:t>
            </a:r>
            <a:r>
              <a:rPr lang="pl-PL" sz="4000" dirty="0"/>
              <a:t> – oferowany </a:t>
            </a:r>
          </a:p>
          <a:p>
            <a:pPr lvl="0">
              <a:spcBef>
                <a:spcPts val="600"/>
              </a:spcBef>
            </a:pPr>
            <a:r>
              <a:rPr lang="pl-PL" sz="4000" dirty="0"/>
              <a:t>im </a:t>
            </a:r>
            <a:r>
              <a:rPr lang="pl-PL" sz="4000" dirty="0" err="1"/>
              <a:t>weiteren</a:t>
            </a:r>
            <a:r>
              <a:rPr lang="pl-PL" sz="4000" dirty="0"/>
              <a:t> </a:t>
            </a:r>
            <a:r>
              <a:rPr lang="pl-PL" sz="4000" dirty="0" err="1"/>
              <a:t>Sinne</a:t>
            </a:r>
            <a:r>
              <a:rPr lang="pl-PL" sz="4000" dirty="0"/>
              <a:t> – w szerszym znaczeniu 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die</a:t>
            </a:r>
            <a:r>
              <a:rPr lang="pl-PL" sz="4000" dirty="0"/>
              <a:t> </a:t>
            </a:r>
            <a:r>
              <a:rPr lang="pl-PL" sz="4000" dirty="0" err="1"/>
              <a:t>Bereitstellung</a:t>
            </a:r>
            <a:r>
              <a:rPr lang="pl-PL" sz="4000" dirty="0"/>
              <a:t> – zaopatrzenie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das</a:t>
            </a:r>
            <a:r>
              <a:rPr lang="pl-PL" sz="4000" dirty="0"/>
              <a:t> </a:t>
            </a:r>
            <a:r>
              <a:rPr lang="pl-PL" sz="4000" dirty="0" err="1"/>
              <a:t>Gossensche</a:t>
            </a:r>
            <a:r>
              <a:rPr lang="pl-PL" sz="4000" dirty="0"/>
              <a:t> </a:t>
            </a:r>
            <a:r>
              <a:rPr lang="pl-PL" sz="4000" dirty="0" err="1"/>
              <a:t>Gesetz</a:t>
            </a:r>
            <a:r>
              <a:rPr lang="pl-PL" sz="4000" dirty="0"/>
              <a:t> – prawo Gossena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abnimmt</a:t>
            </a:r>
            <a:r>
              <a:rPr lang="pl-PL" sz="4000" dirty="0"/>
              <a:t>– maleje</a:t>
            </a:r>
          </a:p>
          <a:p>
            <a:pPr lvl="0">
              <a:spcBef>
                <a:spcPts val="600"/>
              </a:spcBef>
            </a:pPr>
            <a:r>
              <a:rPr lang="pl-PL" sz="4000" dirty="0" err="1"/>
              <a:t>die</a:t>
            </a:r>
            <a:r>
              <a:rPr lang="pl-PL" sz="4000" dirty="0"/>
              <a:t> </a:t>
            </a:r>
            <a:r>
              <a:rPr lang="pl-PL" sz="4000" dirty="0" err="1"/>
              <a:t>Sättigungsmenge</a:t>
            </a:r>
            <a:r>
              <a:rPr lang="pl-PL" sz="4000" dirty="0"/>
              <a:t> – ilość nasycenia</a:t>
            </a:r>
          </a:p>
          <a:p>
            <a:pPr lvl="0"/>
            <a:endParaRPr lang="pl-PL" dirty="0"/>
          </a:p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05877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Galeria</Template>
  <TotalTime>120</TotalTime>
  <Words>489</Words>
  <Application>Microsoft Office PowerPoint</Application>
  <PresentationFormat>Panoramiczny</PresentationFormat>
  <Paragraphs>75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4" baseType="lpstr">
      <vt:lpstr>Arial</vt:lpstr>
      <vt:lpstr>Century Gothic</vt:lpstr>
      <vt:lpstr>Gallery</vt:lpstr>
      <vt:lpstr> Der Haushalt</vt:lpstr>
      <vt:lpstr>AGENDA </vt:lpstr>
      <vt:lpstr>Haushaltskonzept</vt:lpstr>
      <vt:lpstr>Bedürfnisbefriedigung</vt:lpstr>
      <vt:lpstr>Präferenzen</vt:lpstr>
      <vt:lpstr>Rationales Verhalten</vt:lpstr>
      <vt:lpstr>Konsumentensouveränität</vt:lpstr>
      <vt:lpstr>Abnehmender Grenznutzen</vt:lpstr>
      <vt:lpstr>Wörterbuch</vt:lpstr>
      <vt:lpstr>Quellen</vt:lpstr>
      <vt:lpstr>DANKE FüR IHRE AUFMERKSAMKEIT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Haushalt</dc:title>
  <dc:creator>Wiktoria</dc:creator>
  <cp:lastModifiedBy>Barbara Skoczyńska-Prokopowicz</cp:lastModifiedBy>
  <cp:revision>20</cp:revision>
  <dcterms:created xsi:type="dcterms:W3CDTF">2023-03-02T17:30:06Z</dcterms:created>
  <dcterms:modified xsi:type="dcterms:W3CDTF">2023-05-23T17:46:26Z</dcterms:modified>
</cp:coreProperties>
</file>