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58" r:id="rId5"/>
    <p:sldId id="262" r:id="rId6"/>
    <p:sldId id="259" r:id="rId7"/>
    <p:sldId id="264" r:id="rId8"/>
    <p:sldId id="265" r:id="rId9"/>
    <p:sldId id="266" r:id="rId10"/>
    <p:sldId id="269" r:id="rId11"/>
    <p:sldId id="260" r:id="rId12"/>
    <p:sldId id="267" r:id="rId13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31B8BBF-08EB-46EB-B47A-C95891FC40B2}" v="9" dt="2023-03-10T11:20:23.683"/>
    <p1510:client id="{D164CC18-0AD1-46F3-900F-D75A221D9B65}" v="131" dt="2023-03-09T13:40:33.220"/>
    <p1510:client id="{F3700E49-87BB-4C46-B31C-76CF6565C648}" v="11" dt="2023-03-10T10:19:20.85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72" y="6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E761637-A583-4282-83CA-2B668BD2618E}" type="doc">
      <dgm:prSet loTypeId="urn:microsoft.com/office/officeart/2008/layout/LinedList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629A3ACD-25A5-42CF-8B3A-E2C8D959429D}">
      <dgm:prSet/>
      <dgm:spPr/>
      <dgm:t>
        <a:bodyPr/>
        <a:lstStyle/>
        <a:p>
          <a:r>
            <a:rPr lang="pl-PL" b="0" dirty="0" err="1"/>
            <a:t>Bilanz</a:t>
          </a:r>
          <a:r>
            <a:rPr lang="pl-PL" b="0" dirty="0"/>
            <a:t> Definition</a:t>
          </a:r>
          <a:endParaRPr lang="en-US" b="0" dirty="0"/>
        </a:p>
      </dgm:t>
    </dgm:pt>
    <dgm:pt modelId="{195C663C-1291-42F8-87E5-9A679D6D71DE}" type="parTrans" cxnId="{10CB737E-43CF-4C1F-8B41-769EEB35B5B8}">
      <dgm:prSet/>
      <dgm:spPr/>
      <dgm:t>
        <a:bodyPr/>
        <a:lstStyle/>
        <a:p>
          <a:endParaRPr lang="en-US"/>
        </a:p>
      </dgm:t>
    </dgm:pt>
    <dgm:pt modelId="{125E9F5F-9407-4624-A63F-5A33E583BF07}" type="sibTrans" cxnId="{10CB737E-43CF-4C1F-8B41-769EEB35B5B8}">
      <dgm:prSet/>
      <dgm:spPr/>
      <dgm:t>
        <a:bodyPr/>
        <a:lstStyle/>
        <a:p>
          <a:endParaRPr lang="en-US"/>
        </a:p>
      </dgm:t>
    </dgm:pt>
    <dgm:pt modelId="{70E0B5BF-F7C0-4614-9A3B-27A5B2846194}">
      <dgm:prSet/>
      <dgm:spPr/>
      <dgm:t>
        <a:bodyPr/>
        <a:lstStyle/>
        <a:p>
          <a:r>
            <a:rPr lang="pl-PL" b="0" dirty="0" err="1"/>
            <a:t>Die</a:t>
          </a:r>
          <a:r>
            <a:rPr lang="pl-PL" b="0" dirty="0"/>
            <a:t> </a:t>
          </a:r>
          <a:r>
            <a:rPr lang="pl-PL" b="0" dirty="0" err="1"/>
            <a:t>Herkunft</a:t>
          </a:r>
          <a:r>
            <a:rPr lang="pl-PL" b="0" dirty="0"/>
            <a:t> der </a:t>
          </a:r>
          <a:r>
            <a:rPr lang="pl-PL" b="0" dirty="0" err="1"/>
            <a:t>Bilanz</a:t>
          </a:r>
          <a:endParaRPr lang="en-US" b="0" dirty="0"/>
        </a:p>
      </dgm:t>
    </dgm:pt>
    <dgm:pt modelId="{A5588CD3-D137-4EB5-A674-FF8CAAE7DA5A}" type="parTrans" cxnId="{CDC99056-CFE4-4F3C-88AD-75705A556B52}">
      <dgm:prSet/>
      <dgm:spPr/>
      <dgm:t>
        <a:bodyPr/>
        <a:lstStyle/>
        <a:p>
          <a:endParaRPr lang="en-US"/>
        </a:p>
      </dgm:t>
    </dgm:pt>
    <dgm:pt modelId="{4C465267-4D4D-4E03-B372-20D2E2F6498F}" type="sibTrans" cxnId="{CDC99056-CFE4-4F3C-88AD-75705A556B52}">
      <dgm:prSet/>
      <dgm:spPr/>
      <dgm:t>
        <a:bodyPr/>
        <a:lstStyle/>
        <a:p>
          <a:endParaRPr lang="en-US"/>
        </a:p>
      </dgm:t>
    </dgm:pt>
    <dgm:pt modelId="{55CEAD6C-3D7D-45C3-BE0B-94D6C6E2CFB7}">
      <dgm:prSet/>
      <dgm:spPr/>
      <dgm:t>
        <a:bodyPr/>
        <a:lstStyle/>
        <a:p>
          <a:r>
            <a:rPr lang="pl-PL" b="0" dirty="0" err="1"/>
            <a:t>Grundaufbau</a:t>
          </a:r>
          <a:r>
            <a:rPr lang="pl-PL" b="0" dirty="0"/>
            <a:t> der </a:t>
          </a:r>
          <a:r>
            <a:rPr lang="pl-PL" b="0" dirty="0" err="1"/>
            <a:t>bilanz</a:t>
          </a:r>
          <a:endParaRPr lang="en-US" b="0" dirty="0"/>
        </a:p>
      </dgm:t>
    </dgm:pt>
    <dgm:pt modelId="{F92EF66F-C8B6-4618-9B7A-B525210F24BB}" type="parTrans" cxnId="{201F1460-62E0-413B-834A-D211115DD4A5}">
      <dgm:prSet/>
      <dgm:spPr/>
      <dgm:t>
        <a:bodyPr/>
        <a:lstStyle/>
        <a:p>
          <a:endParaRPr lang="en-US"/>
        </a:p>
      </dgm:t>
    </dgm:pt>
    <dgm:pt modelId="{EB645F37-6840-44B0-A799-81AF9161B85F}" type="sibTrans" cxnId="{201F1460-62E0-413B-834A-D211115DD4A5}">
      <dgm:prSet/>
      <dgm:spPr/>
      <dgm:t>
        <a:bodyPr/>
        <a:lstStyle/>
        <a:p>
          <a:endParaRPr lang="en-US"/>
        </a:p>
      </dgm:t>
    </dgm:pt>
    <dgm:pt modelId="{10D09A30-1575-418C-B527-9CA43F435A69}">
      <dgm:prSet/>
      <dgm:spPr/>
      <dgm:t>
        <a:bodyPr/>
        <a:lstStyle/>
        <a:p>
          <a:r>
            <a:rPr lang="pl-PL" b="0" dirty="0" err="1"/>
            <a:t>Beispiel</a:t>
          </a:r>
          <a:r>
            <a:rPr lang="pl-PL" b="0" dirty="0"/>
            <a:t> </a:t>
          </a:r>
          <a:r>
            <a:rPr lang="pl-PL" b="0" dirty="0" err="1"/>
            <a:t>Bilanz</a:t>
          </a:r>
          <a:endParaRPr lang="pl-PL" b="0" dirty="0"/>
        </a:p>
      </dgm:t>
    </dgm:pt>
    <dgm:pt modelId="{3E7043C9-3B8A-4C41-9F9A-3311AB43812B}" type="parTrans" cxnId="{026DEDBD-F72A-4C13-8FCC-5327B385D16C}">
      <dgm:prSet/>
      <dgm:spPr/>
      <dgm:t>
        <a:bodyPr/>
        <a:lstStyle/>
        <a:p>
          <a:endParaRPr lang="en-US"/>
        </a:p>
      </dgm:t>
    </dgm:pt>
    <dgm:pt modelId="{D00E3B85-9C9D-4FE8-B241-6D596BE590B0}" type="sibTrans" cxnId="{026DEDBD-F72A-4C13-8FCC-5327B385D16C}">
      <dgm:prSet/>
      <dgm:spPr/>
      <dgm:t>
        <a:bodyPr/>
        <a:lstStyle/>
        <a:p>
          <a:endParaRPr lang="en-US"/>
        </a:p>
      </dgm:t>
    </dgm:pt>
    <dgm:pt modelId="{DB0CFDEA-E8CC-4445-B7CA-3EC83B261B3E}">
      <dgm:prSet/>
      <dgm:spPr/>
      <dgm:t>
        <a:bodyPr/>
        <a:lstStyle/>
        <a:p>
          <a:r>
            <a:rPr lang="de-DE" b="0" dirty="0"/>
            <a:t>In der Bilanz enthaltene Informationen</a:t>
          </a:r>
          <a:endParaRPr lang="en-US" b="0" dirty="0"/>
        </a:p>
      </dgm:t>
    </dgm:pt>
    <dgm:pt modelId="{93C5C211-4031-455C-B11E-9B15BBD8ADAB}" type="parTrans" cxnId="{473840CC-E71C-4EC2-8DAA-9FD548C9D053}">
      <dgm:prSet/>
      <dgm:spPr/>
      <dgm:t>
        <a:bodyPr/>
        <a:lstStyle/>
        <a:p>
          <a:endParaRPr lang="en-US"/>
        </a:p>
      </dgm:t>
    </dgm:pt>
    <dgm:pt modelId="{5932661B-0587-4170-B4E9-7E70B430F5E2}" type="sibTrans" cxnId="{473840CC-E71C-4EC2-8DAA-9FD548C9D053}">
      <dgm:prSet/>
      <dgm:spPr/>
      <dgm:t>
        <a:bodyPr/>
        <a:lstStyle/>
        <a:p>
          <a:endParaRPr lang="en-US"/>
        </a:p>
      </dgm:t>
    </dgm:pt>
    <dgm:pt modelId="{FA5F3924-6D35-488C-A9B4-C4519102531E}">
      <dgm:prSet/>
      <dgm:spPr/>
      <dgm:t>
        <a:bodyPr/>
        <a:lstStyle/>
        <a:p>
          <a:r>
            <a:rPr lang="pl-PL" b="0" dirty="0" err="1"/>
            <a:t>Bilanzanalyse</a:t>
          </a:r>
          <a:endParaRPr lang="en-US" b="0" dirty="0"/>
        </a:p>
      </dgm:t>
    </dgm:pt>
    <dgm:pt modelId="{39C16A8F-C7DE-4DDF-A531-7BF064ECE893}" type="parTrans" cxnId="{59779297-8A08-488B-8302-2701CBF6F018}">
      <dgm:prSet/>
      <dgm:spPr/>
      <dgm:t>
        <a:bodyPr/>
        <a:lstStyle/>
        <a:p>
          <a:endParaRPr lang="en-US"/>
        </a:p>
      </dgm:t>
    </dgm:pt>
    <dgm:pt modelId="{9EA5EFA1-D74D-4F8D-8712-F957C2ECF4A7}" type="sibTrans" cxnId="{59779297-8A08-488B-8302-2701CBF6F018}">
      <dgm:prSet/>
      <dgm:spPr/>
      <dgm:t>
        <a:bodyPr/>
        <a:lstStyle/>
        <a:p>
          <a:endParaRPr lang="en-US"/>
        </a:p>
      </dgm:t>
    </dgm:pt>
    <dgm:pt modelId="{38B926C6-E9BA-4593-97A4-442F29558FD6}">
      <dgm:prSet/>
      <dgm:spPr/>
      <dgm:t>
        <a:bodyPr/>
        <a:lstStyle/>
        <a:p>
          <a:r>
            <a:rPr lang="pl-PL" dirty="0" err="1"/>
            <a:t>Literaturverzeichnis</a:t>
          </a:r>
          <a:endParaRPr lang="en-US" dirty="0"/>
        </a:p>
      </dgm:t>
    </dgm:pt>
    <dgm:pt modelId="{2D12A424-3F55-400B-A119-01E0454CBAB6}" type="parTrans" cxnId="{734EBB47-2A8A-4BCC-B5D0-64B31A9F7BF5}">
      <dgm:prSet/>
      <dgm:spPr/>
      <dgm:t>
        <a:bodyPr/>
        <a:lstStyle/>
        <a:p>
          <a:endParaRPr lang="en-US"/>
        </a:p>
      </dgm:t>
    </dgm:pt>
    <dgm:pt modelId="{E8FB0194-54A5-460A-A73A-4E61A9083A57}" type="sibTrans" cxnId="{734EBB47-2A8A-4BCC-B5D0-64B31A9F7BF5}">
      <dgm:prSet/>
      <dgm:spPr/>
      <dgm:t>
        <a:bodyPr/>
        <a:lstStyle/>
        <a:p>
          <a:endParaRPr lang="en-US"/>
        </a:p>
      </dgm:t>
    </dgm:pt>
    <dgm:pt modelId="{B59BBB15-EC53-4022-A2DF-B3847ADD25CD}">
      <dgm:prSet/>
      <dgm:spPr/>
      <dgm:t>
        <a:bodyPr/>
        <a:lstStyle/>
        <a:p>
          <a:r>
            <a:rPr lang="pl-PL" b="0" dirty="0" err="1"/>
            <a:t>Bilanz</a:t>
          </a:r>
          <a:r>
            <a:rPr lang="pl-PL" b="0" dirty="0"/>
            <a:t> im </a:t>
          </a:r>
          <a:r>
            <a:rPr lang="pl-PL" b="0" dirty="0" err="1"/>
            <a:t>Jahresbericht</a:t>
          </a:r>
          <a:endParaRPr lang="pl-PL" b="0" dirty="0"/>
        </a:p>
      </dgm:t>
    </dgm:pt>
    <dgm:pt modelId="{17645844-26A4-453A-88BA-45A83ED02D0F}" type="parTrans" cxnId="{B957F5DE-6471-4667-8FD4-760F6D0AB40B}">
      <dgm:prSet/>
      <dgm:spPr/>
      <dgm:t>
        <a:bodyPr/>
        <a:lstStyle/>
        <a:p>
          <a:endParaRPr lang="pl-PL"/>
        </a:p>
      </dgm:t>
    </dgm:pt>
    <dgm:pt modelId="{B59C263F-27DE-4385-9368-286682B9D6E5}" type="sibTrans" cxnId="{B957F5DE-6471-4667-8FD4-760F6D0AB40B}">
      <dgm:prSet/>
      <dgm:spPr/>
      <dgm:t>
        <a:bodyPr/>
        <a:lstStyle/>
        <a:p>
          <a:endParaRPr lang="pl-PL"/>
        </a:p>
      </dgm:t>
    </dgm:pt>
    <dgm:pt modelId="{610713D7-63B8-437E-BDCA-55A0BF6605B0}">
      <dgm:prSet/>
      <dgm:spPr/>
      <dgm:t>
        <a:bodyPr/>
        <a:lstStyle/>
        <a:p>
          <a:r>
            <a:rPr lang="pl-PL" b="0" smtClean="0">
              <a:latin typeface="+mn-lt"/>
            </a:rPr>
            <a:t>Wortschatz</a:t>
          </a:r>
          <a:endParaRPr lang="en-US" b="0" dirty="0"/>
        </a:p>
      </dgm:t>
    </dgm:pt>
    <dgm:pt modelId="{DFE00E71-ADF9-4902-B5EF-FB8E7F8AE76C}" type="parTrans" cxnId="{16D2AA61-3199-4E81-85EB-4FCC3E85226E}">
      <dgm:prSet/>
      <dgm:spPr/>
      <dgm:t>
        <a:bodyPr/>
        <a:lstStyle/>
        <a:p>
          <a:endParaRPr lang="pl-PL"/>
        </a:p>
      </dgm:t>
    </dgm:pt>
    <dgm:pt modelId="{4D0A7417-32C8-448A-89DD-E2DA4DF6013E}" type="sibTrans" cxnId="{16D2AA61-3199-4E81-85EB-4FCC3E85226E}">
      <dgm:prSet/>
      <dgm:spPr/>
      <dgm:t>
        <a:bodyPr/>
        <a:lstStyle/>
        <a:p>
          <a:endParaRPr lang="pl-PL"/>
        </a:p>
      </dgm:t>
    </dgm:pt>
    <dgm:pt modelId="{584C51DB-3813-4F05-A770-2AD2AF374712}" type="pres">
      <dgm:prSet presAssocID="{7E761637-A583-4282-83CA-2B668BD2618E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pl-PL"/>
        </a:p>
      </dgm:t>
    </dgm:pt>
    <dgm:pt modelId="{40C83749-68E6-4C5C-9A1E-EF865E070E06}" type="pres">
      <dgm:prSet presAssocID="{629A3ACD-25A5-42CF-8B3A-E2C8D959429D}" presName="thickLine" presStyleLbl="alignNode1" presStyleIdx="0" presStyleCnt="9"/>
      <dgm:spPr/>
    </dgm:pt>
    <dgm:pt modelId="{5C48546E-0495-46BA-B0E7-14134E691C9A}" type="pres">
      <dgm:prSet presAssocID="{629A3ACD-25A5-42CF-8B3A-E2C8D959429D}" presName="horz1" presStyleCnt="0"/>
      <dgm:spPr/>
    </dgm:pt>
    <dgm:pt modelId="{7CEC9765-C154-4A27-9B52-13CBF1219FCB}" type="pres">
      <dgm:prSet presAssocID="{629A3ACD-25A5-42CF-8B3A-E2C8D959429D}" presName="tx1" presStyleLbl="revTx" presStyleIdx="0" presStyleCnt="9"/>
      <dgm:spPr/>
      <dgm:t>
        <a:bodyPr/>
        <a:lstStyle/>
        <a:p>
          <a:endParaRPr lang="pl-PL"/>
        </a:p>
      </dgm:t>
    </dgm:pt>
    <dgm:pt modelId="{8E7FD76D-A4A1-4A27-90C6-00035254EAB5}" type="pres">
      <dgm:prSet presAssocID="{629A3ACD-25A5-42CF-8B3A-E2C8D959429D}" presName="vert1" presStyleCnt="0"/>
      <dgm:spPr/>
    </dgm:pt>
    <dgm:pt modelId="{DB148F9B-1C8D-4C4A-BBF5-08703E22CBFF}" type="pres">
      <dgm:prSet presAssocID="{70E0B5BF-F7C0-4614-9A3B-27A5B2846194}" presName="thickLine" presStyleLbl="alignNode1" presStyleIdx="1" presStyleCnt="9"/>
      <dgm:spPr/>
    </dgm:pt>
    <dgm:pt modelId="{7817E64A-7DEE-46A0-A714-378A8467D1BE}" type="pres">
      <dgm:prSet presAssocID="{70E0B5BF-F7C0-4614-9A3B-27A5B2846194}" presName="horz1" presStyleCnt="0"/>
      <dgm:spPr/>
    </dgm:pt>
    <dgm:pt modelId="{14F13B7B-A7F4-4174-9E98-A9B454649376}" type="pres">
      <dgm:prSet presAssocID="{70E0B5BF-F7C0-4614-9A3B-27A5B2846194}" presName="tx1" presStyleLbl="revTx" presStyleIdx="1" presStyleCnt="9"/>
      <dgm:spPr/>
      <dgm:t>
        <a:bodyPr/>
        <a:lstStyle/>
        <a:p>
          <a:endParaRPr lang="pl-PL"/>
        </a:p>
      </dgm:t>
    </dgm:pt>
    <dgm:pt modelId="{C826EFE6-0917-47CC-B917-300544BF1EB1}" type="pres">
      <dgm:prSet presAssocID="{70E0B5BF-F7C0-4614-9A3B-27A5B2846194}" presName="vert1" presStyleCnt="0"/>
      <dgm:spPr/>
    </dgm:pt>
    <dgm:pt modelId="{BC8D6DC4-036A-4089-BA54-4FC278B6AE6F}" type="pres">
      <dgm:prSet presAssocID="{55CEAD6C-3D7D-45C3-BE0B-94D6C6E2CFB7}" presName="thickLine" presStyleLbl="alignNode1" presStyleIdx="2" presStyleCnt="9"/>
      <dgm:spPr/>
    </dgm:pt>
    <dgm:pt modelId="{A3DD10C0-D255-48C3-89E7-364C71053C3A}" type="pres">
      <dgm:prSet presAssocID="{55CEAD6C-3D7D-45C3-BE0B-94D6C6E2CFB7}" presName="horz1" presStyleCnt="0"/>
      <dgm:spPr/>
    </dgm:pt>
    <dgm:pt modelId="{C5EFFD75-6A3E-43BE-9886-50BD6EC50464}" type="pres">
      <dgm:prSet presAssocID="{55CEAD6C-3D7D-45C3-BE0B-94D6C6E2CFB7}" presName="tx1" presStyleLbl="revTx" presStyleIdx="2" presStyleCnt="9"/>
      <dgm:spPr/>
      <dgm:t>
        <a:bodyPr/>
        <a:lstStyle/>
        <a:p>
          <a:endParaRPr lang="pl-PL"/>
        </a:p>
      </dgm:t>
    </dgm:pt>
    <dgm:pt modelId="{49B1163D-AF8C-40ED-9B9F-274D1118BCCD}" type="pres">
      <dgm:prSet presAssocID="{55CEAD6C-3D7D-45C3-BE0B-94D6C6E2CFB7}" presName="vert1" presStyleCnt="0"/>
      <dgm:spPr/>
    </dgm:pt>
    <dgm:pt modelId="{663F2CC9-8BAC-42C9-81CC-61E588F0027B}" type="pres">
      <dgm:prSet presAssocID="{10D09A30-1575-418C-B527-9CA43F435A69}" presName="thickLine" presStyleLbl="alignNode1" presStyleIdx="3" presStyleCnt="9"/>
      <dgm:spPr/>
    </dgm:pt>
    <dgm:pt modelId="{02474723-4806-46DF-9765-EA3A85B2F83A}" type="pres">
      <dgm:prSet presAssocID="{10D09A30-1575-418C-B527-9CA43F435A69}" presName="horz1" presStyleCnt="0"/>
      <dgm:spPr/>
    </dgm:pt>
    <dgm:pt modelId="{40EDF6FC-B204-4996-9939-57FF9E6B2B41}" type="pres">
      <dgm:prSet presAssocID="{10D09A30-1575-418C-B527-9CA43F435A69}" presName="tx1" presStyleLbl="revTx" presStyleIdx="3" presStyleCnt="9"/>
      <dgm:spPr/>
      <dgm:t>
        <a:bodyPr/>
        <a:lstStyle/>
        <a:p>
          <a:endParaRPr lang="pl-PL"/>
        </a:p>
      </dgm:t>
    </dgm:pt>
    <dgm:pt modelId="{2C18DDC8-255A-4B63-A7C8-295530B8DA15}" type="pres">
      <dgm:prSet presAssocID="{10D09A30-1575-418C-B527-9CA43F435A69}" presName="vert1" presStyleCnt="0"/>
      <dgm:spPr/>
    </dgm:pt>
    <dgm:pt modelId="{B81FBB8B-875C-47FE-9EE3-2CBF28A47C90}" type="pres">
      <dgm:prSet presAssocID="{B59BBB15-EC53-4022-A2DF-B3847ADD25CD}" presName="thickLine" presStyleLbl="alignNode1" presStyleIdx="4" presStyleCnt="9"/>
      <dgm:spPr/>
    </dgm:pt>
    <dgm:pt modelId="{1818109B-DA83-460F-982F-44F3CAB5047F}" type="pres">
      <dgm:prSet presAssocID="{B59BBB15-EC53-4022-A2DF-B3847ADD25CD}" presName="horz1" presStyleCnt="0"/>
      <dgm:spPr/>
    </dgm:pt>
    <dgm:pt modelId="{11094DB2-CA7C-44BF-94FA-5C3893A6063E}" type="pres">
      <dgm:prSet presAssocID="{B59BBB15-EC53-4022-A2DF-B3847ADD25CD}" presName="tx1" presStyleLbl="revTx" presStyleIdx="4" presStyleCnt="9"/>
      <dgm:spPr/>
      <dgm:t>
        <a:bodyPr/>
        <a:lstStyle/>
        <a:p>
          <a:endParaRPr lang="pl-PL"/>
        </a:p>
      </dgm:t>
    </dgm:pt>
    <dgm:pt modelId="{2B0734BA-4526-4595-8DC1-75C35763839F}" type="pres">
      <dgm:prSet presAssocID="{B59BBB15-EC53-4022-A2DF-B3847ADD25CD}" presName="vert1" presStyleCnt="0"/>
      <dgm:spPr/>
    </dgm:pt>
    <dgm:pt modelId="{7768C061-19F6-40C8-B88B-61F14503028C}" type="pres">
      <dgm:prSet presAssocID="{DB0CFDEA-E8CC-4445-B7CA-3EC83B261B3E}" presName="thickLine" presStyleLbl="alignNode1" presStyleIdx="5" presStyleCnt="9"/>
      <dgm:spPr/>
    </dgm:pt>
    <dgm:pt modelId="{29976342-626B-4C94-A73D-638DB866070C}" type="pres">
      <dgm:prSet presAssocID="{DB0CFDEA-E8CC-4445-B7CA-3EC83B261B3E}" presName="horz1" presStyleCnt="0"/>
      <dgm:spPr/>
    </dgm:pt>
    <dgm:pt modelId="{669C5B62-1F07-401E-889D-79545D1AF9AA}" type="pres">
      <dgm:prSet presAssocID="{DB0CFDEA-E8CC-4445-B7CA-3EC83B261B3E}" presName="tx1" presStyleLbl="revTx" presStyleIdx="5" presStyleCnt="9"/>
      <dgm:spPr/>
      <dgm:t>
        <a:bodyPr/>
        <a:lstStyle/>
        <a:p>
          <a:endParaRPr lang="pl-PL"/>
        </a:p>
      </dgm:t>
    </dgm:pt>
    <dgm:pt modelId="{80F9490A-FFA5-47A4-A513-0A1DC3699BEB}" type="pres">
      <dgm:prSet presAssocID="{DB0CFDEA-E8CC-4445-B7CA-3EC83B261B3E}" presName="vert1" presStyleCnt="0"/>
      <dgm:spPr/>
    </dgm:pt>
    <dgm:pt modelId="{274DB915-6D3D-4E00-A3A0-01423067559B}" type="pres">
      <dgm:prSet presAssocID="{FA5F3924-6D35-488C-A9B4-C4519102531E}" presName="thickLine" presStyleLbl="alignNode1" presStyleIdx="6" presStyleCnt="9"/>
      <dgm:spPr/>
    </dgm:pt>
    <dgm:pt modelId="{35FFD2B2-E15F-4FEF-931E-672ACDE15293}" type="pres">
      <dgm:prSet presAssocID="{FA5F3924-6D35-488C-A9B4-C4519102531E}" presName="horz1" presStyleCnt="0"/>
      <dgm:spPr/>
    </dgm:pt>
    <dgm:pt modelId="{AB0645D9-1E79-4393-8DD2-5E9D5E6CA796}" type="pres">
      <dgm:prSet presAssocID="{FA5F3924-6D35-488C-A9B4-C4519102531E}" presName="tx1" presStyleLbl="revTx" presStyleIdx="6" presStyleCnt="9"/>
      <dgm:spPr/>
      <dgm:t>
        <a:bodyPr/>
        <a:lstStyle/>
        <a:p>
          <a:endParaRPr lang="pl-PL"/>
        </a:p>
      </dgm:t>
    </dgm:pt>
    <dgm:pt modelId="{F7A51EE7-C764-480E-97B1-160132016034}" type="pres">
      <dgm:prSet presAssocID="{FA5F3924-6D35-488C-A9B4-C4519102531E}" presName="vert1" presStyleCnt="0"/>
      <dgm:spPr/>
    </dgm:pt>
    <dgm:pt modelId="{A90419EA-0767-4F8A-A04B-DA1F77EB498F}" type="pres">
      <dgm:prSet presAssocID="{610713D7-63B8-437E-BDCA-55A0BF6605B0}" presName="thickLine" presStyleLbl="alignNode1" presStyleIdx="7" presStyleCnt="9"/>
      <dgm:spPr/>
    </dgm:pt>
    <dgm:pt modelId="{8DF68088-FE4B-49B6-8463-92278ED61B57}" type="pres">
      <dgm:prSet presAssocID="{610713D7-63B8-437E-BDCA-55A0BF6605B0}" presName="horz1" presStyleCnt="0"/>
      <dgm:spPr/>
    </dgm:pt>
    <dgm:pt modelId="{822EB9DA-8297-465E-A59B-CA435C60DDEE}" type="pres">
      <dgm:prSet presAssocID="{610713D7-63B8-437E-BDCA-55A0BF6605B0}" presName="tx1" presStyleLbl="revTx" presStyleIdx="7" presStyleCnt="9"/>
      <dgm:spPr/>
      <dgm:t>
        <a:bodyPr/>
        <a:lstStyle/>
        <a:p>
          <a:endParaRPr lang="pl-PL"/>
        </a:p>
      </dgm:t>
    </dgm:pt>
    <dgm:pt modelId="{19770AC8-CDF8-4BB0-8813-A4F54CE3678A}" type="pres">
      <dgm:prSet presAssocID="{610713D7-63B8-437E-BDCA-55A0BF6605B0}" presName="vert1" presStyleCnt="0"/>
      <dgm:spPr/>
    </dgm:pt>
    <dgm:pt modelId="{9EE3EE6E-4993-4E43-B0F8-365B6717C02A}" type="pres">
      <dgm:prSet presAssocID="{38B926C6-E9BA-4593-97A4-442F29558FD6}" presName="thickLine" presStyleLbl="alignNode1" presStyleIdx="8" presStyleCnt="9"/>
      <dgm:spPr/>
    </dgm:pt>
    <dgm:pt modelId="{034D7A34-8211-4EA4-8300-116F3C068CA7}" type="pres">
      <dgm:prSet presAssocID="{38B926C6-E9BA-4593-97A4-442F29558FD6}" presName="horz1" presStyleCnt="0"/>
      <dgm:spPr/>
    </dgm:pt>
    <dgm:pt modelId="{4ACA63F1-751D-44C4-B421-727D44A731BF}" type="pres">
      <dgm:prSet presAssocID="{38B926C6-E9BA-4593-97A4-442F29558FD6}" presName="tx1" presStyleLbl="revTx" presStyleIdx="8" presStyleCnt="9"/>
      <dgm:spPr/>
      <dgm:t>
        <a:bodyPr/>
        <a:lstStyle/>
        <a:p>
          <a:endParaRPr lang="pl-PL"/>
        </a:p>
      </dgm:t>
    </dgm:pt>
    <dgm:pt modelId="{87695F7D-B4AE-43C4-8CE4-814E69C1FCBF}" type="pres">
      <dgm:prSet presAssocID="{38B926C6-E9BA-4593-97A4-442F29558FD6}" presName="vert1" presStyleCnt="0"/>
      <dgm:spPr/>
    </dgm:pt>
  </dgm:ptLst>
  <dgm:cxnLst>
    <dgm:cxn modelId="{473840CC-E71C-4EC2-8DAA-9FD548C9D053}" srcId="{7E761637-A583-4282-83CA-2B668BD2618E}" destId="{DB0CFDEA-E8CC-4445-B7CA-3EC83B261B3E}" srcOrd="5" destOrd="0" parTransId="{93C5C211-4031-455C-B11E-9B15BBD8ADAB}" sibTransId="{5932661B-0587-4170-B4E9-7E70B430F5E2}"/>
    <dgm:cxn modelId="{7F0A5182-B9BF-4C6B-99DA-253565239A35}" type="presOf" srcId="{B59BBB15-EC53-4022-A2DF-B3847ADD25CD}" destId="{11094DB2-CA7C-44BF-94FA-5C3893A6063E}" srcOrd="0" destOrd="0" presId="urn:microsoft.com/office/officeart/2008/layout/LinedList"/>
    <dgm:cxn modelId="{10CB737E-43CF-4C1F-8B41-769EEB35B5B8}" srcId="{7E761637-A583-4282-83CA-2B668BD2618E}" destId="{629A3ACD-25A5-42CF-8B3A-E2C8D959429D}" srcOrd="0" destOrd="0" parTransId="{195C663C-1291-42F8-87E5-9A679D6D71DE}" sibTransId="{125E9F5F-9407-4624-A63F-5A33E583BF07}"/>
    <dgm:cxn modelId="{B1E018F9-39E0-409D-BF59-55AC0294BBBD}" type="presOf" srcId="{FA5F3924-6D35-488C-A9B4-C4519102531E}" destId="{AB0645D9-1E79-4393-8DD2-5E9D5E6CA796}" srcOrd="0" destOrd="0" presId="urn:microsoft.com/office/officeart/2008/layout/LinedList"/>
    <dgm:cxn modelId="{16D2AA61-3199-4E81-85EB-4FCC3E85226E}" srcId="{7E761637-A583-4282-83CA-2B668BD2618E}" destId="{610713D7-63B8-437E-BDCA-55A0BF6605B0}" srcOrd="7" destOrd="0" parTransId="{DFE00E71-ADF9-4902-B5EF-FB8E7F8AE76C}" sibTransId="{4D0A7417-32C8-448A-89DD-E2DA4DF6013E}"/>
    <dgm:cxn modelId="{4F091029-0752-4AEC-B309-8AE7A3CFB4CF}" type="presOf" srcId="{DB0CFDEA-E8CC-4445-B7CA-3EC83B261B3E}" destId="{669C5B62-1F07-401E-889D-79545D1AF9AA}" srcOrd="0" destOrd="0" presId="urn:microsoft.com/office/officeart/2008/layout/LinedList"/>
    <dgm:cxn modelId="{51409EBE-501E-46A5-8312-451E8DD068A8}" type="presOf" srcId="{55CEAD6C-3D7D-45C3-BE0B-94D6C6E2CFB7}" destId="{C5EFFD75-6A3E-43BE-9886-50BD6EC50464}" srcOrd="0" destOrd="0" presId="urn:microsoft.com/office/officeart/2008/layout/LinedList"/>
    <dgm:cxn modelId="{59779297-8A08-488B-8302-2701CBF6F018}" srcId="{7E761637-A583-4282-83CA-2B668BD2618E}" destId="{FA5F3924-6D35-488C-A9B4-C4519102531E}" srcOrd="6" destOrd="0" parTransId="{39C16A8F-C7DE-4DDF-A531-7BF064ECE893}" sibTransId="{9EA5EFA1-D74D-4F8D-8712-F957C2ECF4A7}"/>
    <dgm:cxn modelId="{B957F5DE-6471-4667-8FD4-760F6D0AB40B}" srcId="{7E761637-A583-4282-83CA-2B668BD2618E}" destId="{B59BBB15-EC53-4022-A2DF-B3847ADD25CD}" srcOrd="4" destOrd="0" parTransId="{17645844-26A4-453A-88BA-45A83ED02D0F}" sibTransId="{B59C263F-27DE-4385-9368-286682B9D6E5}"/>
    <dgm:cxn modelId="{1981FC86-4736-4C98-88D8-962F958D75CA}" type="presOf" srcId="{7E761637-A583-4282-83CA-2B668BD2618E}" destId="{584C51DB-3813-4F05-A770-2AD2AF374712}" srcOrd="0" destOrd="0" presId="urn:microsoft.com/office/officeart/2008/layout/LinedList"/>
    <dgm:cxn modelId="{CDC99056-CFE4-4F3C-88AD-75705A556B52}" srcId="{7E761637-A583-4282-83CA-2B668BD2618E}" destId="{70E0B5BF-F7C0-4614-9A3B-27A5B2846194}" srcOrd="1" destOrd="0" parTransId="{A5588CD3-D137-4EB5-A674-FF8CAAE7DA5A}" sibTransId="{4C465267-4D4D-4E03-B372-20D2E2F6498F}"/>
    <dgm:cxn modelId="{026DEDBD-F72A-4C13-8FCC-5327B385D16C}" srcId="{7E761637-A583-4282-83CA-2B668BD2618E}" destId="{10D09A30-1575-418C-B527-9CA43F435A69}" srcOrd="3" destOrd="0" parTransId="{3E7043C9-3B8A-4C41-9F9A-3311AB43812B}" sibTransId="{D00E3B85-9C9D-4FE8-B241-6D596BE590B0}"/>
    <dgm:cxn modelId="{B8BBF4B0-F0A7-42B3-9B78-52F52DF11FBA}" type="presOf" srcId="{70E0B5BF-F7C0-4614-9A3B-27A5B2846194}" destId="{14F13B7B-A7F4-4174-9E98-A9B454649376}" srcOrd="0" destOrd="0" presId="urn:microsoft.com/office/officeart/2008/layout/LinedList"/>
    <dgm:cxn modelId="{734EBB47-2A8A-4BCC-B5D0-64B31A9F7BF5}" srcId="{7E761637-A583-4282-83CA-2B668BD2618E}" destId="{38B926C6-E9BA-4593-97A4-442F29558FD6}" srcOrd="8" destOrd="0" parTransId="{2D12A424-3F55-400B-A119-01E0454CBAB6}" sibTransId="{E8FB0194-54A5-460A-A73A-4E61A9083A57}"/>
    <dgm:cxn modelId="{320FD004-D47F-41A1-913B-A45B7D14DAAB}" type="presOf" srcId="{38B926C6-E9BA-4593-97A4-442F29558FD6}" destId="{4ACA63F1-751D-44C4-B421-727D44A731BF}" srcOrd="0" destOrd="0" presId="urn:microsoft.com/office/officeart/2008/layout/LinedList"/>
    <dgm:cxn modelId="{12467E73-C744-42FA-A224-4C8C96AE8CAA}" type="presOf" srcId="{629A3ACD-25A5-42CF-8B3A-E2C8D959429D}" destId="{7CEC9765-C154-4A27-9B52-13CBF1219FCB}" srcOrd="0" destOrd="0" presId="urn:microsoft.com/office/officeart/2008/layout/LinedList"/>
    <dgm:cxn modelId="{78C0D955-F47B-49B7-B005-6E0DD8132506}" type="presOf" srcId="{10D09A30-1575-418C-B527-9CA43F435A69}" destId="{40EDF6FC-B204-4996-9939-57FF9E6B2B41}" srcOrd="0" destOrd="0" presId="urn:microsoft.com/office/officeart/2008/layout/LinedList"/>
    <dgm:cxn modelId="{B7751650-B7FB-45DF-8A6E-2131AE995ABD}" type="presOf" srcId="{610713D7-63B8-437E-BDCA-55A0BF6605B0}" destId="{822EB9DA-8297-465E-A59B-CA435C60DDEE}" srcOrd="0" destOrd="0" presId="urn:microsoft.com/office/officeart/2008/layout/LinedList"/>
    <dgm:cxn modelId="{201F1460-62E0-413B-834A-D211115DD4A5}" srcId="{7E761637-A583-4282-83CA-2B668BD2618E}" destId="{55CEAD6C-3D7D-45C3-BE0B-94D6C6E2CFB7}" srcOrd="2" destOrd="0" parTransId="{F92EF66F-C8B6-4618-9B7A-B525210F24BB}" sibTransId="{EB645F37-6840-44B0-A799-81AF9161B85F}"/>
    <dgm:cxn modelId="{1EF53BAB-194E-4398-AAC6-50799F7BDA30}" type="presParOf" srcId="{584C51DB-3813-4F05-A770-2AD2AF374712}" destId="{40C83749-68E6-4C5C-9A1E-EF865E070E06}" srcOrd="0" destOrd="0" presId="urn:microsoft.com/office/officeart/2008/layout/LinedList"/>
    <dgm:cxn modelId="{21D1AEBF-8DA2-4749-AD28-FA99FC059258}" type="presParOf" srcId="{584C51DB-3813-4F05-A770-2AD2AF374712}" destId="{5C48546E-0495-46BA-B0E7-14134E691C9A}" srcOrd="1" destOrd="0" presId="urn:microsoft.com/office/officeart/2008/layout/LinedList"/>
    <dgm:cxn modelId="{D6C390B6-7CCF-4990-9D18-742F91D19D3A}" type="presParOf" srcId="{5C48546E-0495-46BA-B0E7-14134E691C9A}" destId="{7CEC9765-C154-4A27-9B52-13CBF1219FCB}" srcOrd="0" destOrd="0" presId="urn:microsoft.com/office/officeart/2008/layout/LinedList"/>
    <dgm:cxn modelId="{4FBB9A8A-1EE2-471B-B568-F76B99679A98}" type="presParOf" srcId="{5C48546E-0495-46BA-B0E7-14134E691C9A}" destId="{8E7FD76D-A4A1-4A27-90C6-00035254EAB5}" srcOrd="1" destOrd="0" presId="urn:microsoft.com/office/officeart/2008/layout/LinedList"/>
    <dgm:cxn modelId="{3E719F79-CEB6-44BE-9C72-523B2F801592}" type="presParOf" srcId="{584C51DB-3813-4F05-A770-2AD2AF374712}" destId="{DB148F9B-1C8D-4C4A-BBF5-08703E22CBFF}" srcOrd="2" destOrd="0" presId="urn:microsoft.com/office/officeart/2008/layout/LinedList"/>
    <dgm:cxn modelId="{18C7F5E6-0D24-4003-BA0E-4BA8060C5A2C}" type="presParOf" srcId="{584C51DB-3813-4F05-A770-2AD2AF374712}" destId="{7817E64A-7DEE-46A0-A714-378A8467D1BE}" srcOrd="3" destOrd="0" presId="urn:microsoft.com/office/officeart/2008/layout/LinedList"/>
    <dgm:cxn modelId="{A6E2A405-1530-465B-BCF5-F16D659A115B}" type="presParOf" srcId="{7817E64A-7DEE-46A0-A714-378A8467D1BE}" destId="{14F13B7B-A7F4-4174-9E98-A9B454649376}" srcOrd="0" destOrd="0" presId="urn:microsoft.com/office/officeart/2008/layout/LinedList"/>
    <dgm:cxn modelId="{2C68CA1A-62C5-48CF-BA5E-355B3D05A8ED}" type="presParOf" srcId="{7817E64A-7DEE-46A0-A714-378A8467D1BE}" destId="{C826EFE6-0917-47CC-B917-300544BF1EB1}" srcOrd="1" destOrd="0" presId="urn:microsoft.com/office/officeart/2008/layout/LinedList"/>
    <dgm:cxn modelId="{A6EB80CD-C176-48ED-9E5B-3502E0DB929A}" type="presParOf" srcId="{584C51DB-3813-4F05-A770-2AD2AF374712}" destId="{BC8D6DC4-036A-4089-BA54-4FC278B6AE6F}" srcOrd="4" destOrd="0" presId="urn:microsoft.com/office/officeart/2008/layout/LinedList"/>
    <dgm:cxn modelId="{951ECA58-8FE1-408F-BC28-1E50D0FC247C}" type="presParOf" srcId="{584C51DB-3813-4F05-A770-2AD2AF374712}" destId="{A3DD10C0-D255-48C3-89E7-364C71053C3A}" srcOrd="5" destOrd="0" presId="urn:microsoft.com/office/officeart/2008/layout/LinedList"/>
    <dgm:cxn modelId="{13BBACF6-E9BF-481A-B5BD-AE6946E3DABA}" type="presParOf" srcId="{A3DD10C0-D255-48C3-89E7-364C71053C3A}" destId="{C5EFFD75-6A3E-43BE-9886-50BD6EC50464}" srcOrd="0" destOrd="0" presId="urn:microsoft.com/office/officeart/2008/layout/LinedList"/>
    <dgm:cxn modelId="{DA950891-BEB2-45B9-ACF5-8DAB639A8669}" type="presParOf" srcId="{A3DD10C0-D255-48C3-89E7-364C71053C3A}" destId="{49B1163D-AF8C-40ED-9B9F-274D1118BCCD}" srcOrd="1" destOrd="0" presId="urn:microsoft.com/office/officeart/2008/layout/LinedList"/>
    <dgm:cxn modelId="{018AC232-B84F-46EC-BC23-14D21ECE581A}" type="presParOf" srcId="{584C51DB-3813-4F05-A770-2AD2AF374712}" destId="{663F2CC9-8BAC-42C9-81CC-61E588F0027B}" srcOrd="6" destOrd="0" presId="urn:microsoft.com/office/officeart/2008/layout/LinedList"/>
    <dgm:cxn modelId="{EFB97F70-EA56-440E-9BA5-B95FD3A9DD13}" type="presParOf" srcId="{584C51DB-3813-4F05-A770-2AD2AF374712}" destId="{02474723-4806-46DF-9765-EA3A85B2F83A}" srcOrd="7" destOrd="0" presId="urn:microsoft.com/office/officeart/2008/layout/LinedList"/>
    <dgm:cxn modelId="{693C0C25-67E0-4DB8-B49C-8E58FFF608A8}" type="presParOf" srcId="{02474723-4806-46DF-9765-EA3A85B2F83A}" destId="{40EDF6FC-B204-4996-9939-57FF9E6B2B41}" srcOrd="0" destOrd="0" presId="urn:microsoft.com/office/officeart/2008/layout/LinedList"/>
    <dgm:cxn modelId="{859C8763-C55C-4734-B8E7-0B04485D0D4C}" type="presParOf" srcId="{02474723-4806-46DF-9765-EA3A85B2F83A}" destId="{2C18DDC8-255A-4B63-A7C8-295530B8DA15}" srcOrd="1" destOrd="0" presId="urn:microsoft.com/office/officeart/2008/layout/LinedList"/>
    <dgm:cxn modelId="{218F2A72-BE89-4337-BB00-E892AA881AF0}" type="presParOf" srcId="{584C51DB-3813-4F05-A770-2AD2AF374712}" destId="{B81FBB8B-875C-47FE-9EE3-2CBF28A47C90}" srcOrd="8" destOrd="0" presId="urn:microsoft.com/office/officeart/2008/layout/LinedList"/>
    <dgm:cxn modelId="{1139D944-205D-43C5-B674-756D5BAA9892}" type="presParOf" srcId="{584C51DB-3813-4F05-A770-2AD2AF374712}" destId="{1818109B-DA83-460F-982F-44F3CAB5047F}" srcOrd="9" destOrd="0" presId="urn:microsoft.com/office/officeart/2008/layout/LinedList"/>
    <dgm:cxn modelId="{44FE29FB-CE68-4437-A283-714483677A7D}" type="presParOf" srcId="{1818109B-DA83-460F-982F-44F3CAB5047F}" destId="{11094DB2-CA7C-44BF-94FA-5C3893A6063E}" srcOrd="0" destOrd="0" presId="urn:microsoft.com/office/officeart/2008/layout/LinedList"/>
    <dgm:cxn modelId="{73ED2559-3688-4F6C-AEDD-2BE6B5FA974E}" type="presParOf" srcId="{1818109B-DA83-460F-982F-44F3CAB5047F}" destId="{2B0734BA-4526-4595-8DC1-75C35763839F}" srcOrd="1" destOrd="0" presId="urn:microsoft.com/office/officeart/2008/layout/LinedList"/>
    <dgm:cxn modelId="{6F0AE1FA-6B46-49D0-8088-1B7739778CBF}" type="presParOf" srcId="{584C51DB-3813-4F05-A770-2AD2AF374712}" destId="{7768C061-19F6-40C8-B88B-61F14503028C}" srcOrd="10" destOrd="0" presId="urn:microsoft.com/office/officeart/2008/layout/LinedList"/>
    <dgm:cxn modelId="{3C13FCDB-9E96-4179-A28F-BC1B36BB54E5}" type="presParOf" srcId="{584C51DB-3813-4F05-A770-2AD2AF374712}" destId="{29976342-626B-4C94-A73D-638DB866070C}" srcOrd="11" destOrd="0" presId="urn:microsoft.com/office/officeart/2008/layout/LinedList"/>
    <dgm:cxn modelId="{CAFEB184-5A67-48FE-B2F3-EEC9934860D7}" type="presParOf" srcId="{29976342-626B-4C94-A73D-638DB866070C}" destId="{669C5B62-1F07-401E-889D-79545D1AF9AA}" srcOrd="0" destOrd="0" presId="urn:microsoft.com/office/officeart/2008/layout/LinedList"/>
    <dgm:cxn modelId="{1568E149-20DF-4673-8AE3-A7EC1991AFC7}" type="presParOf" srcId="{29976342-626B-4C94-A73D-638DB866070C}" destId="{80F9490A-FFA5-47A4-A513-0A1DC3699BEB}" srcOrd="1" destOrd="0" presId="urn:microsoft.com/office/officeart/2008/layout/LinedList"/>
    <dgm:cxn modelId="{63C5D0E9-09CA-48D2-9B53-7F10CAE0D3EB}" type="presParOf" srcId="{584C51DB-3813-4F05-A770-2AD2AF374712}" destId="{274DB915-6D3D-4E00-A3A0-01423067559B}" srcOrd="12" destOrd="0" presId="urn:microsoft.com/office/officeart/2008/layout/LinedList"/>
    <dgm:cxn modelId="{4793CAC7-168B-40B1-B738-016D70CB45A7}" type="presParOf" srcId="{584C51DB-3813-4F05-A770-2AD2AF374712}" destId="{35FFD2B2-E15F-4FEF-931E-672ACDE15293}" srcOrd="13" destOrd="0" presId="urn:microsoft.com/office/officeart/2008/layout/LinedList"/>
    <dgm:cxn modelId="{1FE76E0A-6BB0-45D3-870C-A958A66B2C5E}" type="presParOf" srcId="{35FFD2B2-E15F-4FEF-931E-672ACDE15293}" destId="{AB0645D9-1E79-4393-8DD2-5E9D5E6CA796}" srcOrd="0" destOrd="0" presId="urn:microsoft.com/office/officeart/2008/layout/LinedList"/>
    <dgm:cxn modelId="{50C45A79-3CF0-4E9C-91C4-6C386071890E}" type="presParOf" srcId="{35FFD2B2-E15F-4FEF-931E-672ACDE15293}" destId="{F7A51EE7-C764-480E-97B1-160132016034}" srcOrd="1" destOrd="0" presId="urn:microsoft.com/office/officeart/2008/layout/LinedList"/>
    <dgm:cxn modelId="{73E2A724-68D1-4CAC-A9BA-2E07A9B0558E}" type="presParOf" srcId="{584C51DB-3813-4F05-A770-2AD2AF374712}" destId="{A90419EA-0767-4F8A-A04B-DA1F77EB498F}" srcOrd="14" destOrd="0" presId="urn:microsoft.com/office/officeart/2008/layout/LinedList"/>
    <dgm:cxn modelId="{A32B0EE9-B002-4367-ABE3-CF5B20323373}" type="presParOf" srcId="{584C51DB-3813-4F05-A770-2AD2AF374712}" destId="{8DF68088-FE4B-49B6-8463-92278ED61B57}" srcOrd="15" destOrd="0" presId="urn:microsoft.com/office/officeart/2008/layout/LinedList"/>
    <dgm:cxn modelId="{6F69ADB3-B2BF-4F19-AF59-100C65D21CE6}" type="presParOf" srcId="{8DF68088-FE4B-49B6-8463-92278ED61B57}" destId="{822EB9DA-8297-465E-A59B-CA435C60DDEE}" srcOrd="0" destOrd="0" presId="urn:microsoft.com/office/officeart/2008/layout/LinedList"/>
    <dgm:cxn modelId="{1508D2E9-CAD6-419F-B258-76733B213DB5}" type="presParOf" srcId="{8DF68088-FE4B-49B6-8463-92278ED61B57}" destId="{19770AC8-CDF8-4BB0-8813-A4F54CE3678A}" srcOrd="1" destOrd="0" presId="urn:microsoft.com/office/officeart/2008/layout/LinedList"/>
    <dgm:cxn modelId="{987A397E-A9EA-496B-A461-4F20579C3EA2}" type="presParOf" srcId="{584C51DB-3813-4F05-A770-2AD2AF374712}" destId="{9EE3EE6E-4993-4E43-B0F8-365B6717C02A}" srcOrd="16" destOrd="0" presId="urn:microsoft.com/office/officeart/2008/layout/LinedList"/>
    <dgm:cxn modelId="{0B40F5D5-4E69-4A48-9771-720ED35D2F6C}" type="presParOf" srcId="{584C51DB-3813-4F05-A770-2AD2AF374712}" destId="{034D7A34-8211-4EA4-8300-116F3C068CA7}" srcOrd="17" destOrd="0" presId="urn:microsoft.com/office/officeart/2008/layout/LinedList"/>
    <dgm:cxn modelId="{2EBF7379-429F-4CD2-A62F-1BC5CE5158C0}" type="presParOf" srcId="{034D7A34-8211-4EA4-8300-116F3C068CA7}" destId="{4ACA63F1-751D-44C4-B421-727D44A731BF}" srcOrd="0" destOrd="0" presId="urn:microsoft.com/office/officeart/2008/layout/LinedList"/>
    <dgm:cxn modelId="{3CBE4F18-8475-4719-955F-8C615415E430}" type="presParOf" srcId="{034D7A34-8211-4EA4-8300-116F3C068CA7}" destId="{87695F7D-B4AE-43C4-8CE4-814E69C1FCBF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AF4B74F-5E00-471F-A617-12892F80CBB5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44C4CC55-FE8C-4BE0-90C0-7827117A45A0}">
      <dgm:prSet phldrT="[Tekst]" custT="1"/>
      <dgm:spPr/>
      <dgm:t>
        <a:bodyPr/>
        <a:lstStyle/>
        <a:p>
          <a:r>
            <a:rPr lang="de-DE" sz="2400" dirty="0"/>
            <a:t>Eröffnungsbilanz </a:t>
          </a:r>
          <a:endParaRPr lang="pl-PL" sz="2400" dirty="0"/>
        </a:p>
        <a:p>
          <a:r>
            <a:rPr lang="de-DE" sz="2400" dirty="0"/>
            <a:t>nach Handels- und Steuerrecht</a:t>
          </a:r>
          <a:endParaRPr lang="pl-PL" sz="2400" dirty="0"/>
        </a:p>
      </dgm:t>
    </dgm:pt>
    <dgm:pt modelId="{C2D02ACB-F7DF-4707-9988-87DACD54DA07}" type="parTrans" cxnId="{557A786A-1AC6-44B8-A37F-A11D56BABFAA}">
      <dgm:prSet/>
      <dgm:spPr/>
      <dgm:t>
        <a:bodyPr/>
        <a:lstStyle/>
        <a:p>
          <a:endParaRPr lang="pl-PL"/>
        </a:p>
      </dgm:t>
    </dgm:pt>
    <dgm:pt modelId="{A5017156-07F0-42AF-8659-25A5A06861FA}" type="sibTrans" cxnId="{557A786A-1AC6-44B8-A37F-A11D56BABFAA}">
      <dgm:prSet/>
      <dgm:spPr/>
      <dgm:t>
        <a:bodyPr/>
        <a:lstStyle/>
        <a:p>
          <a:endParaRPr lang="pl-PL"/>
        </a:p>
      </dgm:t>
    </dgm:pt>
    <dgm:pt modelId="{E40177B7-1708-4B77-8AF2-A3456AE6E664}">
      <dgm:prSet phldrT="[Tekst]" custT="1"/>
      <dgm:spPr/>
      <dgm:t>
        <a:bodyPr/>
        <a:lstStyle/>
        <a:p>
          <a:r>
            <a:rPr lang="pl-PL" sz="2400" b="0" i="0" dirty="0" err="1"/>
            <a:t>Schlussbilanz</a:t>
          </a:r>
          <a:r>
            <a:rPr lang="pl-PL" sz="2400" b="0" i="0" dirty="0"/>
            <a:t> (</a:t>
          </a:r>
          <a:r>
            <a:rPr lang="pl-PL" sz="2400" b="0" i="0" dirty="0" err="1"/>
            <a:t>Jahresbilanz</a:t>
          </a:r>
          <a:r>
            <a:rPr lang="pl-PL" sz="2400" b="0" i="0" dirty="0"/>
            <a:t>)</a:t>
          </a:r>
          <a:endParaRPr lang="pl-PL" sz="2400" dirty="0"/>
        </a:p>
      </dgm:t>
    </dgm:pt>
    <dgm:pt modelId="{E353E601-E28F-4335-A477-422B66B45D67}" type="parTrans" cxnId="{9186BD2E-4C94-4D04-9832-F1E2A8AEBB96}">
      <dgm:prSet/>
      <dgm:spPr/>
      <dgm:t>
        <a:bodyPr/>
        <a:lstStyle/>
        <a:p>
          <a:endParaRPr lang="pl-PL"/>
        </a:p>
      </dgm:t>
    </dgm:pt>
    <dgm:pt modelId="{30DD5565-D42A-4C41-A608-E388334DCD62}" type="sibTrans" cxnId="{9186BD2E-4C94-4D04-9832-F1E2A8AEBB96}">
      <dgm:prSet/>
      <dgm:spPr/>
      <dgm:t>
        <a:bodyPr/>
        <a:lstStyle/>
        <a:p>
          <a:endParaRPr lang="pl-PL"/>
        </a:p>
      </dgm:t>
    </dgm:pt>
    <dgm:pt modelId="{8444A1AD-C9AF-4CA5-849A-A784ACF0AE08}" type="pres">
      <dgm:prSet presAssocID="{5AF4B74F-5E00-471F-A617-12892F80CBB5}" presName="linearFlow" presStyleCnt="0">
        <dgm:presLayoutVars>
          <dgm:resizeHandles val="exact"/>
        </dgm:presLayoutVars>
      </dgm:prSet>
      <dgm:spPr/>
    </dgm:pt>
    <dgm:pt modelId="{F8D570D1-682E-4F41-9753-4436D80DD6E5}" type="pres">
      <dgm:prSet presAssocID="{44C4CC55-FE8C-4BE0-90C0-7827117A45A0}" presName="node" presStyleLbl="node1" presStyleIdx="0" presStyleCnt="2" custScaleX="218767" custScaleY="214441" custLinFactX="-60650" custLinFactY="10318" custLinFactNeighborX="-100000" custLinFactNeighborY="100000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206091BF-175E-4949-B8CD-DD2113CB5B87}" type="pres">
      <dgm:prSet presAssocID="{A5017156-07F0-42AF-8659-25A5A06861FA}" presName="sibTrans" presStyleLbl="sibTrans2D1" presStyleIdx="0" presStyleCnt="1" custAng="21593545"/>
      <dgm:spPr/>
      <dgm:t>
        <a:bodyPr/>
        <a:lstStyle/>
        <a:p>
          <a:endParaRPr lang="pl-PL"/>
        </a:p>
      </dgm:t>
    </dgm:pt>
    <dgm:pt modelId="{00741629-538B-4E46-942D-6F9DF722A111}" type="pres">
      <dgm:prSet presAssocID="{A5017156-07F0-42AF-8659-25A5A06861FA}" presName="connectorText" presStyleLbl="sibTrans2D1" presStyleIdx="0" presStyleCnt="1"/>
      <dgm:spPr/>
      <dgm:t>
        <a:bodyPr/>
        <a:lstStyle/>
        <a:p>
          <a:endParaRPr lang="pl-PL"/>
        </a:p>
      </dgm:t>
    </dgm:pt>
    <dgm:pt modelId="{3BEFE119-B013-4A0D-8B30-B64F9ED08576}" type="pres">
      <dgm:prSet presAssocID="{E40177B7-1708-4B77-8AF2-A3456AE6E664}" presName="node" presStyleLbl="node1" presStyleIdx="1" presStyleCnt="2" custScaleX="140615" custScaleY="192730" custLinFactX="54238" custLinFactY="-24689" custLinFactNeighborX="100000" custLinFactNeighborY="-100000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3196EFEE-DE94-4CCF-9489-29D2FF84630D}" type="presOf" srcId="{5AF4B74F-5E00-471F-A617-12892F80CBB5}" destId="{8444A1AD-C9AF-4CA5-849A-A784ACF0AE08}" srcOrd="0" destOrd="0" presId="urn:microsoft.com/office/officeart/2005/8/layout/process2"/>
    <dgm:cxn modelId="{BD67A99D-19C0-4FBD-B205-65CDF9AEEC69}" type="presOf" srcId="{A5017156-07F0-42AF-8659-25A5A06861FA}" destId="{206091BF-175E-4949-B8CD-DD2113CB5B87}" srcOrd="0" destOrd="0" presId="urn:microsoft.com/office/officeart/2005/8/layout/process2"/>
    <dgm:cxn modelId="{9186BD2E-4C94-4D04-9832-F1E2A8AEBB96}" srcId="{5AF4B74F-5E00-471F-A617-12892F80CBB5}" destId="{E40177B7-1708-4B77-8AF2-A3456AE6E664}" srcOrd="1" destOrd="0" parTransId="{E353E601-E28F-4335-A477-422B66B45D67}" sibTransId="{30DD5565-D42A-4C41-A608-E388334DCD62}"/>
    <dgm:cxn modelId="{9C443E03-89E1-4581-B9FA-153DB7C14C28}" type="presOf" srcId="{E40177B7-1708-4B77-8AF2-A3456AE6E664}" destId="{3BEFE119-B013-4A0D-8B30-B64F9ED08576}" srcOrd="0" destOrd="0" presId="urn:microsoft.com/office/officeart/2005/8/layout/process2"/>
    <dgm:cxn modelId="{EFDEDF90-0191-4D02-AD23-C162A13BBF13}" type="presOf" srcId="{A5017156-07F0-42AF-8659-25A5A06861FA}" destId="{00741629-538B-4E46-942D-6F9DF722A111}" srcOrd="1" destOrd="0" presId="urn:microsoft.com/office/officeart/2005/8/layout/process2"/>
    <dgm:cxn modelId="{557A786A-1AC6-44B8-A37F-A11D56BABFAA}" srcId="{5AF4B74F-5E00-471F-A617-12892F80CBB5}" destId="{44C4CC55-FE8C-4BE0-90C0-7827117A45A0}" srcOrd="0" destOrd="0" parTransId="{C2D02ACB-F7DF-4707-9988-87DACD54DA07}" sibTransId="{A5017156-07F0-42AF-8659-25A5A06861FA}"/>
    <dgm:cxn modelId="{9338127C-10F2-4D88-A90E-A99E23C0A346}" type="presOf" srcId="{44C4CC55-FE8C-4BE0-90C0-7827117A45A0}" destId="{F8D570D1-682E-4F41-9753-4436D80DD6E5}" srcOrd="0" destOrd="0" presId="urn:microsoft.com/office/officeart/2005/8/layout/process2"/>
    <dgm:cxn modelId="{E1DF662D-36A9-4108-B9F3-73CCD1821BB3}" type="presParOf" srcId="{8444A1AD-C9AF-4CA5-849A-A784ACF0AE08}" destId="{F8D570D1-682E-4F41-9753-4436D80DD6E5}" srcOrd="0" destOrd="0" presId="urn:microsoft.com/office/officeart/2005/8/layout/process2"/>
    <dgm:cxn modelId="{828F8404-2BB1-4E6F-8D26-90FF60EDEA0D}" type="presParOf" srcId="{8444A1AD-C9AF-4CA5-849A-A784ACF0AE08}" destId="{206091BF-175E-4949-B8CD-DD2113CB5B87}" srcOrd="1" destOrd="0" presId="urn:microsoft.com/office/officeart/2005/8/layout/process2"/>
    <dgm:cxn modelId="{6C792C58-CE97-4CD7-8F71-8ED7F241EDD0}" type="presParOf" srcId="{206091BF-175E-4949-B8CD-DD2113CB5B87}" destId="{00741629-538B-4E46-942D-6F9DF722A111}" srcOrd="0" destOrd="0" presId="urn:microsoft.com/office/officeart/2005/8/layout/process2"/>
    <dgm:cxn modelId="{3C6F24CA-0E61-403F-BC8B-31427B48C541}" type="presParOf" srcId="{8444A1AD-C9AF-4CA5-849A-A784ACF0AE08}" destId="{3BEFE119-B013-4A0D-8B30-B64F9ED08576}" srcOrd="2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8C01070-45B9-46A3-9998-D1773BB3E163}" type="doc">
      <dgm:prSet loTypeId="urn:microsoft.com/office/officeart/2005/8/layout/equation1" loCatId="process" qsTypeId="urn:microsoft.com/office/officeart/2005/8/quickstyle/simple1" qsCatId="simple" csTypeId="urn:microsoft.com/office/officeart/2005/8/colors/colorful1" csCatId="colorful" phldr="1"/>
      <dgm:spPr/>
    </dgm:pt>
    <dgm:pt modelId="{C208C57E-7089-4149-A7A7-C8512B8AB6B2}">
      <dgm:prSet phldrT="[Tekst]" custT="1"/>
      <dgm:spPr/>
      <dgm:t>
        <a:bodyPr/>
        <a:lstStyle/>
        <a:p>
          <a:r>
            <a:rPr lang="pl-PL" sz="2400" dirty="0" err="1"/>
            <a:t>Jahresbilanz</a:t>
          </a:r>
          <a:endParaRPr lang="pl-PL" sz="2400" dirty="0"/>
        </a:p>
      </dgm:t>
    </dgm:pt>
    <dgm:pt modelId="{5C94AE40-341B-4D8B-9D6C-256FE4B6CA9F}" type="parTrans" cxnId="{BBC99A12-4C30-4CCA-A6C7-BC14676BA4D1}">
      <dgm:prSet/>
      <dgm:spPr/>
      <dgm:t>
        <a:bodyPr/>
        <a:lstStyle/>
        <a:p>
          <a:endParaRPr lang="pl-PL"/>
        </a:p>
      </dgm:t>
    </dgm:pt>
    <dgm:pt modelId="{FE553299-DB1A-48A4-AF9B-1F26F27329DD}" type="sibTrans" cxnId="{BBC99A12-4C30-4CCA-A6C7-BC14676BA4D1}">
      <dgm:prSet/>
      <dgm:spPr/>
      <dgm:t>
        <a:bodyPr/>
        <a:lstStyle/>
        <a:p>
          <a:endParaRPr lang="pl-PL"/>
        </a:p>
      </dgm:t>
    </dgm:pt>
    <dgm:pt modelId="{40D2A42D-1E71-4795-B328-66C5B866546E}">
      <dgm:prSet phldrT="[Tekst]" custT="1"/>
      <dgm:spPr/>
      <dgm:t>
        <a:bodyPr/>
        <a:lstStyle/>
        <a:p>
          <a:r>
            <a:rPr lang="pl-PL" sz="2400" dirty="0" err="1"/>
            <a:t>Gewinn</a:t>
          </a:r>
          <a:r>
            <a:rPr lang="pl-PL" sz="2400" dirty="0"/>
            <a:t>- </a:t>
          </a:r>
          <a:r>
            <a:rPr lang="pl-PL" sz="2400" dirty="0" err="1"/>
            <a:t>und</a:t>
          </a:r>
          <a:r>
            <a:rPr lang="pl-PL" sz="2400" dirty="0"/>
            <a:t> </a:t>
          </a:r>
          <a:r>
            <a:rPr lang="pl-PL" sz="2400" dirty="0" err="1"/>
            <a:t>Verlustrechnung</a:t>
          </a:r>
          <a:endParaRPr lang="pl-PL" sz="2400" dirty="0"/>
        </a:p>
      </dgm:t>
    </dgm:pt>
    <dgm:pt modelId="{BF1A916C-20FE-4446-8853-EC21D08ED2F9}" type="parTrans" cxnId="{91316F62-B611-4E6A-984F-126746526FFC}">
      <dgm:prSet/>
      <dgm:spPr/>
      <dgm:t>
        <a:bodyPr/>
        <a:lstStyle/>
        <a:p>
          <a:endParaRPr lang="pl-PL"/>
        </a:p>
      </dgm:t>
    </dgm:pt>
    <dgm:pt modelId="{D39CBC43-92BD-4897-8F47-59A02BD35D65}" type="sibTrans" cxnId="{91316F62-B611-4E6A-984F-126746526FFC}">
      <dgm:prSet/>
      <dgm:spPr/>
      <dgm:t>
        <a:bodyPr/>
        <a:lstStyle/>
        <a:p>
          <a:endParaRPr lang="pl-PL"/>
        </a:p>
      </dgm:t>
    </dgm:pt>
    <dgm:pt modelId="{C7DD6311-E294-4969-AD55-27C55EFCE6FD}">
      <dgm:prSet phldrT="[Tekst]" custT="1"/>
      <dgm:spPr/>
      <dgm:t>
        <a:bodyPr/>
        <a:lstStyle/>
        <a:p>
          <a:r>
            <a:rPr lang="pl-PL" sz="2400" dirty="0" err="1"/>
            <a:t>Jahresabschluss</a:t>
          </a:r>
          <a:endParaRPr lang="pl-PL" sz="2400" dirty="0"/>
        </a:p>
      </dgm:t>
    </dgm:pt>
    <dgm:pt modelId="{E99F0029-EC24-4915-B945-F400E7357F94}" type="parTrans" cxnId="{75609C25-CD06-4063-834C-D3FE2C985AC0}">
      <dgm:prSet/>
      <dgm:spPr/>
      <dgm:t>
        <a:bodyPr/>
        <a:lstStyle/>
        <a:p>
          <a:endParaRPr lang="pl-PL"/>
        </a:p>
      </dgm:t>
    </dgm:pt>
    <dgm:pt modelId="{FF80115C-B7A4-49EE-B2FB-C2C13506B162}" type="sibTrans" cxnId="{75609C25-CD06-4063-834C-D3FE2C985AC0}">
      <dgm:prSet/>
      <dgm:spPr/>
      <dgm:t>
        <a:bodyPr/>
        <a:lstStyle/>
        <a:p>
          <a:endParaRPr lang="pl-PL"/>
        </a:p>
      </dgm:t>
    </dgm:pt>
    <dgm:pt modelId="{C8FD45D8-E0DD-476C-9597-96718C954886}" type="pres">
      <dgm:prSet presAssocID="{E8C01070-45B9-46A3-9998-D1773BB3E163}" presName="linearFlow" presStyleCnt="0">
        <dgm:presLayoutVars>
          <dgm:dir/>
          <dgm:resizeHandles val="exact"/>
        </dgm:presLayoutVars>
      </dgm:prSet>
      <dgm:spPr/>
    </dgm:pt>
    <dgm:pt modelId="{2BA56950-380D-4B25-A3A7-B1EF3CFC8521}" type="pres">
      <dgm:prSet presAssocID="{C208C57E-7089-4149-A7A7-C8512B8AB6B2}" presName="node" presStyleLbl="node1" presStyleIdx="0" presStyleCnt="3" custScaleX="109951" custScaleY="73740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4CB0AB0A-7EFE-43D1-A0CA-3A10485FD67D}" type="pres">
      <dgm:prSet presAssocID="{FE553299-DB1A-48A4-AF9B-1F26F27329DD}" presName="spacerL" presStyleCnt="0"/>
      <dgm:spPr/>
    </dgm:pt>
    <dgm:pt modelId="{641C0F6C-7CC5-47C8-8CCF-FA2DAE100000}" type="pres">
      <dgm:prSet presAssocID="{FE553299-DB1A-48A4-AF9B-1F26F27329DD}" presName="sibTrans" presStyleLbl="sibTrans2D1" presStyleIdx="0" presStyleCnt="2" custScaleX="90651" custLinFactNeighborX="-18484" custLinFactNeighborY="-1294"/>
      <dgm:spPr/>
      <dgm:t>
        <a:bodyPr/>
        <a:lstStyle/>
        <a:p>
          <a:endParaRPr lang="pl-PL"/>
        </a:p>
      </dgm:t>
    </dgm:pt>
    <dgm:pt modelId="{8BE338DD-948F-4C7D-8FEC-74D55449CCBA}" type="pres">
      <dgm:prSet presAssocID="{FE553299-DB1A-48A4-AF9B-1F26F27329DD}" presName="spacerR" presStyleCnt="0"/>
      <dgm:spPr/>
    </dgm:pt>
    <dgm:pt modelId="{CDB76D6E-46EC-4FCC-A4B7-5BC6D821325A}" type="pres">
      <dgm:prSet presAssocID="{40D2A42D-1E71-4795-B328-66C5B866546E}" presName="node" presStyleLbl="node1" presStyleIdx="1" presStyleCnt="3" custScaleX="123687" custScaleY="65551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76F9EF70-6C79-41C5-A070-32A1AB4EC7B2}" type="pres">
      <dgm:prSet presAssocID="{D39CBC43-92BD-4897-8F47-59A02BD35D65}" presName="spacerL" presStyleCnt="0"/>
      <dgm:spPr/>
    </dgm:pt>
    <dgm:pt modelId="{FC2A6D50-8948-4565-BD8B-BD7DA2663D46}" type="pres">
      <dgm:prSet presAssocID="{D39CBC43-92BD-4897-8F47-59A02BD35D65}" presName="sibTrans" presStyleLbl="sibTrans2D1" presStyleIdx="1" presStyleCnt="2" custScaleX="72577"/>
      <dgm:spPr/>
      <dgm:t>
        <a:bodyPr/>
        <a:lstStyle/>
        <a:p>
          <a:endParaRPr lang="pl-PL"/>
        </a:p>
      </dgm:t>
    </dgm:pt>
    <dgm:pt modelId="{A1A9AD7D-268C-4F83-BDE4-98A5E4EC295F}" type="pres">
      <dgm:prSet presAssocID="{D39CBC43-92BD-4897-8F47-59A02BD35D65}" presName="spacerR" presStyleCnt="0"/>
      <dgm:spPr/>
    </dgm:pt>
    <dgm:pt modelId="{9F640152-BDC5-474E-A7A2-32485F8D1989}" type="pres">
      <dgm:prSet presAssocID="{C7DD6311-E294-4969-AD55-27C55EFCE6FD}" presName="node" presStyleLbl="node1" presStyleIdx="2" presStyleCnt="3" custScaleX="118650" custScaleY="6833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C3972F12-C86E-4731-B346-C7F9E99576BA}" type="presOf" srcId="{D39CBC43-92BD-4897-8F47-59A02BD35D65}" destId="{FC2A6D50-8948-4565-BD8B-BD7DA2663D46}" srcOrd="0" destOrd="0" presId="urn:microsoft.com/office/officeart/2005/8/layout/equation1"/>
    <dgm:cxn modelId="{DDFC5116-15D0-47F6-A8AE-DD5A53F59522}" type="presOf" srcId="{FE553299-DB1A-48A4-AF9B-1F26F27329DD}" destId="{641C0F6C-7CC5-47C8-8CCF-FA2DAE100000}" srcOrd="0" destOrd="0" presId="urn:microsoft.com/office/officeart/2005/8/layout/equation1"/>
    <dgm:cxn modelId="{BE424598-803A-4792-B81F-7BF484D0293F}" type="presOf" srcId="{C7DD6311-E294-4969-AD55-27C55EFCE6FD}" destId="{9F640152-BDC5-474E-A7A2-32485F8D1989}" srcOrd="0" destOrd="0" presId="urn:microsoft.com/office/officeart/2005/8/layout/equation1"/>
    <dgm:cxn modelId="{BBC99A12-4C30-4CCA-A6C7-BC14676BA4D1}" srcId="{E8C01070-45B9-46A3-9998-D1773BB3E163}" destId="{C208C57E-7089-4149-A7A7-C8512B8AB6B2}" srcOrd="0" destOrd="0" parTransId="{5C94AE40-341B-4D8B-9D6C-256FE4B6CA9F}" sibTransId="{FE553299-DB1A-48A4-AF9B-1F26F27329DD}"/>
    <dgm:cxn modelId="{E8C7C5B0-B459-4DFA-8F86-5448E316BC72}" type="presOf" srcId="{C208C57E-7089-4149-A7A7-C8512B8AB6B2}" destId="{2BA56950-380D-4B25-A3A7-B1EF3CFC8521}" srcOrd="0" destOrd="0" presId="urn:microsoft.com/office/officeart/2005/8/layout/equation1"/>
    <dgm:cxn modelId="{038B3494-D183-44C9-9456-2805E79A1A64}" type="presOf" srcId="{40D2A42D-1E71-4795-B328-66C5B866546E}" destId="{CDB76D6E-46EC-4FCC-A4B7-5BC6D821325A}" srcOrd="0" destOrd="0" presId="urn:microsoft.com/office/officeart/2005/8/layout/equation1"/>
    <dgm:cxn modelId="{39E7F786-F659-4558-BED3-1545799A5DA5}" type="presOf" srcId="{E8C01070-45B9-46A3-9998-D1773BB3E163}" destId="{C8FD45D8-E0DD-476C-9597-96718C954886}" srcOrd="0" destOrd="0" presId="urn:microsoft.com/office/officeart/2005/8/layout/equation1"/>
    <dgm:cxn modelId="{91316F62-B611-4E6A-984F-126746526FFC}" srcId="{E8C01070-45B9-46A3-9998-D1773BB3E163}" destId="{40D2A42D-1E71-4795-B328-66C5B866546E}" srcOrd="1" destOrd="0" parTransId="{BF1A916C-20FE-4446-8853-EC21D08ED2F9}" sibTransId="{D39CBC43-92BD-4897-8F47-59A02BD35D65}"/>
    <dgm:cxn modelId="{75609C25-CD06-4063-834C-D3FE2C985AC0}" srcId="{E8C01070-45B9-46A3-9998-D1773BB3E163}" destId="{C7DD6311-E294-4969-AD55-27C55EFCE6FD}" srcOrd="2" destOrd="0" parTransId="{E99F0029-EC24-4915-B945-F400E7357F94}" sibTransId="{FF80115C-B7A4-49EE-B2FB-C2C13506B162}"/>
    <dgm:cxn modelId="{3F4F7256-F06A-464E-BDD4-5AAD4336F9A8}" type="presParOf" srcId="{C8FD45D8-E0DD-476C-9597-96718C954886}" destId="{2BA56950-380D-4B25-A3A7-B1EF3CFC8521}" srcOrd="0" destOrd="0" presId="urn:microsoft.com/office/officeart/2005/8/layout/equation1"/>
    <dgm:cxn modelId="{93A77E88-18B5-44B7-BC09-A29503F81C59}" type="presParOf" srcId="{C8FD45D8-E0DD-476C-9597-96718C954886}" destId="{4CB0AB0A-7EFE-43D1-A0CA-3A10485FD67D}" srcOrd="1" destOrd="0" presId="urn:microsoft.com/office/officeart/2005/8/layout/equation1"/>
    <dgm:cxn modelId="{7DC2C2A2-0F86-4F44-BCC9-D1F76408FBF2}" type="presParOf" srcId="{C8FD45D8-E0DD-476C-9597-96718C954886}" destId="{641C0F6C-7CC5-47C8-8CCF-FA2DAE100000}" srcOrd="2" destOrd="0" presId="urn:microsoft.com/office/officeart/2005/8/layout/equation1"/>
    <dgm:cxn modelId="{E7006694-053E-49BE-B23D-EF7128C02268}" type="presParOf" srcId="{C8FD45D8-E0DD-476C-9597-96718C954886}" destId="{8BE338DD-948F-4C7D-8FEC-74D55449CCBA}" srcOrd="3" destOrd="0" presId="urn:microsoft.com/office/officeart/2005/8/layout/equation1"/>
    <dgm:cxn modelId="{AA7CA057-E678-4D2F-8917-B98D683BDFB8}" type="presParOf" srcId="{C8FD45D8-E0DD-476C-9597-96718C954886}" destId="{CDB76D6E-46EC-4FCC-A4B7-5BC6D821325A}" srcOrd="4" destOrd="0" presId="urn:microsoft.com/office/officeart/2005/8/layout/equation1"/>
    <dgm:cxn modelId="{802A5F1B-4629-45B0-A637-AB89CB6D3EEF}" type="presParOf" srcId="{C8FD45D8-E0DD-476C-9597-96718C954886}" destId="{76F9EF70-6C79-41C5-A070-32A1AB4EC7B2}" srcOrd="5" destOrd="0" presId="urn:microsoft.com/office/officeart/2005/8/layout/equation1"/>
    <dgm:cxn modelId="{B74188F5-BE91-4687-B7B1-D6CCDEDCDF14}" type="presParOf" srcId="{C8FD45D8-E0DD-476C-9597-96718C954886}" destId="{FC2A6D50-8948-4565-BD8B-BD7DA2663D46}" srcOrd="6" destOrd="0" presId="urn:microsoft.com/office/officeart/2005/8/layout/equation1"/>
    <dgm:cxn modelId="{39D52FA0-7F55-4688-B476-101D93631AB2}" type="presParOf" srcId="{C8FD45D8-E0DD-476C-9597-96718C954886}" destId="{A1A9AD7D-268C-4F83-BDE4-98A5E4EC295F}" srcOrd="7" destOrd="0" presId="urn:microsoft.com/office/officeart/2005/8/layout/equation1"/>
    <dgm:cxn modelId="{EB741D6C-DE9B-44DC-BFD2-FAFCEE79ADD7}" type="presParOf" srcId="{C8FD45D8-E0DD-476C-9597-96718C954886}" destId="{9F640152-BDC5-474E-A7A2-32485F8D1989}" srcOrd="8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C83749-68E6-4C5C-9A1E-EF865E070E06}">
      <dsp:nvSpPr>
        <dsp:cNvPr id="0" name=""/>
        <dsp:cNvSpPr/>
      </dsp:nvSpPr>
      <dsp:spPr>
        <a:xfrm>
          <a:off x="0" y="539"/>
          <a:ext cx="10535138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EC9765-C154-4A27-9B52-13CBF1219FCB}">
      <dsp:nvSpPr>
        <dsp:cNvPr id="0" name=""/>
        <dsp:cNvSpPr/>
      </dsp:nvSpPr>
      <dsp:spPr>
        <a:xfrm>
          <a:off x="0" y="539"/>
          <a:ext cx="10535138" cy="4908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200" b="0" kern="1200" dirty="0" err="1"/>
            <a:t>Bilanz</a:t>
          </a:r>
          <a:r>
            <a:rPr lang="pl-PL" sz="2200" b="0" kern="1200" dirty="0"/>
            <a:t> Definition</a:t>
          </a:r>
          <a:endParaRPr lang="en-US" sz="2200" b="0" kern="1200" dirty="0"/>
        </a:p>
      </dsp:txBody>
      <dsp:txXfrm>
        <a:off x="0" y="539"/>
        <a:ext cx="10535138" cy="490865"/>
      </dsp:txXfrm>
    </dsp:sp>
    <dsp:sp modelId="{DB148F9B-1C8D-4C4A-BBF5-08703E22CBFF}">
      <dsp:nvSpPr>
        <dsp:cNvPr id="0" name=""/>
        <dsp:cNvSpPr/>
      </dsp:nvSpPr>
      <dsp:spPr>
        <a:xfrm>
          <a:off x="0" y="491404"/>
          <a:ext cx="10535138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4F13B7B-A7F4-4174-9E98-A9B454649376}">
      <dsp:nvSpPr>
        <dsp:cNvPr id="0" name=""/>
        <dsp:cNvSpPr/>
      </dsp:nvSpPr>
      <dsp:spPr>
        <a:xfrm>
          <a:off x="0" y="491404"/>
          <a:ext cx="10535138" cy="4908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200" b="0" kern="1200" dirty="0" err="1"/>
            <a:t>Die</a:t>
          </a:r>
          <a:r>
            <a:rPr lang="pl-PL" sz="2200" b="0" kern="1200" dirty="0"/>
            <a:t> </a:t>
          </a:r>
          <a:r>
            <a:rPr lang="pl-PL" sz="2200" b="0" kern="1200" dirty="0" err="1"/>
            <a:t>Herkunft</a:t>
          </a:r>
          <a:r>
            <a:rPr lang="pl-PL" sz="2200" b="0" kern="1200" dirty="0"/>
            <a:t> der </a:t>
          </a:r>
          <a:r>
            <a:rPr lang="pl-PL" sz="2200" b="0" kern="1200" dirty="0" err="1"/>
            <a:t>Bilanz</a:t>
          </a:r>
          <a:endParaRPr lang="en-US" sz="2200" b="0" kern="1200" dirty="0"/>
        </a:p>
      </dsp:txBody>
      <dsp:txXfrm>
        <a:off x="0" y="491404"/>
        <a:ext cx="10535138" cy="490865"/>
      </dsp:txXfrm>
    </dsp:sp>
    <dsp:sp modelId="{BC8D6DC4-036A-4089-BA54-4FC278B6AE6F}">
      <dsp:nvSpPr>
        <dsp:cNvPr id="0" name=""/>
        <dsp:cNvSpPr/>
      </dsp:nvSpPr>
      <dsp:spPr>
        <a:xfrm>
          <a:off x="0" y="982270"/>
          <a:ext cx="10535138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EFFD75-6A3E-43BE-9886-50BD6EC50464}">
      <dsp:nvSpPr>
        <dsp:cNvPr id="0" name=""/>
        <dsp:cNvSpPr/>
      </dsp:nvSpPr>
      <dsp:spPr>
        <a:xfrm>
          <a:off x="0" y="982270"/>
          <a:ext cx="10535138" cy="4908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200" b="0" kern="1200" dirty="0" err="1"/>
            <a:t>Grundaufbau</a:t>
          </a:r>
          <a:r>
            <a:rPr lang="pl-PL" sz="2200" b="0" kern="1200" dirty="0"/>
            <a:t> der </a:t>
          </a:r>
          <a:r>
            <a:rPr lang="pl-PL" sz="2200" b="0" kern="1200" dirty="0" err="1"/>
            <a:t>bilanz</a:t>
          </a:r>
          <a:endParaRPr lang="en-US" sz="2200" b="0" kern="1200" dirty="0"/>
        </a:p>
      </dsp:txBody>
      <dsp:txXfrm>
        <a:off x="0" y="982270"/>
        <a:ext cx="10535138" cy="490865"/>
      </dsp:txXfrm>
    </dsp:sp>
    <dsp:sp modelId="{663F2CC9-8BAC-42C9-81CC-61E588F0027B}">
      <dsp:nvSpPr>
        <dsp:cNvPr id="0" name=""/>
        <dsp:cNvSpPr/>
      </dsp:nvSpPr>
      <dsp:spPr>
        <a:xfrm>
          <a:off x="0" y="1473135"/>
          <a:ext cx="10535138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EDF6FC-B204-4996-9939-57FF9E6B2B41}">
      <dsp:nvSpPr>
        <dsp:cNvPr id="0" name=""/>
        <dsp:cNvSpPr/>
      </dsp:nvSpPr>
      <dsp:spPr>
        <a:xfrm>
          <a:off x="0" y="1473135"/>
          <a:ext cx="10535138" cy="4908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200" b="0" kern="1200" dirty="0" err="1"/>
            <a:t>Beispiel</a:t>
          </a:r>
          <a:r>
            <a:rPr lang="pl-PL" sz="2200" b="0" kern="1200" dirty="0"/>
            <a:t> </a:t>
          </a:r>
          <a:r>
            <a:rPr lang="pl-PL" sz="2200" b="0" kern="1200" dirty="0" err="1"/>
            <a:t>Bilanz</a:t>
          </a:r>
          <a:endParaRPr lang="pl-PL" sz="2200" b="0" kern="1200" dirty="0"/>
        </a:p>
      </dsp:txBody>
      <dsp:txXfrm>
        <a:off x="0" y="1473135"/>
        <a:ext cx="10535138" cy="490865"/>
      </dsp:txXfrm>
    </dsp:sp>
    <dsp:sp modelId="{B81FBB8B-875C-47FE-9EE3-2CBF28A47C90}">
      <dsp:nvSpPr>
        <dsp:cNvPr id="0" name=""/>
        <dsp:cNvSpPr/>
      </dsp:nvSpPr>
      <dsp:spPr>
        <a:xfrm>
          <a:off x="0" y="1964000"/>
          <a:ext cx="10535138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094DB2-CA7C-44BF-94FA-5C3893A6063E}">
      <dsp:nvSpPr>
        <dsp:cNvPr id="0" name=""/>
        <dsp:cNvSpPr/>
      </dsp:nvSpPr>
      <dsp:spPr>
        <a:xfrm>
          <a:off x="0" y="1964000"/>
          <a:ext cx="10535138" cy="4908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200" b="0" kern="1200" dirty="0" err="1"/>
            <a:t>Bilanz</a:t>
          </a:r>
          <a:r>
            <a:rPr lang="pl-PL" sz="2200" b="0" kern="1200" dirty="0"/>
            <a:t> im </a:t>
          </a:r>
          <a:r>
            <a:rPr lang="pl-PL" sz="2200" b="0" kern="1200" dirty="0" err="1"/>
            <a:t>Jahresbericht</a:t>
          </a:r>
          <a:endParaRPr lang="pl-PL" sz="2200" b="0" kern="1200" dirty="0"/>
        </a:p>
      </dsp:txBody>
      <dsp:txXfrm>
        <a:off x="0" y="1964000"/>
        <a:ext cx="10535138" cy="490865"/>
      </dsp:txXfrm>
    </dsp:sp>
    <dsp:sp modelId="{7768C061-19F6-40C8-B88B-61F14503028C}">
      <dsp:nvSpPr>
        <dsp:cNvPr id="0" name=""/>
        <dsp:cNvSpPr/>
      </dsp:nvSpPr>
      <dsp:spPr>
        <a:xfrm>
          <a:off x="0" y="2454866"/>
          <a:ext cx="10535138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9C5B62-1F07-401E-889D-79545D1AF9AA}">
      <dsp:nvSpPr>
        <dsp:cNvPr id="0" name=""/>
        <dsp:cNvSpPr/>
      </dsp:nvSpPr>
      <dsp:spPr>
        <a:xfrm>
          <a:off x="0" y="2454866"/>
          <a:ext cx="10535138" cy="4908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200" b="0" kern="1200" dirty="0"/>
            <a:t>In der Bilanz enthaltene Informationen</a:t>
          </a:r>
          <a:endParaRPr lang="en-US" sz="2200" b="0" kern="1200" dirty="0"/>
        </a:p>
      </dsp:txBody>
      <dsp:txXfrm>
        <a:off x="0" y="2454866"/>
        <a:ext cx="10535138" cy="490865"/>
      </dsp:txXfrm>
    </dsp:sp>
    <dsp:sp modelId="{274DB915-6D3D-4E00-A3A0-01423067559B}">
      <dsp:nvSpPr>
        <dsp:cNvPr id="0" name=""/>
        <dsp:cNvSpPr/>
      </dsp:nvSpPr>
      <dsp:spPr>
        <a:xfrm>
          <a:off x="0" y="2945731"/>
          <a:ext cx="10535138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0645D9-1E79-4393-8DD2-5E9D5E6CA796}">
      <dsp:nvSpPr>
        <dsp:cNvPr id="0" name=""/>
        <dsp:cNvSpPr/>
      </dsp:nvSpPr>
      <dsp:spPr>
        <a:xfrm>
          <a:off x="0" y="2945731"/>
          <a:ext cx="10535138" cy="4908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200" b="0" kern="1200" dirty="0" err="1"/>
            <a:t>Bilanzanalyse</a:t>
          </a:r>
          <a:endParaRPr lang="en-US" sz="2200" b="0" kern="1200" dirty="0"/>
        </a:p>
      </dsp:txBody>
      <dsp:txXfrm>
        <a:off x="0" y="2945731"/>
        <a:ext cx="10535138" cy="490865"/>
      </dsp:txXfrm>
    </dsp:sp>
    <dsp:sp modelId="{A90419EA-0767-4F8A-A04B-DA1F77EB498F}">
      <dsp:nvSpPr>
        <dsp:cNvPr id="0" name=""/>
        <dsp:cNvSpPr/>
      </dsp:nvSpPr>
      <dsp:spPr>
        <a:xfrm>
          <a:off x="0" y="3436596"/>
          <a:ext cx="10535138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2EB9DA-8297-465E-A59B-CA435C60DDEE}">
      <dsp:nvSpPr>
        <dsp:cNvPr id="0" name=""/>
        <dsp:cNvSpPr/>
      </dsp:nvSpPr>
      <dsp:spPr>
        <a:xfrm>
          <a:off x="0" y="3436596"/>
          <a:ext cx="10535138" cy="4908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200" b="0" kern="1200" smtClean="0">
              <a:latin typeface="+mn-lt"/>
            </a:rPr>
            <a:t>Wortschatz</a:t>
          </a:r>
          <a:endParaRPr lang="en-US" sz="2200" b="0" kern="1200" dirty="0"/>
        </a:p>
      </dsp:txBody>
      <dsp:txXfrm>
        <a:off x="0" y="3436596"/>
        <a:ext cx="10535138" cy="490865"/>
      </dsp:txXfrm>
    </dsp:sp>
    <dsp:sp modelId="{9EE3EE6E-4993-4E43-B0F8-365B6717C02A}">
      <dsp:nvSpPr>
        <dsp:cNvPr id="0" name=""/>
        <dsp:cNvSpPr/>
      </dsp:nvSpPr>
      <dsp:spPr>
        <a:xfrm>
          <a:off x="0" y="3927462"/>
          <a:ext cx="10535138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CA63F1-751D-44C4-B421-727D44A731BF}">
      <dsp:nvSpPr>
        <dsp:cNvPr id="0" name=""/>
        <dsp:cNvSpPr/>
      </dsp:nvSpPr>
      <dsp:spPr>
        <a:xfrm>
          <a:off x="0" y="3927462"/>
          <a:ext cx="10535138" cy="4908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200" kern="1200" dirty="0" err="1"/>
            <a:t>Literaturverzeichnis</a:t>
          </a:r>
          <a:endParaRPr lang="en-US" sz="2200" kern="1200" dirty="0"/>
        </a:p>
      </dsp:txBody>
      <dsp:txXfrm>
        <a:off x="0" y="3927462"/>
        <a:ext cx="10535138" cy="49086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D570D1-682E-4F41-9753-4436D80DD6E5}">
      <dsp:nvSpPr>
        <dsp:cNvPr id="0" name=""/>
        <dsp:cNvSpPr/>
      </dsp:nvSpPr>
      <dsp:spPr>
        <a:xfrm>
          <a:off x="560513" y="289663"/>
          <a:ext cx="4170166" cy="10219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400" kern="1200" dirty="0"/>
            <a:t>Eröffnungsbilanz </a:t>
          </a:r>
          <a:endParaRPr lang="pl-PL" sz="2400" kern="1200" dirty="0"/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400" kern="1200" dirty="0"/>
            <a:t>nach Handels- und Steuerrecht</a:t>
          </a:r>
          <a:endParaRPr lang="pl-PL" sz="2400" kern="1200" dirty="0"/>
        </a:p>
      </dsp:txBody>
      <dsp:txXfrm>
        <a:off x="590444" y="319594"/>
        <a:ext cx="4110304" cy="962063"/>
      </dsp:txXfrm>
    </dsp:sp>
    <dsp:sp modelId="{206091BF-175E-4949-B8CD-DD2113CB5B87}">
      <dsp:nvSpPr>
        <dsp:cNvPr id="0" name=""/>
        <dsp:cNvSpPr/>
      </dsp:nvSpPr>
      <dsp:spPr>
        <a:xfrm rot="316235">
          <a:off x="5048550" y="1011009"/>
          <a:ext cx="1941404" cy="21444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900" kern="1200"/>
        </a:p>
      </dsp:txBody>
      <dsp:txXfrm>
        <a:off x="5048686" y="1050944"/>
        <a:ext cx="1877069" cy="128669"/>
      </dsp:txXfrm>
    </dsp:sp>
    <dsp:sp modelId="{3BEFE119-B013-4A0D-8B30-B64F9ED08576}">
      <dsp:nvSpPr>
        <dsp:cNvPr id="0" name=""/>
        <dsp:cNvSpPr/>
      </dsp:nvSpPr>
      <dsp:spPr>
        <a:xfrm>
          <a:off x="7307824" y="906485"/>
          <a:ext cx="2680422" cy="9184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b="0" i="0" kern="1200" dirty="0" err="1"/>
            <a:t>Schlussbilanz</a:t>
          </a:r>
          <a:r>
            <a:rPr lang="pl-PL" sz="2400" b="0" i="0" kern="1200" dirty="0"/>
            <a:t> (</a:t>
          </a:r>
          <a:r>
            <a:rPr lang="pl-PL" sz="2400" b="0" i="0" kern="1200" dirty="0" err="1"/>
            <a:t>Jahresbilanz</a:t>
          </a:r>
          <a:r>
            <a:rPr lang="pl-PL" sz="2400" b="0" i="0" kern="1200" dirty="0"/>
            <a:t>)</a:t>
          </a:r>
          <a:endParaRPr lang="pl-PL" sz="2400" kern="1200" dirty="0"/>
        </a:p>
      </dsp:txBody>
      <dsp:txXfrm>
        <a:off x="7334725" y="933386"/>
        <a:ext cx="2626620" cy="86465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A56950-380D-4B25-A3A7-B1EF3CFC8521}">
      <dsp:nvSpPr>
        <dsp:cNvPr id="0" name=""/>
        <dsp:cNvSpPr/>
      </dsp:nvSpPr>
      <dsp:spPr>
        <a:xfrm>
          <a:off x="2242" y="677496"/>
          <a:ext cx="2664554" cy="1787016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kern="1200" dirty="0" err="1"/>
            <a:t>Jahresbilanz</a:t>
          </a:r>
          <a:endParaRPr lang="pl-PL" sz="2400" kern="1200" dirty="0"/>
        </a:p>
      </dsp:txBody>
      <dsp:txXfrm>
        <a:off x="392457" y="939198"/>
        <a:ext cx="1884124" cy="1263612"/>
      </dsp:txXfrm>
    </dsp:sp>
    <dsp:sp modelId="{641C0F6C-7CC5-47C8-8CCF-FA2DAE100000}">
      <dsp:nvSpPr>
        <dsp:cNvPr id="0" name=""/>
        <dsp:cNvSpPr/>
      </dsp:nvSpPr>
      <dsp:spPr>
        <a:xfrm>
          <a:off x="2827204" y="850030"/>
          <a:ext cx="1274166" cy="1405573"/>
        </a:xfrm>
        <a:prstGeom prst="mathPlus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2100" kern="1200"/>
        </a:p>
      </dsp:txBody>
      <dsp:txXfrm>
        <a:off x="2996095" y="1402975"/>
        <a:ext cx="936384" cy="299683"/>
      </dsp:txXfrm>
    </dsp:sp>
    <dsp:sp modelId="{CDB76D6E-46EC-4FCC-A4B7-5BC6D821325A}">
      <dsp:nvSpPr>
        <dsp:cNvPr id="0" name=""/>
        <dsp:cNvSpPr/>
      </dsp:nvSpPr>
      <dsp:spPr>
        <a:xfrm>
          <a:off x="4334523" y="776722"/>
          <a:ext cx="2997433" cy="1588564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kern="1200" dirty="0" err="1"/>
            <a:t>Gewinn</a:t>
          </a:r>
          <a:r>
            <a:rPr lang="pl-PL" sz="2400" kern="1200" dirty="0"/>
            <a:t>- </a:t>
          </a:r>
          <a:r>
            <a:rPr lang="pl-PL" sz="2400" kern="1200" dirty="0" err="1"/>
            <a:t>und</a:t>
          </a:r>
          <a:r>
            <a:rPr lang="pl-PL" sz="2400" kern="1200" dirty="0"/>
            <a:t> </a:t>
          </a:r>
          <a:r>
            <a:rPr lang="pl-PL" sz="2400" kern="1200" dirty="0" err="1"/>
            <a:t>Verlustrechnung</a:t>
          </a:r>
          <a:endParaRPr lang="pl-PL" sz="2400" kern="1200" dirty="0"/>
        </a:p>
      </dsp:txBody>
      <dsp:txXfrm>
        <a:off x="4773487" y="1009362"/>
        <a:ext cx="2119505" cy="1123284"/>
      </dsp:txXfrm>
    </dsp:sp>
    <dsp:sp modelId="{FC2A6D50-8948-4565-BD8B-BD7DA2663D46}">
      <dsp:nvSpPr>
        <dsp:cNvPr id="0" name=""/>
        <dsp:cNvSpPr/>
      </dsp:nvSpPr>
      <dsp:spPr>
        <a:xfrm>
          <a:off x="7528737" y="868218"/>
          <a:ext cx="1020122" cy="1405573"/>
        </a:xfrm>
        <a:prstGeom prst="mathEqual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5400" kern="1200"/>
        </a:p>
      </dsp:txBody>
      <dsp:txXfrm>
        <a:off x="7663954" y="1157766"/>
        <a:ext cx="749688" cy="826477"/>
      </dsp:txXfrm>
    </dsp:sp>
    <dsp:sp modelId="{9F640152-BDC5-474E-A7A2-32485F8D1989}">
      <dsp:nvSpPr>
        <dsp:cNvPr id="0" name=""/>
        <dsp:cNvSpPr/>
      </dsp:nvSpPr>
      <dsp:spPr>
        <a:xfrm>
          <a:off x="8745640" y="743001"/>
          <a:ext cx="2875366" cy="1656007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kern="1200" dirty="0" err="1"/>
            <a:t>Jahresabschluss</a:t>
          </a:r>
          <a:endParaRPr lang="pl-PL" sz="2400" kern="1200" dirty="0"/>
        </a:p>
      </dsp:txBody>
      <dsp:txXfrm>
        <a:off x="9166728" y="985518"/>
        <a:ext cx="2033190" cy="11709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33366-AE8A-41B9-AE53-092696F6E5BB}" type="datetimeFigureOut">
              <a:rPr lang="pl-PL" smtClean="0"/>
              <a:t>21.03.2023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153CF-9853-4940-A078-92B5F3F2F11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8579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33366-AE8A-41B9-AE53-092696F6E5BB}" type="datetimeFigureOut">
              <a:rPr lang="pl-PL" smtClean="0"/>
              <a:t>21.03.2023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153CF-9853-4940-A078-92B5F3F2F11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771204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33366-AE8A-41B9-AE53-092696F6E5BB}" type="datetimeFigureOut">
              <a:rPr lang="pl-PL" smtClean="0"/>
              <a:t>21.03.2023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153CF-9853-4940-A078-92B5F3F2F11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09119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33366-AE8A-41B9-AE53-092696F6E5BB}" type="datetimeFigureOut">
              <a:rPr lang="pl-PL" smtClean="0"/>
              <a:t>21.03.2023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153CF-9853-4940-A078-92B5F3F2F11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45415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33366-AE8A-41B9-AE53-092696F6E5BB}" type="datetimeFigureOut">
              <a:rPr lang="pl-PL" smtClean="0"/>
              <a:t>21.03.2023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153CF-9853-4940-A078-92B5F3F2F11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54741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33366-AE8A-41B9-AE53-092696F6E5BB}" type="datetimeFigureOut">
              <a:rPr lang="pl-PL" smtClean="0"/>
              <a:t>21.03.2023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153CF-9853-4940-A078-92B5F3F2F11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97475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33366-AE8A-41B9-AE53-092696F6E5BB}" type="datetimeFigureOut">
              <a:rPr lang="pl-PL" smtClean="0"/>
              <a:t>21.03.2023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153CF-9853-4940-A078-92B5F3F2F11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51932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33366-AE8A-41B9-AE53-092696F6E5BB}" type="datetimeFigureOut">
              <a:rPr lang="pl-PL" smtClean="0"/>
              <a:t>21.03.2023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153CF-9853-4940-A078-92B5F3F2F11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36764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33366-AE8A-41B9-AE53-092696F6E5BB}" type="datetimeFigureOut">
              <a:rPr lang="pl-PL" smtClean="0"/>
              <a:t>21.03.2023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153CF-9853-4940-A078-92B5F3F2F11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29414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33366-AE8A-41B9-AE53-092696F6E5BB}" type="datetimeFigureOut">
              <a:rPr lang="pl-PL" smtClean="0"/>
              <a:t>21.03.2023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153CF-9853-4940-A078-92B5F3F2F11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99539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33366-AE8A-41B9-AE53-092696F6E5BB}" type="datetimeFigureOut">
              <a:rPr lang="pl-PL" smtClean="0"/>
              <a:t>21.03.2023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153CF-9853-4940-A078-92B5F3F2F11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06170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933366-AE8A-41B9-AE53-092696F6E5BB}" type="datetimeFigureOut">
              <a:rPr lang="pl-PL" smtClean="0"/>
              <a:t>21.03.2023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B153CF-9853-4940-A078-92B5F3F2F11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42862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4" name="Rectangle 63">
            <a:extLst>
              <a:ext uri="{FF2B5EF4-FFF2-40B4-BE49-F238E27FC236}">
                <a16:creationId xmlns:a16="http://schemas.microsoft.com/office/drawing/2014/main" id="{337940BB-FBC4-492E-BD92-3B7B914D0EA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5586161" y="3082214"/>
            <a:ext cx="2850047" cy="133693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/>
            <a:r>
              <a:rPr lang="en-US" sz="8000" b="1" kern="1200" dirty="0">
                <a:latin typeface="+mn-lt"/>
                <a:ea typeface="+mj-ea"/>
                <a:cs typeface="+mj-cs"/>
              </a:rPr>
              <a:t>Bilanz</a:t>
            </a:r>
            <a:endParaRPr lang="en-US" sz="8000" kern="1200" dirty="0">
              <a:latin typeface="+mn-lt"/>
              <a:ea typeface="+mj-ea"/>
              <a:cs typeface="+mj-cs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8412949" y="5496642"/>
            <a:ext cx="3285201" cy="1136745"/>
          </a:xfrm>
        </p:spPr>
        <p:txBody>
          <a:bodyPr vert="horz" lIns="91440" tIns="45720" rIns="91440" bIns="45720" rtlCol="0" anchor="t">
            <a:normAutofit fontScale="62500" lnSpcReduction="20000"/>
          </a:bodyPr>
          <a:lstStyle/>
          <a:p>
            <a:r>
              <a:rPr lang="en-US" b="1" kern="1200" dirty="0"/>
              <a:t>Aleksandra </a:t>
            </a:r>
            <a:r>
              <a:rPr lang="en-US" b="1" kern="1200" dirty="0" err="1"/>
              <a:t>Pruchnicka</a:t>
            </a:r>
            <a:endParaRPr lang="pl-PL" b="1" kern="1200" dirty="0"/>
          </a:p>
          <a:p>
            <a:r>
              <a:rPr lang="pl-PL" kern="1200" dirty="0" err="1">
                <a:cs typeface="Calibri"/>
              </a:rPr>
              <a:t>Studentin</a:t>
            </a:r>
            <a:r>
              <a:rPr lang="pl-PL" kern="1200" dirty="0">
                <a:cs typeface="Calibri"/>
              </a:rPr>
              <a:t> des 2. </a:t>
            </a:r>
            <a:r>
              <a:rPr lang="pl-PL" kern="1200" dirty="0" err="1">
                <a:cs typeface="Calibri"/>
              </a:rPr>
              <a:t>Studienjahres</a:t>
            </a:r>
            <a:endParaRPr lang="pl-PL" kern="1200" dirty="0">
              <a:cs typeface="Calibri"/>
            </a:endParaRPr>
          </a:p>
          <a:p>
            <a:r>
              <a:rPr lang="pl-PL" dirty="0" err="1">
                <a:cs typeface="Calibri"/>
              </a:rPr>
              <a:t>Institut</a:t>
            </a:r>
            <a:r>
              <a:rPr lang="pl-PL" dirty="0">
                <a:cs typeface="Calibri"/>
              </a:rPr>
              <a:t> f</a:t>
            </a:r>
            <a:r>
              <a:rPr lang="de-DE" dirty="0">
                <a:cs typeface="Calibri"/>
              </a:rPr>
              <a:t>ü</a:t>
            </a:r>
            <a:r>
              <a:rPr lang="pl-PL" dirty="0">
                <a:cs typeface="Calibri"/>
              </a:rPr>
              <a:t>r </a:t>
            </a:r>
            <a:r>
              <a:rPr lang="pl-PL" dirty="0" err="1">
                <a:cs typeface="Calibri"/>
              </a:rPr>
              <a:t>Wirtschaft</a:t>
            </a:r>
            <a:r>
              <a:rPr lang="pl-PL" dirty="0">
                <a:cs typeface="Calibri"/>
              </a:rPr>
              <a:t> </a:t>
            </a:r>
            <a:r>
              <a:rPr lang="pl-PL" dirty="0" err="1">
                <a:cs typeface="Calibri"/>
              </a:rPr>
              <a:t>und</a:t>
            </a:r>
            <a:r>
              <a:rPr lang="pl-PL" dirty="0">
                <a:cs typeface="Calibri"/>
              </a:rPr>
              <a:t> </a:t>
            </a:r>
            <a:r>
              <a:rPr lang="pl-PL" dirty="0" err="1">
                <a:cs typeface="Calibri"/>
              </a:rPr>
              <a:t>Finanzen</a:t>
            </a:r>
            <a:endParaRPr lang="en-US" kern="1200" dirty="0" err="1">
              <a:cs typeface="Calibri"/>
            </a:endParaRPr>
          </a:p>
          <a:p>
            <a:r>
              <a:rPr lang="en-US" b="1" dirty="0"/>
              <a:t> </a:t>
            </a:r>
            <a:r>
              <a:rPr lang="pl-PL" b="1" dirty="0" err="1"/>
              <a:t>Studenten</a:t>
            </a:r>
            <a:r>
              <a:rPr lang="en-US" b="1" kern="1200" dirty="0" err="1"/>
              <a:t>ummer</a:t>
            </a:r>
            <a:r>
              <a:rPr lang="en-US" b="1" kern="1200" dirty="0"/>
              <a:t> 121 </a:t>
            </a:r>
            <a:r>
              <a:rPr lang="en-US" b="1" dirty="0"/>
              <a:t>555</a:t>
            </a:r>
            <a:endParaRPr lang="en-US" b="1" kern="1200" dirty="0">
              <a:cs typeface="Calibri"/>
            </a:endParaRPr>
          </a:p>
        </p:txBody>
      </p:sp>
      <p:pic>
        <p:nvPicPr>
          <p:cNvPr id="6" name="Obraz 5" descr="https://encrypted-tbn0.gstatic.com/images?q=tbn:ANd9GcSpJbRw99MSEwvAoJM5qhQHuEFFqG74zoRHxb7wr43dGNTRV-aTZQ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857874" y="360442"/>
            <a:ext cx="1840276" cy="1829305"/>
          </a:xfrm>
          <a:prstGeom prst="rect">
            <a:avLst/>
          </a:prstGeom>
        </p:spPr>
      </p:pic>
      <p:sp>
        <p:nvSpPr>
          <p:cNvPr id="66" name="sketch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53987" y="4409267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ole tekstowe 4"/>
          <p:cNvSpPr txBox="1"/>
          <p:nvPr/>
        </p:nvSpPr>
        <p:spPr>
          <a:xfrm>
            <a:off x="503760" y="360443"/>
            <a:ext cx="3846468" cy="25288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>
              <a:spcAft>
                <a:spcPts val="600"/>
              </a:spcAft>
            </a:pPr>
            <a:r>
              <a:rPr lang="pl-PL" sz="2400" b="1" dirty="0" err="1"/>
              <a:t>Universität</a:t>
            </a:r>
            <a:r>
              <a:rPr lang="pl-PL" sz="2400" b="1" dirty="0"/>
              <a:t> Rzeszów</a:t>
            </a:r>
          </a:p>
          <a:p>
            <a:pPr algn="ctr">
              <a:spcAft>
                <a:spcPts val="600"/>
              </a:spcAft>
            </a:pPr>
            <a:r>
              <a:rPr lang="de-DE" sz="2400" b="1" dirty="0"/>
              <a:t>Institut für Wirtschaft und Finanzen</a:t>
            </a:r>
            <a:endParaRPr lang="pl-PL" sz="2400" b="1" dirty="0">
              <a:cs typeface="Calibri" panose="020F0502020204030204"/>
            </a:endParaRPr>
          </a:p>
          <a:p>
            <a:pPr algn="ctr">
              <a:spcAft>
                <a:spcPts val="600"/>
              </a:spcAft>
            </a:pPr>
            <a:r>
              <a:rPr lang="pl-PL" sz="2000" b="1" dirty="0" err="1">
                <a:cs typeface="Calibri"/>
              </a:rPr>
              <a:t>Studienfachgebiet</a:t>
            </a:r>
            <a:r>
              <a:rPr lang="pl-PL" sz="2000" b="1" dirty="0">
                <a:cs typeface="Calibri"/>
              </a:rPr>
              <a:t>:</a:t>
            </a:r>
          </a:p>
          <a:p>
            <a:pPr algn="ctr">
              <a:spcAft>
                <a:spcPts val="600"/>
              </a:spcAft>
            </a:pPr>
            <a:r>
              <a:rPr lang="en-US" sz="2000" b="1" dirty="0" err="1">
                <a:cs typeface="Calibri"/>
              </a:rPr>
              <a:t>Finanz</a:t>
            </a:r>
            <a:r>
              <a:rPr lang="en-US" sz="2000" b="1" dirty="0">
                <a:cs typeface="Calibri"/>
              </a:rPr>
              <a:t>-und </a:t>
            </a:r>
            <a:r>
              <a:rPr lang="en-US" sz="2000" b="1" dirty="0" err="1">
                <a:cs typeface="Calibri"/>
              </a:rPr>
              <a:t>Rechnungswesen</a:t>
            </a:r>
            <a:endParaRPr lang="en-US" sz="2000" dirty="0">
              <a:ea typeface="+mn-lt"/>
              <a:cs typeface="+mn-lt"/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en-US" sz="2000" b="1" dirty="0">
                <a:cs typeface="Calibri"/>
              </a:rPr>
              <a:t>2022/23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140226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737707" y="99035"/>
            <a:ext cx="4585677" cy="1018565"/>
          </a:xfrm>
        </p:spPr>
        <p:txBody>
          <a:bodyPr>
            <a:normAutofit/>
          </a:bodyPr>
          <a:lstStyle/>
          <a:p>
            <a:pPr algn="ctr"/>
            <a:r>
              <a:rPr lang="pl-PL" sz="4000" b="1" dirty="0" err="1">
                <a:latin typeface="+mn-lt"/>
              </a:rPr>
              <a:t>Wortschatz</a:t>
            </a:r>
            <a:endParaRPr lang="pl-PL" sz="4000" dirty="0">
              <a:latin typeface="+mn-lt"/>
            </a:endParaRP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6103178"/>
              </p:ext>
            </p:extLst>
          </p:nvPr>
        </p:nvGraphicFramePr>
        <p:xfrm>
          <a:off x="265722" y="1307733"/>
          <a:ext cx="11644923" cy="53900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43761">
                  <a:extLst>
                    <a:ext uri="{9D8B030D-6E8A-4147-A177-3AD203B41FA5}">
                      <a16:colId xmlns:a16="http://schemas.microsoft.com/office/drawing/2014/main" val="2060131623"/>
                    </a:ext>
                  </a:extLst>
                </a:gridCol>
                <a:gridCol w="4219521">
                  <a:extLst>
                    <a:ext uri="{9D8B030D-6E8A-4147-A177-3AD203B41FA5}">
                      <a16:colId xmlns:a16="http://schemas.microsoft.com/office/drawing/2014/main" val="1775766870"/>
                    </a:ext>
                  </a:extLst>
                </a:gridCol>
                <a:gridCol w="3881641">
                  <a:extLst>
                    <a:ext uri="{9D8B030D-6E8A-4147-A177-3AD203B41FA5}">
                      <a16:colId xmlns:a16="http://schemas.microsoft.com/office/drawing/2014/main" val="451640831"/>
                    </a:ext>
                  </a:extLst>
                </a:gridCol>
              </a:tblGrid>
              <a:tr h="539005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de-DE" sz="1400" b="0" dirty="0" smtClean="0">
                          <a:effectLst/>
                          <a:latin typeface="+mn-lt"/>
                        </a:rPr>
                        <a:t>die Aktiva – </a:t>
                      </a:r>
                      <a:r>
                        <a:rPr lang="de-DE" sz="1400" b="0" dirty="0" err="1" smtClean="0">
                          <a:effectLst/>
                          <a:latin typeface="+mn-lt"/>
                        </a:rPr>
                        <a:t>aktywa</a:t>
                      </a:r>
                      <a:r>
                        <a:rPr lang="de-DE" sz="1400" b="0" dirty="0" smtClean="0">
                          <a:effectLst/>
                          <a:latin typeface="+mn-lt"/>
                        </a:rPr>
                        <a:t> </a:t>
                      </a:r>
                      <a:endParaRPr lang="pl-PL" sz="1400" b="0" dirty="0" smtClean="0">
                        <a:effectLst/>
                        <a:latin typeface="+mn-lt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de-DE" sz="1400" b="0" dirty="0" smtClean="0">
                          <a:effectLst/>
                          <a:latin typeface="+mn-lt"/>
                        </a:rPr>
                        <a:t>die Passiva – </a:t>
                      </a:r>
                      <a:r>
                        <a:rPr lang="de-DE" sz="1400" b="0" dirty="0" err="1" smtClean="0">
                          <a:effectLst/>
                          <a:latin typeface="+mn-lt"/>
                        </a:rPr>
                        <a:t>pasywa</a:t>
                      </a:r>
                      <a:r>
                        <a:rPr lang="de-DE" sz="1400" b="0" dirty="0" smtClean="0">
                          <a:effectLst/>
                          <a:latin typeface="+mn-lt"/>
                        </a:rPr>
                        <a:t> </a:t>
                      </a:r>
                      <a:endParaRPr lang="pl-PL" sz="1400" b="0" dirty="0" smtClean="0">
                        <a:effectLst/>
                        <a:latin typeface="+mn-lt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400" b="0" dirty="0" err="1" smtClean="0">
                          <a:effectLst/>
                          <a:latin typeface="+mn-lt"/>
                        </a:rPr>
                        <a:t>das</a:t>
                      </a:r>
                      <a:r>
                        <a:rPr lang="pl-PL" sz="1400" b="0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pl-PL" sz="1400" b="0" dirty="0" err="1" smtClean="0">
                          <a:effectLst/>
                          <a:latin typeface="+mn-lt"/>
                        </a:rPr>
                        <a:t>Anlagevermögen</a:t>
                      </a:r>
                      <a:r>
                        <a:rPr lang="pl-PL" sz="1400" b="0" dirty="0" smtClean="0">
                          <a:effectLst/>
                          <a:latin typeface="+mn-lt"/>
                        </a:rPr>
                        <a:t> – środki trwałe (majątek trwały) 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de-DE" sz="1400" b="0" dirty="0" smtClean="0">
                          <a:effectLst/>
                          <a:latin typeface="+mn-lt"/>
                        </a:rPr>
                        <a:t>das Umlaufvermögen – </a:t>
                      </a:r>
                      <a:r>
                        <a:rPr lang="de-DE" sz="1400" b="0" dirty="0" err="1" smtClean="0">
                          <a:effectLst/>
                          <a:latin typeface="+mn-lt"/>
                        </a:rPr>
                        <a:t>aktywa</a:t>
                      </a:r>
                      <a:r>
                        <a:rPr lang="de-DE" sz="1400" b="0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de-DE" sz="1400" b="0" dirty="0" err="1" smtClean="0">
                          <a:effectLst/>
                          <a:latin typeface="+mn-lt"/>
                        </a:rPr>
                        <a:t>bieżące</a:t>
                      </a:r>
                      <a:endParaRPr lang="pl-PL" sz="1400" b="0" dirty="0" smtClean="0">
                        <a:effectLst/>
                        <a:latin typeface="+mn-lt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de-DE" sz="1400" b="0" dirty="0" smtClean="0">
                          <a:effectLst/>
                          <a:latin typeface="+mn-lt"/>
                        </a:rPr>
                        <a:t>das Eigenkapital – </a:t>
                      </a:r>
                      <a:r>
                        <a:rPr lang="de-DE" sz="1400" b="0" dirty="0" err="1" smtClean="0">
                          <a:effectLst/>
                          <a:latin typeface="+mn-lt"/>
                        </a:rPr>
                        <a:t>kapitał</a:t>
                      </a:r>
                      <a:r>
                        <a:rPr lang="de-DE" sz="1400" b="0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de-DE" sz="1400" b="0" dirty="0" err="1" smtClean="0">
                          <a:effectLst/>
                          <a:latin typeface="+mn-lt"/>
                        </a:rPr>
                        <a:t>własny</a:t>
                      </a:r>
                      <a:r>
                        <a:rPr lang="de-DE" sz="1400" b="0" dirty="0" smtClean="0">
                          <a:effectLst/>
                          <a:latin typeface="+mn-lt"/>
                        </a:rPr>
                        <a:t> </a:t>
                      </a:r>
                      <a:endParaRPr lang="pl-PL" sz="1400" b="0" dirty="0" smtClean="0">
                        <a:effectLst/>
                        <a:latin typeface="+mn-lt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400" b="0" dirty="0" err="1" smtClean="0">
                          <a:effectLst/>
                          <a:latin typeface="+mn-lt"/>
                        </a:rPr>
                        <a:t>das</a:t>
                      </a:r>
                      <a:r>
                        <a:rPr lang="pl-PL" sz="1400" b="0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pl-PL" sz="1400" b="0" dirty="0" err="1" smtClean="0">
                          <a:effectLst/>
                          <a:latin typeface="+mn-lt"/>
                        </a:rPr>
                        <a:t>Fremdkapital</a:t>
                      </a:r>
                      <a:r>
                        <a:rPr lang="pl-PL" sz="1400" b="0" dirty="0" smtClean="0">
                          <a:effectLst/>
                          <a:latin typeface="+mn-lt"/>
                        </a:rPr>
                        <a:t> – pożyczony kapitał 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400" b="0" dirty="0" err="1" smtClean="0">
                          <a:effectLst/>
                          <a:latin typeface="+mn-lt"/>
                        </a:rPr>
                        <a:t>die</a:t>
                      </a:r>
                      <a:r>
                        <a:rPr lang="pl-PL" sz="1400" b="0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pl-PL" sz="1400" b="0" dirty="0" err="1" smtClean="0">
                          <a:effectLst/>
                          <a:latin typeface="+mn-lt"/>
                        </a:rPr>
                        <a:t>Bilanzsumme</a:t>
                      </a:r>
                      <a:r>
                        <a:rPr lang="pl-PL" sz="1400" b="0" dirty="0" smtClean="0">
                          <a:effectLst/>
                          <a:latin typeface="+mn-lt"/>
                        </a:rPr>
                        <a:t> – suma bilansowa 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de-DE" sz="1400" b="0" dirty="0" smtClean="0">
                          <a:effectLst/>
                          <a:latin typeface="+mn-lt"/>
                        </a:rPr>
                        <a:t>die Eröffnungsbilanz – </a:t>
                      </a:r>
                      <a:r>
                        <a:rPr lang="de-DE" sz="1400" b="0" dirty="0" err="1" smtClean="0">
                          <a:effectLst/>
                          <a:latin typeface="+mn-lt"/>
                        </a:rPr>
                        <a:t>bilans</a:t>
                      </a:r>
                      <a:r>
                        <a:rPr lang="de-DE" sz="1400" b="0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de-DE" sz="1400" b="0" dirty="0" err="1" smtClean="0">
                          <a:effectLst/>
                          <a:latin typeface="+mn-lt"/>
                        </a:rPr>
                        <a:t>otwarcia</a:t>
                      </a:r>
                      <a:r>
                        <a:rPr lang="de-DE" sz="1400" b="0" dirty="0" smtClean="0">
                          <a:effectLst/>
                          <a:latin typeface="+mn-lt"/>
                        </a:rPr>
                        <a:t> </a:t>
                      </a:r>
                      <a:endParaRPr lang="pl-PL" sz="1400" b="0" dirty="0" smtClean="0">
                        <a:effectLst/>
                        <a:latin typeface="+mn-lt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de-DE" sz="1400" b="0" dirty="0" smtClean="0">
                          <a:effectLst/>
                          <a:latin typeface="+mn-lt"/>
                        </a:rPr>
                        <a:t>die Schlussbilanz – </a:t>
                      </a:r>
                      <a:r>
                        <a:rPr lang="de-DE" sz="1400" b="0" dirty="0" err="1" smtClean="0">
                          <a:effectLst/>
                          <a:latin typeface="+mn-lt"/>
                        </a:rPr>
                        <a:t>saldo</a:t>
                      </a:r>
                      <a:r>
                        <a:rPr lang="de-DE" sz="1400" b="0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de-DE" sz="1400" b="0" dirty="0" err="1" smtClean="0">
                          <a:effectLst/>
                          <a:latin typeface="+mn-lt"/>
                        </a:rPr>
                        <a:t>końcowe</a:t>
                      </a:r>
                      <a:r>
                        <a:rPr lang="de-DE" sz="1400" b="0" dirty="0" smtClean="0">
                          <a:effectLst/>
                          <a:latin typeface="+mn-lt"/>
                        </a:rPr>
                        <a:t> </a:t>
                      </a:r>
                      <a:endParaRPr lang="pl-PL" sz="1400" b="0" dirty="0" smtClean="0">
                        <a:effectLst/>
                        <a:latin typeface="+mn-lt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de-DE" sz="1400" b="0" dirty="0" smtClean="0">
                          <a:effectLst/>
                          <a:latin typeface="+mn-lt"/>
                        </a:rPr>
                        <a:t>der Jahresabschluss – </a:t>
                      </a:r>
                      <a:r>
                        <a:rPr lang="de-DE" sz="1400" b="0" dirty="0" err="1" smtClean="0">
                          <a:effectLst/>
                          <a:latin typeface="+mn-lt"/>
                        </a:rPr>
                        <a:t>roczne</a:t>
                      </a:r>
                      <a:r>
                        <a:rPr lang="de-DE" sz="1400" b="0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de-DE" sz="1400" b="0" dirty="0" err="1" smtClean="0">
                          <a:effectLst/>
                          <a:latin typeface="+mn-lt"/>
                        </a:rPr>
                        <a:t>sprawozdania</a:t>
                      </a:r>
                      <a:r>
                        <a:rPr lang="de-DE" sz="1400" b="0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de-DE" sz="1400" b="0" dirty="0" err="1" smtClean="0">
                          <a:effectLst/>
                          <a:latin typeface="+mn-lt"/>
                        </a:rPr>
                        <a:t>finansowe</a:t>
                      </a:r>
                      <a:endParaRPr lang="pl-PL" sz="1400" b="0" dirty="0" smtClean="0">
                        <a:effectLst/>
                        <a:latin typeface="+mn-lt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de-DE" sz="1400" b="0" dirty="0" smtClean="0">
                          <a:effectLst/>
                          <a:latin typeface="+mn-lt"/>
                        </a:rPr>
                        <a:t>der Bilanzgewinn – </a:t>
                      </a:r>
                      <a:r>
                        <a:rPr lang="de-DE" sz="1400" b="0" dirty="0" err="1" smtClean="0">
                          <a:effectLst/>
                          <a:latin typeface="+mn-lt"/>
                        </a:rPr>
                        <a:t>zysk</a:t>
                      </a:r>
                      <a:r>
                        <a:rPr lang="de-DE" sz="1400" b="0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de-DE" sz="1400" b="0" dirty="0" err="1" smtClean="0">
                          <a:effectLst/>
                          <a:latin typeface="+mn-lt"/>
                        </a:rPr>
                        <a:t>bilansowy</a:t>
                      </a:r>
                      <a:r>
                        <a:rPr lang="de-DE" sz="1400" b="0" dirty="0" smtClean="0">
                          <a:effectLst/>
                          <a:latin typeface="+mn-lt"/>
                        </a:rPr>
                        <a:t> </a:t>
                      </a:r>
                      <a:endParaRPr lang="pl-PL" sz="1400" b="0" dirty="0" smtClean="0">
                        <a:effectLst/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de-DE" sz="1400" b="0" dirty="0" smtClean="0">
                          <a:effectLst/>
                          <a:latin typeface="+mn-lt"/>
                        </a:rPr>
                        <a:t>die Jahresbilanz – </a:t>
                      </a:r>
                      <a:r>
                        <a:rPr lang="de-DE" sz="1400" b="0" dirty="0" err="1" smtClean="0">
                          <a:effectLst/>
                          <a:latin typeface="+mn-lt"/>
                        </a:rPr>
                        <a:t>bilans</a:t>
                      </a:r>
                      <a:r>
                        <a:rPr lang="de-DE" sz="1400" b="0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de-DE" sz="1400" b="0" dirty="0" err="1" smtClean="0">
                          <a:effectLst/>
                          <a:latin typeface="+mn-lt"/>
                        </a:rPr>
                        <a:t>roczny</a:t>
                      </a:r>
                      <a:r>
                        <a:rPr lang="de-DE" sz="1400" b="0" dirty="0" smtClean="0">
                          <a:effectLst/>
                          <a:latin typeface="+mn-lt"/>
                        </a:rPr>
                        <a:t> </a:t>
                      </a:r>
                      <a:endParaRPr lang="pl-PL" sz="1400" b="0" dirty="0" smtClean="0">
                        <a:effectLst/>
                        <a:latin typeface="+mn-lt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de-DE" sz="1400" b="0" dirty="0" smtClean="0">
                          <a:effectLst/>
                          <a:latin typeface="+mn-lt"/>
                        </a:rPr>
                        <a:t>die Gewinn - Verlustrechnung – </a:t>
                      </a:r>
                      <a:r>
                        <a:rPr lang="de-DE" sz="1400" b="0" dirty="0" err="1" smtClean="0">
                          <a:effectLst/>
                          <a:latin typeface="+mn-lt"/>
                        </a:rPr>
                        <a:t>rachunek</a:t>
                      </a:r>
                      <a:r>
                        <a:rPr lang="de-DE" sz="1400" b="0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de-DE" sz="1400" b="0" dirty="0" err="1" smtClean="0">
                          <a:effectLst/>
                          <a:latin typeface="+mn-lt"/>
                        </a:rPr>
                        <a:t>zysków</a:t>
                      </a:r>
                      <a:r>
                        <a:rPr lang="de-DE" sz="1400" b="0" dirty="0" smtClean="0">
                          <a:effectLst/>
                          <a:latin typeface="+mn-lt"/>
                        </a:rPr>
                        <a:t> i </a:t>
                      </a:r>
                      <a:r>
                        <a:rPr lang="de-DE" sz="1400" b="0" dirty="0" err="1" smtClean="0">
                          <a:effectLst/>
                          <a:latin typeface="+mn-lt"/>
                        </a:rPr>
                        <a:t>strat</a:t>
                      </a:r>
                      <a:r>
                        <a:rPr lang="de-DE" sz="1400" b="0" dirty="0" smtClean="0">
                          <a:effectLst/>
                          <a:latin typeface="+mn-lt"/>
                        </a:rPr>
                        <a:t> </a:t>
                      </a:r>
                      <a:endParaRPr lang="pl-PL" sz="1400" b="0" dirty="0" smtClean="0">
                        <a:effectLst/>
                        <a:latin typeface="+mn-lt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de-DE" sz="1400" b="0" dirty="0" smtClean="0">
                          <a:effectLst/>
                          <a:latin typeface="+mn-lt"/>
                        </a:rPr>
                        <a:t>die Verlustrechnung – </a:t>
                      </a:r>
                      <a:r>
                        <a:rPr lang="de-DE" sz="1400" b="0" dirty="0" err="1" smtClean="0">
                          <a:effectLst/>
                          <a:latin typeface="+mn-lt"/>
                        </a:rPr>
                        <a:t>zestawienie</a:t>
                      </a:r>
                      <a:r>
                        <a:rPr lang="de-DE" sz="1400" b="0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de-DE" sz="1400" b="0" dirty="0" err="1" smtClean="0">
                          <a:effectLst/>
                          <a:latin typeface="+mn-lt"/>
                        </a:rPr>
                        <a:t>strat</a:t>
                      </a:r>
                      <a:r>
                        <a:rPr lang="de-DE" sz="1400" b="0" dirty="0" smtClean="0">
                          <a:effectLst/>
                          <a:latin typeface="+mn-lt"/>
                        </a:rPr>
                        <a:t> </a:t>
                      </a:r>
                      <a:endParaRPr lang="pl-PL" sz="1400" b="0" dirty="0" smtClean="0">
                        <a:effectLst/>
                        <a:latin typeface="+mn-lt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de-DE" sz="1400" b="0" dirty="0" smtClean="0">
                          <a:effectLst/>
                          <a:latin typeface="+mn-lt"/>
                        </a:rPr>
                        <a:t>die Finanzierung – </a:t>
                      </a:r>
                      <a:r>
                        <a:rPr lang="de-DE" sz="1400" b="0" dirty="0" err="1" smtClean="0">
                          <a:effectLst/>
                          <a:latin typeface="+mn-lt"/>
                        </a:rPr>
                        <a:t>finansowanie</a:t>
                      </a:r>
                      <a:r>
                        <a:rPr lang="de-DE" sz="1400" b="0" dirty="0" smtClean="0">
                          <a:effectLst/>
                          <a:latin typeface="+mn-lt"/>
                        </a:rPr>
                        <a:t> </a:t>
                      </a:r>
                      <a:endParaRPr lang="pl-PL" sz="1400" b="0" dirty="0" smtClean="0">
                        <a:effectLst/>
                        <a:latin typeface="+mn-lt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de-DE" sz="1400" b="0" dirty="0" smtClean="0">
                          <a:effectLst/>
                          <a:latin typeface="+mn-lt"/>
                        </a:rPr>
                        <a:t>die Geldgeber – </a:t>
                      </a:r>
                      <a:r>
                        <a:rPr lang="de-DE" sz="1400" b="0" dirty="0" err="1" smtClean="0">
                          <a:effectLst/>
                          <a:latin typeface="+mn-lt"/>
                        </a:rPr>
                        <a:t>finansiści</a:t>
                      </a:r>
                      <a:endParaRPr lang="pl-PL" sz="1400" b="0" dirty="0" smtClean="0"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0" dirty="0" smtClean="0">
                          <a:effectLst/>
                          <a:latin typeface="+mn-lt"/>
                        </a:rPr>
                        <a:t>die Unternehmensleitung – </a:t>
                      </a:r>
                      <a:r>
                        <a:rPr lang="de-DE" sz="1400" b="0" dirty="0" err="1" smtClean="0">
                          <a:effectLst/>
                          <a:latin typeface="+mn-lt"/>
                        </a:rPr>
                        <a:t>kierownictwo</a:t>
                      </a:r>
                      <a:r>
                        <a:rPr lang="de-DE" sz="1400" b="0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de-DE" sz="1400" b="0" dirty="0" err="1" smtClean="0">
                          <a:effectLst/>
                          <a:latin typeface="+mn-lt"/>
                        </a:rPr>
                        <a:t>firmy</a:t>
                      </a:r>
                      <a:r>
                        <a:rPr lang="de-DE" sz="1400" b="0" dirty="0" smtClean="0">
                          <a:effectLst/>
                          <a:latin typeface="+mn-lt"/>
                        </a:rPr>
                        <a:t> </a:t>
                      </a:r>
                      <a:endParaRPr lang="pl-PL" sz="1400" b="0" dirty="0" smtClean="0"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de-DE" sz="1400" b="0" dirty="0" smtClean="0">
                          <a:effectLst/>
                        </a:rPr>
                        <a:t>die Bilanzanalyse – </a:t>
                      </a:r>
                      <a:r>
                        <a:rPr lang="de-DE" sz="1400" b="0" dirty="0" err="1" smtClean="0">
                          <a:effectLst/>
                        </a:rPr>
                        <a:t>analiza</a:t>
                      </a:r>
                      <a:r>
                        <a:rPr lang="de-DE" sz="1400" b="0" dirty="0" smtClean="0">
                          <a:effectLst/>
                        </a:rPr>
                        <a:t> </a:t>
                      </a:r>
                      <a:r>
                        <a:rPr lang="de-DE" sz="1400" b="0" dirty="0" err="1" smtClean="0">
                          <a:effectLst/>
                        </a:rPr>
                        <a:t>bilansu</a:t>
                      </a:r>
                      <a:endParaRPr lang="pl-PL" sz="1400" b="0" dirty="0" smtClean="0"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de-DE" sz="1400" b="0" dirty="0" smtClean="0">
                          <a:effectLst/>
                        </a:rPr>
                        <a:t>die Bilanzierungsgrundsätze (Pl.; der Grundsatz) – </a:t>
                      </a:r>
                      <a:r>
                        <a:rPr lang="de-DE" sz="1400" b="0" dirty="0" err="1" smtClean="0">
                          <a:effectLst/>
                        </a:rPr>
                        <a:t>zasady</a:t>
                      </a:r>
                      <a:r>
                        <a:rPr lang="de-DE" sz="1400" b="0" dirty="0" smtClean="0">
                          <a:effectLst/>
                        </a:rPr>
                        <a:t> </a:t>
                      </a:r>
                      <a:r>
                        <a:rPr lang="de-DE" sz="1400" b="0" dirty="0" err="1" smtClean="0">
                          <a:effectLst/>
                        </a:rPr>
                        <a:t>rachunkowości</a:t>
                      </a:r>
                      <a:endParaRPr lang="pl-PL" sz="1400" b="0" dirty="0" smtClean="0"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400" b="0" dirty="0" err="1" smtClean="0">
                          <a:effectLst/>
                        </a:rPr>
                        <a:t>die</a:t>
                      </a:r>
                      <a:r>
                        <a:rPr lang="pl-PL" sz="1400" b="0" dirty="0" smtClean="0">
                          <a:effectLst/>
                        </a:rPr>
                        <a:t> </a:t>
                      </a:r>
                      <a:r>
                        <a:rPr lang="pl-PL" sz="1400" b="0" dirty="0" err="1" smtClean="0">
                          <a:effectLst/>
                        </a:rPr>
                        <a:t>Bilanzpolitik</a:t>
                      </a:r>
                      <a:r>
                        <a:rPr lang="pl-PL" sz="1400" b="0" dirty="0" smtClean="0">
                          <a:effectLst/>
                        </a:rPr>
                        <a:t> – polityka rachunkowości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400" b="0" dirty="0" err="1" smtClean="0">
                          <a:effectLst/>
                        </a:rPr>
                        <a:t>die</a:t>
                      </a:r>
                      <a:r>
                        <a:rPr lang="pl-PL" sz="1400" b="0" dirty="0" smtClean="0">
                          <a:effectLst/>
                        </a:rPr>
                        <a:t> </a:t>
                      </a:r>
                      <a:r>
                        <a:rPr lang="pl-PL" sz="1400" b="0" dirty="0" err="1" smtClean="0">
                          <a:effectLst/>
                        </a:rPr>
                        <a:t>Zahlungsbilanz</a:t>
                      </a:r>
                      <a:r>
                        <a:rPr lang="pl-PL" sz="1400" b="0" dirty="0" smtClean="0">
                          <a:effectLst/>
                        </a:rPr>
                        <a:t> – bilans płatniczy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0" dirty="0" smtClean="0">
                          <a:effectLst/>
                        </a:rPr>
                        <a:t>die Betriebswirtschaftslehre – </a:t>
                      </a:r>
                      <a:r>
                        <a:rPr lang="de-DE" sz="1400" b="0" dirty="0" err="1" smtClean="0">
                          <a:effectLst/>
                        </a:rPr>
                        <a:t>administracja</a:t>
                      </a:r>
                      <a:r>
                        <a:rPr lang="de-DE" sz="1400" b="0" dirty="0" smtClean="0">
                          <a:effectLst/>
                        </a:rPr>
                        <a:t> </a:t>
                      </a:r>
                      <a:r>
                        <a:rPr lang="de-DE" sz="1400" b="0" dirty="0" err="1" smtClean="0">
                          <a:effectLst/>
                        </a:rPr>
                        <a:t>biznesowa</a:t>
                      </a:r>
                      <a:r>
                        <a:rPr lang="de-DE" sz="1400" b="0" dirty="0" smtClean="0">
                          <a:effectLst/>
                        </a:rPr>
                        <a:t> </a:t>
                      </a:r>
                      <a:r>
                        <a:rPr lang="de-DE" sz="1400" b="0" dirty="0" smtClean="0">
                          <a:effectLst/>
                          <a:latin typeface="+mn-lt"/>
                        </a:rPr>
                        <a:t>das Geschäftsjahr – </a:t>
                      </a:r>
                      <a:r>
                        <a:rPr lang="de-DE" sz="1400" b="0" dirty="0" err="1" smtClean="0">
                          <a:effectLst/>
                          <a:latin typeface="+mn-lt"/>
                        </a:rPr>
                        <a:t>rok</a:t>
                      </a:r>
                      <a:r>
                        <a:rPr lang="de-DE" sz="1400" b="0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de-DE" sz="1400" b="0" dirty="0" err="1" smtClean="0">
                          <a:effectLst/>
                          <a:latin typeface="+mn-lt"/>
                        </a:rPr>
                        <a:t>podatkowy</a:t>
                      </a:r>
                      <a:endParaRPr lang="pl-PL" sz="1400" b="0" dirty="0" smtClean="0">
                        <a:effectLst/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de-DE" sz="1400" b="0" dirty="0" smtClean="0">
                          <a:effectLst/>
                        </a:rPr>
                        <a:t>die Gegenüberstellung – </a:t>
                      </a:r>
                      <a:r>
                        <a:rPr lang="de-DE" sz="1400" b="0" dirty="0" err="1" smtClean="0">
                          <a:effectLst/>
                        </a:rPr>
                        <a:t>zestawienie</a:t>
                      </a:r>
                      <a:endParaRPr lang="pl-PL" sz="1400" b="0" dirty="0" smtClean="0"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de-DE" sz="1400" b="0" dirty="0" smtClean="0">
                          <a:effectLst/>
                        </a:rPr>
                        <a:t>die Unternehmensbilanz – </a:t>
                      </a:r>
                      <a:r>
                        <a:rPr lang="de-DE" sz="1400" b="0" dirty="0" err="1" smtClean="0">
                          <a:effectLst/>
                        </a:rPr>
                        <a:t>bilans</a:t>
                      </a:r>
                      <a:r>
                        <a:rPr lang="de-DE" sz="1400" b="0" dirty="0" smtClean="0">
                          <a:effectLst/>
                        </a:rPr>
                        <a:t> </a:t>
                      </a:r>
                      <a:r>
                        <a:rPr lang="de-DE" sz="1400" b="0" dirty="0" err="1" smtClean="0">
                          <a:effectLst/>
                        </a:rPr>
                        <a:t>firmy</a:t>
                      </a:r>
                      <a:endParaRPr lang="pl-PL" sz="1400" b="0" dirty="0" smtClean="0"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de-DE" sz="1400" b="0" dirty="0" smtClean="0">
                          <a:effectLst/>
                        </a:rPr>
                        <a:t>das Vermögen – </a:t>
                      </a:r>
                      <a:r>
                        <a:rPr lang="de-DE" sz="1400" b="0" dirty="0" err="1" smtClean="0">
                          <a:effectLst/>
                        </a:rPr>
                        <a:t>majątek</a:t>
                      </a:r>
                      <a:r>
                        <a:rPr lang="de-DE" sz="1400" b="0" dirty="0" smtClean="0">
                          <a:effectLst/>
                        </a:rPr>
                        <a:t>, </a:t>
                      </a:r>
                      <a:r>
                        <a:rPr lang="de-DE" sz="1400" b="0" dirty="0" err="1" smtClean="0">
                          <a:effectLst/>
                        </a:rPr>
                        <a:t>dieV.tu</a:t>
                      </a:r>
                      <a:r>
                        <a:rPr lang="de-DE" sz="1400" b="0" dirty="0" smtClean="0">
                          <a:effectLst/>
                        </a:rPr>
                        <a:t>: </a:t>
                      </a:r>
                      <a:r>
                        <a:rPr lang="de-DE" sz="1400" b="0" dirty="0" err="1" smtClean="0">
                          <a:effectLst/>
                        </a:rPr>
                        <a:t>aktywa</a:t>
                      </a:r>
                      <a:endParaRPr lang="pl-PL" sz="1400" b="0" dirty="0" smtClean="0"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de-DE" sz="1400" b="0" dirty="0" smtClean="0">
                          <a:effectLst/>
                        </a:rPr>
                        <a:t>die Endsumme – </a:t>
                      </a:r>
                      <a:r>
                        <a:rPr lang="de-DE" sz="1400" b="0" dirty="0" err="1" smtClean="0">
                          <a:effectLst/>
                        </a:rPr>
                        <a:t>suma</a:t>
                      </a:r>
                      <a:r>
                        <a:rPr lang="de-DE" sz="1400" b="0" dirty="0" smtClean="0">
                          <a:effectLst/>
                        </a:rPr>
                        <a:t> </a:t>
                      </a:r>
                      <a:r>
                        <a:rPr lang="de-DE" sz="1400" b="0" dirty="0" err="1" smtClean="0">
                          <a:effectLst/>
                        </a:rPr>
                        <a:t>końcowa</a:t>
                      </a:r>
                      <a:r>
                        <a:rPr lang="de-DE" sz="1400" b="0" dirty="0" smtClean="0">
                          <a:effectLst/>
                        </a:rPr>
                        <a:t> </a:t>
                      </a:r>
                      <a:endParaRPr lang="pl-PL" sz="1400" b="0" dirty="0" smtClean="0"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de-DE" sz="1400" b="0" dirty="0" smtClean="0">
                          <a:effectLst/>
                        </a:rPr>
                        <a:t>die Tätigkeit – </a:t>
                      </a:r>
                      <a:r>
                        <a:rPr lang="de-DE" sz="1400" b="0" dirty="0" err="1" smtClean="0">
                          <a:effectLst/>
                        </a:rPr>
                        <a:t>aktywność</a:t>
                      </a:r>
                      <a:r>
                        <a:rPr lang="de-DE" sz="1400" b="0" dirty="0" smtClean="0">
                          <a:effectLst/>
                        </a:rPr>
                        <a:t> </a:t>
                      </a:r>
                      <a:endParaRPr lang="pl-PL" sz="1400" b="0" dirty="0" smtClean="0"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de-DE" sz="1400" b="0" dirty="0" smtClean="0">
                          <a:effectLst/>
                        </a:rPr>
                        <a:t>Handels- und Steuerrecht grundsätzlich verpflichtet – z </a:t>
                      </a:r>
                      <a:r>
                        <a:rPr lang="de-DE" sz="1400" b="0" dirty="0" err="1" smtClean="0">
                          <a:effectLst/>
                        </a:rPr>
                        <a:t>zasady</a:t>
                      </a:r>
                      <a:r>
                        <a:rPr lang="de-DE" sz="1400" b="0" dirty="0" smtClean="0">
                          <a:effectLst/>
                        </a:rPr>
                        <a:t> </a:t>
                      </a:r>
                      <a:r>
                        <a:rPr lang="de-DE" sz="1400" b="0" dirty="0" err="1" smtClean="0">
                          <a:effectLst/>
                        </a:rPr>
                        <a:t>związany</a:t>
                      </a:r>
                      <a:r>
                        <a:rPr lang="de-DE" sz="1400" b="0" dirty="0" smtClean="0">
                          <a:effectLst/>
                        </a:rPr>
                        <a:t> z </a:t>
                      </a:r>
                      <a:r>
                        <a:rPr lang="de-DE" sz="1400" b="0" dirty="0" err="1" smtClean="0">
                          <a:effectLst/>
                        </a:rPr>
                        <a:t>prawem</a:t>
                      </a:r>
                      <a:r>
                        <a:rPr lang="de-DE" sz="1400" b="0" dirty="0" smtClean="0">
                          <a:effectLst/>
                        </a:rPr>
                        <a:t> </a:t>
                      </a:r>
                      <a:r>
                        <a:rPr lang="de-DE" sz="1400" b="0" dirty="0" err="1" smtClean="0">
                          <a:effectLst/>
                        </a:rPr>
                        <a:t>handlowym</a:t>
                      </a:r>
                      <a:r>
                        <a:rPr lang="de-DE" sz="1400" b="0" dirty="0" smtClean="0">
                          <a:effectLst/>
                        </a:rPr>
                        <a:t> i </a:t>
                      </a:r>
                      <a:r>
                        <a:rPr lang="de-DE" sz="1400" b="0" dirty="0" err="1" smtClean="0">
                          <a:effectLst/>
                        </a:rPr>
                        <a:t>podatkowym</a:t>
                      </a:r>
                      <a:endParaRPr lang="pl-PL" sz="1400" b="0" dirty="0" smtClean="0"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de-DE" sz="1400" b="0" dirty="0" smtClean="0">
                          <a:effectLst/>
                        </a:rPr>
                        <a:t>die Aktivseite – </a:t>
                      </a:r>
                      <a:r>
                        <a:rPr lang="de-DE" sz="1400" b="0" dirty="0" err="1" smtClean="0">
                          <a:effectLst/>
                        </a:rPr>
                        <a:t>aktywna</a:t>
                      </a:r>
                      <a:r>
                        <a:rPr lang="de-DE" sz="1400" b="0" dirty="0" smtClean="0">
                          <a:effectLst/>
                        </a:rPr>
                        <a:t> </a:t>
                      </a:r>
                      <a:r>
                        <a:rPr lang="de-DE" sz="1400" b="0" dirty="0" err="1" smtClean="0">
                          <a:effectLst/>
                        </a:rPr>
                        <a:t>strona</a:t>
                      </a:r>
                      <a:r>
                        <a:rPr lang="de-DE" sz="1400" b="0" dirty="0" smtClean="0">
                          <a:effectLst/>
                        </a:rPr>
                        <a:t>  </a:t>
                      </a:r>
                      <a:endParaRPr lang="pl-PL" sz="1400" b="0" dirty="0" smtClean="0"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de-DE" sz="1400" b="0" dirty="0" smtClean="0">
                          <a:effectLst/>
                        </a:rPr>
                        <a:t>die Passivseite – </a:t>
                      </a:r>
                      <a:r>
                        <a:rPr lang="de-DE" sz="1400" b="0" dirty="0" err="1" smtClean="0">
                          <a:effectLst/>
                        </a:rPr>
                        <a:t>pasywna</a:t>
                      </a:r>
                      <a:r>
                        <a:rPr lang="de-DE" sz="1400" b="0" dirty="0" smtClean="0">
                          <a:effectLst/>
                        </a:rPr>
                        <a:t> </a:t>
                      </a:r>
                      <a:r>
                        <a:rPr lang="de-DE" sz="1400" b="0" dirty="0" err="1" smtClean="0">
                          <a:effectLst/>
                        </a:rPr>
                        <a:t>strona</a:t>
                      </a:r>
                      <a:r>
                        <a:rPr lang="de-DE" sz="1400" b="0" dirty="0" smtClean="0">
                          <a:effectLst/>
                        </a:rPr>
                        <a:t> </a:t>
                      </a:r>
                      <a:endParaRPr lang="pl-PL" sz="1400" b="0" dirty="0" smtClean="0"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de-DE" sz="1400" b="0" dirty="0" smtClean="0">
                          <a:effectLst/>
                        </a:rPr>
                        <a:t>der Erfolg – </a:t>
                      </a:r>
                      <a:r>
                        <a:rPr lang="de-DE" sz="1400" b="0" dirty="0" err="1" smtClean="0">
                          <a:effectLst/>
                        </a:rPr>
                        <a:t>sukces</a:t>
                      </a:r>
                      <a:r>
                        <a:rPr lang="de-DE" sz="1400" b="0" dirty="0" smtClean="0">
                          <a:effectLst/>
                        </a:rPr>
                        <a:t> </a:t>
                      </a:r>
                      <a:endParaRPr lang="pl-PL" sz="1400" b="0" dirty="0" smtClean="0"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de-DE" sz="1400" b="0" dirty="0" smtClean="0">
                          <a:effectLst/>
                        </a:rPr>
                        <a:t> die wirtschaftliche Lage – </a:t>
                      </a:r>
                      <a:r>
                        <a:rPr lang="de-DE" sz="1400" b="0" dirty="0" err="1" smtClean="0">
                          <a:effectLst/>
                        </a:rPr>
                        <a:t>sytuacja</a:t>
                      </a:r>
                      <a:r>
                        <a:rPr lang="de-DE" sz="1400" b="0" dirty="0" smtClean="0">
                          <a:effectLst/>
                        </a:rPr>
                        <a:t> </a:t>
                      </a:r>
                      <a:r>
                        <a:rPr lang="de-DE" sz="1400" b="0" dirty="0" err="1" smtClean="0">
                          <a:effectLst/>
                        </a:rPr>
                        <a:t>gospodarcza</a:t>
                      </a:r>
                      <a:endParaRPr lang="pl-PL" sz="1400" b="0" dirty="0" smtClean="0"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de-DE" sz="1400" b="0" dirty="0" smtClean="0">
                          <a:effectLst/>
                        </a:rPr>
                        <a:t>die Aufstellung der Bilanz – </a:t>
                      </a:r>
                      <a:r>
                        <a:rPr lang="de-DE" sz="1400" b="0" dirty="0" err="1" smtClean="0">
                          <a:effectLst/>
                        </a:rPr>
                        <a:t>sporządzenie</a:t>
                      </a:r>
                      <a:r>
                        <a:rPr lang="de-DE" sz="1400" b="0" dirty="0" smtClean="0">
                          <a:effectLst/>
                        </a:rPr>
                        <a:t> </a:t>
                      </a:r>
                      <a:r>
                        <a:rPr lang="de-DE" sz="1400" b="0" dirty="0" err="1" smtClean="0">
                          <a:effectLst/>
                        </a:rPr>
                        <a:t>bilansu</a:t>
                      </a:r>
                      <a:r>
                        <a:rPr lang="de-DE" sz="1400" b="0" dirty="0" smtClean="0">
                          <a:effectLst/>
                        </a:rPr>
                        <a:t> </a:t>
                      </a:r>
                      <a:endParaRPr lang="pl-PL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962568"/>
                  </a:ext>
                </a:extLst>
              </a:tr>
            </a:tbl>
          </a:graphicData>
        </a:graphic>
      </p:graphicFrame>
      <p:cxnSp>
        <p:nvCxnSpPr>
          <p:cNvPr id="6" name="Łącznik prosty 5"/>
          <p:cNvCxnSpPr/>
          <p:nvPr/>
        </p:nvCxnSpPr>
        <p:spPr>
          <a:xfrm>
            <a:off x="3322247" y="930031"/>
            <a:ext cx="5281779" cy="15009"/>
          </a:xfrm>
          <a:prstGeom prst="line">
            <a:avLst/>
          </a:prstGeom>
          <a:ln w="76200" cmpd="sng"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3722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18">
            <a:extLst>
              <a:ext uri="{FF2B5EF4-FFF2-40B4-BE49-F238E27FC236}">
                <a16:creationId xmlns:a16="http://schemas.microsoft.com/office/drawing/2014/main" id="{DBF61EA3-B236-439E-9C0B-340980D56BE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/>
          </a:bodyPr>
          <a:lstStyle/>
          <a:p>
            <a:r>
              <a:rPr lang="pl-PL" sz="5400" b="1" dirty="0" err="1">
                <a:latin typeface="+mn-lt"/>
              </a:rPr>
              <a:t>Literaturverzeichnis</a:t>
            </a:r>
            <a:endParaRPr lang="pl-PL" sz="5400" b="1" dirty="0" err="1">
              <a:latin typeface="+mn-lt"/>
              <a:cs typeface="Calibri Light"/>
            </a:endParaRPr>
          </a:p>
        </p:txBody>
      </p:sp>
      <p:grpSp>
        <p:nvGrpSpPr>
          <p:cNvPr id="29" name="Group 20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2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3660" y="2599509"/>
            <a:ext cx="10143668" cy="3435531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400" dirty="0"/>
              <a:t>https://www.bpb.de/kurz-knapp/lexika/lexikon-der-wirtschaft/18899/bilanz/</a:t>
            </a:r>
            <a:r>
              <a:rPr lang="pl-PL" sz="2400" dirty="0"/>
              <a:t> </a:t>
            </a:r>
          </a:p>
          <a:p>
            <a:pPr marL="0" indent="0">
              <a:buNone/>
            </a:pPr>
            <a:r>
              <a:rPr lang="pl-PL" sz="2400" dirty="0"/>
              <a:t>(</a:t>
            </a:r>
            <a:r>
              <a:rPr lang="de-DE" sz="2400" dirty="0"/>
              <a:t>1</a:t>
            </a:r>
            <a:r>
              <a:rPr lang="pl-PL" sz="2400" dirty="0"/>
              <a:t>3</a:t>
            </a:r>
            <a:r>
              <a:rPr lang="de-DE" sz="2400" dirty="0"/>
              <a:t>. März 2023 um 1</a:t>
            </a:r>
            <a:r>
              <a:rPr lang="pl-PL" sz="2400" dirty="0"/>
              <a:t>7:20</a:t>
            </a:r>
            <a:r>
              <a:rPr lang="de-DE" sz="2400" dirty="0"/>
              <a:t> Uhr</a:t>
            </a:r>
            <a:r>
              <a:rPr lang="pl-PL" sz="2400" dirty="0"/>
              <a:t>)</a:t>
            </a:r>
            <a:endParaRPr lang="pl-PL" sz="2400" dirty="0">
              <a:cs typeface="Calibri"/>
            </a:endParaRPr>
          </a:p>
          <a:p>
            <a:pPr marL="0" indent="0">
              <a:buNone/>
            </a:pPr>
            <a:endParaRPr lang="pl-PL" sz="2400" dirty="0"/>
          </a:p>
          <a:p>
            <a:pPr marL="0" indent="0">
              <a:buNone/>
            </a:pPr>
            <a:r>
              <a:rPr lang="pl-PL" sz="2400" dirty="0"/>
              <a:t>https://www.microtech.de/erp-wiki/bilanz/</a:t>
            </a:r>
          </a:p>
          <a:p>
            <a:pPr marL="0" indent="0">
              <a:buNone/>
            </a:pPr>
            <a:r>
              <a:rPr lang="pl-PL" sz="2400" dirty="0">
                <a:cs typeface="Calibri" panose="020F0502020204030204"/>
              </a:rPr>
              <a:t>(</a:t>
            </a:r>
            <a:r>
              <a:rPr lang="de-DE" sz="2400" dirty="0">
                <a:cs typeface="Calibri" panose="020F0502020204030204"/>
              </a:rPr>
              <a:t>11. März 2023 um 19:00 Uhr</a:t>
            </a:r>
            <a:r>
              <a:rPr lang="pl-PL" sz="2400" dirty="0">
                <a:cs typeface="Calibri" panose="020F0502020204030204"/>
              </a:rPr>
              <a:t>)</a:t>
            </a:r>
          </a:p>
          <a:p>
            <a:pPr marL="0" indent="0">
              <a:buNone/>
            </a:pP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184549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4522B21E-B2B9-4C72-9A71-C87EFD13748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EB7D2A2-F448-44D4-938C-DC84CBCB3B1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441258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71AEA07-1E14-44B4-8E55-64EF049CD66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6464" y="551962"/>
            <a:ext cx="10999072" cy="461854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C067B0DE-9D12-714A-151C-3CF21C9B01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293338"/>
            <a:ext cx="9144000" cy="327459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7200" b="1" kern="1200" dirty="0">
                <a:latin typeface="+mn-lt"/>
              </a:rPr>
              <a:t>Danke für </a:t>
            </a:r>
            <a:r>
              <a:rPr lang="en-US" sz="7200" b="1" kern="1200" dirty="0" err="1">
                <a:latin typeface="+mn-lt"/>
              </a:rPr>
              <a:t>Ihre</a:t>
            </a:r>
            <a:r>
              <a:rPr lang="en-US" sz="7200" b="1" kern="1200" dirty="0">
                <a:latin typeface="+mn-lt"/>
              </a:rPr>
              <a:t> </a:t>
            </a:r>
            <a:r>
              <a:rPr lang="en-US" sz="7200" b="1" kern="1200" dirty="0" err="1">
                <a:latin typeface="+mn-lt"/>
              </a:rPr>
              <a:t>Aufmerksamkeit</a:t>
            </a:r>
            <a:r>
              <a:rPr lang="en-US" sz="7200" b="1" dirty="0">
                <a:latin typeface="+mn-lt"/>
              </a:rPr>
              <a:t>!</a:t>
            </a:r>
            <a:endParaRPr lang="en-US" sz="7200" b="1" kern="1200" dirty="0">
              <a:latin typeface="+mn-lt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7C8EA93-3210-4C62-99E9-153C275E3A8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96464" y="6354708"/>
            <a:ext cx="11000232" cy="0"/>
          </a:xfrm>
          <a:prstGeom prst="line">
            <a:avLst/>
          </a:prstGeom>
          <a:ln w="1016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601285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6C4028FD-8BAA-4A19-BFDE-594D991B755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557188"/>
            <a:ext cx="10515600" cy="1133499"/>
          </a:xfrm>
        </p:spPr>
        <p:txBody>
          <a:bodyPr>
            <a:normAutofit/>
          </a:bodyPr>
          <a:lstStyle/>
          <a:p>
            <a:r>
              <a:rPr lang="pl-PL" sz="5200" b="1" dirty="0" err="1">
                <a:latin typeface="+mn-lt"/>
              </a:rPr>
              <a:t>Inhaltsverzeichnis</a:t>
            </a:r>
            <a:endParaRPr lang="pl-PL" sz="5200" b="1" dirty="0">
              <a:latin typeface="+mn-lt"/>
            </a:endParaRPr>
          </a:p>
        </p:txBody>
      </p:sp>
      <p:graphicFrame>
        <p:nvGraphicFramePr>
          <p:cNvPr id="12" name="Symbol zastępczy zawartości 2">
            <a:extLst>
              <a:ext uri="{FF2B5EF4-FFF2-40B4-BE49-F238E27FC236}">
                <a16:creationId xmlns:a16="http://schemas.microsoft.com/office/drawing/2014/main" id="{E023740B-469F-0083-4A25-92BF44B6957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8502224"/>
              </p:ext>
            </p:extLst>
          </p:nvPr>
        </p:nvGraphicFramePr>
        <p:xfrm>
          <a:off x="804986" y="1825625"/>
          <a:ext cx="10535138" cy="44188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34299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0" name="Rectangle 33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2" name="Group 35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1" name="Rectangle 40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pl-PL" sz="4800" b="1" dirty="0" err="1">
                <a:latin typeface="+mn-lt"/>
              </a:rPr>
              <a:t>Bilanz</a:t>
            </a:r>
            <a:r>
              <a:rPr lang="pl-PL" sz="4800" b="1" dirty="0">
                <a:latin typeface="+mn-lt"/>
              </a:rPr>
              <a:t> Definition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045028" y="3017522"/>
            <a:ext cx="9941319" cy="3124658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de-DE" sz="2400" dirty="0"/>
              <a:t>Bilanz die nach bestimmten Vorgaben gegliederte Gegenüberstellung von bestimmten Positionen in Kontenform; </a:t>
            </a:r>
            <a:endParaRPr lang="pl-PL" sz="2400" dirty="0"/>
          </a:p>
          <a:p>
            <a:pPr marL="0" indent="0">
              <a:buNone/>
            </a:pPr>
            <a:endParaRPr lang="pl-PL" sz="2400" dirty="0"/>
          </a:p>
          <a:p>
            <a:pPr marL="0" indent="0">
              <a:buNone/>
            </a:pPr>
            <a:r>
              <a:rPr lang="de-DE" sz="2400" dirty="0"/>
              <a:t>Es ist die Gegenüberstellung der Aktiva (Vermögen) und der Passiva (Kapital) eines Unternehmens zu einem bestimmten Zeitpunkt auf</a:t>
            </a:r>
            <a:r>
              <a:rPr lang="pl-PL" sz="2400" dirty="0"/>
              <a:t> </a:t>
            </a:r>
            <a:r>
              <a:rPr lang="de-DE" sz="2400" dirty="0"/>
              <a:t>dem Bilanzstichtag</a:t>
            </a:r>
            <a:r>
              <a:rPr lang="pl-PL" sz="2400" dirty="0"/>
              <a:t>. </a:t>
            </a:r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387014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4522B21E-B2B9-4C72-9A71-C87EFD13748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EB7D2A2-F448-44D4-938C-DC84CBCB3B1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441258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71AEA07-1E14-44B4-8E55-64EF049CD66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6464" y="551962"/>
            <a:ext cx="10999072" cy="461854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524000" y="1293338"/>
            <a:ext cx="9144000" cy="3274592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lang="en-US" sz="2900" kern="1200" dirty="0" err="1">
                <a:solidFill>
                  <a:schemeClr val="tx1"/>
                </a:solidFill>
                <a:latin typeface="+mn-lt"/>
                <a:ea typeface="+mj-ea"/>
                <a:cs typeface="+mj-cs"/>
              </a:rPr>
              <a:t>Bilanz</a:t>
            </a:r>
            <a:r>
              <a:rPr lang="en-US" sz="2900" kern="1200" dirty="0">
                <a:solidFill>
                  <a:schemeClr val="tx1"/>
                </a:solidFill>
                <a:latin typeface="+mn-lt"/>
                <a:ea typeface="+mj-ea"/>
                <a:cs typeface="+mj-cs"/>
              </a:rPr>
              <a:t> </a:t>
            </a:r>
            <a:r>
              <a:rPr lang="en-US" sz="2900" kern="1200" dirty="0" err="1">
                <a:solidFill>
                  <a:schemeClr val="tx1"/>
                </a:solidFill>
                <a:latin typeface="+mn-lt"/>
                <a:ea typeface="+mj-ea"/>
                <a:cs typeface="+mj-cs"/>
              </a:rPr>
              <a:t>stammt</a:t>
            </a:r>
            <a:r>
              <a:rPr lang="en-US" sz="2900" kern="1200" dirty="0">
                <a:solidFill>
                  <a:schemeClr val="tx1"/>
                </a:solidFill>
                <a:latin typeface="+mn-lt"/>
                <a:ea typeface="+mj-ea"/>
                <a:cs typeface="+mj-cs"/>
              </a:rPr>
              <a:t> </a:t>
            </a:r>
            <a:r>
              <a:rPr lang="en-US" sz="2900" kern="1200" dirty="0" err="1">
                <a:solidFill>
                  <a:schemeClr val="tx1"/>
                </a:solidFill>
                <a:latin typeface="+mn-lt"/>
                <a:ea typeface="+mj-ea"/>
                <a:cs typeface="+mj-cs"/>
              </a:rPr>
              <a:t>vom</a:t>
            </a:r>
            <a:r>
              <a:rPr lang="en-US" sz="2900" kern="1200" dirty="0">
                <a:solidFill>
                  <a:schemeClr val="tx1"/>
                </a:solidFill>
                <a:latin typeface="+mn-lt"/>
                <a:ea typeface="+mj-ea"/>
                <a:cs typeface="+mj-cs"/>
              </a:rPr>
              <a:t> </a:t>
            </a:r>
            <a:r>
              <a:rPr lang="en-US" sz="2900" kern="1200" dirty="0" err="1">
                <a:solidFill>
                  <a:schemeClr val="tx1"/>
                </a:solidFill>
                <a:latin typeface="+mn-lt"/>
                <a:ea typeface="+mj-ea"/>
                <a:cs typeface="+mj-cs"/>
              </a:rPr>
              <a:t>italienischen</a:t>
            </a:r>
            <a:r>
              <a:rPr lang="en-US" sz="2900" kern="1200" dirty="0">
                <a:solidFill>
                  <a:schemeClr val="tx1"/>
                </a:solidFill>
                <a:latin typeface="+mn-lt"/>
                <a:ea typeface="+mj-ea"/>
                <a:cs typeface="+mj-cs"/>
              </a:rPr>
              <a:t> </a:t>
            </a:r>
            <a:r>
              <a:rPr lang="en-US" sz="2900" kern="1200" dirty="0" err="1">
                <a:solidFill>
                  <a:schemeClr val="tx1"/>
                </a:solidFill>
                <a:latin typeface="+mn-lt"/>
                <a:ea typeface="+mj-ea"/>
                <a:cs typeface="+mj-cs"/>
              </a:rPr>
              <a:t>Wort</a:t>
            </a:r>
            <a:r>
              <a:rPr lang="en-US" sz="2900" kern="1200" dirty="0">
                <a:solidFill>
                  <a:schemeClr val="tx1"/>
                </a:solidFill>
                <a:latin typeface="+mn-lt"/>
                <a:ea typeface="+mj-ea"/>
                <a:cs typeface="+mj-cs"/>
              </a:rPr>
              <a:t> „</a:t>
            </a:r>
            <a:r>
              <a:rPr lang="en-US" sz="2900" kern="1200" dirty="0" err="1">
                <a:solidFill>
                  <a:schemeClr val="tx1"/>
                </a:solidFill>
                <a:latin typeface="+mn-lt"/>
                <a:ea typeface="+mj-ea"/>
                <a:cs typeface="+mj-cs"/>
              </a:rPr>
              <a:t>bilanci</a:t>
            </a:r>
            <a:r>
              <a:rPr lang="en-US" sz="2900" kern="1200" dirty="0">
                <a:solidFill>
                  <a:schemeClr val="tx1"/>
                </a:solidFill>
                <a:latin typeface="+mn-lt"/>
                <a:ea typeface="+mj-ea"/>
                <a:cs typeface="+mj-cs"/>
              </a:rPr>
              <a:t>”, das „</a:t>
            </a:r>
            <a:r>
              <a:rPr lang="en-US" sz="2900" kern="1200" dirty="0" err="1">
                <a:solidFill>
                  <a:schemeClr val="tx1"/>
                </a:solidFill>
                <a:latin typeface="+mn-lt"/>
                <a:ea typeface="+mj-ea"/>
                <a:cs typeface="+mj-cs"/>
              </a:rPr>
              <a:t>Gleichgewicht</a:t>
            </a:r>
            <a:r>
              <a:rPr lang="en-US" sz="2900" kern="1200" dirty="0">
                <a:solidFill>
                  <a:schemeClr val="tx1"/>
                </a:solidFill>
                <a:latin typeface="+mn-lt"/>
                <a:ea typeface="+mj-ea"/>
                <a:cs typeface="+mj-cs"/>
              </a:rPr>
              <a:t>” </a:t>
            </a:r>
            <a:r>
              <a:rPr lang="en-US" sz="2900" kern="1200" dirty="0" err="1">
                <a:solidFill>
                  <a:schemeClr val="tx1"/>
                </a:solidFill>
                <a:latin typeface="+mn-lt"/>
                <a:ea typeface="+mj-ea"/>
                <a:cs typeface="+mj-cs"/>
              </a:rPr>
              <a:t>oder</a:t>
            </a:r>
            <a:r>
              <a:rPr lang="en-US" sz="2900" kern="1200" dirty="0">
                <a:solidFill>
                  <a:schemeClr val="tx1"/>
                </a:solidFill>
                <a:latin typeface="+mn-lt"/>
                <a:ea typeface="+mj-ea"/>
                <a:cs typeface="+mj-cs"/>
              </a:rPr>
              <a:t> „</a:t>
            </a:r>
            <a:r>
              <a:rPr lang="en-US" sz="2900" kern="1200" dirty="0" err="1">
                <a:solidFill>
                  <a:schemeClr val="tx1"/>
                </a:solidFill>
                <a:latin typeface="+mn-lt"/>
                <a:ea typeface="+mj-ea"/>
                <a:cs typeface="+mj-cs"/>
              </a:rPr>
              <a:t>Waage</a:t>
            </a:r>
            <a:r>
              <a:rPr lang="en-US" sz="2900" kern="1200" dirty="0">
                <a:solidFill>
                  <a:schemeClr val="tx1"/>
                </a:solidFill>
                <a:latin typeface="+mn-lt"/>
                <a:ea typeface="+mj-ea"/>
                <a:cs typeface="+mj-cs"/>
              </a:rPr>
              <a:t>” </a:t>
            </a:r>
            <a:r>
              <a:rPr lang="en-US" sz="2900" kern="1200" dirty="0" err="1">
                <a:solidFill>
                  <a:schemeClr val="tx1"/>
                </a:solidFill>
                <a:latin typeface="+mn-lt"/>
                <a:ea typeface="+mj-ea"/>
                <a:cs typeface="+mj-cs"/>
              </a:rPr>
              <a:t>bedeutet</a:t>
            </a:r>
            <a:r>
              <a:rPr lang="en-US" sz="2900" kern="1200" dirty="0">
                <a:solidFill>
                  <a:schemeClr val="tx1"/>
                </a:solidFill>
                <a:latin typeface="+mn-lt"/>
                <a:ea typeface="+mj-ea"/>
                <a:cs typeface="+mj-cs"/>
              </a:rPr>
              <a:t>, und </a:t>
            </a:r>
            <a:r>
              <a:rPr lang="en-US" sz="2900" kern="1200" dirty="0" err="1">
                <a:solidFill>
                  <a:schemeClr val="tx1"/>
                </a:solidFill>
                <a:latin typeface="+mn-lt"/>
                <a:ea typeface="+mj-ea"/>
                <a:cs typeface="+mj-cs"/>
              </a:rPr>
              <a:t>beschreibt</a:t>
            </a:r>
            <a:r>
              <a:rPr lang="en-US" sz="2900" kern="1200" dirty="0">
                <a:solidFill>
                  <a:schemeClr val="tx1"/>
                </a:solidFill>
                <a:latin typeface="+mn-lt"/>
                <a:ea typeface="+mj-ea"/>
                <a:cs typeface="+mj-cs"/>
              </a:rPr>
              <a:t> </a:t>
            </a:r>
            <a:r>
              <a:rPr lang="en-US" sz="2900" kern="1200" dirty="0" err="1">
                <a:solidFill>
                  <a:schemeClr val="tx1"/>
                </a:solidFill>
                <a:latin typeface="+mn-lt"/>
                <a:ea typeface="+mj-ea"/>
                <a:cs typeface="+mj-cs"/>
              </a:rPr>
              <a:t>ein</a:t>
            </a:r>
            <a:r>
              <a:rPr lang="en-US" sz="2900" kern="1200" dirty="0">
                <a:solidFill>
                  <a:schemeClr val="tx1"/>
                </a:solidFill>
                <a:latin typeface="+mn-lt"/>
                <a:ea typeface="+mj-ea"/>
                <a:cs typeface="+mj-cs"/>
              </a:rPr>
              <a:t> </a:t>
            </a:r>
            <a:r>
              <a:rPr lang="en-US" sz="2900" kern="1200" dirty="0" err="1" smtClean="0">
                <a:solidFill>
                  <a:schemeClr val="tx1"/>
                </a:solidFill>
                <a:latin typeface="+mn-lt"/>
                <a:ea typeface="+mj-ea"/>
                <a:cs typeface="+mj-cs"/>
              </a:rPr>
              <a:t>wichtiges</a:t>
            </a:r>
            <a:r>
              <a:rPr lang="pl-PL" sz="2900" dirty="0">
                <a:latin typeface="+mn-lt"/>
              </a:rPr>
              <a:t> </a:t>
            </a:r>
            <a:r>
              <a:rPr lang="en-US" sz="2900" kern="1200" dirty="0" err="1" smtClean="0">
                <a:solidFill>
                  <a:schemeClr val="tx1"/>
                </a:solidFill>
                <a:latin typeface="+mn-lt"/>
                <a:ea typeface="+mj-ea"/>
                <a:cs typeface="+mj-cs"/>
              </a:rPr>
              <a:t>Merkmal</a:t>
            </a:r>
            <a:r>
              <a:rPr lang="en-US" sz="2900" kern="1200" dirty="0" smtClean="0">
                <a:solidFill>
                  <a:schemeClr val="tx1"/>
                </a:solidFill>
                <a:latin typeface="+mn-lt"/>
                <a:ea typeface="+mj-ea"/>
                <a:cs typeface="+mj-cs"/>
              </a:rPr>
              <a:t> </a:t>
            </a:r>
            <a:r>
              <a:rPr lang="en-US" sz="2900" kern="1200" dirty="0">
                <a:solidFill>
                  <a:schemeClr val="tx1"/>
                </a:solidFill>
                <a:latin typeface="+mn-lt"/>
                <a:ea typeface="+mj-ea"/>
                <a:cs typeface="+mj-cs"/>
              </a:rPr>
              <a:t>der </a:t>
            </a:r>
            <a:r>
              <a:rPr lang="en-US" sz="2900" kern="1200" dirty="0" err="1">
                <a:solidFill>
                  <a:schemeClr val="tx1"/>
                </a:solidFill>
                <a:latin typeface="+mn-lt"/>
                <a:ea typeface="+mj-ea"/>
                <a:cs typeface="+mj-cs"/>
              </a:rPr>
              <a:t>Unternehmensbilanz</a:t>
            </a:r>
            <a:r>
              <a:rPr lang="en-US" sz="2900" kern="1200" dirty="0">
                <a:solidFill>
                  <a:schemeClr val="tx1"/>
                </a:solidFill>
                <a:latin typeface="+mn-lt"/>
                <a:ea typeface="+mj-ea"/>
                <a:cs typeface="+mj-cs"/>
              </a:rPr>
              <a:t>, </a:t>
            </a:r>
            <a:r>
              <a:rPr lang="en-US" sz="2900" kern="1200" dirty="0" err="1">
                <a:solidFill>
                  <a:schemeClr val="tx1"/>
                </a:solidFill>
                <a:latin typeface="+mn-lt"/>
                <a:ea typeface="+mj-ea"/>
                <a:cs typeface="+mj-cs"/>
              </a:rPr>
              <a:t>nämlich</a:t>
            </a:r>
            <a:r>
              <a:rPr lang="en-US" sz="2900" kern="1200" dirty="0">
                <a:solidFill>
                  <a:schemeClr val="tx1"/>
                </a:solidFill>
                <a:latin typeface="+mn-lt"/>
                <a:ea typeface="+mj-ea"/>
                <a:cs typeface="+mj-cs"/>
              </a:rPr>
              <a:t> </a:t>
            </a:r>
            <a:r>
              <a:rPr lang="en-US" sz="2900" kern="1200" dirty="0" err="1">
                <a:solidFill>
                  <a:schemeClr val="tx1"/>
                </a:solidFill>
                <a:latin typeface="+mn-lt"/>
                <a:ea typeface="+mj-ea"/>
                <a:cs typeface="+mj-cs"/>
              </a:rPr>
              <a:t>dass</a:t>
            </a:r>
            <a:r>
              <a:rPr lang="en-US" sz="2900" kern="1200" dirty="0">
                <a:solidFill>
                  <a:schemeClr val="tx1"/>
                </a:solidFill>
                <a:latin typeface="+mn-lt"/>
                <a:ea typeface="+mj-ea"/>
                <a:cs typeface="+mj-cs"/>
              </a:rPr>
              <a:t> die </a:t>
            </a:r>
            <a:r>
              <a:rPr lang="en-US" sz="2900" kern="1200" dirty="0" err="1">
                <a:solidFill>
                  <a:schemeClr val="tx1"/>
                </a:solidFill>
                <a:latin typeface="+mn-lt"/>
                <a:ea typeface="+mj-ea"/>
                <a:cs typeface="+mj-cs"/>
              </a:rPr>
              <a:t>zwei</a:t>
            </a:r>
            <a:r>
              <a:rPr lang="en-US" sz="2900" kern="1200" dirty="0">
                <a:solidFill>
                  <a:schemeClr val="tx1"/>
                </a:solidFill>
                <a:latin typeface="+mn-lt"/>
                <a:ea typeface="+mj-ea"/>
                <a:cs typeface="+mj-cs"/>
              </a:rPr>
              <a:t> Seiten der </a:t>
            </a:r>
            <a:r>
              <a:rPr lang="en-US" sz="2900" kern="1200" dirty="0" err="1">
                <a:solidFill>
                  <a:schemeClr val="tx1"/>
                </a:solidFill>
                <a:latin typeface="+mn-lt"/>
                <a:ea typeface="+mj-ea"/>
                <a:cs typeface="+mj-cs"/>
              </a:rPr>
              <a:t>Bilanz</a:t>
            </a:r>
            <a:r>
              <a:rPr lang="en-US" sz="2900" kern="1200" dirty="0">
                <a:solidFill>
                  <a:schemeClr val="tx1"/>
                </a:solidFill>
                <a:latin typeface="+mn-lt"/>
                <a:ea typeface="+mj-ea"/>
                <a:cs typeface="+mj-cs"/>
              </a:rPr>
              <a:t> </a:t>
            </a:r>
            <a:r>
              <a:rPr lang="en-US" sz="2900" kern="1200" dirty="0" err="1">
                <a:solidFill>
                  <a:schemeClr val="tx1"/>
                </a:solidFill>
                <a:latin typeface="+mn-lt"/>
                <a:ea typeface="+mj-ea"/>
                <a:cs typeface="+mj-cs"/>
              </a:rPr>
              <a:t>sich</a:t>
            </a:r>
            <a:r>
              <a:rPr lang="en-US" sz="2900" kern="1200" dirty="0">
                <a:solidFill>
                  <a:schemeClr val="tx1"/>
                </a:solidFill>
                <a:latin typeface="+mn-lt"/>
                <a:ea typeface="+mj-ea"/>
                <a:cs typeface="+mj-cs"/>
              </a:rPr>
              <a:t> </a:t>
            </a:r>
            <a:r>
              <a:rPr lang="en-US" sz="2900" kern="1200" dirty="0" err="1">
                <a:solidFill>
                  <a:schemeClr val="tx1"/>
                </a:solidFill>
                <a:latin typeface="+mn-lt"/>
                <a:ea typeface="+mj-ea"/>
                <a:cs typeface="+mj-cs"/>
              </a:rPr>
              <a:t>immer</a:t>
            </a:r>
            <a:r>
              <a:rPr lang="en-US" sz="2900" kern="1200" dirty="0">
                <a:solidFill>
                  <a:schemeClr val="tx1"/>
                </a:solidFill>
                <a:latin typeface="+mn-lt"/>
                <a:ea typeface="+mj-ea"/>
                <a:cs typeface="+mj-cs"/>
              </a:rPr>
              <a:t> </a:t>
            </a:r>
            <a:r>
              <a:rPr lang="en-US" sz="2900" kern="1200" dirty="0" err="1">
                <a:solidFill>
                  <a:schemeClr val="tx1"/>
                </a:solidFill>
                <a:latin typeface="+mn-lt"/>
                <a:ea typeface="+mj-ea"/>
                <a:cs typeface="+mj-cs"/>
              </a:rPr>
              <a:t>im</a:t>
            </a:r>
            <a:r>
              <a:rPr lang="en-US" sz="2900" kern="1200" dirty="0">
                <a:solidFill>
                  <a:schemeClr val="tx1"/>
                </a:solidFill>
                <a:latin typeface="+mn-lt"/>
                <a:ea typeface="+mj-ea"/>
                <a:cs typeface="+mj-cs"/>
              </a:rPr>
              <a:t> </a:t>
            </a:r>
            <a:r>
              <a:rPr lang="en-US" sz="2900" kern="1200" dirty="0" err="1">
                <a:solidFill>
                  <a:schemeClr val="tx1"/>
                </a:solidFill>
                <a:latin typeface="+mn-lt"/>
                <a:ea typeface="+mj-ea"/>
                <a:cs typeface="+mj-cs"/>
              </a:rPr>
              <a:t>Gleichgewicht</a:t>
            </a:r>
            <a:r>
              <a:rPr lang="en-US" sz="2900" kern="1200" dirty="0">
                <a:solidFill>
                  <a:schemeClr val="tx1"/>
                </a:solidFill>
                <a:latin typeface="+mn-lt"/>
                <a:ea typeface="+mj-ea"/>
                <a:cs typeface="+mj-cs"/>
              </a:rPr>
              <a:t> </a:t>
            </a:r>
            <a:r>
              <a:rPr lang="en-US" sz="2900" kern="1200" dirty="0" err="1">
                <a:solidFill>
                  <a:schemeClr val="tx1"/>
                </a:solidFill>
                <a:latin typeface="+mn-lt"/>
                <a:ea typeface="+mj-ea"/>
                <a:cs typeface="+mj-cs"/>
              </a:rPr>
              <a:t>befinden</a:t>
            </a:r>
            <a:r>
              <a:rPr lang="en-US" sz="2900" kern="1200" dirty="0">
                <a:solidFill>
                  <a:schemeClr val="tx1"/>
                </a:solidFill>
                <a:latin typeface="+mn-lt"/>
                <a:ea typeface="+mj-ea"/>
                <a:cs typeface="+mj-cs"/>
              </a:rPr>
              <a:t>.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7C8EA93-3210-4C62-99E9-153C275E3A8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96464" y="6354708"/>
            <a:ext cx="11000232" cy="0"/>
          </a:xfrm>
          <a:prstGeom prst="line">
            <a:avLst/>
          </a:prstGeom>
          <a:ln w="1016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787781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53" name="Rectangle 1052">
            <a:extLst>
              <a:ext uri="{FF2B5EF4-FFF2-40B4-BE49-F238E27FC236}">
                <a16:creationId xmlns:a16="http://schemas.microsoft.com/office/drawing/2014/main" id="{DBC6133C-0615-4CE4-9132-37E609A9BDF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5" name="Rectangle 1054">
            <a:extLst>
              <a:ext uri="{FF2B5EF4-FFF2-40B4-BE49-F238E27FC236}">
                <a16:creationId xmlns:a16="http://schemas.microsoft.com/office/drawing/2014/main" id="{169CC832-2974-4E8D-90ED-3E2941BA733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16533" y="1944913"/>
            <a:ext cx="402336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Prostokąt 11"/>
          <p:cNvSpPr/>
          <p:nvPr/>
        </p:nvSpPr>
        <p:spPr>
          <a:xfrm>
            <a:off x="645066" y="2031101"/>
            <a:ext cx="4282984" cy="35119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dirty="0"/>
              <a:t>https://www.microtech.de/erp-wiki/bilanz/</a:t>
            </a:r>
            <a:endParaRPr lang="pl-PL" dirty="0"/>
          </a:p>
        </p:txBody>
      </p:sp>
      <p:sp>
        <p:nvSpPr>
          <p:cNvPr id="1057" name="Rectangle 1056">
            <a:extLst>
              <a:ext uri="{FF2B5EF4-FFF2-40B4-BE49-F238E27FC236}">
                <a16:creationId xmlns:a16="http://schemas.microsoft.com/office/drawing/2014/main" id="{55222F96-971A-4F90-B841-6BAB416C7AC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225843" y="6053360"/>
            <a:ext cx="740664" cy="1541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9" name="Rectangle 1058">
            <a:extLst>
              <a:ext uri="{FF2B5EF4-FFF2-40B4-BE49-F238E27FC236}">
                <a16:creationId xmlns:a16="http://schemas.microsoft.com/office/drawing/2014/main" id="{08980754-6F4B-43C9-B9BE-127B6BED658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904923" y="215201"/>
            <a:ext cx="740664" cy="1183349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1" name="Rectangle 1060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96793" y="354959"/>
            <a:ext cx="6184973" cy="591521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8" name="Picture 4" descr="Grundaufbau der Bilanz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97"/>
          <a:stretch/>
        </p:blipFill>
        <p:spPr bwMode="auto">
          <a:xfrm>
            <a:off x="5687556" y="1369118"/>
            <a:ext cx="6205291" cy="41755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587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BC6133C-0615-4CE4-9132-37E609A9BDF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Prostokąt 1"/>
          <p:cNvSpPr/>
          <p:nvPr/>
        </p:nvSpPr>
        <p:spPr>
          <a:xfrm>
            <a:off x="645064" y="525982"/>
            <a:ext cx="4282983" cy="120036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600" b="1" kern="1200" dirty="0" err="1">
                <a:solidFill>
                  <a:schemeClr val="tx1"/>
                </a:solidFill>
                <a:ea typeface="+mj-ea"/>
                <a:cs typeface="+mj-cs"/>
              </a:rPr>
              <a:t>Beispiel</a:t>
            </a:r>
            <a:r>
              <a:rPr lang="en-US" sz="3600" b="1" kern="1200" dirty="0">
                <a:solidFill>
                  <a:schemeClr val="tx1"/>
                </a:solidFill>
                <a:ea typeface="+mj-ea"/>
                <a:cs typeface="+mj-cs"/>
              </a:rPr>
              <a:t> </a:t>
            </a:r>
            <a:r>
              <a:rPr lang="en-US" sz="3600" b="1" kern="1200" dirty="0" err="1">
                <a:solidFill>
                  <a:schemeClr val="tx1"/>
                </a:solidFill>
                <a:ea typeface="+mj-ea"/>
                <a:cs typeface="+mj-cs"/>
              </a:rPr>
              <a:t>Bilanz</a:t>
            </a:r>
            <a:endParaRPr lang="en-US" sz="3600" b="1" kern="1200" dirty="0">
              <a:solidFill>
                <a:schemeClr val="tx1"/>
              </a:solidFill>
              <a:ea typeface="+mj-ea"/>
              <a:cs typeface="+mj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69CC832-2974-4E8D-90ED-3E2941BA733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16533" y="1944913"/>
            <a:ext cx="402336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rostokąt 2"/>
          <p:cNvSpPr/>
          <p:nvPr/>
        </p:nvSpPr>
        <p:spPr>
          <a:xfrm>
            <a:off x="621976" y="2677646"/>
            <a:ext cx="4721710" cy="28653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dirty="0"/>
              <a:t>https://www.bpb.de/kurz-knapp/lexika/lexikon-der-wirtschaft/18899/bilanz/</a:t>
            </a:r>
            <a:endParaRPr lang="pl-PL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5222F96-971A-4F90-B841-6BAB416C7AC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225843" y="6053360"/>
            <a:ext cx="740664" cy="1541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8980754-6F4B-43C9-B9BE-127B6BED658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904923" y="215201"/>
            <a:ext cx="740664" cy="1183349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96793" y="354959"/>
            <a:ext cx="6184973" cy="591521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8284" y="351699"/>
            <a:ext cx="6343835" cy="5910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645778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67341688"/>
              </p:ext>
            </p:extLst>
          </p:nvPr>
        </p:nvGraphicFramePr>
        <p:xfrm>
          <a:off x="546753" y="1926118"/>
          <a:ext cx="11415859" cy="2183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259039446"/>
              </p:ext>
            </p:extLst>
          </p:nvPr>
        </p:nvGraphicFramePr>
        <p:xfrm>
          <a:off x="443059" y="3589865"/>
          <a:ext cx="11623249" cy="31420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2" name="Prostokąt 1"/>
          <p:cNvSpPr/>
          <p:nvPr/>
        </p:nvSpPr>
        <p:spPr>
          <a:xfrm>
            <a:off x="3134696" y="445477"/>
            <a:ext cx="623997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pl-PL" sz="4400" b="1" dirty="0" err="1"/>
              <a:t>Bilanz</a:t>
            </a:r>
            <a:r>
              <a:rPr lang="pl-PL" sz="4400" b="1" dirty="0"/>
              <a:t> im </a:t>
            </a:r>
            <a:r>
              <a:rPr lang="pl-PL" sz="4400" b="1" dirty="0" err="1"/>
              <a:t>Jahresbericht</a:t>
            </a:r>
            <a:endParaRPr lang="pl-PL" sz="4400" b="1" dirty="0"/>
          </a:p>
        </p:txBody>
      </p:sp>
      <p:cxnSp>
        <p:nvCxnSpPr>
          <p:cNvPr id="6" name="Łącznik prosty 5"/>
          <p:cNvCxnSpPr/>
          <p:nvPr/>
        </p:nvCxnSpPr>
        <p:spPr>
          <a:xfrm>
            <a:off x="1719385" y="1156677"/>
            <a:ext cx="8839200" cy="0"/>
          </a:xfrm>
          <a:prstGeom prst="line">
            <a:avLst/>
          </a:prstGeom>
          <a:ln w="57150"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528904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6" name="Rectangle 75">
            <a:extLst>
              <a:ext uri="{FF2B5EF4-FFF2-40B4-BE49-F238E27FC236}">
                <a16:creationId xmlns:a16="http://schemas.microsoft.com/office/drawing/2014/main" id="{DBF61EA3-B236-439E-9C0B-340980D56BE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99231" y="659876"/>
            <a:ext cx="10628995" cy="916004"/>
          </a:xfrm>
        </p:spPr>
        <p:txBody>
          <a:bodyPr anchor="b">
            <a:normAutofit/>
          </a:bodyPr>
          <a:lstStyle/>
          <a:p>
            <a:pPr algn="ctr"/>
            <a:r>
              <a:rPr lang="pl-PL" sz="3800" b="1" dirty="0" err="1">
                <a:latin typeface="+mn-lt"/>
              </a:rPr>
              <a:t>Welche</a:t>
            </a:r>
            <a:r>
              <a:rPr lang="pl-PL" sz="3800" b="1" dirty="0">
                <a:latin typeface="+mn-lt"/>
              </a:rPr>
              <a:t> </a:t>
            </a:r>
            <a:r>
              <a:rPr lang="pl-PL" sz="3800" b="1" dirty="0" err="1">
                <a:latin typeface="+mn-lt"/>
              </a:rPr>
              <a:t>Informationen</a:t>
            </a:r>
            <a:r>
              <a:rPr lang="pl-PL" sz="3800" b="1" dirty="0">
                <a:latin typeface="+mn-lt"/>
              </a:rPr>
              <a:t> </a:t>
            </a:r>
            <a:r>
              <a:rPr lang="pl-PL" sz="3800" b="1" dirty="0" err="1">
                <a:latin typeface="+mn-lt"/>
              </a:rPr>
              <a:t>liefern</a:t>
            </a:r>
            <a:r>
              <a:rPr lang="pl-PL" sz="3800" b="1" dirty="0">
                <a:latin typeface="+mn-lt"/>
              </a:rPr>
              <a:t> </a:t>
            </a:r>
            <a:r>
              <a:rPr lang="pl-PL" sz="3800" b="1" dirty="0" err="1">
                <a:latin typeface="+mn-lt"/>
              </a:rPr>
              <a:t>Bilanzen</a:t>
            </a:r>
            <a:r>
              <a:rPr lang="pl-PL" sz="3800" b="1" dirty="0">
                <a:latin typeface="+mn-lt"/>
              </a:rPr>
              <a:t>? </a:t>
            </a:r>
            <a:endParaRPr lang="pl-PL" sz="3800" dirty="0">
              <a:latin typeface="+mn-lt"/>
            </a:endParaRPr>
          </a:p>
        </p:txBody>
      </p:sp>
      <p:grpSp>
        <p:nvGrpSpPr>
          <p:cNvPr id="78" name="Group 77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2" name="Rectangle 81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3660" y="2599509"/>
            <a:ext cx="10143668" cy="3435531"/>
          </a:xfrm>
        </p:spPr>
        <p:txBody>
          <a:bodyPr vert="horz" lIns="91440" tIns="45720" rIns="91440" bIns="45720" rtlCol="0" anchor="ctr"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pl-PL" sz="2400" dirty="0" err="1"/>
              <a:t>Die</a:t>
            </a:r>
            <a:r>
              <a:rPr lang="pl-PL" sz="2400" dirty="0"/>
              <a:t> </a:t>
            </a:r>
            <a:r>
              <a:rPr lang="pl-PL" sz="2400" dirty="0" err="1"/>
              <a:t>Passivseite</a:t>
            </a:r>
            <a:r>
              <a:rPr lang="pl-PL" sz="2400" dirty="0"/>
              <a:t> </a:t>
            </a:r>
            <a:r>
              <a:rPr lang="pl-PL" sz="2400" dirty="0" err="1"/>
              <a:t>beantwortet</a:t>
            </a:r>
            <a:r>
              <a:rPr lang="pl-PL" sz="2400" dirty="0"/>
              <a:t> </a:t>
            </a:r>
            <a:r>
              <a:rPr lang="pl-PL" sz="2400" dirty="0" err="1"/>
              <a:t>die</a:t>
            </a:r>
            <a:r>
              <a:rPr lang="pl-PL" sz="2400" dirty="0"/>
              <a:t> </a:t>
            </a:r>
            <a:r>
              <a:rPr lang="pl-PL" sz="2400" dirty="0" err="1"/>
              <a:t>Frage</a:t>
            </a:r>
            <a:r>
              <a:rPr lang="pl-PL" sz="2400" dirty="0"/>
              <a:t>, </a:t>
            </a:r>
            <a:r>
              <a:rPr lang="pl-PL" sz="2400" dirty="0" err="1"/>
              <a:t>woher</a:t>
            </a:r>
            <a:r>
              <a:rPr lang="pl-PL" sz="2400" dirty="0"/>
              <a:t> </a:t>
            </a:r>
            <a:r>
              <a:rPr lang="pl-PL" sz="2400" dirty="0" err="1"/>
              <a:t>das</a:t>
            </a:r>
            <a:r>
              <a:rPr lang="pl-PL" sz="2400" dirty="0"/>
              <a:t> </a:t>
            </a:r>
            <a:r>
              <a:rPr lang="pl-PL" sz="2400" dirty="0" err="1"/>
              <a:t>Kapital</a:t>
            </a:r>
            <a:r>
              <a:rPr lang="pl-PL" sz="2400" dirty="0"/>
              <a:t> </a:t>
            </a:r>
            <a:r>
              <a:rPr lang="pl-PL" sz="2400" dirty="0" err="1"/>
              <a:t>stammt</a:t>
            </a:r>
            <a:r>
              <a:rPr lang="pl-PL" sz="2400" dirty="0"/>
              <a:t>, </a:t>
            </a:r>
            <a:r>
              <a:rPr lang="pl-PL" sz="2400" dirty="0" err="1"/>
              <a:t>das</a:t>
            </a:r>
            <a:r>
              <a:rPr lang="pl-PL" sz="2400" dirty="0"/>
              <a:t> im </a:t>
            </a:r>
            <a:r>
              <a:rPr lang="pl-PL" sz="2400" dirty="0" err="1"/>
              <a:t>Unternehmen</a:t>
            </a:r>
            <a:r>
              <a:rPr lang="pl-PL" sz="2400" dirty="0"/>
              <a:t> </a:t>
            </a:r>
            <a:r>
              <a:rPr lang="pl-PL" sz="2400" dirty="0" err="1"/>
              <a:t>angelegt</a:t>
            </a:r>
            <a:r>
              <a:rPr lang="pl-PL" sz="2400" dirty="0"/>
              <a:t> </a:t>
            </a:r>
            <a:r>
              <a:rPr lang="pl-PL" sz="2400" dirty="0" err="1"/>
              <a:t>ist</a:t>
            </a:r>
            <a:r>
              <a:rPr lang="pl-PL" sz="2400" dirty="0"/>
              <a:t>; </a:t>
            </a:r>
            <a:r>
              <a:rPr lang="pl-PL" sz="2400" dirty="0" err="1"/>
              <a:t>damit</a:t>
            </a:r>
            <a:r>
              <a:rPr lang="pl-PL" sz="2400" dirty="0"/>
              <a:t> </a:t>
            </a:r>
            <a:r>
              <a:rPr lang="pl-PL" sz="2400" dirty="0" err="1"/>
              <a:t>ist</a:t>
            </a:r>
            <a:r>
              <a:rPr lang="pl-PL" sz="2400" dirty="0"/>
              <a:t> </a:t>
            </a:r>
            <a:r>
              <a:rPr lang="pl-PL" sz="2400" dirty="0" err="1"/>
              <a:t>die</a:t>
            </a:r>
            <a:r>
              <a:rPr lang="pl-PL" sz="2400" dirty="0"/>
              <a:t> </a:t>
            </a:r>
            <a:r>
              <a:rPr lang="pl-PL" sz="2400" dirty="0" err="1"/>
              <a:t>Finanzierung</a:t>
            </a:r>
            <a:r>
              <a:rPr lang="pl-PL" sz="2400" dirty="0"/>
              <a:t> </a:t>
            </a:r>
            <a:r>
              <a:rPr lang="pl-PL" sz="2400" dirty="0" err="1"/>
              <a:t>angesprochen</a:t>
            </a:r>
            <a:r>
              <a:rPr lang="pl-PL" sz="2400" dirty="0"/>
              <a:t>. </a:t>
            </a:r>
            <a:endParaRPr lang="pl-PL" sz="2400" dirty="0">
              <a:cs typeface="Calibri"/>
            </a:endParaRPr>
          </a:p>
          <a:p>
            <a:pPr>
              <a:lnSpc>
                <a:spcPct val="100000"/>
              </a:lnSpc>
            </a:pPr>
            <a:endParaRPr lang="pl-PL" sz="2400" dirty="0">
              <a:cs typeface="Calibri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pl-PL" sz="2400" dirty="0" err="1"/>
              <a:t>Die</a:t>
            </a:r>
            <a:r>
              <a:rPr lang="pl-PL" sz="2400" dirty="0"/>
              <a:t> </a:t>
            </a:r>
            <a:r>
              <a:rPr lang="pl-PL" sz="2400" dirty="0" err="1"/>
              <a:t>Aktivseite</a:t>
            </a:r>
            <a:r>
              <a:rPr lang="pl-PL" sz="2400" dirty="0"/>
              <a:t> </a:t>
            </a:r>
            <a:r>
              <a:rPr lang="pl-PL" sz="2400" dirty="0" err="1"/>
              <a:t>gibt</a:t>
            </a:r>
            <a:r>
              <a:rPr lang="pl-PL" sz="2400" dirty="0"/>
              <a:t> </a:t>
            </a:r>
            <a:r>
              <a:rPr lang="pl-PL" sz="2400" dirty="0" err="1"/>
              <a:t>darüber</a:t>
            </a:r>
            <a:r>
              <a:rPr lang="pl-PL" sz="2400" dirty="0"/>
              <a:t> </a:t>
            </a:r>
            <a:r>
              <a:rPr lang="pl-PL" sz="2400" dirty="0" err="1"/>
              <a:t>Auskunft</a:t>
            </a:r>
            <a:r>
              <a:rPr lang="pl-PL" sz="2400" dirty="0"/>
              <a:t>, in </a:t>
            </a:r>
            <a:r>
              <a:rPr lang="pl-PL" sz="2400" dirty="0" err="1"/>
              <a:t>welchen</a:t>
            </a:r>
            <a:r>
              <a:rPr lang="pl-PL" sz="2400" dirty="0"/>
              <a:t> </a:t>
            </a:r>
            <a:r>
              <a:rPr lang="pl-PL" sz="2400" dirty="0" err="1"/>
              <a:t>Vermögenswerten</a:t>
            </a:r>
            <a:r>
              <a:rPr lang="pl-PL" sz="2400" dirty="0"/>
              <a:t> </a:t>
            </a:r>
            <a:r>
              <a:rPr lang="pl-PL" sz="2400" dirty="0" err="1"/>
              <a:t>das</a:t>
            </a:r>
            <a:r>
              <a:rPr lang="pl-PL" sz="2400" dirty="0"/>
              <a:t> </a:t>
            </a:r>
            <a:r>
              <a:rPr lang="pl-PL" sz="2400" dirty="0" err="1"/>
              <a:t>Kapital</a:t>
            </a:r>
            <a:r>
              <a:rPr lang="pl-PL" sz="2400" dirty="0"/>
              <a:t> </a:t>
            </a:r>
            <a:r>
              <a:rPr lang="pl-PL" sz="2400" dirty="0" err="1"/>
              <a:t>angelegt</a:t>
            </a:r>
            <a:r>
              <a:rPr lang="pl-PL" sz="2400" dirty="0"/>
              <a:t> </a:t>
            </a:r>
            <a:r>
              <a:rPr lang="pl-PL" sz="2400" dirty="0" err="1"/>
              <a:t>ist</a:t>
            </a:r>
            <a:r>
              <a:rPr lang="pl-PL" sz="2400" dirty="0"/>
              <a:t>; </a:t>
            </a:r>
            <a:r>
              <a:rPr lang="pl-PL" sz="2400" dirty="0" err="1"/>
              <a:t>damit</a:t>
            </a:r>
            <a:r>
              <a:rPr lang="pl-PL" sz="2400" dirty="0"/>
              <a:t> </a:t>
            </a:r>
            <a:r>
              <a:rPr lang="pl-PL" sz="2400" dirty="0" err="1"/>
              <a:t>ist</a:t>
            </a:r>
            <a:r>
              <a:rPr lang="pl-PL" sz="2400" dirty="0"/>
              <a:t> </a:t>
            </a:r>
            <a:r>
              <a:rPr lang="pl-PL" sz="2400" dirty="0" err="1"/>
              <a:t>die</a:t>
            </a:r>
            <a:r>
              <a:rPr lang="pl-PL" sz="2400" dirty="0"/>
              <a:t> </a:t>
            </a:r>
            <a:r>
              <a:rPr lang="pl-PL" sz="2400" dirty="0" err="1"/>
              <a:t>Investierung</a:t>
            </a:r>
            <a:r>
              <a:rPr lang="pl-PL" sz="2400" dirty="0"/>
              <a:t> </a:t>
            </a:r>
            <a:r>
              <a:rPr lang="pl-PL" sz="2400" dirty="0" err="1"/>
              <a:t>angesprochen</a:t>
            </a:r>
            <a:r>
              <a:rPr lang="pl-PL" sz="2400" dirty="0"/>
              <a:t>. </a:t>
            </a:r>
            <a:endParaRPr lang="pl-PL" sz="24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5778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515D20E-1AB7-4E74-9236-2B72B63D60B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74656" y="1237388"/>
            <a:ext cx="4037479" cy="4382588"/>
          </a:xfrm>
        </p:spPr>
        <p:txBody>
          <a:bodyPr anchor="ctr">
            <a:normAutofit/>
          </a:bodyPr>
          <a:lstStyle/>
          <a:p>
            <a:r>
              <a:rPr lang="pl-PL" sz="5400" b="1" dirty="0" err="1">
                <a:latin typeface="+mn-lt"/>
              </a:rPr>
              <a:t>Bilanzanalyse</a:t>
            </a:r>
            <a:endParaRPr lang="pl-PL" sz="5400" dirty="0">
              <a:latin typeface="+mn-lt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32D8612-31EB-44CF-A1D0-14FD4C70542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163461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19A4A0F-1B59-4DB0-9764-D10936E9877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982976"/>
            <a:ext cx="6009366" cy="512063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954566" y="1336329"/>
            <a:ext cx="5402283" cy="4382588"/>
          </a:xfrm>
        </p:spPr>
        <p:txBody>
          <a:bodyPr anchor="ctr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pl-PL" sz="2400" dirty="0" err="1"/>
              <a:t>Untersuchung</a:t>
            </a:r>
            <a:r>
              <a:rPr lang="pl-PL" sz="2400" dirty="0"/>
              <a:t> der </a:t>
            </a:r>
            <a:r>
              <a:rPr lang="pl-PL" sz="2400" dirty="0" err="1"/>
              <a:t>Bilanz</a:t>
            </a:r>
            <a:r>
              <a:rPr lang="pl-PL" sz="2400" dirty="0"/>
              <a:t> </a:t>
            </a:r>
            <a:r>
              <a:rPr lang="pl-PL" sz="2400" dirty="0" err="1"/>
              <a:t>und</a:t>
            </a:r>
            <a:r>
              <a:rPr lang="pl-PL" sz="2400" dirty="0"/>
              <a:t> der </a:t>
            </a:r>
            <a:r>
              <a:rPr lang="pl-PL" sz="2400" dirty="0" err="1"/>
              <a:t>Gewinn-und-Verlust-Rechnung</a:t>
            </a:r>
            <a:r>
              <a:rPr lang="pl-PL" sz="2400" dirty="0"/>
              <a:t> </a:t>
            </a:r>
            <a:r>
              <a:rPr lang="pl-PL" sz="2400" dirty="0" err="1"/>
              <a:t>nach</a:t>
            </a:r>
            <a:r>
              <a:rPr lang="pl-PL" sz="2400" dirty="0"/>
              <a:t> </a:t>
            </a:r>
            <a:r>
              <a:rPr lang="pl-PL" sz="2400" dirty="0" err="1"/>
              <a:t>bestimmten</a:t>
            </a:r>
            <a:r>
              <a:rPr lang="pl-PL" sz="2400" dirty="0"/>
              <a:t> </a:t>
            </a:r>
            <a:r>
              <a:rPr lang="pl-PL" sz="2400" dirty="0" err="1"/>
              <a:t>Merkmalen</a:t>
            </a:r>
            <a:r>
              <a:rPr lang="pl-PL" sz="2400" dirty="0"/>
              <a:t>. Das </a:t>
            </a:r>
            <a:r>
              <a:rPr lang="pl-PL" sz="2400" dirty="0" err="1"/>
              <a:t>Ziel</a:t>
            </a:r>
            <a:r>
              <a:rPr lang="pl-PL" sz="2400" dirty="0"/>
              <a:t> </a:t>
            </a:r>
            <a:r>
              <a:rPr lang="pl-PL" sz="2400" dirty="0" err="1"/>
              <a:t>ist</a:t>
            </a:r>
            <a:r>
              <a:rPr lang="pl-PL" sz="2400" dirty="0"/>
              <a:t>, </a:t>
            </a:r>
            <a:r>
              <a:rPr lang="pl-PL" sz="2400" dirty="0" err="1"/>
              <a:t>die</a:t>
            </a:r>
            <a:r>
              <a:rPr lang="pl-PL" sz="2400" dirty="0"/>
              <a:t> </a:t>
            </a:r>
            <a:r>
              <a:rPr lang="pl-PL" sz="2400" dirty="0" err="1"/>
              <a:t>Entwicklung</a:t>
            </a:r>
            <a:r>
              <a:rPr lang="pl-PL" sz="2400" dirty="0"/>
              <a:t> des </a:t>
            </a:r>
            <a:r>
              <a:rPr lang="pl-PL" sz="2400" dirty="0" err="1"/>
              <a:t>eigenen</a:t>
            </a:r>
            <a:r>
              <a:rPr lang="pl-PL" sz="2400" dirty="0"/>
              <a:t> </a:t>
            </a:r>
            <a:r>
              <a:rPr lang="pl-PL" sz="2400" dirty="0" err="1"/>
              <a:t>Unternehmens</a:t>
            </a:r>
            <a:r>
              <a:rPr lang="pl-PL" sz="2400" dirty="0"/>
              <a:t> </a:t>
            </a:r>
            <a:r>
              <a:rPr lang="pl-PL" sz="2400" dirty="0" err="1"/>
              <a:t>über</a:t>
            </a:r>
            <a:r>
              <a:rPr lang="pl-PL" sz="2400" dirty="0"/>
              <a:t> </a:t>
            </a:r>
            <a:r>
              <a:rPr lang="pl-PL" sz="2400" dirty="0" err="1"/>
              <a:t>mehrere</a:t>
            </a:r>
            <a:r>
              <a:rPr lang="pl-PL" sz="2400" dirty="0"/>
              <a:t> </a:t>
            </a:r>
            <a:r>
              <a:rPr lang="pl-PL" sz="2400" dirty="0" err="1"/>
              <a:t>Jahre</a:t>
            </a:r>
            <a:r>
              <a:rPr lang="pl-PL" sz="2400" dirty="0"/>
              <a:t> </a:t>
            </a:r>
            <a:r>
              <a:rPr lang="pl-PL" sz="2400" dirty="0" err="1"/>
              <a:t>zu</a:t>
            </a:r>
            <a:r>
              <a:rPr lang="pl-PL" sz="2400" dirty="0"/>
              <a:t> </a:t>
            </a:r>
            <a:r>
              <a:rPr lang="pl-PL" sz="2400" dirty="0" err="1"/>
              <a:t>betrachten</a:t>
            </a:r>
            <a:r>
              <a:rPr lang="pl-PL" sz="2400" dirty="0"/>
              <a:t> (</a:t>
            </a:r>
            <a:r>
              <a:rPr lang="pl-PL" sz="2400" dirty="0" err="1"/>
              <a:t>innerbetrieblicher</a:t>
            </a:r>
            <a:r>
              <a:rPr lang="pl-PL" sz="2400" dirty="0"/>
              <a:t> </a:t>
            </a:r>
            <a:r>
              <a:rPr lang="pl-PL" sz="2400" dirty="0" err="1"/>
              <a:t>Vergleich</a:t>
            </a:r>
            <a:r>
              <a:rPr lang="pl-PL" sz="2400" dirty="0"/>
              <a:t>) </a:t>
            </a:r>
            <a:r>
              <a:rPr lang="pl-PL" sz="2400" dirty="0" err="1"/>
              <a:t>und</a:t>
            </a:r>
            <a:r>
              <a:rPr lang="pl-PL" sz="2400" dirty="0"/>
              <a:t> </a:t>
            </a:r>
            <a:r>
              <a:rPr lang="pl-PL" sz="2400" dirty="0" err="1"/>
              <a:t>die</a:t>
            </a:r>
            <a:r>
              <a:rPr lang="pl-PL" sz="2400" dirty="0"/>
              <a:t> </a:t>
            </a:r>
            <a:r>
              <a:rPr lang="pl-PL" sz="2400" dirty="0" err="1"/>
              <a:t>eigenen</a:t>
            </a:r>
            <a:r>
              <a:rPr lang="pl-PL" sz="2400" dirty="0"/>
              <a:t> </a:t>
            </a:r>
            <a:r>
              <a:rPr lang="pl-PL" sz="2400" dirty="0" err="1"/>
              <a:t>Daten</a:t>
            </a:r>
            <a:r>
              <a:rPr lang="pl-PL" sz="2400" dirty="0"/>
              <a:t> mit </a:t>
            </a:r>
            <a:r>
              <a:rPr lang="pl-PL" sz="2400" dirty="0" err="1"/>
              <a:t>denen</a:t>
            </a:r>
            <a:r>
              <a:rPr lang="pl-PL" sz="2400" dirty="0"/>
              <a:t> </a:t>
            </a:r>
            <a:r>
              <a:rPr lang="pl-PL" sz="2400" dirty="0" err="1"/>
              <a:t>anderer</a:t>
            </a:r>
            <a:r>
              <a:rPr lang="pl-PL" sz="2400" dirty="0"/>
              <a:t> </a:t>
            </a:r>
            <a:r>
              <a:rPr lang="pl-PL" sz="2400" dirty="0" err="1"/>
              <a:t>Betriebe</a:t>
            </a:r>
            <a:r>
              <a:rPr lang="pl-PL" sz="2400" dirty="0"/>
              <a:t> der </a:t>
            </a:r>
            <a:r>
              <a:rPr lang="pl-PL" sz="2400" dirty="0" err="1"/>
              <a:t>gleichen</a:t>
            </a:r>
            <a:r>
              <a:rPr lang="pl-PL" sz="2400" dirty="0"/>
              <a:t> </a:t>
            </a:r>
            <a:r>
              <a:rPr lang="pl-PL" sz="2400" dirty="0" err="1"/>
              <a:t>oder</a:t>
            </a:r>
            <a:r>
              <a:rPr lang="pl-PL" sz="2400" dirty="0"/>
              <a:t> </a:t>
            </a:r>
            <a:r>
              <a:rPr lang="pl-PL" sz="2400" dirty="0" err="1"/>
              <a:t>anderer</a:t>
            </a:r>
            <a:r>
              <a:rPr lang="pl-PL" sz="2400" dirty="0"/>
              <a:t> </a:t>
            </a:r>
            <a:r>
              <a:rPr lang="pl-PL" sz="2400" dirty="0" err="1"/>
              <a:t>Branchen</a:t>
            </a:r>
            <a:r>
              <a:rPr lang="pl-PL" sz="2400" dirty="0"/>
              <a:t> </a:t>
            </a:r>
            <a:r>
              <a:rPr lang="pl-PL" sz="2400" dirty="0" err="1"/>
              <a:t>zu</a:t>
            </a:r>
            <a:r>
              <a:rPr lang="pl-PL" sz="2400" dirty="0"/>
              <a:t> </a:t>
            </a:r>
            <a:r>
              <a:rPr lang="pl-PL" sz="2400" dirty="0" err="1"/>
              <a:t>vergleichen</a:t>
            </a:r>
            <a:r>
              <a:rPr lang="pl-PL" sz="2400" dirty="0"/>
              <a:t> (</a:t>
            </a:r>
            <a:r>
              <a:rPr lang="pl-PL" sz="2400" dirty="0" err="1"/>
              <a:t>Betriebsvergleich</a:t>
            </a:r>
            <a:r>
              <a:rPr lang="pl-PL" sz="2400" dirty="0"/>
              <a:t>).</a:t>
            </a:r>
            <a:endParaRPr lang="pl-PL" sz="24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9865696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</TotalTime>
  <Words>489</Words>
  <Application>Microsoft Office PowerPoint</Application>
  <PresentationFormat>Panoramiczny</PresentationFormat>
  <Paragraphs>82</Paragraphs>
  <Slides>12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Motyw pakietu Office</vt:lpstr>
      <vt:lpstr>Bilanz</vt:lpstr>
      <vt:lpstr>Inhaltsverzeichnis</vt:lpstr>
      <vt:lpstr>Bilanz Definition</vt:lpstr>
      <vt:lpstr>Bilanz stammt vom italienischen Wort „bilanci”, das „Gleichgewicht” oder „Waage” bedeutet, und beschreibt ein wichtiges Merkmal der Unternehmensbilanz, nämlich dass die zwei Seiten der Bilanz sich immer im Gleichgewicht befinden.</vt:lpstr>
      <vt:lpstr>Prezentacja programu PowerPoint</vt:lpstr>
      <vt:lpstr>Prezentacja programu PowerPoint</vt:lpstr>
      <vt:lpstr>Prezentacja programu PowerPoint</vt:lpstr>
      <vt:lpstr>Welche Informationen liefern Bilanzen? </vt:lpstr>
      <vt:lpstr>Bilanzanalyse</vt:lpstr>
      <vt:lpstr>Wortschatz</vt:lpstr>
      <vt:lpstr>Literaturverzeichnis</vt:lpstr>
      <vt:lpstr>Danke für Ihre Aufmerksamkeit!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Bilanz</dc:title>
  <dc:creator>Aleksandra Pruchnicka</dc:creator>
  <cp:lastModifiedBy>Aleksandra Pruchnicka</cp:lastModifiedBy>
  <cp:revision>142</cp:revision>
  <dcterms:created xsi:type="dcterms:W3CDTF">2023-03-09T09:01:47Z</dcterms:created>
  <dcterms:modified xsi:type="dcterms:W3CDTF">2023-03-21T12:01:50Z</dcterms:modified>
</cp:coreProperties>
</file>