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6" r:id="rId9"/>
    <p:sldId id="268" r:id="rId10"/>
    <p:sldId id="267" r:id="rId11"/>
    <p:sldId id="264" r:id="rId12"/>
    <p:sldId id="263" r:id="rId13"/>
    <p:sldId id="265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CFA5EE-B003-4C8C-B853-E2F6DD0DB1D6}" v="1187" dt="2023-04-29T11:54:16.9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53" d="100"/>
          <a:sy n="53" d="100"/>
        </p:scale>
        <p:origin x="581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224A95-38AC-4666-ADBF-664E1549E22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D101423-2E0B-410A-BDD8-1DC65ED1EFE0}">
      <dgm:prSet/>
      <dgm:spPr/>
      <dgm:t>
        <a:bodyPr/>
        <a:lstStyle/>
        <a:p>
          <a:pPr>
            <a:defRPr cap="all"/>
          </a:pPr>
          <a:r>
            <a:rPr lang="pl-PL" err="1">
              <a:latin typeface="Calibri Light" panose="020F0302020204030204"/>
            </a:rPr>
            <a:t>Polypol</a:t>
          </a:r>
          <a:endParaRPr lang="en-US" err="1"/>
        </a:p>
      </dgm:t>
    </dgm:pt>
    <dgm:pt modelId="{9E36F2C3-E8D7-47CA-AE80-27C62A0F7637}" type="parTrans" cxnId="{6D095B2C-6E97-4C92-9F63-E88EBAE0C7E5}">
      <dgm:prSet/>
      <dgm:spPr/>
      <dgm:t>
        <a:bodyPr/>
        <a:lstStyle/>
        <a:p>
          <a:endParaRPr lang="en-US"/>
        </a:p>
      </dgm:t>
    </dgm:pt>
    <dgm:pt modelId="{F50D8D42-57EC-4F70-A1EE-9C4DF542813A}" type="sibTrans" cxnId="{6D095B2C-6E97-4C92-9F63-E88EBAE0C7E5}">
      <dgm:prSet/>
      <dgm:spPr/>
      <dgm:t>
        <a:bodyPr/>
        <a:lstStyle/>
        <a:p>
          <a:endParaRPr lang="en-US"/>
        </a:p>
      </dgm:t>
    </dgm:pt>
    <dgm:pt modelId="{C2DBF1C0-35AF-4005-AA40-884FF7ADEA3F}">
      <dgm:prSet/>
      <dgm:spPr/>
      <dgm:t>
        <a:bodyPr/>
        <a:lstStyle/>
        <a:p>
          <a:pPr>
            <a:defRPr cap="all"/>
          </a:pPr>
          <a:r>
            <a:rPr lang="pl-PL"/>
            <a:t>Oligopol</a:t>
          </a:r>
          <a:endParaRPr lang="en-US"/>
        </a:p>
      </dgm:t>
    </dgm:pt>
    <dgm:pt modelId="{EF6B3B3E-BC86-488A-B2BB-F11F4D6397C8}" type="parTrans" cxnId="{5AEC173B-1711-4168-863D-FED9B8813EF5}">
      <dgm:prSet/>
      <dgm:spPr/>
      <dgm:t>
        <a:bodyPr/>
        <a:lstStyle/>
        <a:p>
          <a:endParaRPr lang="en-US"/>
        </a:p>
      </dgm:t>
    </dgm:pt>
    <dgm:pt modelId="{971AD257-9EB1-4208-89B0-42442E7E39F7}" type="sibTrans" cxnId="{5AEC173B-1711-4168-863D-FED9B8813EF5}">
      <dgm:prSet/>
      <dgm:spPr/>
      <dgm:t>
        <a:bodyPr/>
        <a:lstStyle/>
        <a:p>
          <a:endParaRPr lang="en-US"/>
        </a:p>
      </dgm:t>
    </dgm:pt>
    <dgm:pt modelId="{29713C15-C2A8-48B2-91B2-1E171A472CD6}">
      <dgm:prSet/>
      <dgm:spPr/>
      <dgm:t>
        <a:bodyPr/>
        <a:lstStyle/>
        <a:p>
          <a:pPr>
            <a:defRPr cap="all"/>
          </a:pPr>
          <a:r>
            <a:rPr lang="pl-PL"/>
            <a:t>Monopol</a:t>
          </a:r>
          <a:endParaRPr lang="en-US"/>
        </a:p>
      </dgm:t>
    </dgm:pt>
    <dgm:pt modelId="{724888BF-8A42-4C5E-BE9E-26BB70C06A75}" type="parTrans" cxnId="{45D0E636-A54E-4C01-893E-242558CA4DDD}">
      <dgm:prSet/>
      <dgm:spPr/>
      <dgm:t>
        <a:bodyPr/>
        <a:lstStyle/>
        <a:p>
          <a:endParaRPr lang="en-US"/>
        </a:p>
      </dgm:t>
    </dgm:pt>
    <dgm:pt modelId="{63BFAF57-311E-4806-96C0-D7785177AA0F}" type="sibTrans" cxnId="{45D0E636-A54E-4C01-893E-242558CA4DDD}">
      <dgm:prSet/>
      <dgm:spPr/>
      <dgm:t>
        <a:bodyPr/>
        <a:lstStyle/>
        <a:p>
          <a:endParaRPr lang="en-US"/>
        </a:p>
      </dgm:t>
    </dgm:pt>
    <dgm:pt modelId="{1247C459-1279-4E3E-8390-8680C6D2E81E}" type="pres">
      <dgm:prSet presAssocID="{E1224A95-38AC-4666-ADBF-664E1549E22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B8584E0-1481-4F0C-9F39-8099724A3A10}" type="pres">
      <dgm:prSet presAssocID="{DD101423-2E0B-410A-BDD8-1DC65ED1EFE0}" presName="hierRoot1" presStyleCnt="0"/>
      <dgm:spPr/>
    </dgm:pt>
    <dgm:pt modelId="{4EC6048B-4469-4C27-8016-70B13F14CF3C}" type="pres">
      <dgm:prSet presAssocID="{DD101423-2E0B-410A-BDD8-1DC65ED1EFE0}" presName="composite" presStyleCnt="0"/>
      <dgm:spPr/>
    </dgm:pt>
    <dgm:pt modelId="{BB85CD13-0ACB-4F49-A58F-5B9EA56C1054}" type="pres">
      <dgm:prSet presAssocID="{DD101423-2E0B-410A-BDD8-1DC65ED1EFE0}" presName="background" presStyleLbl="node0" presStyleIdx="0" presStyleCnt="3"/>
      <dgm:spPr/>
    </dgm:pt>
    <dgm:pt modelId="{526CBB0D-6DC8-4657-9338-321A05869D5F}" type="pres">
      <dgm:prSet presAssocID="{DD101423-2E0B-410A-BDD8-1DC65ED1EFE0}" presName="text" presStyleLbl="fgAcc0" presStyleIdx="0" presStyleCnt="3">
        <dgm:presLayoutVars>
          <dgm:chPref val="3"/>
        </dgm:presLayoutVars>
      </dgm:prSet>
      <dgm:spPr/>
    </dgm:pt>
    <dgm:pt modelId="{F405135A-25D4-4AED-B876-E1F1CAD21272}" type="pres">
      <dgm:prSet presAssocID="{DD101423-2E0B-410A-BDD8-1DC65ED1EFE0}" presName="hierChild2" presStyleCnt="0"/>
      <dgm:spPr/>
    </dgm:pt>
    <dgm:pt modelId="{05F3C287-6D2A-4978-8D70-6C427F8B2A19}" type="pres">
      <dgm:prSet presAssocID="{C2DBF1C0-35AF-4005-AA40-884FF7ADEA3F}" presName="hierRoot1" presStyleCnt="0"/>
      <dgm:spPr/>
    </dgm:pt>
    <dgm:pt modelId="{3BCB997F-701B-40AD-9C3D-D8958094581E}" type="pres">
      <dgm:prSet presAssocID="{C2DBF1C0-35AF-4005-AA40-884FF7ADEA3F}" presName="composite" presStyleCnt="0"/>
      <dgm:spPr/>
    </dgm:pt>
    <dgm:pt modelId="{764AF14E-66DF-4AFD-BEF3-07102E55E34F}" type="pres">
      <dgm:prSet presAssocID="{C2DBF1C0-35AF-4005-AA40-884FF7ADEA3F}" presName="background" presStyleLbl="node0" presStyleIdx="1" presStyleCnt="3"/>
      <dgm:spPr/>
    </dgm:pt>
    <dgm:pt modelId="{1F1F6BFD-DB1D-49DF-81C1-E71423A731BD}" type="pres">
      <dgm:prSet presAssocID="{C2DBF1C0-35AF-4005-AA40-884FF7ADEA3F}" presName="text" presStyleLbl="fgAcc0" presStyleIdx="1" presStyleCnt="3">
        <dgm:presLayoutVars>
          <dgm:chPref val="3"/>
        </dgm:presLayoutVars>
      </dgm:prSet>
      <dgm:spPr/>
    </dgm:pt>
    <dgm:pt modelId="{C3BA5061-77E1-4A91-86BA-5FFC0C2D7138}" type="pres">
      <dgm:prSet presAssocID="{C2DBF1C0-35AF-4005-AA40-884FF7ADEA3F}" presName="hierChild2" presStyleCnt="0"/>
      <dgm:spPr/>
    </dgm:pt>
    <dgm:pt modelId="{B3ED2017-D81E-4AD2-ADCD-A8CD3935E641}" type="pres">
      <dgm:prSet presAssocID="{29713C15-C2A8-48B2-91B2-1E171A472CD6}" presName="hierRoot1" presStyleCnt="0"/>
      <dgm:spPr/>
    </dgm:pt>
    <dgm:pt modelId="{5C478919-F482-4E1A-A64A-1EA1BB7D185D}" type="pres">
      <dgm:prSet presAssocID="{29713C15-C2A8-48B2-91B2-1E171A472CD6}" presName="composite" presStyleCnt="0"/>
      <dgm:spPr/>
    </dgm:pt>
    <dgm:pt modelId="{E07B74D2-3F72-43B8-811E-2CC67B98FBE9}" type="pres">
      <dgm:prSet presAssocID="{29713C15-C2A8-48B2-91B2-1E171A472CD6}" presName="background" presStyleLbl="node0" presStyleIdx="2" presStyleCnt="3"/>
      <dgm:spPr/>
    </dgm:pt>
    <dgm:pt modelId="{FBADC0A1-60D9-48D7-B862-C5EF82FADB02}" type="pres">
      <dgm:prSet presAssocID="{29713C15-C2A8-48B2-91B2-1E171A472CD6}" presName="text" presStyleLbl="fgAcc0" presStyleIdx="2" presStyleCnt="3">
        <dgm:presLayoutVars>
          <dgm:chPref val="3"/>
        </dgm:presLayoutVars>
      </dgm:prSet>
      <dgm:spPr/>
    </dgm:pt>
    <dgm:pt modelId="{5A9D71A3-155D-433D-AC11-F3F825615847}" type="pres">
      <dgm:prSet presAssocID="{29713C15-C2A8-48B2-91B2-1E171A472CD6}" presName="hierChild2" presStyleCnt="0"/>
      <dgm:spPr/>
    </dgm:pt>
  </dgm:ptLst>
  <dgm:cxnLst>
    <dgm:cxn modelId="{6D095B2C-6E97-4C92-9F63-E88EBAE0C7E5}" srcId="{E1224A95-38AC-4666-ADBF-664E1549E221}" destId="{DD101423-2E0B-410A-BDD8-1DC65ED1EFE0}" srcOrd="0" destOrd="0" parTransId="{9E36F2C3-E8D7-47CA-AE80-27C62A0F7637}" sibTransId="{F50D8D42-57EC-4F70-A1EE-9C4DF542813A}"/>
    <dgm:cxn modelId="{45D0E636-A54E-4C01-893E-242558CA4DDD}" srcId="{E1224A95-38AC-4666-ADBF-664E1549E221}" destId="{29713C15-C2A8-48B2-91B2-1E171A472CD6}" srcOrd="2" destOrd="0" parTransId="{724888BF-8A42-4C5E-BE9E-26BB70C06A75}" sibTransId="{63BFAF57-311E-4806-96C0-D7785177AA0F}"/>
    <dgm:cxn modelId="{5AEC173B-1711-4168-863D-FED9B8813EF5}" srcId="{E1224A95-38AC-4666-ADBF-664E1549E221}" destId="{C2DBF1C0-35AF-4005-AA40-884FF7ADEA3F}" srcOrd="1" destOrd="0" parTransId="{EF6B3B3E-BC86-488A-B2BB-F11F4D6397C8}" sibTransId="{971AD257-9EB1-4208-89B0-42442E7E39F7}"/>
    <dgm:cxn modelId="{B89F4C3D-9789-4B12-9E65-A3BD0E32F985}" type="presOf" srcId="{E1224A95-38AC-4666-ADBF-664E1549E221}" destId="{1247C459-1279-4E3E-8390-8680C6D2E81E}" srcOrd="0" destOrd="0" presId="urn:microsoft.com/office/officeart/2005/8/layout/hierarchy1"/>
    <dgm:cxn modelId="{26DEB14A-F063-4C9E-9F29-3BC8FC887926}" type="presOf" srcId="{C2DBF1C0-35AF-4005-AA40-884FF7ADEA3F}" destId="{1F1F6BFD-DB1D-49DF-81C1-E71423A731BD}" srcOrd="0" destOrd="0" presId="urn:microsoft.com/office/officeart/2005/8/layout/hierarchy1"/>
    <dgm:cxn modelId="{35E46FB7-F312-420B-832F-3B600BC50708}" type="presOf" srcId="{DD101423-2E0B-410A-BDD8-1DC65ED1EFE0}" destId="{526CBB0D-6DC8-4657-9338-321A05869D5F}" srcOrd="0" destOrd="0" presId="urn:microsoft.com/office/officeart/2005/8/layout/hierarchy1"/>
    <dgm:cxn modelId="{2CBE98E3-77AE-4083-B642-A4C3A4253BAC}" type="presOf" srcId="{29713C15-C2A8-48B2-91B2-1E171A472CD6}" destId="{FBADC0A1-60D9-48D7-B862-C5EF82FADB02}" srcOrd="0" destOrd="0" presId="urn:microsoft.com/office/officeart/2005/8/layout/hierarchy1"/>
    <dgm:cxn modelId="{D4035194-8191-4D0F-BDAE-26096B5258F7}" type="presParOf" srcId="{1247C459-1279-4E3E-8390-8680C6D2E81E}" destId="{4B8584E0-1481-4F0C-9F39-8099724A3A10}" srcOrd="0" destOrd="0" presId="urn:microsoft.com/office/officeart/2005/8/layout/hierarchy1"/>
    <dgm:cxn modelId="{1078C841-3840-4CC1-81CE-D984A222927D}" type="presParOf" srcId="{4B8584E0-1481-4F0C-9F39-8099724A3A10}" destId="{4EC6048B-4469-4C27-8016-70B13F14CF3C}" srcOrd="0" destOrd="0" presId="urn:microsoft.com/office/officeart/2005/8/layout/hierarchy1"/>
    <dgm:cxn modelId="{17E3327C-7359-4413-A828-D6C603771F7A}" type="presParOf" srcId="{4EC6048B-4469-4C27-8016-70B13F14CF3C}" destId="{BB85CD13-0ACB-4F49-A58F-5B9EA56C1054}" srcOrd="0" destOrd="0" presId="urn:microsoft.com/office/officeart/2005/8/layout/hierarchy1"/>
    <dgm:cxn modelId="{E4276F6A-C1B2-4351-9BD9-E13F0FFFBABD}" type="presParOf" srcId="{4EC6048B-4469-4C27-8016-70B13F14CF3C}" destId="{526CBB0D-6DC8-4657-9338-321A05869D5F}" srcOrd="1" destOrd="0" presId="urn:microsoft.com/office/officeart/2005/8/layout/hierarchy1"/>
    <dgm:cxn modelId="{7E2643B9-00A3-4692-A73C-1DE4D176271E}" type="presParOf" srcId="{4B8584E0-1481-4F0C-9F39-8099724A3A10}" destId="{F405135A-25D4-4AED-B876-E1F1CAD21272}" srcOrd="1" destOrd="0" presId="urn:microsoft.com/office/officeart/2005/8/layout/hierarchy1"/>
    <dgm:cxn modelId="{9B46D40B-E595-49BD-8E3F-E791BE54665E}" type="presParOf" srcId="{1247C459-1279-4E3E-8390-8680C6D2E81E}" destId="{05F3C287-6D2A-4978-8D70-6C427F8B2A19}" srcOrd="1" destOrd="0" presId="urn:microsoft.com/office/officeart/2005/8/layout/hierarchy1"/>
    <dgm:cxn modelId="{2584C99B-5D4F-4E17-902E-660F6C093956}" type="presParOf" srcId="{05F3C287-6D2A-4978-8D70-6C427F8B2A19}" destId="{3BCB997F-701B-40AD-9C3D-D8958094581E}" srcOrd="0" destOrd="0" presId="urn:microsoft.com/office/officeart/2005/8/layout/hierarchy1"/>
    <dgm:cxn modelId="{1B37758D-6CF0-4344-84EB-513F043FCA4E}" type="presParOf" srcId="{3BCB997F-701B-40AD-9C3D-D8958094581E}" destId="{764AF14E-66DF-4AFD-BEF3-07102E55E34F}" srcOrd="0" destOrd="0" presId="urn:microsoft.com/office/officeart/2005/8/layout/hierarchy1"/>
    <dgm:cxn modelId="{D19A6D22-8811-46A5-93FE-8FB455E594FD}" type="presParOf" srcId="{3BCB997F-701B-40AD-9C3D-D8958094581E}" destId="{1F1F6BFD-DB1D-49DF-81C1-E71423A731BD}" srcOrd="1" destOrd="0" presId="urn:microsoft.com/office/officeart/2005/8/layout/hierarchy1"/>
    <dgm:cxn modelId="{9218524A-6431-467D-BF57-E13DD29754FB}" type="presParOf" srcId="{05F3C287-6D2A-4978-8D70-6C427F8B2A19}" destId="{C3BA5061-77E1-4A91-86BA-5FFC0C2D7138}" srcOrd="1" destOrd="0" presId="urn:microsoft.com/office/officeart/2005/8/layout/hierarchy1"/>
    <dgm:cxn modelId="{9189EB0E-132E-403F-A348-7508F343FC7D}" type="presParOf" srcId="{1247C459-1279-4E3E-8390-8680C6D2E81E}" destId="{B3ED2017-D81E-4AD2-ADCD-A8CD3935E641}" srcOrd="2" destOrd="0" presId="urn:microsoft.com/office/officeart/2005/8/layout/hierarchy1"/>
    <dgm:cxn modelId="{61EF65F5-0E7F-469D-8F43-39F3156009C4}" type="presParOf" srcId="{B3ED2017-D81E-4AD2-ADCD-A8CD3935E641}" destId="{5C478919-F482-4E1A-A64A-1EA1BB7D185D}" srcOrd="0" destOrd="0" presId="urn:microsoft.com/office/officeart/2005/8/layout/hierarchy1"/>
    <dgm:cxn modelId="{6C44C617-0459-4254-B6D7-B004C3465A9C}" type="presParOf" srcId="{5C478919-F482-4E1A-A64A-1EA1BB7D185D}" destId="{E07B74D2-3F72-43B8-811E-2CC67B98FBE9}" srcOrd="0" destOrd="0" presId="urn:microsoft.com/office/officeart/2005/8/layout/hierarchy1"/>
    <dgm:cxn modelId="{9F7D9C78-4FB6-4A81-AC39-F0DE51CD6BA0}" type="presParOf" srcId="{5C478919-F482-4E1A-A64A-1EA1BB7D185D}" destId="{FBADC0A1-60D9-48D7-B862-C5EF82FADB02}" srcOrd="1" destOrd="0" presId="urn:microsoft.com/office/officeart/2005/8/layout/hierarchy1"/>
    <dgm:cxn modelId="{0141717E-DD18-413C-8E2D-0643548865FF}" type="presParOf" srcId="{B3ED2017-D81E-4AD2-ADCD-A8CD3935E641}" destId="{5A9D71A3-155D-433D-AC11-F3F82561584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85CD13-0ACB-4F49-A58F-5B9EA56C1054}">
      <dsp:nvSpPr>
        <dsp:cNvPr id="0" name=""/>
        <dsp:cNvSpPr/>
      </dsp:nvSpPr>
      <dsp:spPr>
        <a:xfrm>
          <a:off x="0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6CBB0D-6DC8-4657-9338-321A05869D5F}">
      <dsp:nvSpPr>
        <dsp:cNvPr id="0" name=""/>
        <dsp:cNvSpPr/>
      </dsp:nvSpPr>
      <dsp:spPr>
        <a:xfrm>
          <a:off x="324326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4400" kern="1200" err="1">
              <a:latin typeface="Calibri Light" panose="020F0302020204030204"/>
            </a:rPr>
            <a:t>Polypol</a:t>
          </a:r>
          <a:endParaRPr lang="en-US" sz="4400" kern="1200" err="1"/>
        </a:p>
      </dsp:txBody>
      <dsp:txXfrm>
        <a:off x="378614" y="886531"/>
        <a:ext cx="2810360" cy="1744948"/>
      </dsp:txXfrm>
    </dsp:sp>
    <dsp:sp modelId="{764AF14E-66DF-4AFD-BEF3-07102E55E34F}">
      <dsp:nvSpPr>
        <dsp:cNvPr id="0" name=""/>
        <dsp:cNvSpPr/>
      </dsp:nvSpPr>
      <dsp:spPr>
        <a:xfrm>
          <a:off x="3567588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1F6BFD-DB1D-49DF-81C1-E71423A731BD}">
      <dsp:nvSpPr>
        <dsp:cNvPr id="0" name=""/>
        <dsp:cNvSpPr/>
      </dsp:nvSpPr>
      <dsp:spPr>
        <a:xfrm>
          <a:off x="3891915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4400" kern="1200"/>
            <a:t>Oligopol</a:t>
          </a:r>
          <a:endParaRPr lang="en-US" sz="4400" kern="1200"/>
        </a:p>
      </dsp:txBody>
      <dsp:txXfrm>
        <a:off x="3946203" y="886531"/>
        <a:ext cx="2810360" cy="1744948"/>
      </dsp:txXfrm>
    </dsp:sp>
    <dsp:sp modelId="{E07B74D2-3F72-43B8-811E-2CC67B98FBE9}">
      <dsp:nvSpPr>
        <dsp:cNvPr id="0" name=""/>
        <dsp:cNvSpPr/>
      </dsp:nvSpPr>
      <dsp:spPr>
        <a:xfrm>
          <a:off x="7135177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ADC0A1-60D9-48D7-B862-C5EF82FADB02}">
      <dsp:nvSpPr>
        <dsp:cNvPr id="0" name=""/>
        <dsp:cNvSpPr/>
      </dsp:nvSpPr>
      <dsp:spPr>
        <a:xfrm>
          <a:off x="7459503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4400" kern="1200"/>
            <a:t>Monopol</a:t>
          </a:r>
          <a:endParaRPr lang="en-US" sz="4400" kern="1200"/>
        </a:p>
      </dsp:txBody>
      <dsp:txXfrm>
        <a:off x="7513791" y="886531"/>
        <a:ext cx="2810360" cy="1744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2023-06-12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1757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2023-06-12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4508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2023-06-12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038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2023-06-12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7380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2023-06-12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3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2023-06-12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303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2023-06-12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1808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2023-06-12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479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2023-06-12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0839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2023-06-12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5530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2023-06-12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490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AA868-8872-43E4-8C98-D34DABD1FD38}" type="datetimeFigureOut">
              <a:rPr lang="pl-PL" smtClean="0"/>
              <a:pPr/>
              <a:t>2023-06-12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6633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chhilfe-team.net/studitipps/marktformen/" TargetMode="External"/><Relationship Id="rId2" Type="http://schemas.openxmlformats.org/officeDocument/2006/relationships/hyperlink" Target="https://www.ionos.de/startupguide/unternehmensfuehrung/angebot-und-nachfrage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4451503" y="638736"/>
            <a:ext cx="7188954" cy="1223034"/>
          </a:xfrm>
        </p:spPr>
        <p:txBody>
          <a:bodyPr vert="horz" lIns="91440" tIns="45720" rIns="91440" bIns="45720" rtlCol="0" anchor="b">
            <a:noAutofit/>
          </a:bodyPr>
          <a:lstStyle/>
          <a:p>
            <a:pPr indent="-228600" algn="r">
              <a:lnSpc>
                <a:spcPct val="90000"/>
              </a:lnSpc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Rzeszow</a:t>
            </a:r>
            <a:r>
              <a:rPr lang="pl-PL" sz="2400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er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  Universität</a:t>
            </a:r>
            <a:br>
              <a:rPr lang="en-US" sz="2400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</a:b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Fakultät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 für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Wirtschaftswissenschaften</a:t>
            </a:r>
            <a:br>
              <a:rPr lang="en-US" sz="900" dirty="0">
                <a:latin typeface="Times New Roman"/>
                <a:cs typeface="Times New Roman"/>
              </a:rPr>
            </a:br>
            <a:endParaRPr lang="pl-PL" sz="28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5972" y="2684599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pl-PL" sz="6600" b="1" u="sng" dirty="0" err="1">
                <a:solidFill>
                  <a:schemeClr val="accent1">
                    <a:lumMod val="75000"/>
                  </a:schemeClr>
                </a:solidFill>
              </a:rPr>
              <a:t>Angebot</a:t>
            </a:r>
            <a:r>
              <a:rPr lang="pl-PL" sz="6600" b="1" u="sng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6600" b="1" u="sng" dirty="0" err="1">
                <a:solidFill>
                  <a:schemeClr val="accent1">
                    <a:lumMod val="75000"/>
                  </a:schemeClr>
                </a:solidFill>
              </a:rPr>
              <a:t>und</a:t>
            </a:r>
            <a:r>
              <a:rPr lang="pl-PL" sz="6600" b="1" u="sng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6600" b="1" u="sng" dirty="0" err="1">
                <a:solidFill>
                  <a:schemeClr val="accent1">
                    <a:lumMod val="75000"/>
                  </a:schemeClr>
                </a:solidFill>
              </a:rPr>
              <a:t>Nachfrage</a:t>
            </a:r>
            <a:endParaRPr lang="pl-PL" sz="6600" u="sng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pl-PL" sz="2800" dirty="0">
              <a:cs typeface="Calibri"/>
            </a:endParaRPr>
          </a:p>
        </p:txBody>
      </p:sp>
      <p:pic>
        <p:nvPicPr>
          <p:cNvPr id="4" name="Obraz 4" descr="Obraz zawierający logo&#10;&#10;Opis wygenerowany automatycznie">
            <a:extLst>
              <a:ext uri="{FF2B5EF4-FFF2-40B4-BE49-F238E27FC236}">
                <a16:creationId xmlns:a16="http://schemas.microsoft.com/office/drawing/2014/main" id="{A16B7A27-8367-CFE1-490B-B97607CFBBC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513" y="87702"/>
            <a:ext cx="2067465" cy="2067465"/>
          </a:xfrm>
          <a:prstGeom prst="rect">
            <a:avLst/>
          </a:prstGeom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C2912B37-95CA-B0D1-5E4F-DDB74A210FEB}"/>
              </a:ext>
            </a:extLst>
          </p:cNvPr>
          <p:cNvSpPr txBox="1"/>
          <p:nvPr/>
        </p:nvSpPr>
        <p:spPr>
          <a:xfrm>
            <a:off x="6691086" y="4760686"/>
            <a:ext cx="5500914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Bearbeitet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 von: </a:t>
            </a:r>
            <a:endParaRPr lang="pl-PL" sz="2000" dirty="0">
              <a:solidFill>
                <a:schemeClr val="accent1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endParaRPr lang="en-US" sz="2000" dirty="0">
              <a:solidFill>
                <a:schemeClr val="accent1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pl-PL" sz="2000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Maja Jakubczyk </a:t>
            </a:r>
          </a:p>
          <a:p>
            <a:pPr>
              <a:lnSpc>
                <a:spcPct val="90000"/>
              </a:lnSpc>
            </a:pP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Studentin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 des 2. </a:t>
            </a: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Studienjahres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 (202</a:t>
            </a:r>
            <a:r>
              <a:rPr lang="pl-PL" sz="2000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2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/202</a:t>
            </a:r>
            <a:r>
              <a:rPr lang="pl-PL" sz="2000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3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Rzeszow</a:t>
            </a:r>
            <a:r>
              <a:rPr lang="pl-PL" sz="2000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er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  </a:t>
            </a: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Universität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Fakultät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für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Wirtschaftswissenschaften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endParaRPr lang="pl-PL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0317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D2DE9C0-B082-FCE4-AAEA-F5379F0C4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pl-PL" sz="4100" dirty="0" err="1"/>
              <a:t>Preisbildung</a:t>
            </a:r>
            <a:r>
              <a:rPr lang="pl-PL" sz="4100" dirty="0"/>
              <a:t> im Oligopol</a:t>
            </a:r>
          </a:p>
          <a:p>
            <a:pPr algn="r"/>
            <a:endParaRPr lang="pl-PL" sz="4100" dirty="0">
              <a:latin typeface="Calibri"/>
              <a:ea typeface="Calibri"/>
              <a:cs typeface="Calibri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5601FD9-F19F-B0EC-D873-1686EC4E5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z="2200" dirty="0" err="1">
                <a:latin typeface="Georgia"/>
                <a:ea typeface="Calibri"/>
                <a:cs typeface="Calibri"/>
              </a:rPr>
              <a:t>Die</a:t>
            </a:r>
            <a:r>
              <a:rPr lang="pl-PL" sz="2200" dirty="0">
                <a:latin typeface="Georgia"/>
                <a:ea typeface="Calibri"/>
                <a:cs typeface="Calibri"/>
              </a:rPr>
              <a:t> </a:t>
            </a:r>
            <a:r>
              <a:rPr lang="pl-PL" sz="2200" dirty="0" err="1">
                <a:latin typeface="Georgia"/>
                <a:ea typeface="Calibri"/>
                <a:cs typeface="Calibri"/>
              </a:rPr>
              <a:t>letzte</a:t>
            </a:r>
            <a:r>
              <a:rPr lang="pl-PL" sz="2200" dirty="0">
                <a:latin typeface="Georgia"/>
                <a:ea typeface="Calibri"/>
                <a:cs typeface="Calibri"/>
              </a:rPr>
              <a:t> </a:t>
            </a:r>
            <a:r>
              <a:rPr lang="pl-PL" sz="2200" dirty="0" err="1">
                <a:latin typeface="Georgia"/>
                <a:ea typeface="Calibri"/>
                <a:cs typeface="Calibri"/>
              </a:rPr>
              <a:t>wichtige</a:t>
            </a:r>
            <a:r>
              <a:rPr lang="pl-PL" sz="2200" dirty="0">
                <a:latin typeface="Georgia"/>
                <a:ea typeface="Calibri"/>
                <a:cs typeface="Calibri"/>
              </a:rPr>
              <a:t> </a:t>
            </a:r>
            <a:r>
              <a:rPr lang="pl-PL" sz="2200" dirty="0" err="1">
                <a:latin typeface="Georgia"/>
                <a:ea typeface="Calibri"/>
                <a:cs typeface="Calibri"/>
              </a:rPr>
              <a:t>Marktform</a:t>
            </a:r>
            <a:r>
              <a:rPr lang="pl-PL" sz="2200" dirty="0">
                <a:latin typeface="Georgia"/>
                <a:ea typeface="Calibri"/>
                <a:cs typeface="Calibri"/>
              </a:rPr>
              <a:t> </a:t>
            </a:r>
            <a:r>
              <a:rPr lang="pl-PL" sz="2200" dirty="0" err="1">
                <a:latin typeface="Georgia"/>
                <a:ea typeface="Calibri"/>
                <a:cs typeface="Calibri"/>
              </a:rPr>
              <a:t>ist</a:t>
            </a:r>
            <a:r>
              <a:rPr lang="pl-PL" sz="2200" dirty="0">
                <a:latin typeface="Georgia"/>
                <a:ea typeface="Calibri"/>
                <a:cs typeface="Calibri"/>
              </a:rPr>
              <a:t> </a:t>
            </a:r>
            <a:r>
              <a:rPr lang="pl-PL" sz="2200" dirty="0" err="1">
                <a:latin typeface="Georgia"/>
                <a:ea typeface="Calibri"/>
                <a:cs typeface="Calibri"/>
              </a:rPr>
              <a:t>das</a:t>
            </a:r>
            <a:r>
              <a:rPr lang="pl-PL" sz="2200" dirty="0">
                <a:latin typeface="Georgia"/>
                <a:ea typeface="Calibri"/>
                <a:cs typeface="Calibri"/>
              </a:rPr>
              <a:t> Oligopol. Es </a:t>
            </a:r>
            <a:r>
              <a:rPr lang="pl-PL" sz="2200" dirty="0" err="1">
                <a:latin typeface="Georgia"/>
                <a:ea typeface="Calibri"/>
                <a:cs typeface="Calibri"/>
              </a:rPr>
              <a:t>eine</a:t>
            </a:r>
            <a:r>
              <a:rPr lang="pl-PL" sz="2200" dirty="0">
                <a:latin typeface="Georgia"/>
                <a:ea typeface="Calibri"/>
                <a:cs typeface="Calibri"/>
              </a:rPr>
              <a:t> </a:t>
            </a:r>
            <a:r>
              <a:rPr lang="pl-PL" sz="2200" dirty="0" err="1">
                <a:latin typeface="Georgia"/>
                <a:ea typeface="Calibri"/>
                <a:cs typeface="Calibri"/>
              </a:rPr>
              <a:t>Mischform</a:t>
            </a:r>
            <a:r>
              <a:rPr lang="pl-PL" sz="2200" dirty="0">
                <a:latin typeface="Georgia"/>
                <a:ea typeface="Calibri"/>
                <a:cs typeface="Calibri"/>
              </a:rPr>
              <a:t> von </a:t>
            </a:r>
            <a:r>
              <a:rPr lang="pl-PL" sz="2200" dirty="0" err="1">
                <a:latin typeface="Georgia"/>
                <a:ea typeface="Calibri"/>
                <a:cs typeface="Calibri"/>
              </a:rPr>
              <a:t>Polypol</a:t>
            </a:r>
            <a:r>
              <a:rPr lang="pl-PL" sz="2200" dirty="0">
                <a:latin typeface="Georgia"/>
                <a:ea typeface="Calibri"/>
                <a:cs typeface="Calibri"/>
              </a:rPr>
              <a:t> </a:t>
            </a:r>
            <a:r>
              <a:rPr lang="pl-PL" sz="2200" dirty="0" err="1">
                <a:latin typeface="Georgia"/>
                <a:ea typeface="Calibri"/>
                <a:cs typeface="Calibri"/>
              </a:rPr>
              <a:t>und</a:t>
            </a:r>
            <a:r>
              <a:rPr lang="pl-PL" sz="2200" dirty="0">
                <a:latin typeface="Georgia"/>
                <a:ea typeface="Calibri"/>
                <a:cs typeface="Calibri"/>
              </a:rPr>
              <a:t> Monopol.</a:t>
            </a:r>
          </a:p>
          <a:p>
            <a:pPr>
              <a:buNone/>
            </a:pPr>
            <a:endParaRPr lang="pl-PL" sz="2200" dirty="0">
              <a:latin typeface="Georgia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30646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A6B319F-86FE-4754-878E-06F0804D8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32385" cy="6858000"/>
          </a:xfrm>
          <a:prstGeom prst="rect">
            <a:avLst/>
          </a:prstGeom>
          <a:solidFill>
            <a:schemeClr val="accent5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CF7D1B5-3477-499F-ACC5-2C8B07F4E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2385" y="0"/>
            <a:ext cx="3218914" cy="6858000"/>
          </a:xfrm>
          <a:prstGeom prst="rect">
            <a:avLst/>
          </a:prstGeom>
          <a:solidFill>
            <a:schemeClr val="accent5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B39C2258-D469-840B-865A-993A8D404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206" y="1608667"/>
            <a:ext cx="2823275" cy="450112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pl-PL" sz="3200" b="1" dirty="0" err="1">
                <a:latin typeface="Times New Roman"/>
                <a:ea typeface="Calibri Light"/>
                <a:cs typeface="Calibri Light"/>
              </a:rPr>
              <a:t>W</a:t>
            </a:r>
            <a:r>
              <a:rPr lang="pl-PL" sz="3200" b="1" dirty="0" err="1">
                <a:latin typeface="Times New Roman"/>
                <a:ea typeface="+mj-lt"/>
                <a:cs typeface="+mj-lt"/>
              </a:rPr>
              <a:t>ö</a:t>
            </a:r>
            <a:r>
              <a:rPr lang="pl-PL" sz="3200" b="1" dirty="0" err="1">
                <a:latin typeface="Times New Roman"/>
                <a:ea typeface="Calibri Light"/>
                <a:cs typeface="Calibri Light"/>
              </a:rPr>
              <a:t>rterbuch</a:t>
            </a:r>
            <a:endParaRPr lang="en-US" sz="3200" kern="1200" dirty="0" err="1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7FD9DA-86AC-1615-055C-FC56A7EB3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2680" y="717271"/>
            <a:ext cx="3522599" cy="509059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 dirty="0"/>
              <a:t>die </a:t>
            </a:r>
            <a:r>
              <a:rPr lang="en-US" sz="1800" dirty="0" err="1"/>
              <a:t>Gesamtmenge</a:t>
            </a:r>
            <a:r>
              <a:rPr lang="en-US" sz="1800" dirty="0"/>
              <a:t> - </a:t>
            </a:r>
            <a:r>
              <a:rPr lang="en-US" sz="1800" dirty="0" err="1"/>
              <a:t>ilość</a:t>
            </a:r>
            <a:r>
              <a:rPr lang="en-US" sz="1800" dirty="0"/>
              <a:t> </a:t>
            </a:r>
            <a:r>
              <a:rPr lang="en-US" sz="1800" dirty="0" err="1"/>
              <a:t>całkowita</a:t>
            </a:r>
            <a:endParaRPr lang="en-US" sz="1800" dirty="0">
              <a:ea typeface="Calibri"/>
              <a:cs typeface="Calibri"/>
            </a:endParaRPr>
          </a:p>
          <a:p>
            <a:r>
              <a:rPr lang="en-US" sz="1800" dirty="0" err="1"/>
              <a:t>vorhanden</a:t>
            </a:r>
            <a:r>
              <a:rPr lang="en-US" sz="1800" dirty="0"/>
              <a:t> -  </a:t>
            </a:r>
            <a:r>
              <a:rPr lang="en-US" sz="1800" dirty="0" err="1"/>
              <a:t>obecny</a:t>
            </a:r>
            <a:endParaRPr lang="en-US" sz="1800" dirty="0">
              <a:ea typeface="Calibri"/>
              <a:cs typeface="Calibri"/>
            </a:endParaRPr>
          </a:p>
          <a:p>
            <a:r>
              <a:rPr lang="en-US" sz="1800" dirty="0"/>
              <a:t>die </a:t>
            </a:r>
            <a:r>
              <a:rPr lang="en-US" sz="1800" dirty="0" err="1"/>
              <a:t>Dienstleistung</a:t>
            </a:r>
            <a:r>
              <a:rPr lang="en-US" sz="1800" dirty="0"/>
              <a:t> - </a:t>
            </a:r>
            <a:r>
              <a:rPr lang="en-US" sz="1800" dirty="0" err="1"/>
              <a:t>usługa</a:t>
            </a:r>
            <a:r>
              <a:rPr lang="en-US" sz="1800" dirty="0"/>
              <a:t> </a:t>
            </a:r>
            <a:endParaRPr lang="en-US" sz="1800" dirty="0">
              <a:ea typeface="Calibri"/>
              <a:cs typeface="Calibri"/>
            </a:endParaRPr>
          </a:p>
          <a:p>
            <a:r>
              <a:rPr lang="en-US" sz="1800" dirty="0" err="1"/>
              <a:t>hingegen</a:t>
            </a:r>
            <a:r>
              <a:rPr lang="en-US" sz="1800" dirty="0"/>
              <a:t> - </a:t>
            </a:r>
            <a:r>
              <a:rPr lang="en-US" sz="1800" dirty="0" err="1"/>
              <a:t>natomiast</a:t>
            </a:r>
            <a:endParaRPr lang="en-US" sz="1800" dirty="0">
              <a:ea typeface="Calibri"/>
              <a:cs typeface="Calibri"/>
            </a:endParaRPr>
          </a:p>
          <a:p>
            <a:r>
              <a:rPr lang="en-US" sz="1800" dirty="0" err="1"/>
              <a:t>nötig</a:t>
            </a:r>
            <a:r>
              <a:rPr lang="en-US" sz="1800" dirty="0"/>
              <a:t> - </a:t>
            </a:r>
            <a:r>
              <a:rPr lang="en-US" sz="1800" dirty="0" err="1"/>
              <a:t>konieczny</a:t>
            </a:r>
            <a:endParaRPr lang="en-US" sz="1800" dirty="0">
              <a:ea typeface="Calibri"/>
              <a:cs typeface="Calibri"/>
            </a:endParaRPr>
          </a:p>
          <a:p>
            <a:r>
              <a:rPr lang="en-US" sz="1800" dirty="0" err="1"/>
              <a:t>Tatsächlichen</a:t>
            </a:r>
            <a:r>
              <a:rPr lang="en-US" sz="1800" dirty="0"/>
              <a:t>- </a:t>
            </a:r>
            <a:r>
              <a:rPr lang="en-US" sz="1800" dirty="0" err="1"/>
              <a:t>rzeczywisty</a:t>
            </a:r>
            <a:r>
              <a:rPr lang="en-US" sz="1800" dirty="0"/>
              <a:t> </a:t>
            </a:r>
            <a:endParaRPr lang="en-US" sz="1800" dirty="0">
              <a:ea typeface="Calibri"/>
              <a:cs typeface="Calibri"/>
            </a:endParaRPr>
          </a:p>
          <a:p>
            <a:r>
              <a:rPr lang="en-US" sz="1800" dirty="0"/>
              <a:t>der </a:t>
            </a:r>
            <a:r>
              <a:rPr lang="en-US" sz="1800" dirty="0" err="1"/>
              <a:t>Bedarf</a:t>
            </a:r>
            <a:r>
              <a:rPr lang="en-US" sz="1800" dirty="0"/>
              <a:t>- </a:t>
            </a:r>
            <a:r>
              <a:rPr lang="en-US" sz="1800" dirty="0" err="1"/>
              <a:t>zapotrzebowanie</a:t>
            </a:r>
            <a:endParaRPr lang="en-US" sz="1800" dirty="0">
              <a:ea typeface="Calibri"/>
              <a:cs typeface="Calibri"/>
            </a:endParaRPr>
          </a:p>
          <a:p>
            <a:r>
              <a:rPr lang="en-US" sz="1800" dirty="0"/>
              <a:t>Der </a:t>
            </a:r>
            <a:r>
              <a:rPr lang="en-US" sz="1800" dirty="0" err="1"/>
              <a:t>Kom­ple­men­tär­be­griff</a:t>
            </a:r>
            <a:r>
              <a:rPr lang="en-US" sz="1800" dirty="0"/>
              <a:t>- </a:t>
            </a:r>
            <a:r>
              <a:rPr lang="en-US" sz="1800" dirty="0" err="1"/>
              <a:t>termin</a:t>
            </a:r>
            <a:r>
              <a:rPr lang="en-US" sz="1800" dirty="0"/>
              <a:t> </a:t>
            </a:r>
            <a:r>
              <a:rPr lang="en-US" sz="1800" dirty="0" err="1"/>
              <a:t>uzupełniający</a:t>
            </a:r>
            <a:endParaRPr lang="en-US" sz="1800" dirty="0">
              <a:ea typeface="Calibri"/>
              <a:cs typeface="Calibri"/>
            </a:endParaRPr>
          </a:p>
          <a:p>
            <a:r>
              <a:rPr lang="en-US" sz="1800" dirty="0"/>
              <a:t>der </a:t>
            </a:r>
            <a:r>
              <a:rPr lang="en-US" sz="1800" dirty="0" err="1"/>
              <a:t>Haushalt</a:t>
            </a:r>
            <a:r>
              <a:rPr lang="en-US" sz="1800" dirty="0"/>
              <a:t>  - </a:t>
            </a:r>
            <a:r>
              <a:rPr lang="en-US" sz="1800" dirty="0" err="1"/>
              <a:t>gospodarstwo</a:t>
            </a:r>
            <a:r>
              <a:rPr lang="en-US" sz="1800" dirty="0"/>
              <a:t> </a:t>
            </a:r>
            <a:r>
              <a:rPr lang="en-US" sz="1800" dirty="0" err="1"/>
              <a:t>domowe</a:t>
            </a:r>
            <a:endParaRPr lang="en-US" sz="1800" dirty="0">
              <a:ea typeface="Calibri"/>
              <a:cs typeface="Calibri"/>
            </a:endParaRPr>
          </a:p>
          <a:p>
            <a:r>
              <a:rPr lang="en-US" sz="1800" dirty="0"/>
              <a:t>Das </a:t>
            </a:r>
            <a:r>
              <a:rPr lang="en-US" sz="1800" dirty="0" err="1"/>
              <a:t>Gleichgewicht</a:t>
            </a:r>
            <a:r>
              <a:rPr lang="en-US" sz="1800" dirty="0"/>
              <a:t>- </a:t>
            </a:r>
            <a:r>
              <a:rPr lang="en-US" sz="1800" dirty="0" err="1"/>
              <a:t>równowaga</a:t>
            </a:r>
            <a:endParaRPr lang="en-US" sz="1800" dirty="0">
              <a:ea typeface="Calibri"/>
              <a:cs typeface="Calibri"/>
            </a:endParaRPr>
          </a:p>
          <a:p>
            <a:r>
              <a:rPr lang="en-US" sz="1800" dirty="0"/>
              <a:t>die Menge- </a:t>
            </a:r>
            <a:r>
              <a:rPr lang="en-US" sz="1800" dirty="0" err="1"/>
              <a:t>ilość</a:t>
            </a:r>
            <a:endParaRPr lang="en-US" sz="1800" dirty="0">
              <a:ea typeface="Calibri"/>
              <a:cs typeface="Calibri"/>
            </a:endParaRPr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dirty="0"/>
          </a:p>
          <a:p>
            <a:endParaRPr lang="en-US" sz="1600" b="1" dirty="0"/>
          </a:p>
          <a:p>
            <a:endParaRPr lang="en-US" sz="1600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pPr marL="0"/>
            <a:endParaRPr lang="en-US" sz="1600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E649818B-CD99-B1A9-FF4B-0E84E4CC7910}"/>
              </a:ext>
            </a:extLst>
          </p:cNvPr>
          <p:cNvSpPr txBox="1"/>
          <p:nvPr/>
        </p:nvSpPr>
        <p:spPr>
          <a:xfrm>
            <a:off x="8361583" y="717271"/>
            <a:ext cx="3421957" cy="4501127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28575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err="1"/>
              <a:t>bezeichnen</a:t>
            </a:r>
            <a:r>
              <a:rPr lang="en-US" dirty="0"/>
              <a:t> - </a:t>
            </a:r>
            <a:r>
              <a:rPr lang="en-US" err="1"/>
              <a:t>oznaczać</a:t>
            </a:r>
            <a:endParaRPr lang="en-US" err="1">
              <a:ea typeface="Calibri"/>
              <a:cs typeface="Calibri"/>
            </a:endParaRPr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/>
              <a:t>der </a:t>
            </a:r>
            <a:r>
              <a:rPr lang="en-US" err="1"/>
              <a:t>Anbieter</a:t>
            </a:r>
            <a:r>
              <a:rPr lang="en-US" dirty="0"/>
              <a:t> - </a:t>
            </a:r>
            <a:r>
              <a:rPr lang="en-US" err="1"/>
              <a:t>dostawca</a:t>
            </a:r>
            <a:r>
              <a:rPr lang="en-US" dirty="0"/>
              <a:t> </a:t>
            </a:r>
            <a:endParaRPr lang="en-US" dirty="0">
              <a:ea typeface="Calibri"/>
              <a:cs typeface="Calibri"/>
            </a:endParaRPr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err="1"/>
              <a:t>bestimmt</a:t>
            </a:r>
            <a:r>
              <a:rPr lang="en-US" dirty="0"/>
              <a:t> - </a:t>
            </a:r>
            <a:r>
              <a:rPr lang="en-US" err="1"/>
              <a:t>okreslony</a:t>
            </a:r>
            <a:endParaRPr lang="en-US" err="1">
              <a:ea typeface="Calibri"/>
              <a:cs typeface="Calibri"/>
            </a:endParaRPr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err="1"/>
              <a:t>außerdem</a:t>
            </a:r>
            <a:r>
              <a:rPr lang="en-US" dirty="0"/>
              <a:t>  - </a:t>
            </a:r>
            <a:r>
              <a:rPr lang="en-US" err="1"/>
              <a:t>poza</a:t>
            </a:r>
            <a:r>
              <a:rPr lang="en-US" dirty="0"/>
              <a:t> </a:t>
            </a:r>
            <a:r>
              <a:rPr lang="en-US" err="1"/>
              <a:t>tym</a:t>
            </a:r>
            <a:endParaRPr lang="en-US" err="1">
              <a:ea typeface="Calibri"/>
              <a:cs typeface="Calibri"/>
            </a:endParaRPr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/>
              <a:t>der </a:t>
            </a:r>
            <a:r>
              <a:rPr lang="en-US" err="1"/>
              <a:t>Wettbewerb</a:t>
            </a:r>
            <a:r>
              <a:rPr lang="en-US" dirty="0"/>
              <a:t> - </a:t>
            </a:r>
            <a:r>
              <a:rPr lang="en-US" err="1"/>
              <a:t>konkurencja</a:t>
            </a:r>
            <a:endParaRPr lang="en-US" err="1">
              <a:ea typeface="Calibri"/>
              <a:cs typeface="Calibri"/>
            </a:endParaRPr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err="1"/>
              <a:t>üblich</a:t>
            </a:r>
            <a:r>
              <a:rPr lang="en-US" dirty="0"/>
              <a:t>- </a:t>
            </a:r>
            <a:r>
              <a:rPr lang="en-US" err="1"/>
              <a:t>zwykły</a:t>
            </a:r>
            <a:endParaRPr lang="en-US">
              <a:ea typeface="Calibri"/>
              <a:cs typeface="Calibri"/>
            </a:endParaRPr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/>
              <a:t>der  </a:t>
            </a:r>
            <a:r>
              <a:rPr lang="en-US" err="1"/>
              <a:t>Preismechanismus</a:t>
            </a:r>
            <a:r>
              <a:rPr lang="en-US" dirty="0"/>
              <a:t>- </a:t>
            </a:r>
            <a:r>
              <a:rPr lang="en-US" err="1"/>
              <a:t>mechanizm</a:t>
            </a:r>
            <a:r>
              <a:rPr lang="en-US" dirty="0"/>
              <a:t> </a:t>
            </a:r>
            <a:r>
              <a:rPr lang="en-US" err="1"/>
              <a:t>rynkowy</a:t>
            </a:r>
            <a:r>
              <a:rPr lang="en-US" dirty="0"/>
              <a:t> </a:t>
            </a:r>
            <a:endParaRPr lang="en-US" dirty="0">
              <a:ea typeface="Calibri"/>
              <a:cs typeface="Calibri"/>
            </a:endParaRPr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err="1"/>
              <a:t>genau</a:t>
            </a:r>
            <a:r>
              <a:rPr lang="en-US" dirty="0"/>
              <a:t>  - </a:t>
            </a:r>
            <a:r>
              <a:rPr lang="en-US" err="1"/>
              <a:t>dokładnie</a:t>
            </a:r>
            <a:endParaRPr lang="en-US">
              <a:ea typeface="Calibri"/>
              <a:cs typeface="Calibri"/>
            </a:endParaRPr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/>
              <a:t>das </a:t>
            </a:r>
            <a:r>
              <a:rPr lang="en-US" err="1"/>
              <a:t>Gegenteil</a:t>
            </a:r>
            <a:r>
              <a:rPr lang="en-US" dirty="0"/>
              <a:t> - </a:t>
            </a:r>
            <a:r>
              <a:rPr lang="en-US" err="1"/>
              <a:t>przeciwieństwo</a:t>
            </a:r>
            <a:endParaRPr lang="en-US" err="1">
              <a:ea typeface="Calibri"/>
              <a:cs typeface="Calibri"/>
            </a:endParaRPr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err="1"/>
              <a:t>Zueinander</a:t>
            </a:r>
            <a:r>
              <a:rPr lang="en-US" dirty="0"/>
              <a:t>- </a:t>
            </a:r>
            <a:r>
              <a:rPr lang="en-US" err="1"/>
              <a:t>wzajemnie</a:t>
            </a:r>
            <a:endParaRPr lang="en-US">
              <a:ea typeface="Calibri"/>
              <a:cs typeface="Calibri"/>
            </a:endParaRPr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err="1"/>
              <a:t>gebildet</a:t>
            </a:r>
            <a:r>
              <a:rPr lang="en-US" dirty="0"/>
              <a:t>  - </a:t>
            </a:r>
            <a:r>
              <a:rPr lang="en-US" err="1"/>
              <a:t>wykształcony</a:t>
            </a:r>
            <a:r>
              <a:rPr lang="en-US" dirty="0"/>
              <a:t> </a:t>
            </a:r>
            <a:endParaRPr lang="en-US" dirty="0">
              <a:ea typeface="Calibri"/>
              <a:cs typeface="Calibri"/>
            </a:endParaRPr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/>
              <a:t>die </a:t>
            </a:r>
            <a:r>
              <a:rPr lang="en-US" err="1"/>
              <a:t>Mischform</a:t>
            </a:r>
            <a:r>
              <a:rPr lang="en-US" dirty="0"/>
              <a:t> - forma </a:t>
            </a:r>
            <a:r>
              <a:rPr lang="en-US" err="1"/>
              <a:t>mieszana</a:t>
            </a:r>
            <a:r>
              <a:rPr lang="en-US" dirty="0"/>
              <a:t> </a:t>
            </a:r>
            <a:endParaRPr lang="en-US" dirty="0">
              <a:ea typeface="Calibri"/>
              <a:cs typeface="Calibri"/>
            </a:endParaRPr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err="1"/>
              <a:t>unterscheiden</a:t>
            </a:r>
            <a:r>
              <a:rPr lang="en-US" dirty="0"/>
              <a:t>  - </a:t>
            </a:r>
            <a:r>
              <a:rPr lang="en-US" err="1"/>
              <a:t>rozróżniać</a:t>
            </a:r>
            <a:endParaRPr lang="en-US">
              <a:ea typeface="Calibri"/>
              <a:cs typeface="Calibri"/>
            </a:endParaRPr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err="1"/>
              <a:t>wenig</a:t>
            </a:r>
            <a:r>
              <a:rPr lang="en-US" dirty="0"/>
              <a:t>  - </a:t>
            </a:r>
            <a:r>
              <a:rPr lang="en-US" err="1"/>
              <a:t>niewiele</a:t>
            </a:r>
            <a:endParaRPr lang="en-US" err="1">
              <a:ea typeface="Calibri"/>
              <a:cs typeface="Calibri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300"/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300"/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300" b="1"/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300" b="1"/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300"/>
          </a:p>
        </p:txBody>
      </p:sp>
    </p:spTree>
    <p:extLst>
      <p:ext uri="{BB962C8B-B14F-4D97-AF65-F5344CB8AC3E}">
        <p14:creationId xmlns:p14="http://schemas.microsoft.com/office/powerpoint/2010/main" val="523095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B29BC9A-D33B-2D91-6F15-F70A8AE4E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pl-PL" sz="6600" dirty="0" err="1">
                <a:ea typeface="Calibri Light"/>
                <a:cs typeface="Calibri Light"/>
              </a:rPr>
              <a:t>Die</a:t>
            </a:r>
            <a:r>
              <a:rPr lang="pl-PL" sz="6600" dirty="0">
                <a:ea typeface="Calibri Light"/>
                <a:cs typeface="Calibri Light"/>
              </a:rPr>
              <a:t> QUELLE</a:t>
            </a:r>
            <a:endParaRPr lang="pl-PL" sz="6600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918FB6B-F92F-86F1-FE22-550FC2DEA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976017" cy="356026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z="2400" dirty="0">
                <a:ea typeface="+mn-lt"/>
                <a:cs typeface="+mn-lt"/>
                <a:hlinkClick r:id="rId2"/>
              </a:rPr>
              <a:t>https://www.ionos.de/startupguide/unternehmensfuehrung/angebot-und-nachfrage/</a:t>
            </a:r>
            <a:endParaRPr lang="pl-PL" sz="2400" dirty="0">
              <a:ea typeface="+mn-lt"/>
              <a:cs typeface="+mn-lt"/>
            </a:endParaRPr>
          </a:p>
          <a:p>
            <a:r>
              <a:rPr lang="pl-PL" sz="2400" dirty="0">
                <a:ea typeface="+mn-lt"/>
                <a:cs typeface="+mn-lt"/>
                <a:hlinkClick r:id="rId3"/>
              </a:rPr>
              <a:t>https://www.nachhilfe-team.net/studitipps/marktformen/</a:t>
            </a:r>
            <a:endParaRPr lang="pl-PL" sz="2400">
              <a:ea typeface="+mn-lt"/>
              <a:cs typeface="+mn-lt"/>
            </a:endParaRPr>
          </a:p>
          <a:p>
            <a:r>
              <a:rPr lang="pl-PL" sz="2400" dirty="0">
                <a:ea typeface="+mn-lt"/>
                <a:cs typeface="+mn-lt"/>
              </a:rPr>
              <a:t>https://www.nachhilfe-team.net/studitipps/marktformen/</a:t>
            </a:r>
            <a:endParaRPr lang="pl-PL" sz="2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24375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AD0EA32C-3EDD-29E3-E48D-C8307172C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5943" y="420913"/>
            <a:ext cx="9521371" cy="370114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700" kern="1200" dirty="0" err="1">
                <a:latin typeface="+mj-lt"/>
                <a:ea typeface="+mj-ea"/>
                <a:cs typeface="+mj-cs"/>
              </a:rPr>
              <a:t>Danke</a:t>
            </a:r>
            <a:r>
              <a:rPr lang="en-US" sz="6700" kern="1200" dirty="0">
                <a:latin typeface="+mj-lt"/>
                <a:ea typeface="+mj-ea"/>
                <a:cs typeface="+mj-cs"/>
              </a:rPr>
              <a:t> </a:t>
            </a:r>
            <a:br>
              <a:rPr lang="pl-PL" sz="6700" kern="1200" dirty="0">
                <a:latin typeface="+mj-lt"/>
                <a:ea typeface="+mj-ea"/>
                <a:cs typeface="+mj-cs"/>
              </a:rPr>
            </a:br>
            <a:r>
              <a:rPr lang="en-US" sz="6700" kern="1200" dirty="0">
                <a:latin typeface="+mj-lt"/>
                <a:ea typeface="+mj-ea"/>
                <a:cs typeface="+mj-cs"/>
              </a:rPr>
              <a:t>für </a:t>
            </a:r>
            <a:r>
              <a:rPr lang="en-US" sz="6700" kern="1200" dirty="0" err="1">
                <a:latin typeface="+mj-lt"/>
                <a:ea typeface="+mj-ea"/>
                <a:cs typeface="+mj-cs"/>
              </a:rPr>
              <a:t>Ihre</a:t>
            </a:r>
            <a:r>
              <a:rPr lang="en-US" sz="6700" kern="1200" dirty="0">
                <a:latin typeface="+mj-lt"/>
                <a:ea typeface="+mj-ea"/>
                <a:cs typeface="+mj-cs"/>
              </a:rPr>
              <a:t> </a:t>
            </a:r>
            <a:r>
              <a:rPr lang="en-US" sz="6700" kern="1200" dirty="0" err="1">
                <a:latin typeface="+mj-lt"/>
                <a:ea typeface="+mj-ea"/>
                <a:cs typeface="+mj-cs"/>
              </a:rPr>
              <a:t>Aufmerksamkeit</a:t>
            </a:r>
            <a:r>
              <a:rPr lang="en-US" sz="6700" dirty="0"/>
              <a:t>!</a:t>
            </a:r>
            <a:endParaRPr lang="en-US" sz="6700" kern="1200" dirty="0">
              <a:latin typeface="+mj-lt"/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739434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8BC1102-834F-F2AA-7B67-3D41122B1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pl-PL" sz="3400" dirty="0"/>
              <a:t>Agenda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CA991C8-EC65-1A9A-4C6F-83DCF4122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471203"/>
            <a:ext cx="6181634" cy="438679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pl-PL" sz="2000" b="1" dirty="0">
                <a:ea typeface="Calibri"/>
                <a:cs typeface="Calibri"/>
              </a:rPr>
              <a:t>1 </a:t>
            </a:r>
            <a:r>
              <a:rPr lang="pl-PL" sz="2000" b="1" dirty="0">
                <a:ea typeface="+mn-lt"/>
                <a:cs typeface="+mn-lt"/>
              </a:rPr>
              <a:t>. </a:t>
            </a:r>
            <a:r>
              <a:rPr lang="pl-PL" sz="2000" b="1" dirty="0" err="1">
                <a:ea typeface="+mn-lt"/>
                <a:cs typeface="+mn-lt"/>
              </a:rPr>
              <a:t>Definitionen</a:t>
            </a:r>
            <a:r>
              <a:rPr lang="pl-PL" sz="2000" b="1" dirty="0">
                <a:ea typeface="+mn-lt"/>
                <a:cs typeface="+mn-lt"/>
              </a:rPr>
              <a:t>:</a:t>
            </a:r>
            <a:endParaRPr lang="pl-PL" sz="2000" b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pl-PL" sz="2000" b="1" dirty="0">
                <a:ea typeface="+mn-lt"/>
                <a:cs typeface="+mn-lt"/>
              </a:rPr>
              <a:t>1.1 </a:t>
            </a:r>
            <a:r>
              <a:rPr lang="pl-PL" sz="2000" b="1" dirty="0" err="1"/>
              <a:t>das</a:t>
            </a:r>
            <a:r>
              <a:rPr lang="pl-PL" sz="2000" b="1" dirty="0"/>
              <a:t> </a:t>
            </a:r>
            <a:r>
              <a:rPr lang="pl-PL" sz="2000" b="1" dirty="0" err="1"/>
              <a:t>Angebot</a:t>
            </a:r>
            <a:endParaRPr lang="pl-PL" sz="2000" b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pl-PL" sz="2000" b="1" dirty="0">
                <a:ea typeface="+mn-lt"/>
                <a:cs typeface="+mn-lt"/>
              </a:rPr>
              <a:t>1.2 </a:t>
            </a:r>
            <a:r>
              <a:rPr lang="pl-PL" sz="2000" b="1" dirty="0" err="1">
                <a:latin typeface="Calibri"/>
                <a:ea typeface="Calibri Light"/>
                <a:cs typeface="Calibri Light"/>
              </a:rPr>
              <a:t>Die</a:t>
            </a:r>
            <a:r>
              <a:rPr lang="pl-PL" sz="2000" b="1" dirty="0">
                <a:latin typeface="Calibri"/>
                <a:ea typeface="Calibri Light"/>
                <a:cs typeface="Calibri Light"/>
              </a:rPr>
              <a:t> </a:t>
            </a:r>
            <a:r>
              <a:rPr lang="pl-PL" sz="2000" b="1" dirty="0" err="1">
                <a:latin typeface="Calibri"/>
                <a:ea typeface="Calibri Light"/>
                <a:cs typeface="Calibri Light"/>
              </a:rPr>
              <a:t>Nachfrage</a:t>
            </a:r>
            <a:endParaRPr lang="pl-PL" sz="2000" b="1" dirty="0">
              <a:latin typeface="Calibri"/>
              <a:ea typeface="Calibri Light"/>
              <a:cs typeface="Calibri Light"/>
            </a:endParaRPr>
          </a:p>
          <a:p>
            <a:pPr marL="0" indent="0">
              <a:buNone/>
            </a:pPr>
            <a:r>
              <a:rPr lang="pl-PL" sz="2000" b="1" dirty="0">
                <a:ea typeface="Calibri"/>
                <a:cs typeface="Calibri"/>
              </a:rPr>
              <a:t>1.3 </a:t>
            </a:r>
            <a:r>
              <a:rPr lang="pl-PL" sz="2000" b="1" dirty="0">
                <a:latin typeface="Calibri"/>
                <a:ea typeface="Calibri Light"/>
                <a:cs typeface="Calibri Light"/>
              </a:rPr>
              <a:t>Das </a:t>
            </a:r>
            <a:r>
              <a:rPr lang="pl-PL" sz="2000" b="1" dirty="0" err="1">
                <a:latin typeface="Calibri"/>
                <a:ea typeface="Calibri Light"/>
                <a:cs typeface="Calibri Light"/>
              </a:rPr>
              <a:t>Marktgleichgewicht</a:t>
            </a:r>
            <a:endParaRPr lang="pl-PL" sz="2000" b="1" dirty="0">
              <a:latin typeface="Calibri"/>
              <a:ea typeface="Calibri Light"/>
              <a:cs typeface="Calibri Light"/>
            </a:endParaRPr>
          </a:p>
          <a:p>
            <a:pPr marL="0" indent="0">
              <a:buNone/>
            </a:pPr>
            <a:r>
              <a:rPr lang="pl-PL" sz="2000" b="1" dirty="0">
                <a:ea typeface="Calibri Light"/>
                <a:cs typeface="Calibri Light"/>
              </a:rPr>
              <a:t>2. 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Diagram</a:t>
            </a:r>
          </a:p>
          <a:p>
            <a:pPr marL="0" indent="0">
              <a:buNone/>
            </a:pPr>
            <a:r>
              <a:rPr lang="pl-PL" sz="2000" b="1" dirty="0"/>
              <a:t>3. </a:t>
            </a:r>
            <a:r>
              <a:rPr lang="pl-PL" sz="2000" b="1" dirty="0" err="1"/>
              <a:t>Preisbildung</a:t>
            </a:r>
            <a:r>
              <a:rPr lang="pl-PL" sz="2000" b="1" dirty="0"/>
              <a:t> in </a:t>
            </a:r>
            <a:r>
              <a:rPr lang="pl-PL" sz="2000" b="1" dirty="0" err="1"/>
              <a:t>verschedenen</a:t>
            </a:r>
            <a:r>
              <a:rPr lang="pl-PL" sz="2000" b="1" dirty="0"/>
              <a:t> </a:t>
            </a:r>
            <a:r>
              <a:rPr lang="pl-PL" sz="2000" b="1" dirty="0" err="1"/>
              <a:t>Matktformen</a:t>
            </a:r>
            <a:endParaRPr lang="pl-PL" sz="2000" b="1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pl-PL" sz="2000" b="1" dirty="0"/>
              <a:t>3.1 im Monopol</a:t>
            </a:r>
            <a:endParaRPr lang="pl-PL" sz="2000" b="1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pl-PL" sz="2000" b="1" dirty="0"/>
              <a:t>3.2. im </a:t>
            </a:r>
            <a:r>
              <a:rPr lang="pl-PL" sz="2000" b="1" dirty="0" err="1"/>
              <a:t>Polypol</a:t>
            </a:r>
            <a:r>
              <a:rPr lang="pl-PL" sz="2000" b="1" dirty="0"/>
              <a:t> </a:t>
            </a:r>
            <a:endParaRPr lang="pl-PL" sz="2000" b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pl-PL" sz="2000" b="1" dirty="0"/>
              <a:t>3.3. im Oligopol</a:t>
            </a:r>
            <a:endParaRPr lang="pl-PL" sz="2000" b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2000" b="1" dirty="0">
                <a:latin typeface="Calibri"/>
                <a:ea typeface="Calibri Light"/>
                <a:cs typeface="Calibri Light"/>
              </a:rPr>
              <a:t>4.das </a:t>
            </a:r>
            <a:r>
              <a:rPr lang="en-US" sz="2000" b="1" dirty="0" err="1">
                <a:latin typeface="Calibri"/>
                <a:ea typeface="Calibri Light"/>
                <a:cs typeface="Calibri Light"/>
              </a:rPr>
              <a:t>Lexikon</a:t>
            </a:r>
            <a:endParaRPr lang="pl-PL" sz="2000" b="1" dirty="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2000" b="1" dirty="0">
                <a:latin typeface="Calibri"/>
                <a:ea typeface="Calibri Light"/>
                <a:cs typeface="Calibri Light"/>
              </a:rPr>
              <a:t>5.</a:t>
            </a:r>
            <a:r>
              <a:rPr lang="en-US" sz="2000" b="1" i="1" dirty="0"/>
              <a:t>die Quelle</a:t>
            </a:r>
            <a:endParaRPr lang="en-US" sz="2000" b="1" dirty="0">
              <a:latin typeface="Calibri Light"/>
              <a:ea typeface="Calibri Light"/>
              <a:cs typeface="Calibri Light"/>
            </a:endParaRPr>
          </a:p>
          <a:p>
            <a:pPr marL="0" indent="0">
              <a:buNone/>
            </a:pPr>
            <a:endParaRPr lang="en-US" sz="1200" b="1" dirty="0">
              <a:latin typeface="Calibri Light"/>
              <a:ea typeface="Calibri Light"/>
              <a:cs typeface="Calibri Light"/>
            </a:endParaRPr>
          </a:p>
          <a:p>
            <a:pPr marL="0" indent="0">
              <a:buNone/>
            </a:pPr>
            <a:endParaRPr lang="pl-PL" sz="1200" dirty="0">
              <a:ea typeface="Calibri"/>
              <a:cs typeface="Calibri"/>
            </a:endParaRPr>
          </a:p>
        </p:txBody>
      </p:sp>
      <p:pic>
        <p:nvPicPr>
          <p:cNvPr id="5" name="Picture 4" descr="Fragezeichen vor pastellgrünem Hintergrund">
            <a:extLst>
              <a:ext uri="{FF2B5EF4-FFF2-40B4-BE49-F238E27FC236}">
                <a16:creationId xmlns:a16="http://schemas.microsoft.com/office/drawing/2014/main" id="{44AD0378-F8C7-453E-F49D-904BE98C30F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24772" r="4" b="4"/>
          <a:stretch/>
        </p:blipFill>
        <p:spPr>
          <a:xfrm>
            <a:off x="5648762" y="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743774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FF81F8D5-515A-45DC-B296-30AB11F2C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0464369-70FA-42AF-948F-80664CA7B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146816"/>
          </a:xfrm>
          <a:prstGeom prst="rect">
            <a:avLst/>
          </a:prstGeom>
          <a:solidFill>
            <a:schemeClr val="bg1">
              <a:lumMod val="85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AD66298D-BC73-BA18-7396-50E7ADDB5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646" y="349664"/>
            <a:ext cx="5845571" cy="1638377"/>
          </a:xfrm>
        </p:spPr>
        <p:txBody>
          <a:bodyPr anchor="b">
            <a:normAutofit/>
          </a:bodyPr>
          <a:lstStyle/>
          <a:p>
            <a:r>
              <a:rPr lang="pl-PL" sz="4800">
                <a:cs typeface="Calibri Light"/>
              </a:rPr>
              <a:t>Das angebot</a:t>
            </a:r>
            <a:endParaRPr lang="pl-PL" sz="480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797B3D-7FD2-0DCA-877F-F697AA3EC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932" y="2476868"/>
            <a:ext cx="6182806" cy="3167475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r>
              <a:rPr lang="de-DE" dirty="0">
                <a:ea typeface="Calibri"/>
                <a:cs typeface="Calibri"/>
              </a:rPr>
              <a:t>Das Angebot ist die Menge einer Ware, die die Verkäufer bereit sind, zu unterschiedlichen Preisen anzubieten, wobei davon ausgegangen wird, dass andere Elemente, die die Marktsituation charakterisieren, konstant bleiben</a:t>
            </a:r>
            <a:r>
              <a:rPr lang="de-DE" sz="2000" dirty="0">
                <a:ea typeface="Calibri"/>
                <a:cs typeface="Calibri"/>
              </a:rPr>
              <a:t>. </a:t>
            </a:r>
            <a:endParaRPr lang="pl-PL" sz="2000" dirty="0">
              <a:ea typeface="Calibri"/>
              <a:cs typeface="Calibri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6604B49-AD5C-4590-B051-06C8222E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669568" y="277912"/>
            <a:ext cx="524256" cy="1186339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C552A98-EF7D-4D42-AB69-066B786AB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5447" y="399675"/>
            <a:ext cx="4647368" cy="5809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braz 4" descr="Obraz zawierający zabawka&#10;&#10;Opis wygenerowany automatycznie">
            <a:extLst>
              <a:ext uri="{FF2B5EF4-FFF2-40B4-BE49-F238E27FC236}">
                <a16:creationId xmlns:a16="http://schemas.microsoft.com/office/drawing/2014/main" id="{76DF6206-A4DF-D19A-8551-017E80DBFE6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37437" r="10390"/>
          <a:stretch/>
        </p:blipFill>
        <p:spPr>
          <a:xfrm>
            <a:off x="7421373" y="627954"/>
            <a:ext cx="4235516" cy="5353373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A648176E-454C-437C-B0FC-9B82FCF32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774185" y="6131892"/>
            <a:ext cx="524256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704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FF81F8D5-515A-45DC-B296-30AB11F2C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90464369-70FA-42AF-948F-80664CA7B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146816"/>
          </a:xfrm>
          <a:prstGeom prst="rect">
            <a:avLst/>
          </a:prstGeom>
          <a:solidFill>
            <a:schemeClr val="bg1">
              <a:lumMod val="85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E19A4A4-63F2-8BF5-B7BB-052C5715C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646" y="349664"/>
            <a:ext cx="5845571" cy="1638377"/>
          </a:xfrm>
        </p:spPr>
        <p:txBody>
          <a:bodyPr anchor="b">
            <a:normAutofit/>
          </a:bodyPr>
          <a:lstStyle/>
          <a:p>
            <a:r>
              <a:rPr lang="pl-PL" sz="4800">
                <a:cs typeface="Calibri Light"/>
              </a:rPr>
              <a:t>Die Nachfrage</a:t>
            </a:r>
            <a:br>
              <a:rPr lang="pl-PL" sz="4800">
                <a:cs typeface="Calibri Light"/>
              </a:rPr>
            </a:br>
            <a:endParaRPr lang="pl-PL" sz="480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1235CB3-B88B-8914-AC2B-920F6BB92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988" y="2620641"/>
            <a:ext cx="5837750" cy="302370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buNone/>
            </a:pPr>
            <a:r>
              <a:rPr lang="en-US" dirty="0">
                <a:ea typeface="Calibri"/>
                <a:cs typeface="Calibri"/>
              </a:rPr>
              <a:t>Die </a:t>
            </a:r>
            <a:r>
              <a:rPr lang="en-US" b="1" dirty="0" err="1">
                <a:ea typeface="Calibri"/>
                <a:cs typeface="Calibri"/>
              </a:rPr>
              <a:t>Nachfrage</a:t>
            </a:r>
            <a:r>
              <a:rPr lang="en-US" b="1" dirty="0">
                <a:ea typeface="Calibri"/>
                <a:cs typeface="Calibri"/>
              </a:rPr>
              <a:t> </a:t>
            </a:r>
            <a:r>
              <a:rPr lang="en-US" dirty="0" err="1">
                <a:ea typeface="Calibri"/>
                <a:cs typeface="Calibri"/>
              </a:rPr>
              <a:t>ist</a:t>
            </a:r>
            <a:r>
              <a:rPr lang="en-US" dirty="0">
                <a:ea typeface="Calibri"/>
                <a:cs typeface="Calibri"/>
              </a:rPr>
              <a:t> der </a:t>
            </a:r>
            <a:r>
              <a:rPr lang="en-US" dirty="0" err="1">
                <a:ea typeface="Calibri"/>
                <a:cs typeface="Calibri"/>
              </a:rPr>
              <a:t>Komplementärbegriff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zum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Angebot</a:t>
            </a:r>
            <a:r>
              <a:rPr lang="en-US" dirty="0">
                <a:ea typeface="Calibri"/>
                <a:cs typeface="Calibri"/>
              </a:rPr>
              <a:t>. Er </a:t>
            </a:r>
            <a:r>
              <a:rPr lang="en-US" dirty="0" err="1">
                <a:ea typeface="Calibri"/>
                <a:cs typeface="Calibri"/>
              </a:rPr>
              <a:t>bezeichnet</a:t>
            </a:r>
            <a:r>
              <a:rPr lang="en-US" dirty="0">
                <a:ea typeface="Calibri"/>
                <a:cs typeface="Calibri"/>
              </a:rPr>
              <a:t> den </a:t>
            </a:r>
            <a:r>
              <a:rPr lang="en-US" b="1" dirty="0" err="1">
                <a:ea typeface="Calibri"/>
                <a:cs typeface="Calibri"/>
              </a:rPr>
              <a:t>tatsächlichen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Bedarf</a:t>
            </a:r>
            <a:r>
              <a:rPr lang="en-US" dirty="0">
                <a:ea typeface="Calibri"/>
                <a:cs typeface="Calibri"/>
              </a:rPr>
              <a:t> an </a:t>
            </a:r>
            <a:r>
              <a:rPr lang="en-US" dirty="0" err="1">
                <a:ea typeface="Calibri"/>
                <a:cs typeface="Calibri"/>
              </a:rPr>
              <a:t>bestimmten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Gütern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oder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Dienstleistungen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bei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potenziellen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Handelspartnern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wie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Unternehmen</a:t>
            </a:r>
            <a:r>
              <a:rPr lang="en-US" dirty="0">
                <a:ea typeface="Calibri"/>
                <a:cs typeface="Calibri"/>
              </a:rPr>
              <a:t> und </a:t>
            </a:r>
            <a:r>
              <a:rPr lang="en-US" dirty="0" err="1">
                <a:ea typeface="Calibri"/>
                <a:cs typeface="Calibri"/>
              </a:rPr>
              <a:t>Haushalten</a:t>
            </a:r>
            <a:r>
              <a:rPr lang="en-US" dirty="0">
                <a:ea typeface="Calibri"/>
                <a:cs typeface="Calibri"/>
              </a:rPr>
              <a:t>. </a:t>
            </a:r>
            <a:endParaRPr lang="pl-PL" dirty="0">
              <a:ea typeface="Calibri"/>
              <a:cs typeface="Calibri"/>
            </a:endParaRPr>
          </a:p>
          <a:p>
            <a:pPr marL="0" indent="0">
              <a:buNone/>
            </a:pPr>
            <a:endParaRPr lang="pl-PL" sz="2000" dirty="0">
              <a:ea typeface="Calibri"/>
              <a:cs typeface="Calibri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A6604B49-AD5C-4590-B051-06C8222E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669568" y="277912"/>
            <a:ext cx="524256" cy="1186339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C552A98-EF7D-4D42-AB69-066B786AB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5447" y="399675"/>
            <a:ext cx="4647368" cy="5809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Obraz 6" descr="Obraz zawierający wózek ręczny&#10;&#10;Opis wygenerowany automatycznie">
            <a:extLst>
              <a:ext uri="{FF2B5EF4-FFF2-40B4-BE49-F238E27FC236}">
                <a16:creationId xmlns:a16="http://schemas.microsoft.com/office/drawing/2014/main" id="{057D614E-AF51-4F2B-1326-7FDE2B41D66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25478" r="23660"/>
          <a:stretch/>
        </p:blipFill>
        <p:spPr>
          <a:xfrm>
            <a:off x="7421373" y="627954"/>
            <a:ext cx="4235516" cy="5353373"/>
          </a:xfrm>
          <a:prstGeom prst="rect">
            <a:avLst/>
          </a:prstGeom>
        </p:spPr>
      </p:pic>
      <p:sp>
        <p:nvSpPr>
          <p:cNvPr id="66" name="Rectangle 65">
            <a:extLst>
              <a:ext uri="{FF2B5EF4-FFF2-40B4-BE49-F238E27FC236}">
                <a16:creationId xmlns:a16="http://schemas.microsoft.com/office/drawing/2014/main" id="{A648176E-454C-437C-B0FC-9B82FCF32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774185" y="6131892"/>
            <a:ext cx="524256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5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FF81F8D5-515A-45DC-B296-30AB11F2C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0464369-70FA-42AF-948F-80664CA7B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146816"/>
          </a:xfrm>
          <a:prstGeom prst="rect">
            <a:avLst/>
          </a:prstGeom>
          <a:solidFill>
            <a:schemeClr val="bg1">
              <a:lumMod val="85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224F73B-2DF4-96E7-EBD5-BBADBDC6F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646" y="349664"/>
            <a:ext cx="5845571" cy="1638377"/>
          </a:xfrm>
        </p:spPr>
        <p:txBody>
          <a:bodyPr anchor="b">
            <a:normAutofit/>
          </a:bodyPr>
          <a:lstStyle/>
          <a:p>
            <a:r>
              <a:rPr lang="pl-PL">
                <a:ea typeface="+mj-lt"/>
                <a:cs typeface="+mj-lt"/>
              </a:rPr>
              <a:t>Das </a:t>
            </a:r>
            <a:r>
              <a:rPr lang="pl-PL" b="1">
                <a:ea typeface="+mj-lt"/>
                <a:cs typeface="+mj-lt"/>
              </a:rPr>
              <a:t>Marktgleichgewicht</a:t>
            </a:r>
            <a:r>
              <a:rPr lang="pl-PL" b="1" dirty="0">
                <a:ea typeface="+mj-lt"/>
                <a:cs typeface="+mj-lt"/>
              </a:rPr>
              <a:t> </a:t>
            </a:r>
            <a:endParaRPr lang="pl-PL" dirty="0">
              <a:ea typeface="Calibri Light"/>
              <a:cs typeface="Calibri Ligh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2F4F17A-EF1D-8F59-B21D-F22CB0A6A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988" y="2620641"/>
            <a:ext cx="5837750" cy="302370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pl-PL" sz="2400" dirty="0">
                <a:ea typeface="+mn-lt"/>
                <a:cs typeface="+mn-lt"/>
              </a:rPr>
              <a:t>Das </a:t>
            </a:r>
            <a:r>
              <a:rPr lang="pl-PL" sz="2400" dirty="0" err="1">
                <a:ea typeface="+mn-lt"/>
                <a:cs typeface="+mn-lt"/>
              </a:rPr>
              <a:t>Gleichgewicht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auf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einem</a:t>
            </a:r>
            <a:r>
              <a:rPr lang="pl-PL" sz="2400" dirty="0">
                <a:ea typeface="+mn-lt"/>
                <a:cs typeface="+mn-lt"/>
              </a:rPr>
              <a:t> Markt </a:t>
            </a:r>
            <a:r>
              <a:rPr lang="pl-PL" sz="2400" dirty="0" err="1">
                <a:ea typeface="+mn-lt"/>
                <a:cs typeface="+mn-lt"/>
              </a:rPr>
              <a:t>entsteht</a:t>
            </a:r>
            <a:r>
              <a:rPr lang="pl-PL" sz="2400" dirty="0">
                <a:ea typeface="+mn-lt"/>
                <a:cs typeface="+mn-lt"/>
              </a:rPr>
              <a:t> </a:t>
            </a:r>
            <a:r>
              <a:rPr lang="pl-PL" sz="2400" dirty="0" err="1">
                <a:ea typeface="+mn-lt"/>
                <a:cs typeface="+mn-lt"/>
              </a:rPr>
              <a:t>zwischen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zwei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Faktoren</a:t>
            </a:r>
            <a:r>
              <a:rPr lang="pl-PL" sz="2400" dirty="0">
                <a:ea typeface="+mn-lt"/>
                <a:cs typeface="+mn-lt"/>
              </a:rPr>
              <a:t>: </a:t>
            </a:r>
            <a:r>
              <a:rPr lang="pl-PL" sz="2400" b="1" dirty="0" err="1">
                <a:ea typeface="+mn-lt"/>
                <a:cs typeface="+mn-lt"/>
              </a:rPr>
              <a:t>Angebot</a:t>
            </a:r>
            <a:r>
              <a:rPr lang="pl-PL" sz="2400" b="1" dirty="0">
                <a:ea typeface="+mn-lt"/>
                <a:cs typeface="+mn-lt"/>
              </a:rPr>
              <a:t> </a:t>
            </a:r>
            <a:r>
              <a:rPr lang="pl-PL" sz="2400" b="1" dirty="0" err="1">
                <a:ea typeface="+mn-lt"/>
                <a:cs typeface="+mn-lt"/>
              </a:rPr>
              <a:t>und</a:t>
            </a:r>
            <a:r>
              <a:rPr lang="pl-PL" sz="2400" b="1" dirty="0">
                <a:ea typeface="+mn-lt"/>
                <a:cs typeface="+mn-lt"/>
              </a:rPr>
              <a:t> </a:t>
            </a:r>
            <a:r>
              <a:rPr lang="pl-PL" sz="2400" b="1" dirty="0" err="1">
                <a:ea typeface="+mn-lt"/>
                <a:cs typeface="+mn-lt"/>
              </a:rPr>
              <a:t>Nachfrage</a:t>
            </a:r>
            <a:r>
              <a:rPr lang="pl-PL" sz="2400" dirty="0">
                <a:ea typeface="+mn-lt"/>
                <a:cs typeface="+mn-lt"/>
              </a:rPr>
              <a:t>. Das </a:t>
            </a:r>
            <a:r>
              <a:rPr lang="pl-PL" sz="2400" dirty="0" err="1">
                <a:ea typeface="+mn-lt"/>
                <a:cs typeface="+mn-lt"/>
              </a:rPr>
              <a:t>bedeutet</a:t>
            </a:r>
            <a:r>
              <a:rPr lang="pl-PL" sz="2400" dirty="0">
                <a:ea typeface="+mn-lt"/>
                <a:cs typeface="+mn-lt"/>
              </a:rPr>
              <a:t>, </a:t>
            </a:r>
            <a:r>
              <a:rPr lang="pl-PL" sz="2400" dirty="0" err="1">
                <a:ea typeface="+mn-lt"/>
                <a:cs typeface="+mn-lt"/>
              </a:rPr>
              <a:t>dass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genau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die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Menge</a:t>
            </a:r>
            <a:r>
              <a:rPr lang="pl-PL" sz="2400" dirty="0">
                <a:ea typeface="+mn-lt"/>
                <a:cs typeface="+mn-lt"/>
              </a:rPr>
              <a:t> an </a:t>
            </a:r>
            <a:r>
              <a:rPr lang="pl-PL" sz="2400" dirty="0" err="1">
                <a:ea typeface="+mn-lt"/>
                <a:cs typeface="+mn-lt"/>
              </a:rPr>
              <a:t>Gütern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nachgefragt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wird</a:t>
            </a:r>
            <a:r>
              <a:rPr lang="pl-PL" sz="2400" dirty="0">
                <a:ea typeface="+mn-lt"/>
                <a:cs typeface="+mn-lt"/>
              </a:rPr>
              <a:t>, </a:t>
            </a:r>
            <a:r>
              <a:rPr lang="pl-PL" sz="2400" dirty="0" err="1">
                <a:ea typeface="+mn-lt"/>
                <a:cs typeface="+mn-lt"/>
              </a:rPr>
              <a:t>die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auf</a:t>
            </a:r>
            <a:r>
              <a:rPr lang="pl-PL" sz="2400" dirty="0">
                <a:ea typeface="+mn-lt"/>
                <a:cs typeface="+mn-lt"/>
              </a:rPr>
              <a:t> dem Markt </a:t>
            </a:r>
            <a:r>
              <a:rPr lang="pl-PL" sz="2400" dirty="0" err="1">
                <a:ea typeface="+mn-lt"/>
                <a:cs typeface="+mn-lt"/>
              </a:rPr>
              <a:t>angeboten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wird</a:t>
            </a:r>
            <a:r>
              <a:rPr lang="pl-PL" sz="2400" dirty="0">
                <a:ea typeface="+mn-lt"/>
                <a:cs typeface="+mn-lt"/>
              </a:rPr>
              <a:t>. </a:t>
            </a:r>
            <a:r>
              <a:rPr lang="pl-PL" sz="2400" dirty="0" err="1">
                <a:ea typeface="+mn-lt"/>
                <a:cs typeface="+mn-lt"/>
              </a:rPr>
              <a:t>Diese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Menge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wird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auch</a:t>
            </a:r>
            <a:r>
              <a:rPr lang="pl-PL" sz="2400" dirty="0">
                <a:ea typeface="+mn-lt"/>
                <a:cs typeface="+mn-lt"/>
              </a:rPr>
              <a:t> </a:t>
            </a:r>
            <a:r>
              <a:rPr lang="pl-PL" sz="2400" dirty="0" err="1">
                <a:ea typeface="+mn-lt"/>
                <a:cs typeface="+mn-lt"/>
              </a:rPr>
              <a:t>als</a:t>
            </a:r>
            <a:r>
              <a:rPr lang="pl-PL" sz="2400" dirty="0">
                <a:ea typeface="+mn-lt"/>
                <a:cs typeface="+mn-lt"/>
              </a:rPr>
              <a:t> </a:t>
            </a:r>
            <a:r>
              <a:rPr lang="pl-PL" sz="2400" b="1" dirty="0" err="1">
                <a:ea typeface="+mn-lt"/>
                <a:cs typeface="+mn-lt"/>
              </a:rPr>
              <a:t>Gleichgewichtsmenge</a:t>
            </a:r>
            <a:r>
              <a:rPr lang="pl-PL" sz="2400" dirty="0">
                <a:ea typeface="+mn-lt"/>
                <a:cs typeface="+mn-lt"/>
              </a:rPr>
              <a:t> </a:t>
            </a:r>
            <a:r>
              <a:rPr lang="pl-PL" sz="2400" dirty="0" err="1">
                <a:ea typeface="+mn-lt"/>
                <a:cs typeface="+mn-lt"/>
              </a:rPr>
              <a:t>bezeichnet</a:t>
            </a:r>
            <a:r>
              <a:rPr lang="pl-PL" sz="2400" dirty="0">
                <a:ea typeface="+mn-lt"/>
                <a:cs typeface="+mn-lt"/>
              </a:rPr>
              <a:t>.</a:t>
            </a:r>
            <a:endParaRPr lang="pl-PL" sz="2400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US" sz="2000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6604B49-AD5C-4590-B051-06C8222E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669568" y="277912"/>
            <a:ext cx="524256" cy="1186339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C552A98-EF7D-4D42-AB69-066B786AB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5447" y="399675"/>
            <a:ext cx="4647368" cy="5809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Steine, balancierend auf einem Holz">
            <a:extLst>
              <a:ext uri="{FF2B5EF4-FFF2-40B4-BE49-F238E27FC236}">
                <a16:creationId xmlns:a16="http://schemas.microsoft.com/office/drawing/2014/main" id="{1F51D260-1213-9498-A4C8-16C0ADD1326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35419" r="16911" b="-1"/>
          <a:stretch/>
        </p:blipFill>
        <p:spPr>
          <a:xfrm>
            <a:off x="7421373" y="627954"/>
            <a:ext cx="4235516" cy="5353373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A648176E-454C-437C-B0FC-9B82FCF32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774185" y="6131892"/>
            <a:ext cx="524256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393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4" descr="Obraz zawierający diagram&#10;&#10;Opis wygenerowany automatycznie">
            <a:extLst>
              <a:ext uri="{FF2B5EF4-FFF2-40B4-BE49-F238E27FC236}">
                <a16:creationId xmlns:a16="http://schemas.microsoft.com/office/drawing/2014/main" id="{C7AACBDE-C886-C4F1-4F39-BA81BF7656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00808" y="240900"/>
            <a:ext cx="9904120" cy="5571067"/>
          </a:xfrm>
          <a:prstGeom prst="rect">
            <a:avLst/>
          </a:prstGeom>
        </p:spPr>
      </p:pic>
      <p:sp>
        <p:nvSpPr>
          <p:cNvPr id="6" name="pole tekstowe 1">
            <a:extLst>
              <a:ext uri="{FF2B5EF4-FFF2-40B4-BE49-F238E27FC236}">
                <a16:creationId xmlns:a16="http://schemas.microsoft.com/office/drawing/2014/main" id="{DDFDAC4B-03D4-921F-6537-E0B005DBF216}"/>
              </a:ext>
            </a:extLst>
          </p:cNvPr>
          <p:cNvSpPr txBox="1"/>
          <p:nvPr/>
        </p:nvSpPr>
        <p:spPr>
          <a:xfrm>
            <a:off x="1101306" y="6018362"/>
            <a:ext cx="9213010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https://www.ionos.de/startupguide/unternehmensfuehrung/angebot-und-nachfrage/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BB11918E-E20B-313A-2D3D-D62E50139C37}"/>
              </a:ext>
            </a:extLst>
          </p:cNvPr>
          <p:cNvSpPr txBox="1"/>
          <p:nvPr/>
        </p:nvSpPr>
        <p:spPr>
          <a:xfrm>
            <a:off x="2054086" y="115956"/>
            <a:ext cx="374373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pl-PL" dirty="0">
              <a:ea typeface="Calibri"/>
              <a:cs typeface="Calibri"/>
            </a:endParaRPr>
          </a:p>
          <a:p>
            <a:pPr algn="l"/>
            <a:endParaRPr lang="pl-PL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08140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5065C21-87AF-2349-0056-77B035ED1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pl-PL" sz="4800"/>
              <a:t>Marktformen</a:t>
            </a:r>
          </a:p>
          <a:p>
            <a:endParaRPr lang="pl-PL" sz="4800">
              <a:ea typeface="Calibri Light"/>
              <a:cs typeface="Calibri Light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EC704572-CC3B-6EFB-E9AF-077A1AFEB1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4273981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6449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11B1494-4C4D-B852-400B-BABECF8BB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pl-PL" sz="3100" dirty="0" err="1">
                <a:latin typeface="Calibri"/>
                <a:ea typeface="Calibri"/>
                <a:cs typeface="Calibri"/>
              </a:rPr>
              <a:t>Preisbildung</a:t>
            </a:r>
            <a:r>
              <a:rPr lang="pl-PL" sz="3100" dirty="0">
                <a:latin typeface="Calibri"/>
                <a:ea typeface="Calibri"/>
                <a:cs typeface="Calibri"/>
              </a:rPr>
              <a:t> im Monopol</a:t>
            </a:r>
            <a:endParaRPr lang="pl-PL" sz="3100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3FFCE2-1018-917C-230C-E0EC4BE87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pl-PL" sz="2200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pl-PL" sz="2200" dirty="0" err="1">
                <a:latin typeface="Georgia"/>
              </a:rPr>
              <a:t>Wenn</a:t>
            </a:r>
            <a:r>
              <a:rPr lang="pl-PL" sz="2200" dirty="0">
                <a:latin typeface="Georgia"/>
              </a:rPr>
              <a:t> es </a:t>
            </a:r>
            <a:r>
              <a:rPr lang="pl-PL" sz="2200" dirty="0" err="1">
                <a:latin typeface="Georgia"/>
              </a:rPr>
              <a:t>auf</a:t>
            </a:r>
            <a:r>
              <a:rPr lang="pl-PL" sz="2200" dirty="0">
                <a:latin typeface="Georgia"/>
              </a:rPr>
              <a:t> </a:t>
            </a:r>
            <a:r>
              <a:rPr lang="pl-PL" sz="2200" dirty="0" err="1">
                <a:latin typeface="Georgia"/>
              </a:rPr>
              <a:t>einem</a:t>
            </a:r>
            <a:r>
              <a:rPr lang="pl-PL" sz="2200" dirty="0">
                <a:latin typeface="Georgia"/>
              </a:rPr>
              <a:t> Markt nur </a:t>
            </a:r>
            <a:r>
              <a:rPr lang="pl-PL" sz="2200" dirty="0" err="1">
                <a:latin typeface="Georgia"/>
              </a:rPr>
              <a:t>einen</a:t>
            </a:r>
            <a:r>
              <a:rPr lang="pl-PL" sz="2200" dirty="0">
                <a:latin typeface="Georgia"/>
              </a:rPr>
              <a:t> </a:t>
            </a:r>
            <a:r>
              <a:rPr lang="pl-PL" sz="2200" dirty="0" err="1">
                <a:latin typeface="Georgia"/>
              </a:rPr>
              <a:t>Anbieter</a:t>
            </a:r>
            <a:r>
              <a:rPr lang="pl-PL" sz="2200" dirty="0">
                <a:latin typeface="Georgia"/>
              </a:rPr>
              <a:t> </a:t>
            </a:r>
            <a:r>
              <a:rPr lang="pl-PL" sz="2200" dirty="0" err="1">
                <a:latin typeface="Georgia"/>
              </a:rPr>
              <a:t>gibt</a:t>
            </a:r>
            <a:r>
              <a:rPr lang="pl-PL" sz="2200" dirty="0">
                <a:latin typeface="Georgia"/>
              </a:rPr>
              <a:t>, </a:t>
            </a:r>
            <a:r>
              <a:rPr lang="pl-PL" sz="2200" dirty="0" err="1">
                <a:latin typeface="Georgia"/>
              </a:rPr>
              <a:t>spricht</a:t>
            </a:r>
            <a:r>
              <a:rPr lang="pl-PL" sz="2200" dirty="0">
                <a:latin typeface="Georgia"/>
              </a:rPr>
              <a:t> </a:t>
            </a:r>
            <a:r>
              <a:rPr lang="pl-PL" sz="2200" dirty="0" err="1">
                <a:latin typeface="Georgia"/>
              </a:rPr>
              <a:t>man</a:t>
            </a:r>
            <a:r>
              <a:rPr lang="pl-PL" sz="2200" dirty="0">
                <a:latin typeface="Georgia"/>
              </a:rPr>
              <a:t> von </a:t>
            </a:r>
            <a:r>
              <a:rPr lang="pl-PL" sz="2200" dirty="0" err="1">
                <a:latin typeface="Georgia"/>
              </a:rPr>
              <a:t>einem</a:t>
            </a:r>
            <a:r>
              <a:rPr lang="pl-PL" sz="2200" dirty="0">
                <a:latin typeface="Georgia"/>
              </a:rPr>
              <a:t> Monopol. Der Preis </a:t>
            </a:r>
            <a:r>
              <a:rPr lang="pl-PL" sz="2200" dirty="0" err="1">
                <a:latin typeface="Georgia"/>
              </a:rPr>
              <a:t>für</a:t>
            </a:r>
            <a:r>
              <a:rPr lang="pl-PL" sz="2200" dirty="0">
                <a:latin typeface="Georgia"/>
              </a:rPr>
              <a:t> </a:t>
            </a:r>
            <a:r>
              <a:rPr lang="pl-PL" sz="2200" dirty="0" err="1">
                <a:latin typeface="Georgia"/>
              </a:rPr>
              <a:t>das</a:t>
            </a:r>
            <a:r>
              <a:rPr lang="pl-PL" sz="2200" dirty="0">
                <a:latin typeface="Georgia"/>
              </a:rPr>
              <a:t> Produkt </a:t>
            </a:r>
            <a:r>
              <a:rPr lang="pl-PL" sz="2200" dirty="0" err="1">
                <a:latin typeface="Georgia"/>
              </a:rPr>
              <a:t>wird</a:t>
            </a:r>
            <a:r>
              <a:rPr lang="pl-PL" sz="2200" dirty="0">
                <a:latin typeface="Georgia"/>
              </a:rPr>
              <a:t> </a:t>
            </a:r>
            <a:r>
              <a:rPr lang="pl-PL" sz="2200" dirty="0" err="1">
                <a:latin typeface="Georgia"/>
              </a:rPr>
              <a:t>vom</a:t>
            </a:r>
            <a:r>
              <a:rPr lang="pl-PL" sz="2200" dirty="0">
                <a:latin typeface="Georgia"/>
              </a:rPr>
              <a:t> </a:t>
            </a:r>
            <a:r>
              <a:rPr lang="pl-PL" sz="2200" dirty="0" err="1">
                <a:latin typeface="Georgia"/>
              </a:rPr>
              <a:t>Anbieter</a:t>
            </a:r>
            <a:r>
              <a:rPr lang="pl-PL" sz="2200" dirty="0">
                <a:latin typeface="Georgia"/>
              </a:rPr>
              <a:t> – dem </a:t>
            </a:r>
            <a:r>
              <a:rPr lang="pl-PL" sz="2200" dirty="0" err="1">
                <a:latin typeface="Georgia"/>
              </a:rPr>
              <a:t>Monopolisten</a:t>
            </a:r>
            <a:r>
              <a:rPr lang="pl-PL" sz="2200" dirty="0">
                <a:latin typeface="Georgia"/>
              </a:rPr>
              <a:t> </a:t>
            </a:r>
            <a:r>
              <a:rPr lang="pl-PL" sz="2200" dirty="0" err="1">
                <a:latin typeface="Georgia"/>
              </a:rPr>
              <a:t>bestimmt</a:t>
            </a:r>
            <a:r>
              <a:rPr lang="pl-PL" sz="2200" dirty="0">
                <a:latin typeface="Georgia"/>
              </a:rPr>
              <a:t>. </a:t>
            </a:r>
            <a:endParaRPr lang="pl-PL" sz="2200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538121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Triangle 34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8A7C231-A665-997C-172C-10D7E360C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pl-PL" sz="4100" dirty="0" err="1"/>
              <a:t>Preisbildung</a:t>
            </a:r>
            <a:r>
              <a:rPr lang="pl-PL" sz="4100" dirty="0"/>
              <a:t> im </a:t>
            </a:r>
            <a:r>
              <a:rPr lang="pl-PL" sz="4100" dirty="0" err="1"/>
              <a:t>Polypol</a:t>
            </a:r>
            <a:endParaRPr lang="pl-PL" sz="4100" dirty="0"/>
          </a:p>
          <a:p>
            <a:pPr algn="r"/>
            <a:endParaRPr lang="pl-PL" sz="4100" dirty="0">
              <a:latin typeface="Calibri"/>
              <a:ea typeface="Calibri"/>
              <a:cs typeface="Calibri"/>
            </a:endParaRP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5DC80DC4-B0DC-6927-8DA1-03DF5F399C8F}"/>
              </a:ext>
            </a:extLst>
          </p:cNvPr>
          <p:cNvSpPr txBox="1"/>
          <p:nvPr/>
        </p:nvSpPr>
        <p:spPr>
          <a:xfrm>
            <a:off x="5137506" y="2547249"/>
            <a:ext cx="5730791" cy="18466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l-PL" sz="2400" dirty="0">
                <a:latin typeface="Georgia"/>
              </a:rPr>
              <a:t>Das </a:t>
            </a:r>
            <a:r>
              <a:rPr lang="pl-PL" sz="2400" dirty="0" err="1">
                <a:latin typeface="Georgia"/>
              </a:rPr>
              <a:t>genaue</a:t>
            </a:r>
            <a:r>
              <a:rPr lang="pl-PL" sz="2400" dirty="0">
                <a:latin typeface="Georgia"/>
              </a:rPr>
              <a:t> </a:t>
            </a:r>
            <a:r>
              <a:rPr lang="pl-PL" sz="2400" dirty="0" err="1">
                <a:latin typeface="Georgia"/>
              </a:rPr>
              <a:t>Gegenteil</a:t>
            </a:r>
            <a:r>
              <a:rPr lang="pl-PL" sz="2400" dirty="0">
                <a:latin typeface="Georgia"/>
              </a:rPr>
              <a:t> </a:t>
            </a:r>
            <a:r>
              <a:rPr lang="pl-PL" sz="2400" dirty="0" err="1">
                <a:latin typeface="Georgia"/>
              </a:rPr>
              <a:t>ist</a:t>
            </a:r>
            <a:r>
              <a:rPr lang="pl-PL" sz="2400" dirty="0">
                <a:latin typeface="Georgia"/>
              </a:rPr>
              <a:t> </a:t>
            </a:r>
            <a:r>
              <a:rPr lang="pl-PL" sz="2400" dirty="0" err="1">
                <a:latin typeface="Georgia"/>
              </a:rPr>
              <a:t>das</a:t>
            </a:r>
            <a:r>
              <a:rPr lang="pl-PL" sz="2400" dirty="0">
                <a:latin typeface="Georgia"/>
              </a:rPr>
              <a:t> </a:t>
            </a:r>
            <a:r>
              <a:rPr lang="pl-PL" sz="2400" dirty="0" err="1">
                <a:latin typeface="Georgia"/>
              </a:rPr>
              <a:t>Polypol</a:t>
            </a:r>
            <a:r>
              <a:rPr lang="pl-PL" sz="2400" dirty="0">
                <a:latin typeface="Georgia"/>
              </a:rPr>
              <a:t>.    </a:t>
            </a:r>
            <a:r>
              <a:rPr lang="pl-PL" sz="2400" dirty="0" err="1">
                <a:latin typeface="Georgia"/>
              </a:rPr>
              <a:t>Hier</a:t>
            </a:r>
            <a:r>
              <a:rPr lang="pl-PL" sz="2400" dirty="0">
                <a:latin typeface="Georgia"/>
              </a:rPr>
              <a:t> </a:t>
            </a:r>
            <a:r>
              <a:rPr lang="pl-PL" sz="2400" dirty="0" err="1">
                <a:latin typeface="Georgia"/>
              </a:rPr>
              <a:t>gibt</a:t>
            </a:r>
            <a:r>
              <a:rPr lang="pl-PL" sz="2400" dirty="0">
                <a:latin typeface="Georgia"/>
              </a:rPr>
              <a:t> es </a:t>
            </a:r>
            <a:r>
              <a:rPr lang="pl-PL" sz="2400" dirty="0" err="1">
                <a:latin typeface="Georgia"/>
              </a:rPr>
              <a:t>viele</a:t>
            </a:r>
            <a:r>
              <a:rPr lang="pl-PL" sz="2400" dirty="0">
                <a:latin typeface="Georgia"/>
              </a:rPr>
              <a:t> </a:t>
            </a:r>
            <a:r>
              <a:rPr lang="pl-PL" sz="2400" dirty="0" err="1">
                <a:latin typeface="Georgia"/>
              </a:rPr>
              <a:t>Anbieter</a:t>
            </a:r>
            <a:r>
              <a:rPr lang="pl-PL" sz="2400" dirty="0">
                <a:latin typeface="Georgia"/>
              </a:rPr>
              <a:t> </a:t>
            </a:r>
            <a:r>
              <a:rPr lang="pl-PL" sz="2400" dirty="0" err="1">
                <a:latin typeface="Georgia"/>
              </a:rPr>
              <a:t>und</a:t>
            </a:r>
            <a:r>
              <a:rPr lang="pl-PL" sz="2400" dirty="0">
                <a:latin typeface="Georgia"/>
              </a:rPr>
              <a:t> </a:t>
            </a:r>
            <a:r>
              <a:rPr lang="pl-PL" sz="2400" dirty="0" err="1">
                <a:latin typeface="Georgia"/>
              </a:rPr>
              <a:t>auch</a:t>
            </a:r>
            <a:r>
              <a:rPr lang="pl-PL" sz="2400" dirty="0">
                <a:latin typeface="Georgia"/>
              </a:rPr>
              <a:t>  </a:t>
            </a:r>
            <a:r>
              <a:rPr lang="pl-PL" sz="2400" dirty="0" err="1">
                <a:latin typeface="Georgia"/>
              </a:rPr>
              <a:t>viele</a:t>
            </a:r>
            <a:r>
              <a:rPr lang="pl-PL" sz="2400" dirty="0">
                <a:latin typeface="Georgia"/>
              </a:rPr>
              <a:t> </a:t>
            </a:r>
            <a:r>
              <a:rPr lang="pl-PL" sz="2400" dirty="0" err="1">
                <a:latin typeface="Georgia"/>
              </a:rPr>
              <a:t>Nachfrager</a:t>
            </a:r>
            <a:r>
              <a:rPr lang="pl-PL" sz="2400" dirty="0">
                <a:latin typeface="Georgia"/>
              </a:rPr>
              <a:t>. Alle </a:t>
            </a:r>
            <a:r>
              <a:rPr lang="pl-PL" sz="2400" dirty="0" err="1">
                <a:latin typeface="Georgia"/>
              </a:rPr>
              <a:t>Verkäufer</a:t>
            </a:r>
            <a:r>
              <a:rPr lang="pl-PL" sz="2400" dirty="0">
                <a:latin typeface="Georgia"/>
              </a:rPr>
              <a:t> </a:t>
            </a:r>
            <a:r>
              <a:rPr lang="pl-PL" sz="2400" dirty="0" err="1">
                <a:latin typeface="Georgia"/>
              </a:rPr>
              <a:t>stehen</a:t>
            </a:r>
            <a:r>
              <a:rPr lang="pl-PL" sz="2400" dirty="0">
                <a:latin typeface="Georgia"/>
              </a:rPr>
              <a:t>  im </a:t>
            </a:r>
            <a:r>
              <a:rPr lang="pl-PL" sz="2400" dirty="0" err="1">
                <a:latin typeface="Georgia"/>
              </a:rPr>
              <a:t>Wettbewerb</a:t>
            </a:r>
            <a:r>
              <a:rPr lang="pl-PL" sz="2400" dirty="0">
                <a:latin typeface="Georgia"/>
              </a:rPr>
              <a:t> </a:t>
            </a:r>
            <a:r>
              <a:rPr lang="pl-PL" sz="2400" dirty="0" err="1">
                <a:latin typeface="Georgia"/>
              </a:rPr>
              <a:t>zueinander</a:t>
            </a:r>
            <a:r>
              <a:rPr lang="pl-PL" sz="2400" dirty="0">
                <a:latin typeface="Georgia"/>
              </a:rPr>
              <a:t>. </a:t>
            </a:r>
          </a:p>
          <a:p>
            <a:pPr algn="l"/>
            <a:endParaRPr lang="pl-PL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550546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423</Words>
  <Application>Microsoft Office PowerPoint</Application>
  <PresentationFormat>Panoramiczny</PresentationFormat>
  <Paragraphs>79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Georgia</vt:lpstr>
      <vt:lpstr>Times New Roman</vt:lpstr>
      <vt:lpstr>Motyw pakietu Office</vt:lpstr>
      <vt:lpstr>Rzeszower  Universität Fakultät für Wirtschaftswissenschaften </vt:lpstr>
      <vt:lpstr>Agenda</vt:lpstr>
      <vt:lpstr>Das angebot</vt:lpstr>
      <vt:lpstr>Die Nachfrage </vt:lpstr>
      <vt:lpstr>Das Marktgleichgewicht </vt:lpstr>
      <vt:lpstr>Prezentacja programu PowerPoint</vt:lpstr>
      <vt:lpstr>Marktformen </vt:lpstr>
      <vt:lpstr>Preisbildung im Monopol</vt:lpstr>
      <vt:lpstr>Preisbildung im Polypol </vt:lpstr>
      <vt:lpstr>Preisbildung im Oligopol </vt:lpstr>
      <vt:lpstr>Wörterbuch</vt:lpstr>
      <vt:lpstr>Die QUELLE</vt:lpstr>
      <vt:lpstr>Danke  für Ihre Aufmerksamkeit!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/>
  <cp:lastModifiedBy>Barbara Skoczyńska-Prokopowicz</cp:lastModifiedBy>
  <cp:revision>370</cp:revision>
  <dcterms:created xsi:type="dcterms:W3CDTF">2023-04-29T09:14:44Z</dcterms:created>
  <dcterms:modified xsi:type="dcterms:W3CDTF">2023-06-12T08:15:02Z</dcterms:modified>
</cp:coreProperties>
</file>