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60" r:id="rId3"/>
    <p:sldId id="262" r:id="rId4"/>
    <p:sldId id="257" r:id="rId5"/>
    <p:sldId id="259" r:id="rId6"/>
    <p:sldId id="263" r:id="rId7"/>
    <p:sldId id="261" r:id="rId8"/>
    <p:sldId id="264" r:id="rId9"/>
    <p:sldId id="265" r:id="rId10"/>
    <p:sldId id="266" r:id="rId11"/>
    <p:sldId id="268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>
        <p:scale>
          <a:sx n="63" d="100"/>
          <a:sy n="63" d="100"/>
        </p:scale>
        <p:origin x="-288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14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58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55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21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05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07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83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99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6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6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5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5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7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84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08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81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28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A98A2AB-8F68-4DD2-89B0-7CF2702F0B0B}" type="datetimeFigureOut">
              <a:rPr lang="pl-PL" smtClean="0"/>
              <a:t>2022-04-26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7BF75C-4531-439D-B098-BA9E2AD48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flix.de/wirtschaft/globalisierung-vor-und-nachteile-1909" TargetMode="External"/><Relationship Id="rId7" Type="http://schemas.openxmlformats.org/officeDocument/2006/relationships/hyperlink" Target="https://de.pons.com/" TargetMode="External"/><Relationship Id="rId2" Type="http://schemas.openxmlformats.org/officeDocument/2006/relationships/hyperlink" Target="https://www.sofatutor.com/geschichte/videos/globalisierung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stisite.com/rebus/" TargetMode="External"/><Relationship Id="rId5" Type="http://schemas.openxmlformats.org/officeDocument/2006/relationships/hyperlink" Target="https://www.studysmarter.de/studium/bwl/wirtschaftspolitik/globalisierung-vor-und-nachteile/" TargetMode="External"/><Relationship Id="rId4" Type="http://schemas.openxmlformats.org/officeDocument/2006/relationships/hyperlink" Target="https://www.studysmarter.de/schule/geographie/globalisierun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9F5F25-608D-4A0C-B79E-B07C2553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91" y="901323"/>
            <a:ext cx="4599684" cy="22990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di</a:t>
            </a:r>
            <a:r>
              <a:rPr lang="de-DE" sz="5400" b="1" i="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e Globalisierung</a:t>
            </a:r>
            <a:endParaRPr lang="pl-PL" sz="5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71EE10ED-2E92-4A2E-A500-74B82DCD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pl-PL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xmlns="" id="{6E8B8516-A685-478A-B5AE-873232FF00A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95325" y="4469342"/>
            <a:ext cx="11896725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Bearbeitet</a:t>
            </a:r>
            <a:r>
              <a:rPr lang="pl-PL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von: Karolina Stec</a:t>
            </a:r>
            <a:br>
              <a:rPr lang="pl-PL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Studentin</a:t>
            </a:r>
            <a:r>
              <a:rPr lang="pl-PL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der </a:t>
            </a:r>
            <a:r>
              <a:rPr lang="pl-PL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Wirtschaftswissenschaften</a:t>
            </a:r>
            <a:endParaRPr lang="pl-PL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4.Semester 2021/22</a:t>
            </a:r>
            <a:endParaRPr lang="pl-PL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8799FAA-13B6-4BB3-B26C-6F177157E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21193" r="11875" b="21178"/>
          <a:stretch/>
        </p:blipFill>
        <p:spPr bwMode="auto">
          <a:xfrm>
            <a:off x="8367972" y="0"/>
            <a:ext cx="3710063" cy="9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ndeks globalizacji gospodarek światowych 2012 - eGospodarka.pl - Raporty i  prognozy">
            <a:extLst>
              <a:ext uri="{FF2B5EF4-FFF2-40B4-BE49-F238E27FC236}">
                <a16:creationId xmlns:a16="http://schemas.microsoft.com/office/drawing/2014/main" xmlns="" id="{3DC33316-8D7A-439D-A2DC-7A0E4B506C7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 bwMode="auto">
          <a:xfrm>
            <a:off x="7259202" y="1323975"/>
            <a:ext cx="3694547" cy="52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4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1F99D451-332C-45A8-AF0B-9EF49345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023" y="992718"/>
            <a:ext cx="8761413" cy="706964"/>
          </a:xfrm>
        </p:spPr>
        <p:txBody>
          <a:bodyPr/>
          <a:lstStyle/>
          <a:p>
            <a:pPr algn="ctr"/>
            <a:r>
              <a:rPr lang="pl-PL" sz="5400" b="1" dirty="0" err="1"/>
              <a:t>das</a:t>
            </a:r>
            <a:r>
              <a:rPr lang="pl-PL" sz="5400" b="1" dirty="0"/>
              <a:t> Rebus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D7FD1797-A217-40F7-8205-7F0BA5F6F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423" y="2611345"/>
            <a:ext cx="9453154" cy="2265498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4B7A07B-6442-479B-A2E9-5EC18AAADCAD}"/>
              </a:ext>
            </a:extLst>
          </p:cNvPr>
          <p:cNvSpPr txBox="1"/>
          <p:nvPr/>
        </p:nvSpPr>
        <p:spPr>
          <a:xfrm>
            <a:off x="8296275" y="5285626"/>
            <a:ext cx="3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Kultur</a:t>
            </a:r>
            <a:r>
              <a:rPr lang="pl-P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0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48E674-4ED1-4E85-8954-C0D93F07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49" y="592668"/>
            <a:ext cx="8761413" cy="706964"/>
          </a:xfrm>
        </p:spPr>
        <p:txBody>
          <a:bodyPr/>
          <a:lstStyle/>
          <a:p>
            <a:pPr algn="ctr"/>
            <a:r>
              <a:rPr lang="pl-PL" sz="4000" b="1" dirty="0" err="1">
                <a:latin typeface="+mn-lt"/>
              </a:rPr>
              <a:t>das</a:t>
            </a:r>
            <a:r>
              <a:rPr lang="pl-PL" sz="4000" b="1" dirty="0">
                <a:latin typeface="+mn-lt"/>
              </a:rPr>
              <a:t> Wörterbuch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xmlns="" id="{D9CD13A2-A408-4C16-AA03-FCE6797C8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88789"/>
              </p:ext>
            </p:extLst>
          </p:nvPr>
        </p:nvGraphicFramePr>
        <p:xfrm>
          <a:off x="1504950" y="1419225"/>
          <a:ext cx="9099153" cy="520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66">
                  <a:extLst>
                    <a:ext uri="{9D8B030D-6E8A-4147-A177-3AD203B41FA5}">
                      <a16:colId xmlns:a16="http://schemas.microsoft.com/office/drawing/2014/main" xmlns="" val="206005573"/>
                    </a:ext>
                  </a:extLst>
                </a:gridCol>
                <a:gridCol w="4598687">
                  <a:extLst>
                    <a:ext uri="{9D8B030D-6E8A-4147-A177-3AD203B41FA5}">
                      <a16:colId xmlns:a16="http://schemas.microsoft.com/office/drawing/2014/main" xmlns="" val="1155924704"/>
                    </a:ext>
                  </a:extLst>
                </a:gridCol>
              </a:tblGrid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die Globalisierung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globalizacja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182135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der Vorgang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67140399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die Gesellschaft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społeczeństwo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89718727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Umwelt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środowisko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1127616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lang="pl-PL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ie</a:t>
                      </a:r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Dimension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wymiar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79417072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der Welthandel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handel światowy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91716903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die </a:t>
                      </a:r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Direktinvestion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inwestycja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999288612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grenzüberschreitend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transgraniczny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70515238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lang="pl-P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</a:t>
                      </a:r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Austausch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wymiana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39600888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Wirtschaftswachstum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wzrost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gospodarczy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620969565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die Ungleichheit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nierówność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616775161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Verlust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utrata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333680862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massenhaft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masowy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74669594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Merkmal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cecha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63035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76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DEA83F-53CD-4130-BF64-CBBC4ABA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029" y="983193"/>
            <a:ext cx="8761413" cy="706964"/>
          </a:xfrm>
        </p:spPr>
        <p:txBody>
          <a:bodyPr/>
          <a:lstStyle/>
          <a:p>
            <a:pPr algn="ctr"/>
            <a:r>
              <a:rPr lang="pl-PL" sz="4800" b="1" dirty="0">
                <a:cs typeface="Times New Roman" panose="02020603050405020304" pitchFamily="18" charset="0"/>
              </a:rPr>
              <a:t>die Bibliographie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B5E3BA-8713-4BEB-8237-E8E5A1C7B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60721" cy="3625850"/>
          </a:xfrm>
        </p:spPr>
        <p:txBody>
          <a:bodyPr>
            <a:normAutofit fontScale="92500"/>
          </a:bodyPr>
          <a:lstStyle/>
          <a:p>
            <a:r>
              <a:rPr lang="pl-PL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https://www.sofatutor.com/geschichte/videos/globalisierung-1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https://studyflix.de/wirtschaft/globalisierung-vor-und-nachteile-1909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https://www.studysmarter.de/schule/geographie/globalisierung/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https://www.studysmarter.de/studium/bwl/wirtschaftspolitik/globalisierung-vor-und-nachteile/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  <a:hlinkClick r:id="rId6"/>
              </a:rPr>
              <a:t>https://www.festisite.com/rebus</a:t>
            </a:r>
            <a:r>
              <a:rPr lang="pl-PL" sz="2400" dirty="0" smtClean="0">
                <a:solidFill>
                  <a:schemeClr val="tx1"/>
                </a:solidFill>
                <a:hlinkClick r:id="rId6"/>
              </a:rPr>
              <a:t>/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rgbClr val="0070C0"/>
                </a:solidFill>
                <a:hlinkClick r:id="rId7"/>
              </a:rPr>
              <a:t>https://</a:t>
            </a:r>
            <a:r>
              <a:rPr lang="pl-PL" sz="2400">
                <a:solidFill>
                  <a:srgbClr val="0070C0"/>
                </a:solidFill>
                <a:hlinkClick r:id="rId7"/>
              </a:rPr>
              <a:t>de.pons.com</a:t>
            </a:r>
            <a:r>
              <a:rPr lang="pl-PL" sz="2400" smtClean="0">
                <a:solidFill>
                  <a:srgbClr val="0070C0"/>
                </a:solidFill>
                <a:hlinkClick r:id="rId7"/>
              </a:rPr>
              <a:t>/</a:t>
            </a:r>
            <a:r>
              <a:rPr lang="pl-PL" sz="2400" smtClean="0">
                <a:solidFill>
                  <a:srgbClr val="0070C0"/>
                </a:solidFill>
              </a:rPr>
              <a:t> </a:t>
            </a:r>
            <a:endParaRPr lang="pl-PL" sz="2400" dirty="0">
              <a:solidFill>
                <a:srgbClr val="0070C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066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62D4903D-3C4B-4E49-A5AE-B4A4F85C2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1604432"/>
            <a:ext cx="9751170" cy="3253317"/>
          </a:xfrm>
        </p:spPr>
        <p:txBody>
          <a:bodyPr/>
          <a:lstStyle/>
          <a:p>
            <a:pPr algn="ctr"/>
            <a:r>
              <a:rPr lang="pl-PL" sz="6600" b="1" dirty="0">
                <a:latin typeface="+mj-lt"/>
                <a:cs typeface="Times New Roman" panose="02020603050405020304" pitchFamily="18" charset="0"/>
              </a:rPr>
              <a:t>V</a:t>
            </a:r>
            <a:r>
              <a:rPr lang="de-DE" sz="6600" b="1" dirty="0">
                <a:latin typeface="+mj-lt"/>
                <a:cs typeface="Times New Roman" panose="02020603050405020304" pitchFamily="18" charset="0"/>
              </a:rPr>
              <a:t>ielen Dank </a:t>
            </a:r>
            <a:r>
              <a:rPr lang="pl-PL" sz="6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pl-PL" sz="6600" b="1" dirty="0">
                <a:latin typeface="+mj-lt"/>
                <a:cs typeface="Times New Roman" panose="02020603050405020304" pitchFamily="18" charset="0"/>
              </a:rPr>
            </a:br>
            <a:r>
              <a:rPr lang="de-DE" sz="6600" b="1" dirty="0">
                <a:latin typeface="+mj-lt"/>
                <a:cs typeface="Times New Roman" panose="02020603050405020304" pitchFamily="18" charset="0"/>
              </a:rPr>
              <a:t>für die Aufmerksamkeit</a:t>
            </a:r>
            <a:r>
              <a:rPr lang="pl-PL" sz="6600" b="1" dirty="0">
                <a:latin typeface="+mj-lt"/>
                <a:cs typeface="Times New Roman" panose="02020603050405020304" pitchFamily="18" charset="0"/>
              </a:rPr>
              <a:t>!</a:t>
            </a:r>
            <a:endParaRPr lang="pl-PL" sz="6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BA96CF-F3F1-4BEF-A74B-2A15C9318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pl-PL" sz="400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b="1" dirty="0"/>
              <a:t/>
            </a:r>
            <a:br>
              <a:rPr lang="de-DE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982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F6C956-CBD5-4DF9-9A9C-BE4E44AB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84446" cy="969432"/>
          </a:xfrm>
        </p:spPr>
        <p:txBody>
          <a:bodyPr/>
          <a:lstStyle/>
          <a:p>
            <a:pPr algn="ctr"/>
            <a:r>
              <a:rPr lang="de-DE" sz="4800" b="1" dirty="0">
                <a:cs typeface="Times New Roman" panose="02020603050405020304" pitchFamily="18" charset="0"/>
              </a:rPr>
              <a:t>Präsentationsplan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A131D25-18A1-4660-94EE-11E3EFEC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390775"/>
            <a:ext cx="10353675" cy="4076699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Was ist die Globalisierung?</a:t>
            </a:r>
            <a:r>
              <a:rPr lang="pl-PL" sz="32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de-DE" sz="3200" i="0" u="none" strike="noStrik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Die Dimensionen der Globalisierung</a:t>
            </a:r>
            <a:endParaRPr lang="pl-PL" sz="3200" i="0" u="none" strike="noStrike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lang="pl-PL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Wirtschaftliche Globalisierung</a:t>
            </a:r>
            <a:endParaRPr lang="pl-PL" sz="320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lang="de-DE" sz="32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Merkmale der Globalisierung</a:t>
            </a:r>
            <a:endParaRPr lang="pl-PL" sz="320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lang="de-DE" sz="3200" i="0" u="none" strike="noStrik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Vorteile und Nachteile der Globalisierung</a:t>
            </a:r>
            <a:endParaRPr lang="pl-PL" sz="3200" i="0" u="none" strike="noStrike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kumimoji="0" lang="de-DE" altLang="de-DE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Beispiele der Globalisierung </a:t>
            </a:r>
            <a:endParaRPr kumimoji="0" lang="pl-PL" altLang="de-DE" sz="3200" cap="none" normalizeH="0" baseline="0" dirty="0">
              <a:ln>
                <a:noFill/>
              </a:ln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de-DE" b="0" i="0" dirty="0">
              <a:solidFill>
                <a:srgbClr val="666666"/>
              </a:solidFill>
              <a:effectLst/>
              <a:latin typeface="Helvetica" panose="020B0604020202020204" pitchFamily="34" charset="0"/>
            </a:endParaRPr>
          </a:p>
          <a:p>
            <a:endParaRPr lang="de-DE" b="1" dirty="0">
              <a:solidFill>
                <a:srgbClr val="10324C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9966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32B457-9AA1-467E-994E-6B55695A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730" y="1078443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5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Was ist die Globalisierung</a:t>
            </a:r>
            <a:r>
              <a:rPr lang="de-DE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?</a:t>
            </a:r>
            <a:br>
              <a:rPr lang="de-DE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pl-P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A87151F-8838-480C-A1EE-304C6A6DA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685925"/>
            <a:ext cx="5232951" cy="4570413"/>
          </a:xfrm>
        </p:spPr>
        <p:txBody>
          <a:bodyPr>
            <a:normAutofit fontScale="70000" lnSpcReduction="20000"/>
          </a:bodyPr>
          <a:lstStyle/>
          <a:p>
            <a:endParaRPr lang="pl-PL" b="0" i="0" dirty="0">
              <a:solidFill>
                <a:srgbClr val="393E42"/>
              </a:solidFill>
              <a:effectLst/>
              <a:latin typeface="Century Gothic" panose="020B0502020202020204" pitchFamily="34" charset="0"/>
            </a:endParaRPr>
          </a:p>
          <a:p>
            <a:endParaRPr lang="pl-PL" dirty="0">
              <a:solidFill>
                <a:srgbClr val="393E42"/>
              </a:solidFill>
              <a:latin typeface="Century Gothic" panose="020B0502020202020204" pitchFamily="34" charset="0"/>
            </a:endParaRPr>
          </a:p>
          <a:p>
            <a:endParaRPr lang="pl-PL" b="0" i="0" dirty="0">
              <a:solidFill>
                <a:srgbClr val="393E42"/>
              </a:solidFill>
              <a:effectLst/>
              <a:latin typeface="Century Gothic" panose="020B0502020202020204" pitchFamily="34" charset="0"/>
            </a:endParaRPr>
          </a:p>
          <a:p>
            <a:r>
              <a:rPr lang="de-DE" sz="3600" b="0" i="0" dirty="0">
                <a:solidFill>
                  <a:srgbClr val="393E42"/>
                </a:solidFill>
                <a:effectLst/>
                <a:latin typeface="Century Gothic" panose="020B0502020202020204" pitchFamily="34" charset="0"/>
              </a:rPr>
              <a:t>Der Begriff Globalisierung bezeichnet den Vorgang, dass weltweite Verflechtungen in vielen Bereichen, beispielsweise der Wirtschaft, der Politik und der Kultur zunehmen. </a:t>
            </a:r>
            <a:endParaRPr lang="pl-PL" sz="3600" b="0" i="0" dirty="0" smtClean="0">
              <a:solidFill>
                <a:srgbClr val="393E42"/>
              </a:solidFill>
              <a:effectLst/>
              <a:latin typeface="Century Gothic" panose="020B0502020202020204" pitchFamily="34" charset="0"/>
            </a:endParaRPr>
          </a:p>
          <a:p>
            <a:r>
              <a:rPr lang="de-DE" sz="3600" b="0" i="0" dirty="0" smtClean="0">
                <a:solidFill>
                  <a:srgbClr val="393E42"/>
                </a:solidFill>
                <a:effectLst/>
                <a:latin typeface="Century Gothic" panose="020B0502020202020204" pitchFamily="34" charset="0"/>
              </a:rPr>
              <a:t>Der </a:t>
            </a:r>
            <a:r>
              <a:rPr lang="de-DE" sz="3600" b="0" i="0" dirty="0">
                <a:solidFill>
                  <a:srgbClr val="393E42"/>
                </a:solidFill>
                <a:effectLst/>
                <a:latin typeface="Century Gothic" panose="020B0502020202020204" pitchFamily="34" charset="0"/>
              </a:rPr>
              <a:t>Vorgang passiert zwischen Individuen, Gesellschaften, Institutionen und Staaten. </a:t>
            </a:r>
            <a:endParaRPr lang="pl-PL" sz="36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Die Globalisierung existierte schon im 12. Jahrhundert – Wirtschaft Global">
            <a:extLst>
              <a:ext uri="{FF2B5EF4-FFF2-40B4-BE49-F238E27FC236}">
                <a16:creationId xmlns:a16="http://schemas.microsoft.com/office/drawing/2014/main" xmlns="" id="{F5D95D6F-9EA3-463F-9A71-1684ACD4B0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3437" y="2544030"/>
            <a:ext cx="5716587" cy="38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3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E5235F-2FFE-4759-8AFA-0DF8B000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33" y="1192743"/>
            <a:ext cx="10296525" cy="597957"/>
          </a:xfrm>
        </p:spPr>
        <p:txBody>
          <a:bodyPr>
            <a:noAutofit/>
          </a:bodyPr>
          <a:lstStyle/>
          <a:p>
            <a:pPr algn="ctr"/>
            <a:r>
              <a:rPr lang="de-DE" sz="4000" b="1" i="0" u="none" strike="noStrike" dirty="0">
                <a:effectLst/>
                <a:latin typeface="Century Gothic" panose="020B0502020202020204" pitchFamily="34" charset="0"/>
              </a:rPr>
              <a:t>Die Dimensionen der Globalisierung</a:t>
            </a:r>
            <a:r>
              <a:rPr lang="de-DE" b="0" i="0" dirty="0">
                <a:solidFill>
                  <a:srgbClr val="666666"/>
                </a:solidFill>
                <a:effectLst/>
                <a:latin typeface="Helvetica" panose="020B0604020202020204" pitchFamily="34" charset="0"/>
              </a:rPr>
              <a:t/>
            </a:r>
            <a:br>
              <a:rPr lang="de-DE" b="0" i="0" dirty="0">
                <a:solidFill>
                  <a:srgbClr val="666666"/>
                </a:solidFill>
                <a:effectLst/>
                <a:latin typeface="Helvetica" panose="020B0604020202020204" pitchFamily="34" charset="0"/>
              </a:rPr>
            </a:br>
            <a:r>
              <a:rPr lang="pl-PL" b="0" i="0" dirty="0">
                <a:solidFill>
                  <a:srgbClr val="666666"/>
                </a:solidFill>
                <a:effectLst/>
                <a:latin typeface="Helvetica" panose="020B0604020202020204" pitchFamily="34" charset="0"/>
              </a:rPr>
              <a:t> 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43DAA31E-E4A0-46A5-83FA-CD154E7A6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7121" y="1708149"/>
            <a:ext cx="7037758" cy="49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0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51F7F3-AEE3-444F-AA09-F59010CB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51" y="840318"/>
            <a:ext cx="9379697" cy="797982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err="1"/>
              <a:t>Witrschaftliche</a:t>
            </a:r>
            <a:r>
              <a:rPr lang="pl-PL" sz="4400" b="1" dirty="0"/>
              <a:t> Globalisierung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A277E5D-9F13-4BF9-AD0F-0525B026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1" y="2599182"/>
            <a:ext cx="11253598" cy="4023360"/>
          </a:xfrm>
        </p:spPr>
        <p:txBody>
          <a:bodyPr>
            <a:normAutofit/>
          </a:bodyPr>
          <a:lstStyle/>
          <a:p>
            <a:r>
              <a:rPr lang="de-DE" sz="3200" dirty="0"/>
              <a:t>Welthandel ist betroffen</a:t>
            </a:r>
            <a:endParaRPr lang="pl-PL" sz="3200" dirty="0"/>
          </a:p>
          <a:p>
            <a:r>
              <a:rPr lang="de-DE" sz="3200" dirty="0"/>
              <a:t>Aktivitäten der Global Player nehmen zu</a:t>
            </a:r>
            <a:endParaRPr lang="pl-PL" sz="3200" dirty="0"/>
          </a:p>
          <a:p>
            <a:r>
              <a:rPr lang="de-DE" sz="3200" dirty="0"/>
              <a:t>ungleiche Verteilung der Tätigkeiten dieser Konzerne </a:t>
            </a:r>
            <a:endParaRPr lang="pl-PL" sz="3200" dirty="0"/>
          </a:p>
          <a:p>
            <a:r>
              <a:rPr lang="de-DE" sz="3200" dirty="0"/>
              <a:t>Wichtige wirtschaftliche Indikatoren sind aber auch die Finanzmärkte </a:t>
            </a:r>
            <a:endParaRPr lang="pl-PL" sz="3200" dirty="0"/>
          </a:p>
          <a:p>
            <a:r>
              <a:rPr lang="de-DE" sz="3200" dirty="0"/>
              <a:t>ausländische Direktinvestitionen </a:t>
            </a:r>
            <a:r>
              <a:rPr lang="pl-PL" sz="3200" dirty="0" smtClean="0"/>
              <a:t> </a:t>
            </a:r>
            <a:r>
              <a:rPr lang="de-DE" sz="3200" dirty="0" smtClean="0"/>
              <a:t>nehmen </a:t>
            </a:r>
            <a:r>
              <a:rPr lang="pl-PL" sz="3200" dirty="0" smtClean="0"/>
              <a:t> </a:t>
            </a:r>
            <a:r>
              <a:rPr lang="de-DE" sz="3200" dirty="0" smtClean="0"/>
              <a:t>zu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20042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2D7436-63FE-430A-B4E8-EE081D10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108796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900" b="1" dirty="0">
                <a:solidFill>
                  <a:schemeClr val="bg1"/>
                </a:solidFill>
                <a:effectLst/>
              </a:rPr>
              <a:t>Merkmale der Globalisierung</a:t>
            </a:r>
            <a:r>
              <a:rPr lang="de-DE" b="1" dirty="0">
                <a:solidFill>
                  <a:srgbClr val="10324C"/>
                </a:solidFill>
                <a:effectLst/>
                <a:latin typeface="Proxima Nova"/>
              </a:rPr>
              <a:t/>
            </a:r>
            <a:br>
              <a:rPr lang="de-DE" b="1" dirty="0">
                <a:solidFill>
                  <a:srgbClr val="10324C"/>
                </a:solidFill>
                <a:effectLst/>
                <a:latin typeface="Proxima Nova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9C5C60-D917-4A5C-9974-02D97D8B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603500"/>
            <a:ext cx="10972800" cy="3692526"/>
          </a:xfrm>
        </p:spPr>
        <p:txBody>
          <a:bodyPr>
            <a:normAutofit/>
          </a:bodyPr>
          <a:lstStyle/>
          <a:p>
            <a:r>
              <a:rPr lang="de-DE" sz="3600" cap="none" dirty="0">
                <a:solidFill>
                  <a:schemeClr val="tx1"/>
                </a:solidFill>
              </a:rPr>
              <a:t>Die Liberalisierung </a:t>
            </a:r>
            <a:r>
              <a:rPr lang="pl-PL" sz="3600" cap="none" dirty="0">
                <a:solidFill>
                  <a:schemeClr val="tx1"/>
                </a:solidFill>
              </a:rPr>
              <a:t>d</a:t>
            </a:r>
            <a:r>
              <a:rPr lang="de-DE" sz="3600" cap="none" dirty="0">
                <a:solidFill>
                  <a:schemeClr val="tx1"/>
                </a:solidFill>
              </a:rPr>
              <a:t>es Weltmarkts</a:t>
            </a:r>
            <a:endParaRPr lang="pl-PL" sz="3600" cap="none" dirty="0">
              <a:solidFill>
                <a:schemeClr val="tx1"/>
              </a:solidFill>
            </a:endParaRPr>
          </a:p>
          <a:p>
            <a:r>
              <a:rPr lang="de-DE" sz="3600" i="0" cap="none" dirty="0">
                <a:solidFill>
                  <a:schemeClr val="tx1"/>
                </a:solidFill>
                <a:effectLst/>
              </a:rPr>
              <a:t>Die Zunahme </a:t>
            </a:r>
            <a:r>
              <a:rPr lang="pl-PL" sz="3600" i="0" cap="none" dirty="0">
                <a:solidFill>
                  <a:schemeClr val="tx1"/>
                </a:solidFill>
                <a:effectLst/>
              </a:rPr>
              <a:t>d</a:t>
            </a:r>
            <a:r>
              <a:rPr lang="de-DE" sz="3600" i="0" cap="none" dirty="0">
                <a:solidFill>
                  <a:schemeClr val="tx1"/>
                </a:solidFill>
                <a:effectLst/>
              </a:rPr>
              <a:t>es </a:t>
            </a:r>
            <a:r>
              <a:rPr lang="pl-PL" sz="3600" cap="none" dirty="0">
                <a:solidFill>
                  <a:schemeClr val="tx1"/>
                </a:solidFill>
              </a:rPr>
              <a:t>i</a:t>
            </a:r>
            <a:r>
              <a:rPr lang="de-DE" sz="3600" i="0" cap="none" dirty="0" err="1">
                <a:solidFill>
                  <a:schemeClr val="tx1"/>
                </a:solidFill>
                <a:effectLst/>
              </a:rPr>
              <a:t>nternationalen</a:t>
            </a:r>
            <a:r>
              <a:rPr lang="de-DE" sz="3600" i="0" cap="none" dirty="0">
                <a:solidFill>
                  <a:schemeClr val="tx1"/>
                </a:solidFill>
                <a:effectLst/>
              </a:rPr>
              <a:t> Handels</a:t>
            </a:r>
            <a:endParaRPr lang="pl-PL" sz="3600" i="0" cap="none" dirty="0">
              <a:solidFill>
                <a:schemeClr val="tx1"/>
              </a:solidFill>
              <a:effectLst/>
            </a:endParaRPr>
          </a:p>
          <a:p>
            <a:r>
              <a:rPr lang="de-DE" sz="3600" i="0" cap="none" dirty="0">
                <a:solidFill>
                  <a:schemeClr val="tx1"/>
                </a:solidFill>
                <a:effectLst/>
              </a:rPr>
              <a:t>Grenzüberschreitende Finanzströme</a:t>
            </a:r>
            <a:endParaRPr lang="pl-PL" sz="3600" cap="none" dirty="0">
              <a:solidFill>
                <a:schemeClr val="tx1"/>
              </a:solidFill>
            </a:endParaRPr>
          </a:p>
          <a:p>
            <a:r>
              <a:rPr lang="de-DE" sz="3600" i="0" cap="none" dirty="0">
                <a:solidFill>
                  <a:schemeClr val="tx1"/>
                </a:solidFill>
                <a:effectLst/>
              </a:rPr>
              <a:t>Globale Märkte</a:t>
            </a:r>
            <a:endParaRPr lang="pl-PL" sz="3600" i="0" cap="none" dirty="0">
              <a:solidFill>
                <a:schemeClr val="tx1"/>
              </a:solidFill>
              <a:effectLst/>
            </a:endParaRPr>
          </a:p>
          <a:p>
            <a:r>
              <a:rPr lang="de-DE" sz="3600" i="0" cap="none" dirty="0">
                <a:solidFill>
                  <a:schemeClr val="tx1"/>
                </a:solidFill>
                <a:effectLst/>
              </a:rPr>
              <a:t>Der Austausch </a:t>
            </a:r>
            <a:r>
              <a:rPr lang="pl-PL" sz="3600" i="0" cap="none" dirty="0">
                <a:solidFill>
                  <a:schemeClr val="tx1"/>
                </a:solidFill>
                <a:effectLst/>
              </a:rPr>
              <a:t>v</a:t>
            </a:r>
            <a:r>
              <a:rPr lang="de-DE" sz="3600" i="0" cap="none" dirty="0">
                <a:solidFill>
                  <a:schemeClr val="tx1"/>
                </a:solidFill>
                <a:effectLst/>
              </a:rPr>
              <a:t>on </a:t>
            </a:r>
            <a:r>
              <a:rPr lang="pl-PL" sz="3600" i="0" cap="none" dirty="0">
                <a:solidFill>
                  <a:schemeClr val="tx1"/>
                </a:solidFill>
                <a:effectLst/>
              </a:rPr>
              <a:t>k</a:t>
            </a:r>
            <a:r>
              <a:rPr lang="de-DE" sz="3600" i="0" cap="none" dirty="0" err="1">
                <a:solidFill>
                  <a:schemeClr val="tx1"/>
                </a:solidFill>
                <a:effectLst/>
              </a:rPr>
              <a:t>now-how</a:t>
            </a:r>
            <a:endParaRPr lang="pl-PL" sz="3600" cap="none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551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705D20-A6AB-4869-9569-DD6CADCF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79" y="973668"/>
            <a:ext cx="9951196" cy="664632"/>
          </a:xfrm>
        </p:spPr>
        <p:txBody>
          <a:bodyPr/>
          <a:lstStyle/>
          <a:p>
            <a:pPr algn="ctr"/>
            <a:r>
              <a:rPr lang="pl-PL" b="1" dirty="0" err="1">
                <a:latin typeface="Century Gothic" panose="020B0502020202020204" pitchFamily="34" charset="0"/>
              </a:rPr>
              <a:t>Vorteile</a:t>
            </a:r>
            <a:r>
              <a:rPr lang="pl-PL" b="1" dirty="0">
                <a:latin typeface="Century Gothic" panose="020B0502020202020204" pitchFamily="34" charset="0"/>
              </a:rPr>
              <a:t> </a:t>
            </a:r>
            <a:r>
              <a:rPr lang="pl-PL" b="1" dirty="0" err="1">
                <a:latin typeface="Century Gothic" panose="020B0502020202020204" pitchFamily="34" charset="0"/>
              </a:rPr>
              <a:t>und</a:t>
            </a:r>
            <a:r>
              <a:rPr lang="pl-PL" b="1" dirty="0">
                <a:latin typeface="Century Gothic" panose="020B0502020202020204" pitchFamily="34" charset="0"/>
              </a:rPr>
              <a:t> </a:t>
            </a:r>
            <a:r>
              <a:rPr lang="pl-PL" b="1" dirty="0" err="1">
                <a:latin typeface="Century Gothic" panose="020B0502020202020204" pitchFamily="34" charset="0"/>
              </a:rPr>
              <a:t>Nachteile</a:t>
            </a:r>
            <a:r>
              <a:rPr lang="pl-PL" b="1" dirty="0">
                <a:latin typeface="Century Gothic" panose="020B0502020202020204" pitchFamily="34" charset="0"/>
              </a:rPr>
              <a:t> der Globalisierung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F384E4DF-05FA-476D-A5B8-4EB9E2C57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09991"/>
              </p:ext>
            </p:extLst>
          </p:nvPr>
        </p:nvGraphicFramePr>
        <p:xfrm>
          <a:off x="419100" y="2052638"/>
          <a:ext cx="11353800" cy="436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75">
                  <a:extLst>
                    <a:ext uri="{9D8B030D-6E8A-4147-A177-3AD203B41FA5}">
                      <a16:colId xmlns:a16="http://schemas.microsoft.com/office/drawing/2014/main" xmlns="" val="2789060492"/>
                    </a:ext>
                  </a:extLst>
                </a:gridCol>
                <a:gridCol w="5686425">
                  <a:extLst>
                    <a:ext uri="{9D8B030D-6E8A-4147-A177-3AD203B41FA5}">
                      <a16:colId xmlns:a16="http://schemas.microsoft.com/office/drawing/2014/main" xmlns="" val="3327270348"/>
                    </a:ext>
                  </a:extLst>
                </a:gridCol>
              </a:tblGrid>
              <a:tr h="45608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VORTEILE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NACHTEILE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328664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  <a:latin typeface="Century Gothic" panose="020B0502020202020204" pitchFamily="34" charset="0"/>
                        </a:rPr>
                        <a:t>Wirtschaftswachstum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  <a:latin typeface="Century Gothic" panose="020B0502020202020204" pitchFamily="34" charset="0"/>
                        </a:rPr>
                        <a:t>ungleicher Konkurrenzkampf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xmlns="" val="1130544131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  <a:latin typeface="Century Gothic" panose="020B0502020202020204" pitchFamily="34" charset="0"/>
                        </a:rPr>
                        <a:t>Schaffung von Arbeitsplätzen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  <a:latin typeface="Century Gothic" panose="020B0502020202020204" pitchFamily="34" charset="0"/>
                        </a:rPr>
                        <a:t>Ausbeutung von Arbeiterinnen und Arbeitern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xmlns="" val="2314195488"/>
                  </a:ext>
                </a:extLst>
              </a:tr>
              <a:tr h="799718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  <a:latin typeface="Century Gothic" panose="020B0502020202020204" pitchFamily="34" charset="0"/>
                        </a:rPr>
                        <a:t>mehr Produktion und sinkende Preise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  <a:latin typeface="Century Gothic" panose="020B0502020202020204" pitchFamily="34" charset="0"/>
                        </a:rPr>
                        <a:t>Umzug von Unternehmen aufgrund niedrigerer Löhne im Ausland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xmlns="" val="2425089993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  <a:latin typeface="Century Gothic" panose="020B0502020202020204" pitchFamily="34" charset="0"/>
                        </a:rPr>
                        <a:t>Verteilung des Wohlstands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  <a:latin typeface="Century Gothic" panose="020B0502020202020204" pitchFamily="34" charset="0"/>
                        </a:rPr>
                        <a:t>wachsende soziale Ungleichheit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xmlns="" val="3704878296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  <a:latin typeface="Century Gothic" panose="020B0502020202020204" pitchFamily="34" charset="0"/>
                        </a:rPr>
                        <a:t>größere Mobilität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  <a:latin typeface="Century Gothic" panose="020B0502020202020204" pitchFamily="34" charset="0"/>
                        </a:rPr>
                        <a:t>Belastung der Umwelt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xmlns="" val="3246124622"/>
                  </a:ext>
                </a:extLst>
              </a:tr>
              <a:tr h="799718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  <a:latin typeface="Century Gothic" panose="020B0502020202020204" pitchFamily="34" charset="0"/>
                        </a:rPr>
                        <a:t>weltweite Kommunikation und enger Austausch von Kulturen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  <a:latin typeface="Century Gothic" panose="020B0502020202020204" pitchFamily="34" charset="0"/>
                        </a:rPr>
                        <a:t>Verlust von Kulturen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xmlns="" val="1946719283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  <a:latin typeface="Century Gothic" panose="020B0502020202020204" pitchFamily="34" charset="0"/>
                        </a:rPr>
                        <a:t>internationale Zusammenarbeit</a:t>
                      </a:r>
                    </a:p>
                  </a:txBody>
                  <a:tcPr marL="101600" marR="101600" marT="50800" marB="5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  <a:latin typeface="Century Gothic" panose="020B0502020202020204" pitchFamily="34" charset="0"/>
                        </a:rPr>
                        <a:t>internationale Konflikte</a:t>
                      </a:r>
                    </a:p>
                  </a:txBody>
                  <a:tcPr marL="101600" marR="101600" marT="50800" marB="50800" anchor="ctr"/>
                </a:tc>
                <a:extLst>
                  <a:ext uri="{0D108BD9-81ED-4DB2-BD59-A6C34878D82A}">
                    <a16:rowId xmlns:a16="http://schemas.microsoft.com/office/drawing/2014/main" xmlns="" val="174182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7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6DD4B12-6D97-4685-ADBC-549C4ACF6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2390776"/>
            <a:ext cx="5465762" cy="3629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0" i="0" dirty="0">
                <a:solidFill>
                  <a:srgbClr val="393E42"/>
                </a:solidFill>
                <a:effectLst/>
                <a:latin typeface="+mj-lt"/>
              </a:rPr>
              <a:t>Im Supermarkt können massenhaft Obst - und Gemüsesorten gefunden werden, die in </a:t>
            </a:r>
            <a:r>
              <a:rPr lang="de-DE" sz="3600" b="0" i="0" u="none" strike="noStrike" dirty="0">
                <a:solidFill>
                  <a:schemeClr val="tx1"/>
                </a:solidFill>
                <a:effectLst/>
                <a:latin typeface="+mj-lt"/>
              </a:rPr>
              <a:t>Deutschland</a:t>
            </a:r>
            <a:r>
              <a:rPr lang="de-DE" sz="3600" b="0" i="0" dirty="0">
                <a:solidFill>
                  <a:srgbClr val="393E42"/>
                </a:solidFill>
                <a:effectLst/>
                <a:latin typeface="+mj-lt"/>
              </a:rPr>
              <a:t> gar nicht wachsen.</a:t>
            </a:r>
            <a:endParaRPr lang="pl-PL" sz="3600" dirty="0">
              <a:latin typeface="+mj-lt"/>
            </a:endParaRPr>
          </a:p>
        </p:txBody>
      </p:sp>
      <p:pic>
        <p:nvPicPr>
          <p:cNvPr id="8" name="Picture 3" descr="Owoce – wartości odżywcze, witaminy. Jakie są rodzaje owoców?">
            <a:extLst>
              <a:ext uri="{FF2B5EF4-FFF2-40B4-BE49-F238E27FC236}">
                <a16:creationId xmlns:a16="http://schemas.microsoft.com/office/drawing/2014/main" xmlns="" id="{54DA3992-1B47-46BB-B520-692476380F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888" y="2627312"/>
            <a:ext cx="5249862" cy="349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xmlns="" id="{230957BD-0FD0-4B29-B2B5-09901FB3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405" y="847723"/>
            <a:ext cx="8761413" cy="706964"/>
          </a:xfrm>
        </p:spPr>
        <p:txBody>
          <a:bodyPr/>
          <a:lstStyle/>
          <a:p>
            <a:pPr algn="ctr"/>
            <a:r>
              <a:rPr lang="pl-PL" sz="4400" b="1" dirty="0" err="1"/>
              <a:t>Beispiele</a:t>
            </a:r>
            <a:r>
              <a:rPr lang="pl-PL" sz="4400" b="1" dirty="0"/>
              <a:t> der Globalisierung</a:t>
            </a:r>
          </a:p>
        </p:txBody>
      </p:sp>
    </p:spTree>
    <p:extLst>
      <p:ext uri="{BB962C8B-B14F-4D97-AF65-F5344CB8AC3E}">
        <p14:creationId xmlns:p14="http://schemas.microsoft.com/office/powerpoint/2010/main" val="37376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F614EA-FFD1-4294-BDEB-E30270FF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187" y="929386"/>
            <a:ext cx="9467850" cy="766063"/>
          </a:xfrm>
        </p:spPr>
        <p:txBody>
          <a:bodyPr/>
          <a:lstStyle/>
          <a:p>
            <a:r>
              <a:rPr kumimoji="0" lang="de-DE" altLang="de-DE" sz="5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Beispiele der Globalisierung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DD80D9-432B-46CB-BC7A-F861BC583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2628010"/>
            <a:ext cx="5404595" cy="3525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800" b="0" i="0" dirty="0">
                <a:solidFill>
                  <a:srgbClr val="393E42"/>
                </a:solidFill>
                <a:effectLst/>
                <a:latin typeface="+mj-lt"/>
              </a:rPr>
              <a:t>Wo dir die Globalisierung im Alltag auch begegnet, ist das Internet.</a:t>
            </a:r>
            <a:endParaRPr lang="pl-PL" sz="4800" dirty="0">
              <a:latin typeface="+mj-lt"/>
            </a:endParaRPr>
          </a:p>
        </p:txBody>
      </p:sp>
      <p:pic>
        <p:nvPicPr>
          <p:cNvPr id="2050" name="Picture 2" descr="Globalizacja Związku Internet Ilustracji - Ilustracja złożonej z  klawiatura, bezpieczeństwo: 50585974">
            <a:extLst>
              <a:ext uri="{FF2B5EF4-FFF2-40B4-BE49-F238E27FC236}">
                <a16:creationId xmlns:a16="http://schemas.microsoft.com/office/drawing/2014/main" xmlns="" id="{EC31F2AD-C433-40E7-96B5-95BA4F3ED8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4469" y="2494660"/>
            <a:ext cx="4825158" cy="39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54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</TotalTime>
  <Words>300</Words>
  <Application>Microsoft Office PowerPoint</Application>
  <PresentationFormat>Niestandardowy</PresentationFormat>
  <Paragraphs>92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Jon (sala konferencyjna)</vt:lpstr>
      <vt:lpstr>die Globalisierung</vt:lpstr>
      <vt:lpstr>Präsentationsplan</vt:lpstr>
      <vt:lpstr>Was ist die Globalisierung? </vt:lpstr>
      <vt:lpstr>Die Dimensionen der Globalisierung  </vt:lpstr>
      <vt:lpstr>Witrschaftliche Globalisierung</vt:lpstr>
      <vt:lpstr>Merkmale der Globalisierung </vt:lpstr>
      <vt:lpstr>Vorteile und Nachteile der Globalisierung</vt:lpstr>
      <vt:lpstr>Beispiele der Globalisierung</vt:lpstr>
      <vt:lpstr>Beispiele der Globalisierung </vt:lpstr>
      <vt:lpstr>das Rebus</vt:lpstr>
      <vt:lpstr>das Wörterbuch</vt:lpstr>
      <vt:lpstr>die Bibliographie</vt:lpstr>
      <vt:lpstr>Vielen Dank  für die Aufmerksamkeit!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Globalizacja</dc:title>
  <dc:creator>teresa902@interia.pl</dc:creator>
  <cp:lastModifiedBy>Oem</cp:lastModifiedBy>
  <cp:revision>18</cp:revision>
  <dcterms:created xsi:type="dcterms:W3CDTF">2022-04-10T16:51:52Z</dcterms:created>
  <dcterms:modified xsi:type="dcterms:W3CDTF">2022-04-26T20:34:39Z</dcterms:modified>
</cp:coreProperties>
</file>