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2" r:id="rId9"/>
    <p:sldId id="263" r:id="rId10"/>
    <p:sldId id="264" r:id="rId11"/>
    <p:sldId id="265" r:id="rId12"/>
    <p:sldId id="266" r:id="rId13"/>
    <p:sldId id="272" r:id="rId14"/>
    <p:sldId id="269" r:id="rId15"/>
    <p:sldId id="271" r:id="rId16"/>
    <p:sldId id="270" r:id="rId1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73" autoAdjust="0"/>
  </p:normalViewPr>
  <p:slideViewPr>
    <p:cSldViewPr>
      <p:cViewPr>
        <p:scale>
          <a:sx n="60" d="100"/>
          <a:sy n="60" d="100"/>
        </p:scale>
        <p:origin x="-3060" y="-9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9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2136384-C9DB-4804-81FC-4D1221EF1FF1}" type="datetimeFigureOut">
              <a:rPr lang="pl-PL" smtClean="0"/>
              <a:pPr/>
              <a:t>2022-11-24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69CCA67-AB07-4C6C-BF39-A3A10158B47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36384-C9DB-4804-81FC-4D1221EF1FF1}" type="datetimeFigureOut">
              <a:rPr lang="pl-PL" smtClean="0"/>
              <a:pPr/>
              <a:t>2022-11-24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9CCA67-AB07-4C6C-BF39-A3A10158B47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36384-C9DB-4804-81FC-4D1221EF1FF1}" type="datetimeFigureOut">
              <a:rPr lang="pl-PL" smtClean="0"/>
              <a:pPr/>
              <a:t>2022-11-24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9CCA67-AB07-4C6C-BF39-A3A10158B47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36384-C9DB-4804-81FC-4D1221EF1FF1}" type="datetimeFigureOut">
              <a:rPr lang="pl-PL" smtClean="0"/>
              <a:pPr/>
              <a:t>2022-11-24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9CCA67-AB07-4C6C-BF39-A3A10158B47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36384-C9DB-4804-81FC-4D1221EF1FF1}" type="datetimeFigureOut">
              <a:rPr lang="pl-PL" smtClean="0"/>
              <a:pPr/>
              <a:t>2022-11-24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9CCA67-AB07-4C6C-BF39-A3A10158B47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36384-C9DB-4804-81FC-4D1221EF1FF1}" type="datetimeFigureOut">
              <a:rPr lang="pl-PL" smtClean="0"/>
              <a:pPr/>
              <a:t>2022-11-24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9CCA67-AB07-4C6C-BF39-A3A10158B47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36384-C9DB-4804-81FC-4D1221EF1FF1}" type="datetimeFigureOut">
              <a:rPr lang="pl-PL" smtClean="0"/>
              <a:pPr/>
              <a:t>2022-11-24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9CCA67-AB07-4C6C-BF39-A3A10158B47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36384-C9DB-4804-81FC-4D1221EF1FF1}" type="datetimeFigureOut">
              <a:rPr lang="pl-PL" smtClean="0"/>
              <a:pPr/>
              <a:t>2022-11-24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9CCA67-AB07-4C6C-BF39-A3A10158B47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136384-C9DB-4804-81FC-4D1221EF1FF1}" type="datetimeFigureOut">
              <a:rPr lang="pl-PL" smtClean="0"/>
              <a:pPr/>
              <a:t>2022-11-24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9CCA67-AB07-4C6C-BF39-A3A10158B47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2136384-C9DB-4804-81FC-4D1221EF1FF1}" type="datetimeFigureOut">
              <a:rPr lang="pl-PL" smtClean="0"/>
              <a:pPr/>
              <a:t>2022-11-24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9CCA67-AB07-4C6C-BF39-A3A10158B47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2136384-C9DB-4804-81FC-4D1221EF1FF1}" type="datetimeFigureOut">
              <a:rPr lang="pl-PL" smtClean="0"/>
              <a:pPr/>
              <a:t>2022-11-24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69CCA67-AB07-4C6C-BF39-A3A10158B47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2136384-C9DB-4804-81FC-4D1221EF1FF1}" type="datetimeFigureOut">
              <a:rPr lang="pl-PL" smtClean="0"/>
              <a:pPr/>
              <a:t>2022-11-24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69CCA67-AB07-4C6C-BF39-A3A10158B47D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85786" y="1428736"/>
            <a:ext cx="7772400" cy="1829761"/>
          </a:xfrm>
        </p:spPr>
        <p:txBody>
          <a:bodyPr/>
          <a:lstStyle/>
          <a:p>
            <a:pPr algn="ctr"/>
            <a:r>
              <a:rPr lang="pl-PL" dirty="0" err="1" smtClean="0"/>
              <a:t>Marktwirtschaft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sz="1800" dirty="0" err="1" smtClean="0"/>
              <a:t>Bearbeitet</a:t>
            </a:r>
            <a:r>
              <a:rPr lang="pl-PL" sz="1800" dirty="0" smtClean="0"/>
              <a:t> von Patryk Zimowski</a:t>
            </a:r>
            <a:r>
              <a:rPr lang="de-DE" sz="1800" dirty="0" smtClean="0"/>
              <a:t> (</a:t>
            </a:r>
            <a:r>
              <a:rPr lang="pl-PL" sz="1800" dirty="0" smtClean="0"/>
              <a:t> 116629</a:t>
            </a:r>
            <a:r>
              <a:rPr lang="de-DE" sz="1800" dirty="0" smtClean="0"/>
              <a:t>)</a:t>
            </a:r>
            <a:endParaRPr lang="pl-PL" sz="1800" dirty="0"/>
          </a:p>
          <a:p>
            <a:endParaRPr lang="pl-PL" sz="1800" dirty="0" smtClean="0"/>
          </a:p>
          <a:p>
            <a:r>
              <a:rPr lang="pl-PL" sz="1800" dirty="0" err="1" smtClean="0"/>
              <a:t>Institut</a:t>
            </a:r>
            <a:r>
              <a:rPr lang="pl-PL" sz="1800" dirty="0" smtClean="0"/>
              <a:t> </a:t>
            </a:r>
            <a:r>
              <a:rPr lang="de-DE" sz="1800" dirty="0" smtClean="0"/>
              <a:t>für Wirtschaftswissenschaften und Finanzwesen</a:t>
            </a:r>
          </a:p>
          <a:p>
            <a:r>
              <a:rPr lang="de-DE" sz="1800" dirty="0" err="1" smtClean="0"/>
              <a:t>Rzeszower</a:t>
            </a:r>
            <a:r>
              <a:rPr lang="de-DE" sz="1800" dirty="0" smtClean="0"/>
              <a:t> Universität </a:t>
            </a:r>
            <a:r>
              <a:rPr lang="pl-PL" sz="1800" dirty="0" smtClean="0"/>
              <a:t>2021/2022</a:t>
            </a:r>
          </a:p>
          <a:p>
            <a:pPr algn="ctr"/>
            <a:endParaRPr lang="pl-PL" sz="1800" dirty="0"/>
          </a:p>
        </p:txBody>
      </p:sp>
      <p:pic>
        <p:nvPicPr>
          <p:cNvPr id="5" name="Obraz 4" descr="pobra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7950" y="357166"/>
            <a:ext cx="2453640" cy="119634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600" dirty="0" smtClean="0"/>
              <a:t>Höchstleistungen durch freien Wettbewerb und Gewinnanreiz</a:t>
            </a:r>
          </a:p>
          <a:p>
            <a:r>
              <a:rPr lang="de-DE" sz="2600" dirty="0" smtClean="0"/>
              <a:t>Vielfältiges Güterangebot</a:t>
            </a:r>
          </a:p>
          <a:p>
            <a:r>
              <a:rPr lang="de-DE" sz="2600" dirty="0" smtClean="0"/>
              <a:t>Käufer entscheiden letztlich über das Güterangebot</a:t>
            </a:r>
          </a:p>
          <a:p>
            <a:r>
              <a:rPr lang="de-DE" sz="2600" dirty="0" smtClean="0"/>
              <a:t>Freie Entfaltung der Persönlichkeit und Individualität</a:t>
            </a:r>
          </a:p>
          <a:p>
            <a:r>
              <a:rPr lang="de-DE" sz="2600" dirty="0" smtClean="0"/>
              <a:t>Freie Berufs- und Arbeitsplatzwahl</a:t>
            </a:r>
          </a:p>
          <a:p>
            <a:r>
              <a:rPr lang="de-DE" sz="2600" dirty="0" smtClean="0"/>
              <a:t>Freie Verfügbarkeit über das Privateigentum, auch bei Produktionsmitteln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 smtClean="0"/>
              <a:t>Vorteile</a:t>
            </a:r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Auftreten von Konjunktur-</a:t>
            </a:r>
            <a:r>
              <a:rPr lang="de-DE" dirty="0" err="1" smtClean="0"/>
              <a:t>schwankungen</a:t>
            </a:r>
            <a:endParaRPr lang="de-DE" dirty="0" smtClean="0"/>
          </a:p>
          <a:p>
            <a:r>
              <a:rPr lang="de-DE" dirty="0" smtClean="0"/>
              <a:t>Gefahr der Machkonzentration (Monopolisierung) und Wettbewerbs-</a:t>
            </a:r>
            <a:r>
              <a:rPr lang="de-DE" dirty="0" err="1" smtClean="0"/>
              <a:t>beschränkung</a:t>
            </a:r>
            <a:endParaRPr lang="de-DE" dirty="0" smtClean="0"/>
          </a:p>
          <a:p>
            <a:r>
              <a:rPr lang="de-DE" dirty="0" smtClean="0"/>
              <a:t>Zu geringes Angebot an „öffentlichen Gütern“</a:t>
            </a:r>
          </a:p>
          <a:p>
            <a:r>
              <a:rPr lang="de-DE" dirty="0" smtClean="0"/>
              <a:t>Fehlende soziale und arbeitsrechtliche Absicherung</a:t>
            </a:r>
          </a:p>
          <a:p>
            <a:r>
              <a:rPr lang="de-DE" dirty="0" smtClean="0"/>
              <a:t>Arbeitslosigkeit kann zur Verelendung führen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 smtClean="0"/>
              <a:t>Nachteile</a:t>
            </a:r>
            <a:endParaRPr lang="pl-P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Unterschiede bei der Angebotsstruktur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Unterschiede bei der Preisgestaltung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54098"/>
          </a:xfrm>
        </p:spPr>
        <p:txBody>
          <a:bodyPr>
            <a:normAutofit fontScale="90000"/>
          </a:bodyPr>
          <a:lstStyle/>
          <a:p>
            <a:pPr algn="ctr"/>
            <a:r>
              <a:rPr lang="de-DE" dirty="0" smtClean="0"/>
              <a:t>Unterschiede zwischen Marktwirtschaft und Planwirtschaft</a:t>
            </a:r>
            <a:br>
              <a:rPr lang="de-DE" dirty="0" smtClean="0"/>
            </a:br>
            <a:endParaRPr lang="pl-PL" dirty="0"/>
          </a:p>
        </p:txBody>
      </p:sp>
      <p:pic>
        <p:nvPicPr>
          <p:cNvPr id="4" name="Obraz 3" descr="pobrane (1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918" y="4214818"/>
            <a:ext cx="1714500" cy="1714500"/>
          </a:xfrm>
          <a:prstGeom prst="rect">
            <a:avLst/>
          </a:prstGeom>
        </p:spPr>
      </p:pic>
      <p:pic>
        <p:nvPicPr>
          <p:cNvPr id="6" name="Obraz 5" descr="imag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4942" y="4500570"/>
            <a:ext cx="2072640" cy="14097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Zusammenfassung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2109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4525963"/>
          </a:xfrm>
        </p:spPr>
        <p:txBody>
          <a:bodyPr/>
          <a:lstStyle/>
          <a:p>
            <a:r>
              <a:rPr lang="pl-PL" dirty="0" smtClean="0"/>
              <a:t>www.bpb.de </a:t>
            </a:r>
          </a:p>
          <a:p>
            <a:endParaRPr lang="pl-PL" dirty="0" smtClean="0"/>
          </a:p>
          <a:p>
            <a:r>
              <a:rPr lang="pl-PL" dirty="0" smtClean="0"/>
              <a:t>www.hanisauland.de</a:t>
            </a:r>
          </a:p>
          <a:p>
            <a:endParaRPr lang="pl-PL" dirty="0" smtClean="0"/>
          </a:p>
          <a:p>
            <a:r>
              <a:rPr lang="pl-PL" dirty="0" smtClean="0"/>
              <a:t>www.anti-globalisierung.de</a:t>
            </a:r>
          </a:p>
          <a:p>
            <a:endParaRPr lang="pl-PL" dirty="0" smtClean="0"/>
          </a:p>
          <a:p>
            <a:r>
              <a:rPr lang="pl-PL" dirty="0" err="1" smtClean="0"/>
              <a:t>www.bild.de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 smtClean="0"/>
              <a:t>Quellen</a:t>
            </a:r>
            <a:r>
              <a:rPr lang="pl-PL" b="0" dirty="0" smtClean="0"/>
              <a:t> </a:t>
            </a:r>
            <a:endParaRPr lang="pl-P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Wortschatz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82751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0034" y="2571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  </a:t>
            </a:r>
            <a:r>
              <a:rPr lang="pl-PL" dirty="0" err="1" smtClean="0"/>
              <a:t>Danke</a:t>
            </a:r>
            <a:r>
              <a:rPr lang="pl-PL" dirty="0" smtClean="0"/>
              <a:t> </a:t>
            </a:r>
            <a:r>
              <a:rPr lang="pl-PL" dirty="0" err="1" smtClean="0"/>
              <a:t>für</a:t>
            </a:r>
            <a:r>
              <a:rPr lang="pl-PL" dirty="0" smtClean="0"/>
              <a:t> </a:t>
            </a:r>
            <a:r>
              <a:rPr lang="pl-PL" dirty="0" err="1" smtClean="0"/>
              <a:t>eure</a:t>
            </a:r>
            <a:r>
              <a:rPr lang="pl-PL" dirty="0" smtClean="0"/>
              <a:t> </a:t>
            </a:r>
            <a:r>
              <a:rPr lang="pl-PL" dirty="0" err="1" smtClean="0"/>
              <a:t>Aufmerksamkeit</a:t>
            </a:r>
            <a:r>
              <a:rPr lang="pl-PL" dirty="0" smtClean="0"/>
              <a:t>!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dirty="0" smtClean="0"/>
              <a:t> </a:t>
            </a:r>
            <a:r>
              <a:rPr lang="de-DE" dirty="0" smtClean="0"/>
              <a:t>Wie funktioniert  FREIE MARKTWIRTSCHAFT? </a:t>
            </a:r>
            <a:endParaRPr lang="pl-PL" dirty="0" smtClean="0"/>
          </a:p>
          <a:p>
            <a:endParaRPr lang="pl-PL" dirty="0" smtClean="0"/>
          </a:p>
          <a:p>
            <a:r>
              <a:rPr lang="de-DE" dirty="0" smtClean="0"/>
              <a:t> Die Produktion </a:t>
            </a:r>
            <a:endParaRPr lang="pl-PL" dirty="0" smtClean="0"/>
          </a:p>
          <a:p>
            <a:endParaRPr lang="pl-PL" dirty="0" smtClean="0"/>
          </a:p>
          <a:p>
            <a:r>
              <a:rPr lang="de-DE" dirty="0" smtClean="0"/>
              <a:t> Arme Länder, reiche Länder </a:t>
            </a:r>
            <a:endParaRPr lang="pl-PL" dirty="0" smtClean="0"/>
          </a:p>
          <a:p>
            <a:endParaRPr lang="pl-PL" dirty="0" smtClean="0"/>
          </a:p>
          <a:p>
            <a:r>
              <a:rPr lang="de-DE" dirty="0"/>
              <a:t> </a:t>
            </a:r>
            <a:r>
              <a:rPr lang="de-DE" dirty="0" smtClean="0"/>
              <a:t>Verlust der Identität</a:t>
            </a:r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  <a:r>
              <a:rPr lang="de-DE" dirty="0" smtClean="0"/>
              <a:t>Vor</a:t>
            </a:r>
            <a:r>
              <a:rPr lang="de-DE" dirty="0"/>
              <a:t>-</a:t>
            </a:r>
            <a:r>
              <a:rPr lang="pl-PL" dirty="0" smtClean="0"/>
              <a:t> </a:t>
            </a:r>
            <a:r>
              <a:rPr lang="pl-PL" dirty="0" err="1" smtClean="0"/>
              <a:t>und</a:t>
            </a:r>
            <a:r>
              <a:rPr lang="pl-PL" dirty="0" smtClean="0"/>
              <a:t> </a:t>
            </a:r>
            <a:r>
              <a:rPr lang="de-DE" dirty="0" smtClean="0"/>
              <a:t>Nach</a:t>
            </a:r>
            <a:r>
              <a:rPr lang="pl-PL" dirty="0" err="1" smtClean="0"/>
              <a:t>teiele</a:t>
            </a:r>
            <a:endParaRPr lang="de-DE" dirty="0" smtClean="0"/>
          </a:p>
          <a:p>
            <a:pPr marL="109728" indent="0">
              <a:buNone/>
            </a:pPr>
            <a:endParaRPr lang="de-DE" dirty="0" smtClean="0"/>
          </a:p>
          <a:p>
            <a:r>
              <a:rPr lang="de-DE" dirty="0" smtClean="0"/>
              <a:t>Zusammenfassung</a:t>
            </a:r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Präsentationsplan</a:t>
            </a:r>
            <a:endParaRPr lang="pl-PL" dirty="0"/>
          </a:p>
        </p:txBody>
      </p:sp>
      <p:pic>
        <p:nvPicPr>
          <p:cNvPr id="1026" name="Picture 2" descr="Euro znak (symbol) Fototapeta • Fototapety symbol euro, euro, pieniądze |  myloview.p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3571876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de-DE" dirty="0" smtClean="0"/>
              <a:t>Wie funktioniert die freie Marktwirtschaft?</a:t>
            </a:r>
            <a:endParaRPr lang="pl-PL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3608" y="1484784"/>
            <a:ext cx="6643734" cy="4441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500034" y="1857364"/>
            <a:ext cx="8229600" cy="4525963"/>
          </a:xfrm>
        </p:spPr>
        <p:txBody>
          <a:bodyPr>
            <a:normAutofit/>
          </a:bodyPr>
          <a:lstStyle/>
          <a:p>
            <a:r>
              <a:rPr lang="de-DE" dirty="0" smtClean="0"/>
              <a:t>Privatbesitz an Produktionsmitteln,</a:t>
            </a:r>
          </a:p>
          <a:p>
            <a:r>
              <a:rPr lang="de-DE" dirty="0" smtClean="0"/>
              <a:t>Vertrags- und Gewerbefreiheit,</a:t>
            </a:r>
          </a:p>
          <a:p>
            <a:r>
              <a:rPr lang="de-DE" dirty="0" smtClean="0"/>
              <a:t>Konsum- und Investitionsfreiheit,</a:t>
            </a:r>
            <a:endParaRPr lang="pl-PL" dirty="0" smtClean="0"/>
          </a:p>
          <a:p>
            <a:r>
              <a:rPr lang="de-DE" dirty="0" smtClean="0"/>
              <a:t>offene Märkte,</a:t>
            </a:r>
          </a:p>
          <a:p>
            <a:r>
              <a:rPr lang="de-DE" dirty="0" smtClean="0"/>
              <a:t>freie Berufswahl,</a:t>
            </a:r>
          </a:p>
          <a:p>
            <a:r>
              <a:rPr lang="de-DE" dirty="0" smtClean="0"/>
              <a:t>freie Preisbildung.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Z</a:t>
            </a:r>
            <a:r>
              <a:rPr lang="de-DE" dirty="0" err="1" smtClean="0"/>
              <a:t>entrale</a:t>
            </a:r>
            <a:r>
              <a:rPr lang="de-DE" dirty="0" smtClean="0"/>
              <a:t> </a:t>
            </a:r>
            <a:r>
              <a:rPr lang="pl-PL" dirty="0" err="1" smtClean="0"/>
              <a:t>M</a:t>
            </a:r>
            <a:r>
              <a:rPr lang="de-DE" dirty="0" err="1" smtClean="0"/>
              <a:t>erkmale</a:t>
            </a:r>
            <a:r>
              <a:rPr lang="de-DE" dirty="0" smtClean="0"/>
              <a:t> der freien </a:t>
            </a:r>
            <a:r>
              <a:rPr lang="pl-PL" dirty="0" err="1" smtClean="0"/>
              <a:t>M</a:t>
            </a:r>
            <a:r>
              <a:rPr lang="de-DE" dirty="0" err="1" smtClean="0"/>
              <a:t>arktwirtschaft</a:t>
            </a: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285720" y="178592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sz="2400" dirty="0" smtClean="0"/>
              <a:t>• </a:t>
            </a:r>
            <a:r>
              <a:rPr lang="de-DE" sz="2000" dirty="0" smtClean="0"/>
              <a:t>Erstmals beschrieben von Adam Smith (1723-1790) </a:t>
            </a:r>
            <a:endParaRPr lang="pl-PL" sz="2000" dirty="0" smtClean="0"/>
          </a:p>
          <a:p>
            <a:pPr>
              <a:buNone/>
            </a:pPr>
            <a:r>
              <a:rPr lang="de-DE" sz="2000" dirty="0" smtClean="0"/>
              <a:t>• Markt steuert Produktion und Konsum</a:t>
            </a:r>
            <a:endParaRPr lang="pl-PL" sz="2000" dirty="0" smtClean="0"/>
          </a:p>
          <a:p>
            <a:pPr>
              <a:buNone/>
            </a:pPr>
            <a:r>
              <a:rPr lang="de-DE" sz="2000" dirty="0" smtClean="0"/>
              <a:t>• Bereitstellung öffentlicher Güter und Geldmittel und die Sicherung einer Rechtsordnung durch den Staat</a:t>
            </a:r>
            <a:endParaRPr lang="pl-PL" sz="2000" dirty="0" smtClean="0"/>
          </a:p>
          <a:p>
            <a:pPr>
              <a:buNone/>
            </a:pPr>
            <a:r>
              <a:rPr lang="de-DE" sz="2000" dirty="0" smtClean="0"/>
              <a:t>• Jeder trägt bewusst oder unbewusst zum Wohl der gesamten Gesellschaft bei, auch wenn er nur seine Eigeninteressen verfolgt </a:t>
            </a:r>
            <a:endParaRPr lang="pl-PL" sz="2000" dirty="0" smtClean="0"/>
          </a:p>
          <a:p>
            <a:pPr>
              <a:buNone/>
            </a:pPr>
            <a:r>
              <a:rPr lang="de-DE" sz="2000" dirty="0" smtClean="0"/>
              <a:t>• Weitere Grundlage: Theorie des rationalen Handelns von Max Weber (1864-1920) • Handlungen des Menschen nach dem Zweck-Mittel-Kalkül</a:t>
            </a:r>
            <a:endParaRPr lang="pl-PL" sz="20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de-DE" sz="4400" b="0" dirty="0" smtClean="0">
                <a:effectLst/>
              </a:rPr>
              <a:t>Definition der Freien Marktwirtschaft </a:t>
            </a:r>
            <a:endParaRPr lang="pl-PL" b="0" dirty="0">
              <a:effectLst/>
            </a:endParaRPr>
          </a:p>
        </p:txBody>
      </p:sp>
      <p:pic>
        <p:nvPicPr>
          <p:cNvPr id="10" name="Obraz 9" descr="pobrane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6720" y="214290"/>
            <a:ext cx="1509662" cy="164307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/>
              <a:t>  Herstellung von Gütern, Unterscheidung in: </a:t>
            </a:r>
            <a:endParaRPr lang="pl-PL" dirty="0" smtClean="0"/>
          </a:p>
          <a:p>
            <a:endParaRPr lang="pl-PL" dirty="0" smtClean="0"/>
          </a:p>
          <a:p>
            <a:r>
              <a:rPr lang="de-DE" dirty="0" smtClean="0"/>
              <a:t> Industrieller Bereich </a:t>
            </a:r>
            <a:endParaRPr lang="pl-PL" dirty="0" smtClean="0"/>
          </a:p>
          <a:p>
            <a:endParaRPr lang="pl-PL" dirty="0" smtClean="0"/>
          </a:p>
          <a:p>
            <a:r>
              <a:rPr lang="de-DE" dirty="0" smtClean="0"/>
              <a:t> Handwerk </a:t>
            </a:r>
            <a:endParaRPr lang="pl-PL" dirty="0" smtClean="0"/>
          </a:p>
          <a:p>
            <a:endParaRPr lang="pl-PL" dirty="0" smtClean="0"/>
          </a:p>
          <a:p>
            <a:r>
              <a:rPr lang="de-DE" dirty="0" smtClean="0"/>
              <a:t> Land- und Forstwirtschaft </a:t>
            </a:r>
            <a:endParaRPr lang="pl-PL" dirty="0" smtClean="0"/>
          </a:p>
          <a:p>
            <a:endParaRPr lang="pl-PL" dirty="0" smtClean="0"/>
          </a:p>
          <a:p>
            <a:r>
              <a:rPr lang="de-DE" dirty="0" smtClean="0"/>
              <a:t> Künstlerischer Bereich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3700" dirty="0" smtClean="0"/>
              <a:t>Die Produktion </a:t>
            </a:r>
            <a:r>
              <a:rPr lang="pl-PL" sz="1200" b="0" dirty="0" smtClean="0"/>
              <a:t/>
            </a:r>
            <a:br>
              <a:rPr lang="pl-PL" sz="1200" b="0" dirty="0" smtClean="0"/>
            </a:br>
            <a:r>
              <a:rPr lang="pl-PL" sz="1200" b="0" dirty="0" smtClean="0"/>
              <a:t>lat.: </a:t>
            </a:r>
            <a:r>
              <a:rPr lang="pl-PL" sz="1200" b="0" dirty="0" err="1" smtClean="0"/>
              <a:t>producere</a:t>
            </a:r>
            <a:r>
              <a:rPr lang="pl-PL" sz="1200" b="0" dirty="0" smtClean="0"/>
              <a:t> = </a:t>
            </a:r>
            <a:r>
              <a:rPr lang="pl-PL" sz="1200" b="0" dirty="0" err="1" smtClean="0"/>
              <a:t>hervor</a:t>
            </a:r>
            <a:r>
              <a:rPr lang="pl-PL" sz="1200" b="0" dirty="0" smtClean="0"/>
              <a:t> </a:t>
            </a:r>
            <a:r>
              <a:rPr lang="pl-PL" sz="1200" b="0" dirty="0" err="1" smtClean="0"/>
              <a:t>führen</a:t>
            </a:r>
            <a:endParaRPr lang="pl-PL" sz="1200" dirty="0"/>
          </a:p>
        </p:txBody>
      </p:sp>
      <p:pic>
        <p:nvPicPr>
          <p:cNvPr id="6" name="Obraz 5" descr="pobrane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198" y="3286124"/>
            <a:ext cx="2143140" cy="214314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b="1" dirty="0" err="1" smtClean="0"/>
              <a:t>Freie</a:t>
            </a:r>
            <a:r>
              <a:rPr lang="pl-PL" sz="2400" b="1" dirty="0" smtClean="0"/>
              <a:t> </a:t>
            </a:r>
            <a:r>
              <a:rPr lang="pl-PL" sz="2400" b="1" dirty="0" err="1" smtClean="0"/>
              <a:t>Marktwirtschaft</a:t>
            </a:r>
            <a:endParaRPr lang="pl-PL" sz="2400" b="1" dirty="0" smtClean="0"/>
          </a:p>
          <a:p>
            <a:endParaRPr lang="pl-PL" sz="2400" b="1" dirty="0" smtClean="0"/>
          </a:p>
          <a:p>
            <a:r>
              <a:rPr lang="pl-PL" sz="2400" b="1" dirty="0" err="1" smtClean="0"/>
              <a:t>Soziale</a:t>
            </a:r>
            <a:r>
              <a:rPr lang="pl-PL" sz="2400" b="1" dirty="0" smtClean="0"/>
              <a:t> </a:t>
            </a:r>
            <a:r>
              <a:rPr lang="pl-PL" sz="2400" b="1" dirty="0" err="1" smtClean="0"/>
              <a:t>Marktwirtschaft</a:t>
            </a:r>
            <a:endParaRPr lang="pl-PL" sz="2400" b="1" dirty="0" smtClean="0"/>
          </a:p>
          <a:p>
            <a:endParaRPr lang="pl-PL" sz="2400" b="1" dirty="0" smtClean="0"/>
          </a:p>
          <a:p>
            <a:r>
              <a:rPr lang="pl-PL" sz="2400" b="1" dirty="0" err="1" smtClean="0"/>
              <a:t>Sozialistische</a:t>
            </a:r>
            <a:r>
              <a:rPr lang="pl-PL" sz="2400" b="1" dirty="0" smtClean="0"/>
              <a:t> </a:t>
            </a:r>
            <a:r>
              <a:rPr lang="pl-PL" sz="2400" b="1" dirty="0" err="1" smtClean="0"/>
              <a:t>Marktwirtschaft</a:t>
            </a:r>
            <a:endParaRPr lang="pl-PL" sz="2400" b="1" dirty="0" smtClean="0"/>
          </a:p>
          <a:p>
            <a:endParaRPr lang="pl-PL" sz="2400" b="1" dirty="0" smtClean="0"/>
          </a:p>
          <a:p>
            <a:r>
              <a:rPr lang="pl-PL" sz="2400" b="1" dirty="0" err="1" smtClean="0"/>
              <a:t>Weitere</a:t>
            </a:r>
            <a:r>
              <a:rPr lang="pl-PL" sz="2400" b="1" dirty="0" smtClean="0"/>
              <a:t> </a:t>
            </a:r>
            <a:r>
              <a:rPr lang="pl-PL" sz="2400" b="1" dirty="0" err="1" smtClean="0"/>
              <a:t>Modelle</a:t>
            </a:r>
            <a:endParaRPr lang="pl-PL" sz="2400" b="1" dirty="0" smtClean="0"/>
          </a:p>
          <a:p>
            <a:endParaRPr lang="pl-PL" sz="2400" b="1" dirty="0" smtClean="0"/>
          </a:p>
          <a:p>
            <a:r>
              <a:rPr lang="pl-PL" sz="2400" b="1" dirty="0" err="1" smtClean="0"/>
              <a:t>Reale</a:t>
            </a:r>
            <a:r>
              <a:rPr lang="pl-PL" sz="2400" b="1" dirty="0" smtClean="0"/>
              <a:t> </a:t>
            </a:r>
            <a:r>
              <a:rPr lang="pl-PL" sz="2400" b="1" dirty="0" err="1" smtClean="0"/>
              <a:t>Wirtschaftsordnungen</a:t>
            </a:r>
            <a:endParaRPr lang="pl-PL" sz="2400" b="1" dirty="0" smtClean="0"/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 smtClean="0"/>
              <a:t>Modelle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 </a:t>
            </a:r>
            <a:r>
              <a:rPr lang="de-DE" sz="2400" dirty="0" smtClean="0"/>
              <a:t>Soziale Faktoren</a:t>
            </a:r>
            <a:endParaRPr lang="pl-PL" sz="2400" dirty="0" smtClean="0"/>
          </a:p>
          <a:p>
            <a:r>
              <a:rPr lang="de-DE" sz="2400" dirty="0" smtClean="0"/>
              <a:t> Klaninteressen werden zu Staatswesen</a:t>
            </a:r>
            <a:endParaRPr lang="pl-PL" sz="2400" dirty="0" smtClean="0"/>
          </a:p>
          <a:p>
            <a:r>
              <a:rPr lang="de-DE" sz="2400" dirty="0" smtClean="0"/>
              <a:t> Wirtschaftliche Faktoren</a:t>
            </a:r>
            <a:endParaRPr lang="pl-PL" sz="2400" dirty="0" smtClean="0"/>
          </a:p>
          <a:p>
            <a:r>
              <a:rPr lang="de-DE" sz="2400" dirty="0" smtClean="0"/>
              <a:t> Rohstoffreiche Länder sind ärmer als</a:t>
            </a:r>
            <a:r>
              <a:rPr lang="pl-PL" sz="2400" dirty="0" smtClean="0"/>
              <a:t> </a:t>
            </a:r>
          </a:p>
          <a:p>
            <a:pPr>
              <a:buNone/>
            </a:pPr>
            <a:r>
              <a:rPr lang="pl-PL" sz="2400" dirty="0" smtClean="0"/>
              <a:t>    </a:t>
            </a:r>
            <a:r>
              <a:rPr lang="de-DE" sz="2400" dirty="0" smtClean="0"/>
              <a:t>Rohstoffarme Länder</a:t>
            </a:r>
            <a:endParaRPr lang="pl-PL" sz="2400" dirty="0" smtClean="0"/>
          </a:p>
          <a:p>
            <a:r>
              <a:rPr lang="de-DE" sz="2400" dirty="0" smtClean="0"/>
              <a:t> Geographische Faktoren</a:t>
            </a:r>
            <a:endParaRPr lang="pl-PL" sz="2400" dirty="0" smtClean="0"/>
          </a:p>
          <a:p>
            <a:r>
              <a:rPr lang="de-DE" sz="2400" dirty="0" smtClean="0"/>
              <a:t> Länder an Küsten und Flüssen haben einen Vorteil</a:t>
            </a:r>
            <a:endParaRPr lang="pl-PL" sz="2400" dirty="0" smtClean="0"/>
          </a:p>
          <a:p>
            <a:r>
              <a:rPr lang="de-DE" sz="2400" dirty="0" smtClean="0"/>
              <a:t> Klimatische Faktoren </a:t>
            </a:r>
            <a:endParaRPr lang="pl-PL" sz="2400" dirty="0" smtClean="0"/>
          </a:p>
          <a:p>
            <a:r>
              <a:rPr lang="de-DE" sz="2400" dirty="0" smtClean="0"/>
              <a:t> Tropische Länder sind wegen Krankheiten</a:t>
            </a:r>
            <a:r>
              <a:rPr lang="pl-PL" sz="2400" dirty="0" smtClean="0"/>
              <a:t>                  </a:t>
            </a:r>
          </a:p>
          <a:p>
            <a:pPr>
              <a:buNone/>
            </a:pPr>
            <a:r>
              <a:rPr lang="pl-PL" sz="2400" dirty="0" smtClean="0"/>
              <a:t>    </a:t>
            </a:r>
            <a:r>
              <a:rPr lang="de-DE" sz="2400" dirty="0" smtClean="0"/>
              <a:t>benachteiligt</a:t>
            </a:r>
          </a:p>
          <a:p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Arme Länder, reiche Länder </a:t>
            </a: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 Die Globalisierung</a:t>
            </a:r>
            <a:endParaRPr lang="pl-PL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 </a:t>
            </a:r>
            <a:r>
              <a:rPr lang="de-DE" sz="2000" dirty="0" smtClean="0"/>
              <a:t>zerstört die Prinzipien der Marktwirtschaft</a:t>
            </a:r>
            <a:r>
              <a:rPr lang="pl-PL" sz="2000" dirty="0" smtClean="0"/>
              <a:t> </a:t>
            </a:r>
            <a:endParaRPr lang="pl-PL" dirty="0" smtClean="0"/>
          </a:p>
          <a:p>
            <a:r>
              <a:rPr lang="pl-PL" b="1" dirty="0" smtClean="0"/>
              <a:t> </a:t>
            </a:r>
            <a:r>
              <a:rPr lang="pl-PL" dirty="0" smtClean="0"/>
              <a:t>Überfluss </a:t>
            </a:r>
          </a:p>
          <a:p>
            <a:pPr>
              <a:buFont typeface="Arial" pitchFamily="34" charset="0"/>
              <a:buChar char="•"/>
            </a:pPr>
            <a:r>
              <a:rPr lang="pl-PL" sz="2000" dirty="0" smtClean="0"/>
              <a:t> </a:t>
            </a:r>
            <a:r>
              <a:rPr lang="de-DE" sz="2000" dirty="0" smtClean="0"/>
              <a:t>Es werden mehr Güter und Waren produziert als benötigt </a:t>
            </a:r>
            <a:r>
              <a:rPr lang="pl-PL" sz="2000" dirty="0" smtClean="0"/>
              <a:t>  </a:t>
            </a:r>
            <a:r>
              <a:rPr lang="de-DE" sz="2000" dirty="0" smtClean="0"/>
              <a:t>werden</a:t>
            </a:r>
            <a:endParaRPr lang="pl-PL" sz="2000" dirty="0" smtClean="0"/>
          </a:p>
          <a:p>
            <a:r>
              <a:rPr lang="pl-PL" b="1" dirty="0" smtClean="0"/>
              <a:t> </a:t>
            </a:r>
            <a:r>
              <a:rPr lang="pl-PL" dirty="0" smtClean="0"/>
              <a:t>Überdruss  </a:t>
            </a:r>
            <a:endParaRPr lang="de-DE" dirty="0" smtClean="0"/>
          </a:p>
          <a:p>
            <a:pPr>
              <a:buFont typeface="Arial" pitchFamily="34" charset="0"/>
              <a:buChar char="•"/>
            </a:pPr>
            <a:r>
              <a:rPr lang="pl-PL" dirty="0" smtClean="0"/>
              <a:t> </a:t>
            </a:r>
            <a:r>
              <a:rPr lang="pl-PL" sz="2000" dirty="0" smtClean="0"/>
              <a:t>„</a:t>
            </a:r>
            <a:r>
              <a:rPr lang="pl-PL" sz="2000" dirty="0" err="1" smtClean="0"/>
              <a:t>Wegwerfgesellschaft</a:t>
            </a:r>
            <a:r>
              <a:rPr lang="pl-PL" sz="2000" dirty="0" smtClean="0"/>
              <a:t>“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 smtClean="0"/>
              <a:t>Der Verlust der Identität </a:t>
            </a: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150</TotalTime>
  <Words>325</Words>
  <Application>Microsoft Office PowerPoint</Application>
  <PresentationFormat>Pokaz na ekranie (4:3)</PresentationFormat>
  <Paragraphs>99</Paragraphs>
  <Slides>16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Hol</vt:lpstr>
      <vt:lpstr>Marktwirtschaft</vt:lpstr>
      <vt:lpstr>Präsentationsplan</vt:lpstr>
      <vt:lpstr>Wie funktioniert die freie Marktwirtschaft?</vt:lpstr>
      <vt:lpstr>Zentrale Merkmale der freien Marktwirtschaft</vt:lpstr>
      <vt:lpstr>Definition der Freien Marktwirtschaft </vt:lpstr>
      <vt:lpstr>Die Produktion  lat.: producere = hervor führen</vt:lpstr>
      <vt:lpstr>Modelle</vt:lpstr>
      <vt:lpstr>Arme Länder, reiche Länder </vt:lpstr>
      <vt:lpstr>Der Verlust der Identität </vt:lpstr>
      <vt:lpstr>Vorteile</vt:lpstr>
      <vt:lpstr>Nachteile</vt:lpstr>
      <vt:lpstr>Unterschiede zwischen Marktwirtschaft und Planwirtschaft </vt:lpstr>
      <vt:lpstr>Zusammenfassung</vt:lpstr>
      <vt:lpstr>Quellen </vt:lpstr>
      <vt:lpstr>Wortschatz</vt:lpstr>
      <vt:lpstr>  Danke für eure Aufmerksamkeit!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Marktwirtschaft</dc:title>
  <dc:creator>Patryk</dc:creator>
  <cp:lastModifiedBy>rafim</cp:lastModifiedBy>
  <cp:revision>17</cp:revision>
  <dcterms:created xsi:type="dcterms:W3CDTF">2022-03-21T14:54:42Z</dcterms:created>
  <dcterms:modified xsi:type="dcterms:W3CDTF">2022-11-24T17:06:45Z</dcterms:modified>
</cp:coreProperties>
</file>