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6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8" r:id="rId13"/>
    <p:sldId id="259" r:id="rId14"/>
    <p:sldId id="270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E3FA39-F4D3-4498-846A-2B1D640A9E4C}" v="586" dt="2022-03-24T19:41:23.821"/>
    <p1510:client id="{9AD81708-A2DD-40AF-B615-D6D2AC0B7D8C}" v="272" dt="2022-03-23T19:59:33.534"/>
    <p1510:client id="{9BF37AA3-7BA5-71C8-86A8-CAD80CD33594}" v="253" dt="2022-03-24T18:02:05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-437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=""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=""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=""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=""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=""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=""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=""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=""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=""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=""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=""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=""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=""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=""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=""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=""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=""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=""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=""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=""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88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=""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=""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=""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=""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=""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=""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=""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=""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=""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200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=""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=""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=""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=""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=""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=""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236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=""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=""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=""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=""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=""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=""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=""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=""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=""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89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=""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=""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=""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=""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=""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=""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=""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=""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=""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=""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=""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=""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=""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=""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=""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=""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=""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762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=""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=""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=""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=""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=""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=""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83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=""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=""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=""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=""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=""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=""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204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=""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=""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=""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=""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=""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=""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5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=""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=""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=""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=""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=""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=""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477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=""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=""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=""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=""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=""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=""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1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2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Europ%C3%A4ische_Union?fbclid=IwAR1-KP6VF023LxCYQT3MzFkv6kGDj4tSXM1m6qt0tzbnIkfCiXex77SH7_A#Geographie" TargetMode="External"/><Relationship Id="rId2" Type="http://schemas.openxmlformats.org/officeDocument/2006/relationships/hyperlink" Target="https://www.hwk-dresden.de/Handwerkspolitik/Europa/Europ%C3%A4ische-Union?fbclid=IwAR2qYi4qdbRWQ01YPqoyPHrNB5xYCiK3d_v85F0Voj4M4s_Iy_5UFTWq6x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fopoint-europa.de/europa-im-ueberblick/der-euro/#Seitenanfang" TargetMode="External"/><Relationship Id="rId4" Type="http://schemas.openxmlformats.org/officeDocument/2006/relationships/hyperlink" Target="https://www.europaimunterricht.de/eu-union?fbclid=IwAR22AaAFpwUZ2qW9hE5r0UQ2pCrvVP-6HXSR5VnKiMKLykL-AMe2Ze9tMK4#c65929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=""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10">
            <a:extLst>
              <a:ext uri="{FF2B5EF4-FFF2-40B4-BE49-F238E27FC236}">
                <a16:creationId xmlns="" xmlns:a16="http://schemas.microsoft.com/office/drawing/2014/main" id="{66F2B51C-9578-EB41-A17E-FFF9D491AD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14E9CAEA-4CF4-D249-8127-CD2FA20187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85">
              <a:extLst>
                <a:ext uri="{FF2B5EF4-FFF2-40B4-BE49-F238E27FC236}">
                  <a16:creationId xmlns="" xmlns:a16="http://schemas.microsoft.com/office/drawing/2014/main" id="{E51EDD93-C3A3-DF47-BCFC-43B049E34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86">
              <a:extLst>
                <a:ext uri="{FF2B5EF4-FFF2-40B4-BE49-F238E27FC236}">
                  <a16:creationId xmlns="" xmlns:a16="http://schemas.microsoft.com/office/drawing/2014/main" id="{D574DB0D-896A-D649-89B1-33753E1D46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87">
              <a:extLst>
                <a:ext uri="{FF2B5EF4-FFF2-40B4-BE49-F238E27FC236}">
                  <a16:creationId xmlns="" xmlns:a16="http://schemas.microsoft.com/office/drawing/2014/main" id="{62256DD9-FEA3-4A40-80D1-B33F0FF158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88">
              <a:extLst>
                <a:ext uri="{FF2B5EF4-FFF2-40B4-BE49-F238E27FC236}">
                  <a16:creationId xmlns="" xmlns:a16="http://schemas.microsoft.com/office/drawing/2014/main" id="{534E9839-EAD7-3C49-8D10-E4BFE08208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89">
              <a:extLst>
                <a:ext uri="{FF2B5EF4-FFF2-40B4-BE49-F238E27FC236}">
                  <a16:creationId xmlns="" xmlns:a16="http://schemas.microsoft.com/office/drawing/2014/main" id="{DDFC3FA6-9BB5-A34E-9337-A2E9A1EED9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97">
              <a:extLst>
                <a:ext uri="{FF2B5EF4-FFF2-40B4-BE49-F238E27FC236}">
                  <a16:creationId xmlns="" xmlns:a16="http://schemas.microsoft.com/office/drawing/2014/main" id="{45000D9E-4AD7-5A4F-8E99-302F388C83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739751" y="768334"/>
            <a:ext cx="6479629" cy="2866405"/>
          </a:xfrm>
        </p:spPr>
        <p:txBody>
          <a:bodyPr>
            <a:normAutofit/>
          </a:bodyPr>
          <a:lstStyle/>
          <a:p>
            <a:r>
              <a:rPr lang="pl-PL" sz="4400" b="0" dirty="0" err="1">
                <a:latin typeface="Times New Roman"/>
                <a:ea typeface="+mj-lt"/>
                <a:cs typeface="+mj-lt"/>
              </a:rPr>
              <a:t>Die</a:t>
            </a:r>
            <a:r>
              <a:rPr lang="pl-PL" sz="4400" b="0" dirty="0">
                <a:latin typeface="Times New Roman"/>
                <a:ea typeface="+mj-lt"/>
                <a:cs typeface="+mj-lt"/>
              </a:rPr>
              <a:t> </a:t>
            </a:r>
            <a:r>
              <a:rPr lang="pl-PL" sz="4400" b="0" dirty="0" err="1">
                <a:latin typeface="Times New Roman"/>
                <a:ea typeface="+mj-lt"/>
                <a:cs typeface="+mj-lt"/>
              </a:rPr>
              <a:t>Europäische</a:t>
            </a:r>
            <a:r>
              <a:rPr lang="pl-PL" sz="4400" b="0" dirty="0">
                <a:latin typeface="Times New Roman"/>
                <a:ea typeface="+mj-lt"/>
                <a:cs typeface="+mj-lt"/>
              </a:rPr>
              <a:t> Union </a:t>
            </a:r>
            <a:endParaRPr lang="pl-PL" dirty="0">
              <a:latin typeface="Times New Roman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739751" y="4107393"/>
            <a:ext cx="6479629" cy="1651023"/>
          </a:xfrm>
        </p:spPr>
        <p:txBody>
          <a:bodyPr>
            <a:normAutofit/>
          </a:bodyPr>
          <a:lstStyle/>
          <a:p>
            <a:pPr algn="r"/>
            <a:r>
              <a:rPr lang="pl-PL" dirty="0" err="1">
                <a:latin typeface="Times New Roman"/>
                <a:cs typeface="Times New Roman"/>
              </a:rPr>
              <a:t>Bearbeitet</a:t>
            </a:r>
            <a:r>
              <a:rPr lang="pl-PL" dirty="0">
                <a:latin typeface="Times New Roman"/>
                <a:cs typeface="Times New Roman"/>
              </a:rPr>
              <a:t> von Michał Szczęch (117382)</a:t>
            </a:r>
          </a:p>
          <a:p>
            <a:r>
              <a:rPr lang="pl-PL" sz="1800" dirty="0">
                <a:latin typeface="Times New Roman"/>
                <a:cs typeface="Times New Roman"/>
              </a:rPr>
              <a:t>                    </a:t>
            </a:r>
            <a:r>
              <a:rPr lang="pl-PL" sz="1800" dirty="0" err="1">
                <a:latin typeface="Times New Roman"/>
                <a:cs typeface="Times New Roman"/>
              </a:rPr>
              <a:t>Institut</a:t>
            </a:r>
            <a:r>
              <a:rPr lang="pl-PL" sz="1800" dirty="0">
                <a:latin typeface="Times New Roman"/>
                <a:cs typeface="Times New Roman"/>
              </a:rPr>
              <a:t> </a:t>
            </a:r>
            <a:r>
              <a:rPr lang="pl-PL" sz="1800" dirty="0" err="1">
                <a:latin typeface="Times New Roman"/>
                <a:cs typeface="Times New Roman"/>
              </a:rPr>
              <a:t>für</a:t>
            </a:r>
            <a:r>
              <a:rPr lang="pl-PL" sz="1800" dirty="0">
                <a:latin typeface="Times New Roman"/>
                <a:cs typeface="Times New Roman"/>
              </a:rPr>
              <a:t> </a:t>
            </a:r>
            <a:r>
              <a:rPr lang="pl-PL" sz="1800" dirty="0" err="1">
                <a:latin typeface="Times New Roman"/>
                <a:cs typeface="Times New Roman"/>
              </a:rPr>
              <a:t>Wirtschaftswissenschaften</a:t>
            </a:r>
            <a:r>
              <a:rPr lang="pl-PL" sz="1800" dirty="0">
                <a:latin typeface="Times New Roman"/>
                <a:cs typeface="Times New Roman"/>
              </a:rPr>
              <a:t> </a:t>
            </a:r>
            <a:r>
              <a:rPr lang="pl-PL" sz="1800" dirty="0" err="1">
                <a:latin typeface="Times New Roman"/>
                <a:cs typeface="Times New Roman"/>
              </a:rPr>
              <a:t>und</a:t>
            </a:r>
            <a:r>
              <a:rPr lang="pl-PL" sz="1800" dirty="0">
                <a:latin typeface="Times New Roman"/>
                <a:cs typeface="Times New Roman"/>
              </a:rPr>
              <a:t> </a:t>
            </a:r>
            <a:r>
              <a:rPr lang="pl-PL" sz="1800" dirty="0" err="1">
                <a:latin typeface="Times New Roman"/>
                <a:cs typeface="Times New Roman"/>
              </a:rPr>
              <a:t>Finanzwesen</a:t>
            </a:r>
            <a:endParaRPr lang="pl-PL" sz="1800" dirty="0">
              <a:latin typeface="Times New Roman"/>
              <a:cs typeface="Times New Roman"/>
            </a:endParaRPr>
          </a:p>
          <a:p>
            <a:pPr algn="r"/>
            <a:r>
              <a:rPr lang="pl-PL" sz="1800" dirty="0" err="1">
                <a:latin typeface="Times New Roman"/>
                <a:cs typeface="Times New Roman"/>
              </a:rPr>
              <a:t>Rzeszower</a:t>
            </a:r>
            <a:r>
              <a:rPr lang="pl-PL" sz="1800" dirty="0">
                <a:latin typeface="Times New Roman"/>
                <a:cs typeface="Times New Roman"/>
              </a:rPr>
              <a:t> </a:t>
            </a:r>
            <a:r>
              <a:rPr lang="pl-PL" sz="1800" dirty="0" err="1">
                <a:latin typeface="Times New Roman"/>
                <a:cs typeface="Times New Roman"/>
              </a:rPr>
              <a:t>Universit</a:t>
            </a:r>
            <a:r>
              <a:rPr lang="pl-PL" sz="1800" dirty="0" err="1">
                <a:latin typeface="Times New Roman"/>
                <a:ea typeface="+mn-lt"/>
                <a:cs typeface="+mn-lt"/>
              </a:rPr>
              <a:t>ät</a:t>
            </a:r>
            <a:r>
              <a:rPr lang="pl-PL" sz="1800" dirty="0">
                <a:latin typeface="Times New Roman"/>
                <a:ea typeface="+mn-lt"/>
                <a:cs typeface="+mn-lt"/>
              </a:rPr>
              <a:t> 2021/2022 </a:t>
            </a:r>
            <a:endParaRPr lang="pl-PL" sz="1800" dirty="0">
              <a:latin typeface="Times New Roman"/>
              <a:cs typeface="Times New Roman"/>
            </a:endParaRPr>
          </a:p>
          <a:p>
            <a:endParaRPr lang="pl-PL" dirty="0">
              <a:latin typeface="Times New Roman"/>
              <a:cs typeface="Times New Roman"/>
            </a:endParaRPr>
          </a:p>
        </p:txBody>
      </p:sp>
      <p:pic>
        <p:nvPicPr>
          <p:cNvPr id="24" name="Picture 3" descr="ilustracja sześcianu czarnego i czerwonego 3D">
            <a:extLst>
              <a:ext uri="{FF2B5EF4-FFF2-40B4-BE49-F238E27FC236}">
                <a16:creationId xmlns="" xmlns:a16="http://schemas.microsoft.com/office/drawing/2014/main" id="{013DBF48-D0B3-E92A-C159-FF1B8205E9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33" r="37948" b="-3"/>
          <a:stretch/>
        </p:blipFill>
        <p:spPr>
          <a:xfrm>
            <a:off x="20" y="1"/>
            <a:ext cx="4173349" cy="685799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739752" y="6087110"/>
            <a:ext cx="688374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0EBDB1D-17AA-8140-B216-35CBA8C9E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3" name="Freeform 34">
              <a:extLst>
                <a:ext uri="{FF2B5EF4-FFF2-40B4-BE49-F238E27FC236}">
                  <a16:creationId xmlns="" xmlns:a16="http://schemas.microsoft.com/office/drawing/2014/main" id="{98E3FFBE-BCB2-4744-8CA3-BC11F11AD4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36">
              <a:extLst>
                <a:ext uri="{FF2B5EF4-FFF2-40B4-BE49-F238E27FC236}">
                  <a16:creationId xmlns="" xmlns:a16="http://schemas.microsoft.com/office/drawing/2014/main" id="{BBD5B432-1551-644A-B937-54EFF42011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38">
              <a:extLst>
                <a:ext uri="{FF2B5EF4-FFF2-40B4-BE49-F238E27FC236}">
                  <a16:creationId xmlns="" xmlns:a16="http://schemas.microsoft.com/office/drawing/2014/main" id="{BDCFB512-5A0E-0143-B5B7-6A965E100B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50">
              <a:extLst>
                <a:ext uri="{FF2B5EF4-FFF2-40B4-BE49-F238E27FC236}">
                  <a16:creationId xmlns="" xmlns:a16="http://schemas.microsoft.com/office/drawing/2014/main" id="{EEDAA716-EDDF-5941-A55E-C12C893A3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89B5524-1127-F7D1-B525-EB63F0BB0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963" y="770890"/>
            <a:ext cx="4365877" cy="1268984"/>
          </a:xfrm>
        </p:spPr>
        <p:txBody>
          <a:bodyPr>
            <a:normAutofit/>
          </a:bodyPr>
          <a:lstStyle/>
          <a:p>
            <a:r>
              <a:rPr lang="pl-PL" sz="3400" dirty="0">
                <a:latin typeface="Times New Roman"/>
                <a:ea typeface="+mj-lt"/>
                <a:cs typeface="+mj-lt"/>
              </a:rPr>
              <a:t/>
            </a:r>
            <a:br>
              <a:rPr lang="pl-PL" sz="3400" dirty="0">
                <a:latin typeface="Times New Roman"/>
                <a:ea typeface="+mj-lt"/>
                <a:cs typeface="+mj-lt"/>
              </a:rPr>
            </a:br>
            <a:r>
              <a:rPr lang="pl-PL" sz="3400" dirty="0">
                <a:latin typeface="Times New Roman"/>
                <a:ea typeface="+mj-lt"/>
                <a:cs typeface="+mj-lt"/>
              </a:rPr>
              <a:t>EU-</a:t>
            </a:r>
            <a:r>
              <a:rPr lang="pl-PL" sz="3400" dirty="0" err="1">
                <a:latin typeface="Times New Roman"/>
                <a:ea typeface="+mj-lt"/>
                <a:cs typeface="+mj-lt"/>
              </a:rPr>
              <a:t>Mitgliedstaaten</a:t>
            </a:r>
            <a:endParaRPr lang="pl-PL" sz="3400" dirty="0">
              <a:latin typeface="Times New Roman"/>
              <a:cs typeface="Times New Roman"/>
            </a:endParaRPr>
          </a:p>
        </p:txBody>
      </p:sp>
      <p:pic>
        <p:nvPicPr>
          <p:cNvPr id="3" name="Obraz 3" descr="Obraz zawierający mapa&#10;&#10;Opis wygenerowany automatycznie">
            <a:extLst>
              <a:ext uri="{FF2B5EF4-FFF2-40B4-BE49-F238E27FC236}">
                <a16:creationId xmlns="" xmlns:a16="http://schemas.microsoft.com/office/drawing/2014/main" id="{B44D2BED-830A-D21F-18E4-FC7703B32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96" r="-2" b="-2"/>
          <a:stretch/>
        </p:blipFill>
        <p:spPr>
          <a:xfrm>
            <a:off x="20" y="1"/>
            <a:ext cx="6927143" cy="685799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493279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C638B3E-F7C6-0CE1-29EE-4D692D6D4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Times New Roman"/>
                <a:ea typeface="+mj-lt"/>
                <a:cs typeface="+mj-lt"/>
              </a:rPr>
              <a:t>Was </a:t>
            </a:r>
            <a:r>
              <a:rPr lang="pl-PL" dirty="0" err="1">
                <a:latin typeface="Times New Roman"/>
                <a:ea typeface="+mj-lt"/>
                <a:cs typeface="+mj-lt"/>
              </a:rPr>
              <a:t>sind</a:t>
            </a:r>
            <a:r>
              <a:rPr lang="pl-PL" dirty="0">
                <a:latin typeface="Times New Roman"/>
                <a:ea typeface="+mj-lt"/>
                <a:cs typeface="+mj-lt"/>
              </a:rPr>
              <a:t> </a:t>
            </a:r>
            <a:r>
              <a:rPr lang="pl-PL" dirty="0" err="1">
                <a:latin typeface="Times New Roman"/>
                <a:ea typeface="+mj-lt"/>
                <a:cs typeface="+mj-lt"/>
              </a:rPr>
              <a:t>die</a:t>
            </a:r>
            <a:r>
              <a:rPr lang="pl-PL" dirty="0">
                <a:latin typeface="Times New Roman"/>
                <a:ea typeface="+mj-lt"/>
                <a:cs typeface="+mj-lt"/>
              </a:rPr>
              <a:t> </a:t>
            </a:r>
            <a:r>
              <a:rPr lang="pl-PL" dirty="0" err="1">
                <a:latin typeface="Times New Roman"/>
                <a:ea typeface="+mj-lt"/>
                <a:cs typeface="+mj-lt"/>
              </a:rPr>
              <a:t>zentralen</a:t>
            </a:r>
            <a:r>
              <a:rPr lang="pl-PL" dirty="0">
                <a:latin typeface="Times New Roman"/>
                <a:ea typeface="+mj-lt"/>
                <a:cs typeface="+mj-lt"/>
              </a:rPr>
              <a:t> </a:t>
            </a:r>
            <a:r>
              <a:rPr lang="pl-PL" dirty="0" err="1">
                <a:latin typeface="Times New Roman"/>
                <a:ea typeface="+mj-lt"/>
                <a:cs typeface="+mj-lt"/>
              </a:rPr>
              <a:t>Grundsätze</a:t>
            </a:r>
            <a:r>
              <a:rPr lang="pl-PL" dirty="0">
                <a:latin typeface="Times New Roman"/>
                <a:ea typeface="+mj-lt"/>
                <a:cs typeface="+mj-lt"/>
              </a:rPr>
              <a:t> der EU?</a:t>
            </a:r>
            <a:endParaRPr lang="pl-PL" dirty="0">
              <a:latin typeface="Times New Roman"/>
              <a:cs typeface="Times New Roman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CCC0E28-2C1A-3CA8-4762-F7789C1AA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b="1" dirty="0" err="1">
                <a:latin typeface="Times New Roman"/>
                <a:ea typeface="+mn-lt"/>
                <a:cs typeface="+mn-lt"/>
              </a:rPr>
              <a:t>Gemeinsame</a:t>
            </a:r>
            <a:r>
              <a:rPr lang="pl-PL" b="1" dirty="0">
                <a:latin typeface="Times New Roman"/>
                <a:ea typeface="+mn-lt"/>
                <a:cs typeface="+mn-lt"/>
              </a:rPr>
              <a:t> </a:t>
            </a:r>
            <a:r>
              <a:rPr lang="pl-PL" b="1" dirty="0" err="1" smtClean="0">
                <a:latin typeface="Times New Roman"/>
                <a:ea typeface="+mn-lt"/>
                <a:cs typeface="+mn-lt"/>
              </a:rPr>
              <a:t>Werte</a:t>
            </a:r>
            <a:r>
              <a:rPr lang="pl-PL" b="1" dirty="0" smtClean="0">
                <a:latin typeface="Times New Roman"/>
                <a:ea typeface="+mn-lt"/>
                <a:cs typeface="+mn-lt"/>
              </a:rPr>
              <a:t>: </a:t>
            </a:r>
          </a:p>
          <a:p>
            <a:pPr marL="0" indent="0">
              <a:buNone/>
            </a:pPr>
            <a:r>
              <a:rPr lang="de-DE" i="1" dirty="0" smtClean="0"/>
              <a:t>Achtung </a:t>
            </a:r>
            <a:r>
              <a:rPr lang="de-DE" i="1" dirty="0"/>
              <a:t>der Menschenwürde, Freiheit, Demokratie, Gleichheit, Rechtsstaatlichkeit, Wahrung der Menschenrechte, Pluralismus, Nichtdiskriminierung, Toleranz, Gerechtigkeit und Solidarität </a:t>
            </a:r>
            <a:endParaRPr lang="pl-PL" i="1" dirty="0">
              <a:latin typeface="Times New Roman"/>
              <a:ea typeface="+mn-lt"/>
              <a:cs typeface="+mn-lt"/>
            </a:endParaRPr>
          </a:p>
          <a:p>
            <a:r>
              <a:rPr lang="pl-PL" b="1" dirty="0" err="1">
                <a:latin typeface="Times New Roman"/>
                <a:ea typeface="+mn-lt"/>
                <a:cs typeface="+mn-lt"/>
              </a:rPr>
              <a:t>Ziel</a:t>
            </a:r>
            <a:endParaRPr lang="pl-PL" b="1" dirty="0">
              <a:latin typeface="Times New Roman"/>
              <a:ea typeface="+mn-lt"/>
              <a:cs typeface="+mn-lt"/>
            </a:endParaRPr>
          </a:p>
          <a:p>
            <a:pPr marL="0" indent="0">
              <a:buNone/>
            </a:pPr>
            <a:r>
              <a:rPr lang="de-DE" i="1" dirty="0"/>
              <a:t>Förderung des Friedens, der Werte der EU und des Wohlergehens ihrer Völker (Artikel 3 EU-Vertrag</a:t>
            </a:r>
            <a:r>
              <a:rPr lang="de-DE" dirty="0"/>
              <a:t>)</a:t>
            </a:r>
            <a:endParaRPr lang="pl-PL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59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33CA01A-240C-4087-47C7-E29539F9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" dirty="0">
                <a:latin typeface="Times New Roman"/>
                <a:ea typeface="+mj-lt"/>
                <a:cs typeface="+mj-lt"/>
              </a:rPr>
              <a:t>Die zentralen EU-Institutionen</a:t>
            </a:r>
            <a:r>
              <a:rPr lang="pl-PL" b="0" dirty="0">
                <a:latin typeface="Times New Roman"/>
                <a:ea typeface="+mj-lt"/>
                <a:cs typeface="+mj-lt"/>
              </a:rPr>
              <a:t> </a:t>
            </a:r>
            <a:endParaRPr lang="pl-PL" dirty="0">
              <a:latin typeface="Times New Roman"/>
              <a:cs typeface="Times New Roman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CA2F1E8-02BF-BC85-09C5-FBF53C80F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" dirty="0">
                <a:latin typeface="Times New Roman"/>
                <a:cs typeface="Times New Roman"/>
              </a:rPr>
              <a:t>-Europäisches Parlament</a:t>
            </a:r>
          </a:p>
          <a:p>
            <a:pPr marL="0" indent="0">
              <a:buNone/>
            </a:pPr>
            <a:r>
              <a:rPr lang="de" dirty="0">
                <a:latin typeface="Times New Roman"/>
                <a:cs typeface="Times New Roman"/>
              </a:rPr>
              <a:t>-Europäischer Rat</a:t>
            </a:r>
          </a:p>
          <a:p>
            <a:pPr marL="0" indent="0">
              <a:buNone/>
            </a:pPr>
            <a:r>
              <a:rPr lang="de" dirty="0">
                <a:latin typeface="Times New Roman"/>
                <a:cs typeface="Times New Roman"/>
              </a:rPr>
              <a:t>-Rat der Europäischen Union</a:t>
            </a:r>
          </a:p>
          <a:p>
            <a:pPr marL="0" indent="0">
              <a:buNone/>
            </a:pPr>
            <a:r>
              <a:rPr lang="de" dirty="0">
                <a:latin typeface="Times New Roman"/>
                <a:cs typeface="Times New Roman"/>
              </a:rPr>
              <a:t>-Europäische Kommission</a:t>
            </a:r>
          </a:p>
          <a:p>
            <a:pPr marL="0" indent="0">
              <a:buNone/>
            </a:pPr>
            <a:r>
              <a:rPr lang="de" dirty="0">
                <a:latin typeface="Times New Roman"/>
                <a:cs typeface="Times New Roman"/>
              </a:rPr>
              <a:t>-Gerichtshof der Europäischen Union</a:t>
            </a:r>
          </a:p>
          <a:p>
            <a:pPr marL="0" indent="0">
              <a:buNone/>
            </a:pPr>
            <a:r>
              <a:rPr lang="de" dirty="0">
                <a:latin typeface="Times New Roman"/>
                <a:cs typeface="Times New Roman"/>
              </a:rPr>
              <a:t>-Europäische </a:t>
            </a:r>
            <a:r>
              <a:rPr lang="de" dirty="0" err="1">
                <a:latin typeface="Times New Roman"/>
                <a:cs typeface="Times New Roman"/>
              </a:rPr>
              <a:t>ZentralBank</a:t>
            </a:r>
            <a:endParaRPr lang="de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de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068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A9B991A-7C87-3277-B7A1-07BE979B6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/>
            </a:r>
            <a:br>
              <a:rPr lang="en-US"/>
            </a:br>
            <a:r>
              <a:rPr lang="pl-PL" b="0" err="1">
                <a:ea typeface="+mj-lt"/>
                <a:cs typeface="+mj-lt"/>
              </a:rPr>
              <a:t>Quellen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DFE5AC9-BFDF-84B1-D090-6A318141E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8664450" cy="36012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1600">
                <a:ea typeface="+mn-lt"/>
                <a:cs typeface="+mn-lt"/>
                <a:hlinkClick r:id="rId2"/>
              </a:rPr>
              <a:t>https://www.hwk-dresden.de/Handwerkspolitik/Europa/Europ%C3%A4ische-Union?fbclid=IwAR2qYi4qdbRWQ01YPqoyPHrNB5xYCiK3d_v85F0Voj4M4s_Iy_5UFTWq6xE</a:t>
            </a:r>
            <a:endParaRPr lang="pl-PL" sz="1600">
              <a:ea typeface="+mn-lt"/>
              <a:cs typeface="+mn-lt"/>
            </a:endParaRPr>
          </a:p>
          <a:p>
            <a:r>
              <a:rPr lang="pl-PL" sz="1600">
                <a:ea typeface="+mn-lt"/>
                <a:cs typeface="+mn-lt"/>
                <a:hlinkClick r:id="rId3"/>
              </a:rPr>
              <a:t>https://de.wikipedia.org/wiki/Europ%C3%A4ische_Union?fbclid=IwAR1-KP6VF023LxCYQT3MzFkv6kGDj4tSXM1m6qt0tzbnIkfCiXex77SH7_A#Geographie</a:t>
            </a:r>
            <a:endParaRPr lang="pl-PL" sz="1600">
              <a:ea typeface="+mn-lt"/>
              <a:cs typeface="+mn-lt"/>
            </a:endParaRPr>
          </a:p>
          <a:p>
            <a:r>
              <a:rPr lang="pl-PL" sz="1600">
                <a:ea typeface="+mn-lt"/>
                <a:cs typeface="+mn-lt"/>
                <a:hlinkClick r:id="rId4"/>
              </a:rPr>
              <a:t>https://www.europaimunterricht.de/eu-union?fbclid=IwAR22AaAFpwUZ2qW9hE5r0UQ2pCrvVP-6HXSR5VnKiMKLykL-AMe2Ze9tMK4#c65929</a:t>
            </a:r>
            <a:endParaRPr lang="pl-PL" sz="1600">
              <a:ea typeface="+mn-lt"/>
              <a:cs typeface="+mn-lt"/>
            </a:endParaRPr>
          </a:p>
          <a:p>
            <a:r>
              <a:rPr lang="pl-PL" sz="1600">
                <a:ea typeface="+mn-lt"/>
                <a:cs typeface="+mn-lt"/>
                <a:hlinkClick r:id="rId5"/>
              </a:rPr>
              <a:t>https://www.infopoint-europa.de/europa-im-ueberblick/der-euro/#Seitenanfang</a:t>
            </a:r>
            <a:endParaRPr lang="pl-PL" sz="1600">
              <a:ea typeface="+mn-lt"/>
              <a:cs typeface="+mn-lt"/>
            </a:endParaRPr>
          </a:p>
          <a:p>
            <a:r>
              <a:rPr lang="pl-PL" sz="1600">
                <a:ea typeface="+mn-lt"/>
                <a:cs typeface="+mn-lt"/>
              </a:rPr>
              <a:t>https://www.bpb.de/kurz-knapp/lexika/lexikon-in-einfacher-sprache/286912/eu-mitgliedstaaten/</a:t>
            </a:r>
            <a:endParaRPr lang="pl-PL" sz="1600"/>
          </a:p>
        </p:txBody>
      </p:sp>
    </p:spTree>
    <p:extLst>
      <p:ext uri="{BB962C8B-B14F-4D97-AF65-F5344CB8AC3E}">
        <p14:creationId xmlns:p14="http://schemas.microsoft.com/office/powerpoint/2010/main" val="125894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dirty="0" err="1" smtClean="0"/>
              <a:t>Vielen</a:t>
            </a:r>
            <a:r>
              <a:rPr lang="pl-PL" b="1" dirty="0" smtClean="0"/>
              <a:t> </a:t>
            </a:r>
            <a:r>
              <a:rPr lang="pl-PL" b="1" dirty="0" err="1" smtClean="0"/>
              <a:t>Dank</a:t>
            </a:r>
            <a:r>
              <a:rPr lang="pl-PL" b="1" dirty="0" smtClean="0"/>
              <a:t> f</a:t>
            </a:r>
            <a:r>
              <a:rPr lang="de-DE" b="1" dirty="0" err="1" smtClean="0"/>
              <a:t>ür</a:t>
            </a:r>
            <a:r>
              <a:rPr lang="de-DE" b="1" dirty="0" smtClean="0"/>
              <a:t> Ihre Aufmerksamkeit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129367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333FB91-3F8A-A26F-7675-35FCA1D08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Times New Roman"/>
                <a:cs typeface="Times New Roman"/>
              </a:rPr>
              <a:t>Präsentationsplan</a:t>
            </a:r>
            <a:endParaRPr lang="pl-PL" dirty="0">
              <a:latin typeface="Times New Roman"/>
              <a:cs typeface="Times New Roman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8CCBBA1-CE26-5D6F-0E7E-CF4A066BB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 err="1" smtClean="0">
                <a:latin typeface="Times New Roman"/>
                <a:ea typeface="+mn-lt"/>
                <a:cs typeface="+mn-lt"/>
              </a:rPr>
              <a:t>Gründung</a:t>
            </a:r>
            <a:r>
              <a:rPr lang="pl-PL" dirty="0" smtClean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 smtClean="0">
                <a:latin typeface="Times New Roman"/>
                <a:ea typeface="+mn-lt"/>
                <a:cs typeface="+mn-lt"/>
              </a:rPr>
              <a:t>und</a:t>
            </a:r>
            <a:r>
              <a:rPr lang="pl-PL" dirty="0" smtClean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 smtClean="0">
                <a:latin typeface="Times New Roman"/>
                <a:ea typeface="+mn-lt"/>
                <a:cs typeface="+mn-lt"/>
              </a:rPr>
              <a:t>Entwicklung</a:t>
            </a:r>
            <a:r>
              <a:rPr lang="pl-PL" dirty="0" smtClean="0">
                <a:latin typeface="Times New Roman"/>
                <a:ea typeface="+mn-lt"/>
                <a:cs typeface="+mn-lt"/>
              </a:rPr>
              <a:t> der EU</a:t>
            </a:r>
            <a:endParaRPr lang="pl-PL" dirty="0">
              <a:latin typeface="Times New Roman"/>
              <a:cs typeface="Times New Roman"/>
            </a:endParaRPr>
          </a:p>
          <a:p>
            <a:r>
              <a:rPr lang="pl-PL" dirty="0" err="1">
                <a:latin typeface="Times New Roman"/>
                <a:ea typeface="+mn-lt"/>
                <a:cs typeface="+mn-lt"/>
              </a:rPr>
              <a:t>Die</a:t>
            </a:r>
            <a:r>
              <a:rPr lang="pl-PL" dirty="0">
                <a:latin typeface="Times New Roman"/>
                <a:ea typeface="+mn-lt"/>
                <a:cs typeface="+mn-lt"/>
              </a:rPr>
              <a:t> </a:t>
            </a:r>
            <a:r>
              <a:rPr lang="pl-PL" dirty="0" err="1">
                <a:latin typeface="Times New Roman"/>
                <a:ea typeface="+mn-lt"/>
                <a:cs typeface="+mn-lt"/>
              </a:rPr>
              <a:t>Einführung</a:t>
            </a:r>
            <a:r>
              <a:rPr lang="pl-PL" dirty="0">
                <a:latin typeface="Times New Roman"/>
                <a:ea typeface="+mn-lt"/>
                <a:cs typeface="+mn-lt"/>
              </a:rPr>
              <a:t> des Euro</a:t>
            </a:r>
          </a:p>
          <a:p>
            <a:r>
              <a:rPr lang="pl-PL" dirty="0" err="1">
                <a:latin typeface="Times New Roman"/>
                <a:ea typeface="+mn-lt"/>
                <a:cs typeface="+mn-lt"/>
              </a:rPr>
              <a:t>Die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latin typeface="Times New Roman"/>
                <a:ea typeface="+mn-lt"/>
                <a:cs typeface="+mn-lt"/>
              </a:rPr>
              <a:t>Mitgliedsstaaten</a:t>
            </a:r>
            <a:r>
              <a:rPr lang="pl-PL" dirty="0">
                <a:latin typeface="Times New Roman"/>
                <a:ea typeface="+mn-lt"/>
                <a:cs typeface="+mn-lt"/>
              </a:rPr>
              <a:t> der EU</a:t>
            </a:r>
            <a:endParaRPr lang="pl-PL" dirty="0">
              <a:latin typeface="Times New Roman"/>
              <a:cs typeface="Times New Roman"/>
            </a:endParaRPr>
          </a:p>
          <a:p>
            <a:r>
              <a:rPr lang="pl-PL" dirty="0" err="1">
                <a:latin typeface="Times New Roman"/>
                <a:ea typeface="+mn-lt"/>
                <a:cs typeface="+mn-lt"/>
              </a:rPr>
              <a:t>Die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latin typeface="Times New Roman"/>
                <a:ea typeface="+mn-lt"/>
                <a:cs typeface="+mn-lt"/>
              </a:rPr>
              <a:t>sechs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latin typeface="Times New Roman"/>
                <a:ea typeface="+mn-lt"/>
                <a:cs typeface="+mn-lt"/>
              </a:rPr>
              <a:t>Organe</a:t>
            </a:r>
            <a:r>
              <a:rPr lang="pl-PL" dirty="0">
                <a:latin typeface="Times New Roman"/>
                <a:ea typeface="+mn-lt"/>
                <a:cs typeface="+mn-lt"/>
              </a:rPr>
              <a:t> der EU</a:t>
            </a:r>
            <a:endParaRPr lang="pl-PL" dirty="0">
              <a:latin typeface="Times New Roman"/>
            </a:endParaRP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303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BE9A90F-2D01-BAEE-738A-CBB1BC193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506984"/>
          </a:xfrm>
        </p:spPr>
        <p:txBody>
          <a:bodyPr>
            <a:normAutofit fontScale="90000"/>
          </a:bodyPr>
          <a:lstStyle/>
          <a:p>
            <a:r>
              <a:rPr lang="de" sz="4400" dirty="0">
                <a:latin typeface="Times New Roman"/>
                <a:cs typeface="Times New Roman"/>
              </a:rPr>
              <a:t>Wörterbuch</a:t>
            </a:r>
            <a:endParaRPr lang="pl-PL" sz="4400" dirty="0">
              <a:latin typeface="Times New Roman"/>
              <a:cs typeface="Times New Roman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>
              <a:latin typeface="Times New Roman"/>
              <a:cs typeface="Times New Roman"/>
            </a:endParaRPr>
          </a:p>
          <a:p>
            <a:r>
              <a:rPr lang="pl-PL" dirty="0"/>
              <a:t/>
            </a:r>
            <a:br>
              <a:rPr lang="pl-PL" dirty="0"/>
            </a:br>
            <a:endParaRPr lang="pl-PL" sz="1800" dirty="0">
              <a:latin typeface="Times New Roman"/>
              <a:cs typeface="Times New Roman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BE5BF16B-160F-20AE-31D1-2B6CA8C29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1774400"/>
            <a:ext cx="5239512" cy="44037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1600" dirty="0" err="1">
                <a:latin typeface="Times New Roman"/>
                <a:cs typeface="Times New Roman"/>
              </a:rPr>
              <a:t>die</a:t>
            </a:r>
            <a:r>
              <a:rPr lang="pl-PL" sz="1600" dirty="0">
                <a:latin typeface="Times New Roman"/>
                <a:cs typeface="Times New Roman"/>
              </a:rPr>
              <a:t> </a:t>
            </a:r>
            <a:r>
              <a:rPr lang="pl-PL" sz="1600" dirty="0" err="1">
                <a:latin typeface="Times New Roman"/>
                <a:cs typeface="Times New Roman"/>
              </a:rPr>
              <a:t>Entwicklung</a:t>
            </a:r>
            <a:r>
              <a:rPr lang="pl-PL" sz="1600" dirty="0">
                <a:latin typeface="Times New Roman"/>
                <a:cs typeface="Times New Roman"/>
              </a:rPr>
              <a:t>-rozwój</a:t>
            </a:r>
          </a:p>
          <a:p>
            <a:r>
              <a:rPr lang="pl-PL" sz="1600" dirty="0" err="1">
                <a:latin typeface="Times New Roman"/>
                <a:ea typeface="+mn-lt"/>
                <a:cs typeface="+mn-lt"/>
              </a:rPr>
              <a:t>a</a:t>
            </a:r>
            <a:r>
              <a:rPr lang="pl-PL" sz="1600" dirty="0" err="1" smtClean="0">
                <a:latin typeface="Times New Roman"/>
                <a:ea typeface="+mn-lt"/>
                <a:cs typeface="+mn-lt"/>
              </a:rPr>
              <a:t>ußerhalb</a:t>
            </a:r>
            <a:r>
              <a:rPr lang="pl-PL" sz="1600" dirty="0" smtClean="0">
                <a:latin typeface="Times New Roman"/>
                <a:ea typeface="+mn-lt"/>
                <a:cs typeface="+mn-lt"/>
              </a:rPr>
              <a:t>-poza</a:t>
            </a:r>
            <a:endParaRPr lang="pl-PL" sz="1600" dirty="0">
              <a:latin typeface="Times New Roman"/>
              <a:ea typeface="+mn-lt"/>
              <a:cs typeface="+mn-lt"/>
            </a:endParaRPr>
          </a:p>
          <a:p>
            <a:r>
              <a:rPr lang="de" sz="1600" dirty="0">
                <a:latin typeface="Times New Roman"/>
                <a:ea typeface="+mn-lt"/>
                <a:cs typeface="+mn-lt"/>
              </a:rPr>
              <a:t>daher- w związku z tym</a:t>
            </a:r>
            <a:endParaRPr lang="de" sz="1600" dirty="0">
              <a:latin typeface="Times New Roman"/>
              <a:cs typeface="Times New Roman"/>
            </a:endParaRPr>
          </a:p>
          <a:p>
            <a:r>
              <a:rPr lang="de" sz="1600" dirty="0">
                <a:latin typeface="Times New Roman"/>
                <a:ea typeface="+mn-lt"/>
                <a:cs typeface="+mn-lt"/>
              </a:rPr>
              <a:t>die Arbeitsweise-sposób pracy</a:t>
            </a:r>
            <a:endParaRPr lang="de" sz="1600" dirty="0">
              <a:latin typeface="Times New Roman"/>
              <a:cs typeface="Times New Roman"/>
            </a:endParaRPr>
          </a:p>
          <a:p>
            <a:r>
              <a:rPr lang="de" sz="1600" dirty="0">
                <a:latin typeface="Times New Roman"/>
                <a:ea typeface="+mn-lt"/>
                <a:cs typeface="+mn-lt"/>
              </a:rPr>
              <a:t>vertreten-przedstawiać</a:t>
            </a:r>
            <a:endParaRPr lang="de" sz="1600" dirty="0">
              <a:latin typeface="Times New Roman"/>
              <a:cs typeface="Times New Roman"/>
            </a:endParaRPr>
          </a:p>
          <a:p>
            <a:r>
              <a:rPr lang="de" sz="1600" dirty="0" smtClean="0">
                <a:latin typeface="Times New Roman"/>
                <a:ea typeface="+mn-lt"/>
                <a:cs typeface="+mn-lt"/>
              </a:rPr>
              <a:t>d</a:t>
            </a:r>
            <a:r>
              <a:rPr lang="pl-PL" sz="1600" dirty="0" err="1" smtClean="0">
                <a:latin typeface="Times New Roman"/>
                <a:ea typeface="+mn-lt"/>
                <a:cs typeface="+mn-lt"/>
              </a:rPr>
              <a:t>ie</a:t>
            </a:r>
            <a:r>
              <a:rPr lang="de" sz="1600" dirty="0" smtClean="0">
                <a:latin typeface="Times New Roman"/>
                <a:ea typeface="+mn-lt"/>
                <a:cs typeface="+mn-lt"/>
              </a:rPr>
              <a:t> Rechtsetzung-ustawodawstw</a:t>
            </a:r>
            <a:r>
              <a:rPr lang="pl-PL" sz="1600" dirty="0" smtClean="0">
                <a:latin typeface="Times New Roman"/>
                <a:ea typeface="+mn-lt"/>
                <a:cs typeface="+mn-lt"/>
              </a:rPr>
              <a:t>o</a:t>
            </a:r>
            <a:endParaRPr lang="de" sz="1600" dirty="0">
              <a:latin typeface="Times New Roman"/>
              <a:cs typeface="Times New Roman"/>
            </a:endParaRPr>
          </a:p>
          <a:p>
            <a:r>
              <a:rPr lang="de" sz="1600" dirty="0">
                <a:latin typeface="Times New Roman"/>
                <a:ea typeface="+mn-lt"/>
                <a:cs typeface="+mn-lt"/>
              </a:rPr>
              <a:t>der EU-Gerichtshof-Trybunał Sprawiedliwości UE</a:t>
            </a:r>
            <a:endParaRPr lang="de" sz="1600" dirty="0">
              <a:latin typeface="Times New Roman"/>
              <a:cs typeface="Times New Roman"/>
            </a:endParaRPr>
          </a:p>
          <a:p>
            <a:r>
              <a:rPr lang="de" sz="1600" dirty="0">
                <a:latin typeface="Times New Roman"/>
                <a:ea typeface="+mn-lt"/>
                <a:cs typeface="+mn-lt"/>
              </a:rPr>
              <a:t>gezielte-</a:t>
            </a:r>
            <a:r>
              <a:rPr lang="de" sz="1600" dirty="0" err="1">
                <a:latin typeface="Times New Roman"/>
                <a:ea typeface="+mn-lt"/>
                <a:cs typeface="+mn-lt"/>
              </a:rPr>
              <a:t>ukierunkowany</a:t>
            </a:r>
            <a:endParaRPr lang="de" sz="1600" dirty="0" err="1">
              <a:latin typeface="Times New Roman"/>
              <a:cs typeface="Times New Roman"/>
            </a:endParaRPr>
          </a:p>
          <a:p>
            <a:r>
              <a:rPr lang="de" sz="1600" dirty="0" smtClean="0">
                <a:latin typeface="Times New Roman"/>
                <a:ea typeface="+mn-lt"/>
                <a:cs typeface="+mn-lt"/>
              </a:rPr>
              <a:t>beschleunigen-przy</a:t>
            </a:r>
            <a:r>
              <a:rPr lang="pl-PL" sz="1600" dirty="0" smtClean="0">
                <a:latin typeface="Times New Roman"/>
                <a:ea typeface="+mn-lt"/>
                <a:cs typeface="+mn-lt"/>
              </a:rPr>
              <a:t>s</a:t>
            </a:r>
            <a:r>
              <a:rPr lang="de" sz="1600" dirty="0" smtClean="0">
                <a:latin typeface="Times New Roman"/>
                <a:ea typeface="+mn-lt"/>
                <a:cs typeface="+mn-lt"/>
              </a:rPr>
              <a:t>pieszyć</a:t>
            </a:r>
            <a:endParaRPr lang="de" sz="1600" dirty="0">
              <a:latin typeface="Times New Roman"/>
              <a:cs typeface="Times New Roman"/>
            </a:endParaRPr>
          </a:p>
          <a:p>
            <a:r>
              <a:rPr lang="de" sz="1600" dirty="0">
                <a:latin typeface="Times New Roman"/>
                <a:ea typeface="+mn-lt"/>
                <a:cs typeface="+mn-lt"/>
              </a:rPr>
              <a:t>beziehungsweise-odpowiednio</a:t>
            </a:r>
            <a:endParaRPr lang="de" sz="1600" dirty="0">
              <a:latin typeface="Times New Roman"/>
              <a:cs typeface="Times New Roman"/>
            </a:endParaRPr>
          </a:p>
          <a:p>
            <a:r>
              <a:rPr lang="de" sz="1600" dirty="0">
                <a:latin typeface="Times New Roman"/>
                <a:ea typeface="+mn-lt"/>
                <a:cs typeface="+mn-lt"/>
              </a:rPr>
              <a:t>die </a:t>
            </a:r>
            <a:r>
              <a:rPr lang="de" sz="1600" dirty="0" smtClean="0">
                <a:latin typeface="Times New Roman"/>
                <a:ea typeface="+mn-lt"/>
                <a:cs typeface="+mn-lt"/>
              </a:rPr>
              <a:t>Zuständigkeit-odpowiedzialność</a:t>
            </a:r>
            <a:endParaRPr lang="de" sz="1600" dirty="0">
              <a:latin typeface="Times New Roman"/>
              <a:ea typeface="+mn-lt"/>
              <a:cs typeface="+mn-lt"/>
            </a:endParaRPr>
          </a:p>
          <a:p>
            <a:r>
              <a:rPr lang="de" sz="1600" dirty="0">
                <a:latin typeface="Times New Roman"/>
                <a:cs typeface="Times New Roman"/>
              </a:rPr>
              <a:t>die </a:t>
            </a:r>
            <a:r>
              <a:rPr lang="de" sz="1600" dirty="0">
                <a:latin typeface="Times New Roman"/>
                <a:ea typeface="+mn-lt"/>
                <a:cs typeface="+mn-lt"/>
              </a:rPr>
              <a:t>Währung-waluta</a:t>
            </a:r>
            <a:endParaRPr lang="de" sz="1600" dirty="0">
              <a:latin typeface="Times New Roman"/>
              <a:cs typeface="Times New Roman"/>
            </a:endParaRPr>
          </a:p>
          <a:p>
            <a:endParaRPr lang="de" sz="1800" dirty="0">
              <a:latin typeface="Times New Roman"/>
              <a:cs typeface="Times New Roman"/>
            </a:endParaRPr>
          </a:p>
          <a:p>
            <a:endParaRPr lang="pl-PL" dirty="0">
              <a:latin typeface="Times New Roman"/>
              <a:cs typeface="Times New Roman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="" xmlns:a16="http://schemas.microsoft.com/office/drawing/2014/main" id="{4F42CDD7-D367-983C-1BEE-4655C268B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1748898"/>
            <a:ext cx="5239512" cy="43389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1600" dirty="0" err="1" smtClean="0">
                <a:latin typeface="Times New Roman"/>
                <a:ea typeface="+mn-lt"/>
                <a:cs typeface="+mn-lt"/>
              </a:rPr>
              <a:t>unsichtbar</a:t>
            </a:r>
            <a:r>
              <a:rPr lang="pl-PL" sz="1600" dirty="0" smtClean="0">
                <a:latin typeface="Times New Roman"/>
                <a:ea typeface="+mn-lt"/>
                <a:cs typeface="+mn-lt"/>
              </a:rPr>
              <a:t>-niewidzialny</a:t>
            </a:r>
            <a:endParaRPr lang="pl-PL" sz="1600" dirty="0">
              <a:latin typeface="Times New Roman"/>
              <a:ea typeface="+mn-lt"/>
              <a:cs typeface="+mn-lt"/>
            </a:endParaRPr>
          </a:p>
          <a:p>
            <a:r>
              <a:rPr lang="pl-PL" sz="1600" dirty="0" err="1" smtClean="0">
                <a:latin typeface="Times New Roman"/>
                <a:ea typeface="+mn-lt"/>
                <a:cs typeface="+mn-lt"/>
              </a:rPr>
              <a:t>ermöglichen</a:t>
            </a:r>
            <a:r>
              <a:rPr lang="pl-PL" sz="1600" dirty="0" smtClean="0">
                <a:latin typeface="Times New Roman"/>
                <a:ea typeface="+mn-lt"/>
                <a:cs typeface="+mn-lt"/>
              </a:rPr>
              <a:t>-pozwalać</a:t>
            </a:r>
            <a:endParaRPr lang="pl-PL" sz="1600" dirty="0">
              <a:latin typeface="Times New Roman"/>
              <a:ea typeface="+mn-lt"/>
              <a:cs typeface="+mn-lt"/>
            </a:endParaRPr>
          </a:p>
          <a:p>
            <a:r>
              <a:rPr lang="pl-PL" sz="1600" dirty="0" err="1">
                <a:latin typeface="Times New Roman"/>
                <a:cs typeface="Times New Roman"/>
              </a:rPr>
              <a:t>sorgen</a:t>
            </a:r>
            <a:r>
              <a:rPr lang="pl-PL" sz="1600" dirty="0">
                <a:latin typeface="Times New Roman"/>
                <a:cs typeface="Times New Roman"/>
              </a:rPr>
              <a:t>-opiekować się</a:t>
            </a:r>
          </a:p>
          <a:p>
            <a:r>
              <a:rPr lang="pl-PL" sz="1600" dirty="0" err="1">
                <a:latin typeface="Times New Roman"/>
                <a:ea typeface="+mn-lt"/>
                <a:cs typeface="+mn-lt"/>
              </a:rPr>
              <a:t>die</a:t>
            </a:r>
            <a:r>
              <a:rPr lang="pl-PL" sz="1600" dirty="0">
                <a:latin typeface="Times New Roman"/>
                <a:ea typeface="+mn-lt"/>
                <a:cs typeface="+mn-lt"/>
              </a:rPr>
              <a:t> </a:t>
            </a:r>
            <a:r>
              <a:rPr lang="pl-PL" sz="1600" dirty="0" err="1">
                <a:latin typeface="Times New Roman"/>
                <a:ea typeface="+mn-lt"/>
                <a:cs typeface="+mn-lt"/>
              </a:rPr>
              <a:t>Verbraucher</a:t>
            </a:r>
            <a:r>
              <a:rPr lang="pl-PL" sz="1600" dirty="0">
                <a:latin typeface="Times New Roman"/>
                <a:ea typeface="+mn-lt"/>
                <a:cs typeface="+mn-lt"/>
              </a:rPr>
              <a:t>-konsumenci</a:t>
            </a:r>
          </a:p>
          <a:p>
            <a:r>
              <a:rPr lang="pl-PL" sz="1600" dirty="0" err="1">
                <a:latin typeface="Times New Roman"/>
                <a:ea typeface="+mn-lt"/>
                <a:cs typeface="+mn-lt"/>
              </a:rPr>
              <a:t>entfallen</a:t>
            </a:r>
            <a:r>
              <a:rPr lang="pl-PL" sz="1600" dirty="0">
                <a:latin typeface="Times New Roman"/>
                <a:ea typeface="+mn-lt"/>
                <a:cs typeface="+mn-lt"/>
              </a:rPr>
              <a:t>-pominięty</a:t>
            </a:r>
          </a:p>
          <a:p>
            <a:r>
              <a:rPr lang="de" sz="1600" dirty="0">
                <a:latin typeface="Times New Roman"/>
                <a:ea typeface="+mn-lt"/>
                <a:cs typeface="+mn-lt"/>
              </a:rPr>
              <a:t>das Euro-Währungsgebiet-strefa euro</a:t>
            </a:r>
            <a:endParaRPr lang="de" sz="1600" dirty="0">
              <a:latin typeface="Times New Roman"/>
              <a:cs typeface="Times New Roman"/>
            </a:endParaRPr>
          </a:p>
          <a:p>
            <a:r>
              <a:rPr lang="de" sz="1600" dirty="0">
                <a:latin typeface="Times New Roman"/>
                <a:cs typeface="Times New Roman"/>
              </a:rPr>
              <a:t>die </a:t>
            </a:r>
            <a:r>
              <a:rPr lang="de" sz="1600" dirty="0">
                <a:latin typeface="Times New Roman"/>
                <a:ea typeface="+mn-lt"/>
                <a:cs typeface="+mn-lt"/>
              </a:rPr>
              <a:t>Freiheit-wolność</a:t>
            </a:r>
            <a:endParaRPr lang="de" sz="1600" dirty="0">
              <a:latin typeface="Times New Roman"/>
            </a:endParaRPr>
          </a:p>
          <a:p>
            <a:r>
              <a:rPr lang="de" sz="1600" dirty="0" smtClean="0">
                <a:latin typeface="Times New Roman"/>
                <a:ea typeface="+mn-lt"/>
                <a:cs typeface="+mn-lt"/>
              </a:rPr>
              <a:t>d</a:t>
            </a:r>
            <a:r>
              <a:rPr lang="pl-PL" sz="1600" smtClean="0">
                <a:latin typeface="Times New Roman"/>
                <a:ea typeface="+mn-lt"/>
                <a:cs typeface="+mn-lt"/>
              </a:rPr>
              <a:t>as</a:t>
            </a:r>
            <a:r>
              <a:rPr lang="de" sz="1600" smtClean="0">
                <a:latin typeface="Times New Roman"/>
                <a:ea typeface="+mn-lt"/>
                <a:cs typeface="+mn-lt"/>
              </a:rPr>
              <a:t> </a:t>
            </a:r>
            <a:r>
              <a:rPr lang="de" sz="1600" dirty="0">
                <a:latin typeface="Times New Roman"/>
                <a:ea typeface="+mn-lt"/>
                <a:cs typeface="+mn-lt"/>
              </a:rPr>
              <a:t>Gefüge-struktura</a:t>
            </a:r>
            <a:endParaRPr lang="de" sz="1600" dirty="0">
              <a:latin typeface="Times New Roman"/>
              <a:cs typeface="Times New Roman"/>
            </a:endParaRPr>
          </a:p>
          <a:p>
            <a:r>
              <a:rPr lang="pl-PL" sz="1600" dirty="0">
                <a:latin typeface="Times New Roman"/>
                <a:ea typeface="+mn-lt"/>
                <a:cs typeface="+mn-lt"/>
              </a:rPr>
              <a:t>w</a:t>
            </a:r>
            <a:r>
              <a:rPr lang="de" sz="1600" dirty="0" smtClean="0">
                <a:latin typeface="Times New Roman"/>
                <a:ea typeface="+mn-lt"/>
                <a:cs typeface="+mn-lt"/>
              </a:rPr>
              <a:t>esentlich-kluczowy</a:t>
            </a:r>
            <a:endParaRPr lang="de" sz="1600" dirty="0">
              <a:latin typeface="Times New Roman"/>
              <a:cs typeface="Times New Roman"/>
            </a:endParaRPr>
          </a:p>
          <a:p>
            <a:r>
              <a:rPr lang="pl-PL" sz="1600" dirty="0" smtClean="0">
                <a:latin typeface="Times New Roman"/>
                <a:ea typeface="+mn-lt"/>
                <a:cs typeface="+mn-lt"/>
              </a:rPr>
              <a:t>(der)</a:t>
            </a:r>
            <a:r>
              <a:rPr lang="de" sz="1600" dirty="0" smtClean="0">
                <a:latin typeface="Times New Roman"/>
                <a:ea typeface="+mn-lt"/>
                <a:cs typeface="+mn-lt"/>
              </a:rPr>
              <a:t>Rat </a:t>
            </a:r>
            <a:r>
              <a:rPr lang="de" sz="1600" dirty="0">
                <a:latin typeface="Times New Roman"/>
                <a:ea typeface="+mn-lt"/>
                <a:cs typeface="+mn-lt"/>
              </a:rPr>
              <a:t>der Europaischen </a:t>
            </a:r>
            <a:r>
              <a:rPr lang="de" sz="1600" dirty="0" smtClean="0">
                <a:latin typeface="Times New Roman"/>
                <a:ea typeface="+mn-lt"/>
                <a:cs typeface="+mn-lt"/>
              </a:rPr>
              <a:t>Union-</a:t>
            </a:r>
            <a:r>
              <a:rPr lang="pl-PL" sz="1600" dirty="0" smtClean="0">
                <a:latin typeface="Times New Roman"/>
                <a:ea typeface="+mn-lt"/>
                <a:cs typeface="+mn-lt"/>
              </a:rPr>
              <a:t>R</a:t>
            </a:r>
            <a:r>
              <a:rPr lang="de" sz="1600" dirty="0" smtClean="0">
                <a:latin typeface="Times New Roman"/>
                <a:ea typeface="+mn-lt"/>
                <a:cs typeface="+mn-lt"/>
              </a:rPr>
              <a:t>ada </a:t>
            </a:r>
            <a:r>
              <a:rPr lang="de" sz="1600" dirty="0">
                <a:latin typeface="Times New Roman"/>
                <a:ea typeface="+mn-lt"/>
                <a:cs typeface="+mn-lt"/>
              </a:rPr>
              <a:t>Unii Europejskiej</a:t>
            </a:r>
            <a:endParaRPr lang="de" sz="1600" dirty="0">
              <a:latin typeface="Times New Roman"/>
              <a:cs typeface="Times New Roman"/>
            </a:endParaRPr>
          </a:p>
          <a:p>
            <a:r>
              <a:rPr lang="de" sz="1600" dirty="0" smtClean="0">
                <a:latin typeface="Times New Roman"/>
                <a:ea typeface="+mn-lt"/>
                <a:cs typeface="+mn-lt"/>
              </a:rPr>
              <a:t>d</a:t>
            </a:r>
            <a:r>
              <a:rPr lang="pl-PL" sz="1600" dirty="0" err="1" smtClean="0">
                <a:latin typeface="Times New Roman"/>
                <a:ea typeface="+mn-lt"/>
                <a:cs typeface="+mn-lt"/>
              </a:rPr>
              <a:t>ie</a:t>
            </a:r>
            <a:r>
              <a:rPr lang="de" sz="1600" dirty="0" smtClean="0">
                <a:latin typeface="Times New Roman"/>
                <a:ea typeface="+mn-lt"/>
                <a:cs typeface="+mn-lt"/>
              </a:rPr>
              <a:t> Auflösung-roz</a:t>
            </a:r>
            <a:r>
              <a:rPr lang="pl-PL" sz="1600" dirty="0" smtClean="0">
                <a:latin typeface="Times New Roman"/>
                <a:ea typeface="+mn-lt"/>
                <a:cs typeface="+mn-lt"/>
              </a:rPr>
              <a:t>wiązanie( w </a:t>
            </a:r>
            <a:r>
              <a:rPr lang="pl-PL" sz="1600" dirty="0" err="1" smtClean="0">
                <a:latin typeface="Times New Roman"/>
                <a:ea typeface="+mn-lt"/>
                <a:cs typeface="+mn-lt"/>
              </a:rPr>
              <a:t>zn</a:t>
            </a:r>
            <a:r>
              <a:rPr lang="pl-PL" sz="1600" dirty="0" smtClean="0">
                <a:latin typeface="Times New Roman"/>
                <a:ea typeface="+mn-lt"/>
                <a:cs typeface="+mn-lt"/>
              </a:rPr>
              <a:t>. </a:t>
            </a:r>
            <a:r>
              <a:rPr lang="pl-PL" sz="1600" dirty="0">
                <a:latin typeface="Times New Roman"/>
                <a:ea typeface="+mn-lt"/>
                <a:cs typeface="+mn-lt"/>
              </a:rPr>
              <a:t>l</a:t>
            </a:r>
            <a:r>
              <a:rPr lang="pl-PL" sz="1600" dirty="0" smtClean="0">
                <a:latin typeface="Times New Roman"/>
                <a:ea typeface="+mn-lt"/>
                <a:cs typeface="+mn-lt"/>
              </a:rPr>
              <a:t>ikwidacja)</a:t>
            </a:r>
            <a:endParaRPr lang="de" sz="1600" dirty="0">
              <a:latin typeface="Times New Roman"/>
              <a:cs typeface="Times New Roman"/>
            </a:endParaRPr>
          </a:p>
          <a:p>
            <a:r>
              <a:rPr lang="de" sz="1600" dirty="0" smtClean="0">
                <a:latin typeface="Times New Roman"/>
                <a:ea typeface="+mn-lt"/>
                <a:cs typeface="+mn-lt"/>
              </a:rPr>
              <a:t>beschleunigen-przy</a:t>
            </a:r>
            <a:r>
              <a:rPr lang="pl-PL" sz="1600" dirty="0" smtClean="0">
                <a:latin typeface="Times New Roman"/>
                <a:ea typeface="+mn-lt"/>
                <a:cs typeface="+mn-lt"/>
              </a:rPr>
              <a:t>s</a:t>
            </a:r>
            <a:r>
              <a:rPr lang="de" sz="1600" dirty="0" smtClean="0">
                <a:latin typeface="Times New Roman"/>
                <a:ea typeface="+mn-lt"/>
                <a:cs typeface="+mn-lt"/>
              </a:rPr>
              <a:t>pieszyć</a:t>
            </a:r>
            <a:endParaRPr lang="de" sz="1600" dirty="0">
              <a:latin typeface="Times New Roman"/>
              <a:cs typeface="Times New Roman"/>
            </a:endParaRPr>
          </a:p>
          <a:p>
            <a:endParaRPr lang="pl-PL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9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=""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FA8FCF1-9739-ED40-B34D-A7221E07C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08" y="725533"/>
            <a:ext cx="4650631" cy="126898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de" sz="2800" dirty="0">
                <a:latin typeface="Times New Roman"/>
                <a:cs typeface="Times New Roman"/>
              </a:rPr>
              <a:t>Grundlegende Informationen über die EU</a:t>
            </a:r>
            <a:endParaRPr lang="pl-PL" sz="2800" dirty="0">
              <a:latin typeface="Times New Roman"/>
              <a:cs typeface="Times New Roman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9C908B33-2CCC-8078-4EE1-FEEB2D3DC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54" y="2160016"/>
            <a:ext cx="5917754" cy="380565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" sz="1800" dirty="0">
                <a:latin typeface="Times New Roman"/>
                <a:ea typeface="+mn-lt"/>
                <a:cs typeface="+mn-lt"/>
              </a:rPr>
              <a:t>Die Europäische Union (EU) ist ein Staatenverbund aus 27 europäischen Staaten. </a:t>
            </a:r>
            <a:endParaRPr lang="pl-PL" sz="1800" dirty="0" smtClean="0">
              <a:latin typeface="Times New Roman"/>
              <a:ea typeface="+mn-lt"/>
              <a:cs typeface="+mn-lt"/>
            </a:endParaRPr>
          </a:p>
          <a:p>
            <a:r>
              <a:rPr lang="de" sz="1800" dirty="0" smtClean="0">
                <a:latin typeface="Times New Roman"/>
                <a:ea typeface="+mn-lt"/>
                <a:cs typeface="+mn-lt"/>
              </a:rPr>
              <a:t>Außerhalb </a:t>
            </a:r>
            <a:r>
              <a:rPr lang="de" sz="1800" dirty="0">
                <a:latin typeface="Times New Roman"/>
                <a:ea typeface="+mn-lt"/>
                <a:cs typeface="+mn-lt"/>
              </a:rPr>
              <a:t>des geographischen Europas umfasst die EU die Republik Zypern und einige Überseegebiete. </a:t>
            </a:r>
            <a:endParaRPr lang="pl-PL" sz="1800" dirty="0" smtClean="0">
              <a:latin typeface="Times New Roman"/>
              <a:ea typeface="+mn-lt"/>
              <a:cs typeface="+mn-lt"/>
            </a:endParaRPr>
          </a:p>
          <a:p>
            <a:r>
              <a:rPr lang="de" sz="1800" dirty="0" smtClean="0">
                <a:latin typeface="Times New Roman"/>
                <a:ea typeface="+mn-lt"/>
                <a:cs typeface="+mn-lt"/>
              </a:rPr>
              <a:t>Sie </a:t>
            </a:r>
            <a:r>
              <a:rPr lang="de" sz="1800" dirty="0">
                <a:latin typeface="Times New Roman"/>
                <a:ea typeface="+mn-lt"/>
                <a:cs typeface="+mn-lt"/>
              </a:rPr>
              <a:t>hat insgesamt etwa 450 Millionen Einwohner. </a:t>
            </a:r>
            <a:endParaRPr lang="de" sz="1800" b="1" dirty="0">
              <a:latin typeface="Times New Roman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1F6917ED-0F62-D4D2-11B1-C173BF1D47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03" r="13196" b="-1"/>
          <a:stretch/>
        </p:blipFill>
        <p:spPr>
          <a:xfrm>
            <a:off x="6484006" y="681645"/>
            <a:ext cx="5053103" cy="442318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0D40C408-1C95-CC45-87A7-61CE8B1F93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29" name="Freeform 22">
              <a:extLst>
                <a:ext uri="{FF2B5EF4-FFF2-40B4-BE49-F238E27FC236}">
                  <a16:creationId xmlns="" xmlns:a16="http://schemas.microsoft.com/office/drawing/2014/main" id="{064C34AA-742A-4849-8CD3-EBD627656C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="" xmlns:a16="http://schemas.microsoft.com/office/drawing/2014/main" id="{EC6ED33D-9A7B-5247-BA45-456AE5F3B4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="" xmlns:a16="http://schemas.microsoft.com/office/drawing/2014/main" id="{143DF02F-6797-8A48-8141-360A16A5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="" xmlns:a16="http://schemas.microsoft.com/office/drawing/2014/main" id="{FDD14875-9EDB-984E-9EDE-3C3A422D96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583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D8ED22D-C4D3-1F7D-7C24-D7EBFEF2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" dirty="0">
                <a:latin typeface="Times New Roman"/>
                <a:cs typeface="Times New Roman"/>
              </a:rPr>
              <a:t>Politisches System</a:t>
            </a:r>
            <a:endParaRPr lang="pl-PL" dirty="0">
              <a:latin typeface="Times New Roman"/>
              <a:cs typeface="Times New Roman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8250E64-3145-A64C-3975-C9DC40171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" sz="1800" dirty="0">
                <a:latin typeface="Times New Roman"/>
                <a:ea typeface="+mn-lt"/>
                <a:cs typeface="+mn-lt"/>
              </a:rPr>
              <a:t>Das politische System der EU, das sich im Zuge der europäischen Integration herausgebildet hat, basiert auf </a:t>
            </a:r>
            <a:endParaRPr lang="pl-PL" sz="1800" dirty="0" smtClean="0">
              <a:latin typeface="Times New Roman"/>
              <a:ea typeface="+mn-lt"/>
              <a:cs typeface="+mn-lt"/>
            </a:endParaRPr>
          </a:p>
          <a:p>
            <a:pPr marL="0" indent="0">
              <a:buNone/>
            </a:pPr>
            <a:endParaRPr lang="pl-PL" sz="1800" dirty="0" smtClean="0">
              <a:latin typeface="Times New Roman"/>
              <a:ea typeface="+mn-lt"/>
              <a:cs typeface="+mn-lt"/>
            </a:endParaRPr>
          </a:p>
          <a:p>
            <a:r>
              <a:rPr lang="de" sz="1800" dirty="0" smtClean="0">
                <a:latin typeface="Times New Roman"/>
                <a:ea typeface="+mn-lt"/>
                <a:cs typeface="+mn-lt"/>
              </a:rPr>
              <a:t>dem</a:t>
            </a:r>
            <a:r>
              <a:rPr lang="de" sz="1800" dirty="0">
                <a:latin typeface="Times New Roman"/>
                <a:ea typeface="+mn-lt"/>
                <a:cs typeface="+mn-lt"/>
              </a:rPr>
              <a:t> </a:t>
            </a:r>
            <a:r>
              <a:rPr lang="de" sz="1800" b="1" dirty="0">
                <a:latin typeface="Times New Roman"/>
                <a:ea typeface="+mn-lt"/>
                <a:cs typeface="+mn-lt"/>
              </a:rPr>
              <a:t>Vertrag über die Europäische Union</a:t>
            </a:r>
            <a:r>
              <a:rPr lang="de" sz="1800" dirty="0">
                <a:latin typeface="Times New Roman"/>
                <a:ea typeface="+mn-lt"/>
                <a:cs typeface="+mn-lt"/>
              </a:rPr>
              <a:t> und </a:t>
            </a:r>
            <a:endParaRPr lang="pl-PL" sz="1800" dirty="0" smtClean="0">
              <a:latin typeface="Times New Roman"/>
              <a:ea typeface="+mn-lt"/>
              <a:cs typeface="+mn-lt"/>
            </a:endParaRPr>
          </a:p>
          <a:p>
            <a:r>
              <a:rPr lang="de" sz="1800" dirty="0" smtClean="0">
                <a:latin typeface="Times New Roman"/>
                <a:ea typeface="+mn-lt"/>
                <a:cs typeface="+mn-lt"/>
              </a:rPr>
              <a:t>dem</a:t>
            </a:r>
            <a:r>
              <a:rPr lang="de" sz="1800" dirty="0">
                <a:latin typeface="Times New Roman"/>
                <a:ea typeface="+mn-lt"/>
                <a:cs typeface="+mn-lt"/>
              </a:rPr>
              <a:t> </a:t>
            </a:r>
            <a:r>
              <a:rPr lang="de" sz="1800" b="1" dirty="0">
                <a:latin typeface="Times New Roman"/>
                <a:ea typeface="+mn-lt"/>
                <a:cs typeface="+mn-lt"/>
              </a:rPr>
              <a:t>Vertrag über die Arbeitsweise der Europäischen Union. </a:t>
            </a:r>
            <a:endParaRPr lang="pl-PL" sz="1800" b="1" dirty="0" smtClean="0">
              <a:latin typeface="Times New Roman"/>
              <a:ea typeface="+mn-lt"/>
              <a:cs typeface="+mn-lt"/>
            </a:endParaRPr>
          </a:p>
          <a:p>
            <a:endParaRPr lang="pl-PL" sz="1800" b="1" dirty="0" smtClean="0">
              <a:latin typeface="Times New Roman"/>
              <a:ea typeface="+mn-lt"/>
              <a:cs typeface="+mn-lt"/>
            </a:endParaRPr>
          </a:p>
          <a:p>
            <a:pPr marL="0" indent="0">
              <a:buNone/>
            </a:pPr>
            <a:r>
              <a:rPr lang="de" sz="1800" dirty="0" smtClean="0">
                <a:latin typeface="Times New Roman"/>
                <a:ea typeface="+mn-lt"/>
                <a:cs typeface="+mn-lt"/>
              </a:rPr>
              <a:t>Es </a:t>
            </a:r>
            <a:r>
              <a:rPr lang="de" sz="1800" dirty="0">
                <a:latin typeface="Times New Roman"/>
                <a:ea typeface="+mn-lt"/>
                <a:cs typeface="+mn-lt"/>
              </a:rPr>
              <a:t>enthält sowohl </a:t>
            </a:r>
            <a:r>
              <a:rPr lang="de" sz="1800" b="1" dirty="0">
                <a:latin typeface="Times New Roman"/>
                <a:ea typeface="+mn-lt"/>
                <a:cs typeface="+mn-lt"/>
              </a:rPr>
              <a:t>überstaatliche</a:t>
            </a:r>
            <a:r>
              <a:rPr lang="de" sz="1800" dirty="0">
                <a:latin typeface="Times New Roman"/>
                <a:ea typeface="+mn-lt"/>
                <a:cs typeface="+mn-lt"/>
              </a:rPr>
              <a:t> als auch </a:t>
            </a:r>
            <a:r>
              <a:rPr lang="de" sz="1800" b="1" dirty="0">
                <a:latin typeface="Times New Roman"/>
                <a:ea typeface="+mn-lt"/>
                <a:cs typeface="+mn-lt"/>
              </a:rPr>
              <a:t>zwischenstaatliche</a:t>
            </a:r>
            <a:r>
              <a:rPr lang="de" sz="1800" dirty="0">
                <a:latin typeface="Times New Roman"/>
                <a:ea typeface="+mn-lt"/>
                <a:cs typeface="+mn-lt"/>
              </a:rPr>
              <a:t> Elemente.  </a:t>
            </a:r>
            <a:endParaRPr lang="pl-PL" sz="1800" i="1" dirty="0">
              <a:latin typeface="Times New Roman"/>
              <a:cs typeface="Times New Roman"/>
            </a:endParaRPr>
          </a:p>
          <a:p>
            <a:endParaRPr lang="pl-PL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353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FBF9356-9798-1D48-74A9-91DAA0F71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Ursprünge der Europäischen Union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6B28F73-8310-D347-E752-0EBB41D83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" sz="1800" dirty="0">
                <a:latin typeface="Times New Roman"/>
                <a:ea typeface="+mn-lt"/>
                <a:cs typeface="+mn-lt"/>
              </a:rPr>
              <a:t>Die Anfänge der EU gehen auf die 1950er-Jahre zurück, als zunächst sechs Staaten die Europäische Wirtschaftsgemeinschaft (EWG) gründeten. </a:t>
            </a:r>
            <a:endParaRPr lang="pl-PL" sz="1800" dirty="0" smtClean="0">
              <a:latin typeface="Times New Roman"/>
              <a:ea typeface="+mn-lt"/>
              <a:cs typeface="+mn-lt"/>
            </a:endParaRPr>
          </a:p>
          <a:p>
            <a:pPr marL="0" indent="0">
              <a:buNone/>
            </a:pPr>
            <a:endParaRPr lang="pl-PL" sz="1800" dirty="0" smtClean="0">
              <a:latin typeface="Times New Roman"/>
              <a:ea typeface="+mn-lt"/>
              <a:cs typeface="+mn-lt"/>
            </a:endParaRPr>
          </a:p>
          <a:p>
            <a:r>
              <a:rPr lang="de" sz="1800" dirty="0" smtClean="0">
                <a:latin typeface="Times New Roman"/>
                <a:ea typeface="+mn-lt"/>
                <a:cs typeface="+mn-lt"/>
              </a:rPr>
              <a:t>Eine </a:t>
            </a:r>
            <a:r>
              <a:rPr lang="de" sz="1800" dirty="0">
                <a:latin typeface="Times New Roman"/>
                <a:ea typeface="+mn-lt"/>
                <a:cs typeface="+mn-lt"/>
              </a:rPr>
              <a:t>gezielte wirtschaftliche Verflechtung </a:t>
            </a:r>
            <a:r>
              <a:rPr lang="de" sz="1800" b="1" dirty="0">
                <a:latin typeface="Times New Roman"/>
                <a:ea typeface="+mn-lt"/>
                <a:cs typeface="+mn-lt"/>
              </a:rPr>
              <a:t>sollte </a:t>
            </a:r>
            <a:endParaRPr lang="pl-PL" sz="1800" b="1" dirty="0" smtClean="0">
              <a:latin typeface="Times New Roman"/>
              <a:ea typeface="+mn-lt"/>
              <a:cs typeface="+mn-lt"/>
            </a:endParaRPr>
          </a:p>
          <a:p>
            <a:pPr marL="0" indent="0">
              <a:buNone/>
            </a:pPr>
            <a:endParaRPr lang="pl-PL" sz="1800" dirty="0" smtClean="0">
              <a:latin typeface="Times New Roman"/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800" dirty="0">
                <a:latin typeface="Times New Roman"/>
                <a:ea typeface="+mn-lt"/>
                <a:cs typeface="+mn-lt"/>
              </a:rPr>
              <a:t>-</a:t>
            </a:r>
            <a:r>
              <a:rPr lang="de" sz="1800" dirty="0" smtClean="0">
                <a:latin typeface="Times New Roman"/>
                <a:ea typeface="+mn-lt"/>
                <a:cs typeface="+mn-lt"/>
              </a:rPr>
              <a:t>militärische </a:t>
            </a:r>
            <a:r>
              <a:rPr lang="de" sz="1800" dirty="0">
                <a:latin typeface="Times New Roman"/>
                <a:ea typeface="+mn-lt"/>
                <a:cs typeface="+mn-lt"/>
              </a:rPr>
              <a:t>Konflikte für die Zukunft </a:t>
            </a:r>
            <a:r>
              <a:rPr lang="de" sz="1800" b="1" dirty="0">
                <a:latin typeface="Times New Roman"/>
                <a:ea typeface="+mn-lt"/>
                <a:cs typeface="+mn-lt"/>
              </a:rPr>
              <a:t>verhindern</a:t>
            </a:r>
            <a:r>
              <a:rPr lang="de" sz="1800" dirty="0">
                <a:latin typeface="Times New Roman"/>
                <a:ea typeface="+mn-lt"/>
                <a:cs typeface="+mn-lt"/>
              </a:rPr>
              <a:t> und </a:t>
            </a:r>
            <a:endParaRPr lang="pl-PL" sz="1800" dirty="0" smtClean="0">
              <a:latin typeface="Times New Roman"/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800" dirty="0">
                <a:latin typeface="Times New Roman"/>
                <a:ea typeface="+mn-lt"/>
                <a:cs typeface="+mn-lt"/>
              </a:rPr>
              <a:t>-</a:t>
            </a:r>
            <a:r>
              <a:rPr lang="de" sz="1800" dirty="0" smtClean="0">
                <a:latin typeface="Times New Roman"/>
                <a:ea typeface="+mn-lt"/>
                <a:cs typeface="+mn-lt"/>
              </a:rPr>
              <a:t>durch </a:t>
            </a:r>
            <a:r>
              <a:rPr lang="de" sz="1800" dirty="0">
                <a:latin typeface="Times New Roman"/>
                <a:ea typeface="+mn-lt"/>
                <a:cs typeface="+mn-lt"/>
              </a:rPr>
              <a:t>den größeren Markt das Wirtschaftswachstum </a:t>
            </a:r>
            <a:r>
              <a:rPr lang="de" sz="1800" b="1" dirty="0">
                <a:latin typeface="Times New Roman"/>
                <a:ea typeface="+mn-lt"/>
                <a:cs typeface="+mn-lt"/>
              </a:rPr>
              <a:t>beschleunigen </a:t>
            </a:r>
            <a:endParaRPr lang="pl-PL" sz="1800" b="1" dirty="0" smtClean="0">
              <a:latin typeface="Times New Roman"/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800" dirty="0">
                <a:latin typeface="Times New Roman"/>
                <a:ea typeface="+mn-lt"/>
                <a:cs typeface="+mn-lt"/>
              </a:rPr>
              <a:t>-</a:t>
            </a:r>
            <a:r>
              <a:rPr lang="de" sz="1800" dirty="0" smtClean="0">
                <a:latin typeface="Times New Roman"/>
                <a:ea typeface="+mn-lt"/>
                <a:cs typeface="+mn-lt"/>
              </a:rPr>
              <a:t>und </a:t>
            </a:r>
            <a:r>
              <a:rPr lang="de" sz="1800" dirty="0">
                <a:latin typeface="Times New Roman"/>
                <a:ea typeface="+mn-lt"/>
                <a:cs typeface="+mn-lt"/>
              </a:rPr>
              <a:t>damit den Wohlstand der Bürger </a:t>
            </a:r>
            <a:r>
              <a:rPr lang="de" sz="1800" b="1" dirty="0">
                <a:latin typeface="Times New Roman"/>
                <a:ea typeface="+mn-lt"/>
                <a:cs typeface="+mn-lt"/>
              </a:rPr>
              <a:t>steigern</a:t>
            </a:r>
            <a:r>
              <a:rPr lang="de" sz="1800" dirty="0">
                <a:latin typeface="Times New Roman"/>
                <a:ea typeface="+mn-lt"/>
                <a:cs typeface="+mn-lt"/>
              </a:rPr>
              <a:t>. </a:t>
            </a:r>
            <a:endParaRPr lang="pl-PL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38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=""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436EAAA-EAEE-0671-1FCC-4204F5FA8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6413166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dirty="0" err="1">
                <a:latin typeface="Times New Roman"/>
                <a:ea typeface="+mj-lt"/>
                <a:cs typeface="+mj-lt"/>
              </a:rPr>
              <a:t>Vertrag</a:t>
            </a:r>
            <a:r>
              <a:rPr lang="pl-PL" dirty="0">
                <a:latin typeface="Times New Roman"/>
                <a:ea typeface="+mj-lt"/>
                <a:cs typeface="+mj-lt"/>
              </a:rPr>
              <a:t> von </a:t>
            </a:r>
            <a:r>
              <a:rPr lang="pl-PL" dirty="0" err="1">
                <a:latin typeface="Times New Roman"/>
                <a:ea typeface="+mj-lt"/>
                <a:cs typeface="+mj-lt"/>
              </a:rPr>
              <a:t>Maastricht</a:t>
            </a:r>
            <a:endParaRPr lang="pl-PL" dirty="0" err="1">
              <a:latin typeface="Times New Roman"/>
            </a:endParaRPr>
          </a:p>
        </p:txBody>
      </p:sp>
      <p:sp>
        <p:nvSpPr>
          <p:cNvPr id="61" name="Symbol zastępczy zawartości 2">
            <a:extLst>
              <a:ext uri="{FF2B5EF4-FFF2-40B4-BE49-F238E27FC236}">
                <a16:creationId xmlns="" xmlns:a16="http://schemas.microsoft.com/office/drawing/2014/main" id="{7BE7E387-57FB-38CF-26BC-A6A9239AC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77880"/>
            <a:ext cx="6999105" cy="358334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" sz="1800" dirty="0">
                <a:latin typeface="Times New Roman"/>
                <a:ea typeface="+mn-lt"/>
                <a:cs typeface="+mn-lt"/>
              </a:rPr>
              <a:t>Mit dem Vertrag von Maastricht wurde 1992 die Europäische Union gegründet, die damit Zuständigkeiten in nichtwirtschaftlichen Politikbereichen bekam. </a:t>
            </a:r>
            <a:endParaRPr lang="pl-PL" sz="1800" dirty="0" smtClean="0">
              <a:latin typeface="Times New Roman"/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de" sz="1800" dirty="0" smtClean="0">
                <a:latin typeface="Times New Roman"/>
                <a:ea typeface="+mn-lt"/>
                <a:cs typeface="+mn-lt"/>
              </a:rPr>
              <a:t>In </a:t>
            </a:r>
            <a:r>
              <a:rPr lang="de" sz="1800" dirty="0">
                <a:latin typeface="Times New Roman"/>
                <a:ea typeface="+mn-lt"/>
                <a:cs typeface="+mn-lt"/>
              </a:rPr>
              <a:t>mehreren Reformverträgen, zuletzt im Vertrag von Lissabon, </a:t>
            </a:r>
            <a:endParaRPr lang="pl-PL" sz="1800" dirty="0" smtClean="0">
              <a:latin typeface="Times New Roman"/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" sz="1800" dirty="0" smtClean="0">
                <a:latin typeface="Times New Roman"/>
                <a:ea typeface="+mn-lt"/>
                <a:cs typeface="+mn-lt"/>
              </a:rPr>
              <a:t>wurden </a:t>
            </a:r>
            <a:r>
              <a:rPr lang="de" sz="1800" dirty="0">
                <a:latin typeface="Times New Roman"/>
                <a:ea typeface="+mn-lt"/>
                <a:cs typeface="+mn-lt"/>
              </a:rPr>
              <a:t>die überstaatlichen Zuständigkeiten der EU ausgebaut </a:t>
            </a:r>
            <a:endParaRPr lang="pl-PL" sz="1800" dirty="0">
              <a:latin typeface="Times New Roman"/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" sz="1800" dirty="0" smtClean="0">
                <a:latin typeface="Times New Roman"/>
                <a:ea typeface="+mn-lt"/>
                <a:cs typeface="+mn-lt"/>
              </a:rPr>
              <a:t>und </a:t>
            </a:r>
            <a:endParaRPr lang="pl-PL" sz="1800" dirty="0" smtClean="0">
              <a:latin typeface="Times New Roman"/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de" sz="1800" dirty="0" smtClean="0">
                <a:latin typeface="Times New Roman"/>
                <a:ea typeface="+mn-lt"/>
                <a:cs typeface="+mn-lt"/>
              </a:rPr>
              <a:t>die </a:t>
            </a:r>
            <a:r>
              <a:rPr lang="de" sz="1800" dirty="0">
                <a:latin typeface="Times New Roman"/>
                <a:ea typeface="+mn-lt"/>
                <a:cs typeface="+mn-lt"/>
              </a:rPr>
              <a:t>demokratische Verankerung der politischen </a:t>
            </a:r>
            <a:endParaRPr lang="pl-PL" sz="1800" dirty="0" smtClean="0">
              <a:latin typeface="Times New Roman"/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" sz="1800" dirty="0" smtClean="0">
                <a:latin typeface="Times New Roman"/>
                <a:ea typeface="+mn-lt"/>
                <a:cs typeface="+mn-lt"/>
              </a:rPr>
              <a:t>Entscheidungsprozesse </a:t>
            </a:r>
            <a:r>
              <a:rPr lang="de" sz="1800" dirty="0">
                <a:latin typeface="Times New Roman"/>
                <a:ea typeface="+mn-lt"/>
                <a:cs typeface="+mn-lt"/>
              </a:rPr>
              <a:t>auf Unionsebene nachgebessert.</a:t>
            </a:r>
            <a:endParaRPr lang="pl-PL" sz="1800" dirty="0">
              <a:latin typeface="Times New Roman"/>
              <a:ea typeface="+mn-lt"/>
              <a:cs typeface="+mn-lt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A6B8E30F-B99D-4646-9EF5-E882312911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72" name="Oval 71">
              <a:extLst>
                <a:ext uri="{FF2B5EF4-FFF2-40B4-BE49-F238E27FC236}">
                  <a16:creationId xmlns="" xmlns:a16="http://schemas.microsoft.com/office/drawing/2014/main" id="{A1C049F8-6165-664F-BADB-1D3E160D8B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35">
              <a:extLst>
                <a:ext uri="{FF2B5EF4-FFF2-40B4-BE49-F238E27FC236}">
                  <a16:creationId xmlns="" xmlns:a16="http://schemas.microsoft.com/office/drawing/2014/main" id="{2E4AA6C4-5F76-644E-AC9E-49DAAAE1A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Freeform 36">
              <a:extLst>
                <a:ext uri="{FF2B5EF4-FFF2-40B4-BE49-F238E27FC236}">
                  <a16:creationId xmlns="" xmlns:a16="http://schemas.microsoft.com/office/drawing/2014/main" id="{D0F1BCD1-5174-9442-BC14-098FC8F28B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="" xmlns:a16="http://schemas.microsoft.com/office/drawing/2014/main" id="{7C38B8C2-7FF9-B545-9383-9D2F10BD05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="" xmlns:a16="http://schemas.microsoft.com/office/drawing/2014/main" id="{93FAB827-9785-0646-88AC-6BAB2FF0FC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B5964466-BB35-554E-96AB-6C03B29122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65">
              <a:extLst>
                <a:ext uri="{FF2B5EF4-FFF2-40B4-BE49-F238E27FC236}">
                  <a16:creationId xmlns="" xmlns:a16="http://schemas.microsoft.com/office/drawing/2014/main" id="{581755C1-0C03-D548-A87C-5D91A00D8E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66">
              <a:extLst>
                <a:ext uri="{FF2B5EF4-FFF2-40B4-BE49-F238E27FC236}">
                  <a16:creationId xmlns="" xmlns:a16="http://schemas.microsoft.com/office/drawing/2014/main" id="{9CE6EA07-B7C1-7E40-B170-85C1AE7CD1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="" xmlns:a16="http://schemas.microsoft.com/office/drawing/2014/main" id="{482C64DB-7165-BA4D-B240-B831F7326A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="" xmlns:a16="http://schemas.microsoft.com/office/drawing/2014/main" id="{8185AC8F-33E2-6F45-BB99-45AB0771E2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3FE600A1-9FA9-7D44-B151-6D85236CA5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="" xmlns:a16="http://schemas.microsoft.com/office/drawing/2014/main" id="{BB8B046A-AEB0-9A43-97BF-9D01EFB101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71">
              <a:extLst>
                <a:ext uri="{FF2B5EF4-FFF2-40B4-BE49-F238E27FC236}">
                  <a16:creationId xmlns="" xmlns:a16="http://schemas.microsoft.com/office/drawing/2014/main" id="{793800D8-E4A7-D744-AA8A-394F662113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Freeform 72">
              <a:extLst>
                <a:ext uri="{FF2B5EF4-FFF2-40B4-BE49-F238E27FC236}">
                  <a16:creationId xmlns="" xmlns:a16="http://schemas.microsoft.com/office/drawing/2014/main" id="{8FAF8097-8120-3F48-B883-BACD6450D1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="" xmlns:a16="http://schemas.microsoft.com/office/drawing/2014/main" id="{E2640769-9D0C-714C-B41F-F0AF3CB087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="" xmlns:a16="http://schemas.microsoft.com/office/drawing/2014/main" id="{5AC7D7C4-C7E0-BE49-B797-AB72BC5414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="" xmlns:a16="http://schemas.microsoft.com/office/drawing/2014/main" id="{C127D504-2340-9144-A0C0-BC4BBEA09D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76">
              <a:extLst>
                <a:ext uri="{FF2B5EF4-FFF2-40B4-BE49-F238E27FC236}">
                  <a16:creationId xmlns="" xmlns:a16="http://schemas.microsoft.com/office/drawing/2014/main" id="{8266C3BD-4E61-0646-9AA7-5CB786EC27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Freeform 77">
              <a:extLst>
                <a:ext uri="{FF2B5EF4-FFF2-40B4-BE49-F238E27FC236}">
                  <a16:creationId xmlns="" xmlns:a16="http://schemas.microsoft.com/office/drawing/2014/main" id="{8AEAEE9B-E0B2-D14E-87FD-388F8C496A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Freeform 78">
              <a:extLst>
                <a:ext uri="{FF2B5EF4-FFF2-40B4-BE49-F238E27FC236}">
                  <a16:creationId xmlns="" xmlns:a16="http://schemas.microsoft.com/office/drawing/2014/main" id="{1E54CFED-A4D5-7C47-AB58-4F813D231C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 79">
              <a:extLst>
                <a:ext uri="{FF2B5EF4-FFF2-40B4-BE49-F238E27FC236}">
                  <a16:creationId xmlns="" xmlns:a16="http://schemas.microsoft.com/office/drawing/2014/main" id="{FF46DF3B-97DE-804E-9D8F-E9A00C5953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Freeform 80">
              <a:extLst>
                <a:ext uri="{FF2B5EF4-FFF2-40B4-BE49-F238E27FC236}">
                  <a16:creationId xmlns="" xmlns:a16="http://schemas.microsoft.com/office/drawing/2014/main" id="{44486747-B3FE-184E-912A-43A38A3AC2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Freeform 81">
              <a:extLst>
                <a:ext uri="{FF2B5EF4-FFF2-40B4-BE49-F238E27FC236}">
                  <a16:creationId xmlns="" xmlns:a16="http://schemas.microsoft.com/office/drawing/2014/main" id="{CB033255-FCDE-3345-AD92-D9BC51A26B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Freeform 82">
              <a:extLst>
                <a:ext uri="{FF2B5EF4-FFF2-40B4-BE49-F238E27FC236}">
                  <a16:creationId xmlns="" xmlns:a16="http://schemas.microsoft.com/office/drawing/2014/main" id="{97033299-E214-9A47-95E6-703624E27C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94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28">
            <a:extLst>
              <a:ext uri="{FF2B5EF4-FFF2-40B4-BE49-F238E27FC236}">
                <a16:creationId xmlns=""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30">
            <a:extLst>
              <a:ext uri="{FF2B5EF4-FFF2-40B4-BE49-F238E27FC236}">
                <a16:creationId xmlns="" xmlns:a16="http://schemas.microsoft.com/office/drawing/2014/main" id="{D77D276D-CA9B-9446-A765-86D888D1FA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361373" y="0"/>
            <a:ext cx="1901686" cy="4677439"/>
            <a:chOff x="10290315" y="0"/>
            <a:chExt cx="1901686" cy="4677439"/>
          </a:xfrm>
        </p:grpSpPr>
        <p:sp>
          <p:nvSpPr>
            <p:cNvPr id="32" name="Freeform 19">
              <a:extLst>
                <a:ext uri="{FF2B5EF4-FFF2-40B4-BE49-F238E27FC236}">
                  <a16:creationId xmlns="" xmlns:a16="http://schemas.microsoft.com/office/drawing/2014/main" id="{C0BB80D1-CF6D-BB4F-AD2B-49B9754521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 21">
              <a:extLst>
                <a:ext uri="{FF2B5EF4-FFF2-40B4-BE49-F238E27FC236}">
                  <a16:creationId xmlns="" xmlns:a16="http://schemas.microsoft.com/office/drawing/2014/main" id="{C6126A28-C746-C74A-912C-2C303EA361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23">
              <a:extLst>
                <a:ext uri="{FF2B5EF4-FFF2-40B4-BE49-F238E27FC236}">
                  <a16:creationId xmlns="" xmlns:a16="http://schemas.microsoft.com/office/drawing/2014/main" id="{AB3D858D-21A8-7D4F-8A5B-0CD82902F9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24">
              <a:extLst>
                <a:ext uri="{FF2B5EF4-FFF2-40B4-BE49-F238E27FC236}">
                  <a16:creationId xmlns="" xmlns:a16="http://schemas.microsoft.com/office/drawing/2014/main" id="{5335B45B-B169-4047-908E-14D1FEFACE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E0ABEA1-4942-CA2B-9A71-C8E492D2B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4133560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" sz="2800" dirty="0">
                <a:latin typeface="Times New Roman"/>
                <a:ea typeface="+mj-lt"/>
                <a:cs typeface="+mj-lt"/>
              </a:rPr>
              <a:t>Die gemeinsame Währung der Europäer</a:t>
            </a:r>
            <a:r>
              <a:rPr lang="pl-PL" sz="2800" b="0" dirty="0">
                <a:latin typeface="Times New Roman"/>
                <a:ea typeface="+mj-lt"/>
                <a:cs typeface="+mj-lt"/>
              </a:rPr>
              <a:t> </a:t>
            </a:r>
            <a:endParaRPr lang="pl-PL" sz="2800" dirty="0">
              <a:latin typeface="Times New Roman"/>
            </a:endParaRPr>
          </a:p>
        </p:txBody>
      </p:sp>
      <p:sp>
        <p:nvSpPr>
          <p:cNvPr id="22" name="Content Placeholder 7">
            <a:extLst>
              <a:ext uri="{FF2B5EF4-FFF2-40B4-BE49-F238E27FC236}">
                <a16:creationId xmlns="" xmlns:a16="http://schemas.microsoft.com/office/drawing/2014/main" id="{AACF982E-6DE3-FB8C-72E7-FA30E5B1D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160016"/>
            <a:ext cx="4133560" cy="36012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latin typeface="Times New Roman"/>
                <a:ea typeface="+mn-lt"/>
                <a:cs typeface="+mn-lt"/>
              </a:rPr>
              <a:t>Der Euro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ist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die </a:t>
            </a:r>
            <a:r>
              <a:rPr lang="en-US" sz="2000" b="1" dirty="0" err="1">
                <a:latin typeface="Times New Roman"/>
                <a:ea typeface="+mn-lt"/>
                <a:cs typeface="+mn-lt"/>
              </a:rPr>
              <a:t>offizielle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dirty="0" err="1">
                <a:latin typeface="Times New Roman"/>
                <a:ea typeface="+mn-lt"/>
                <a:cs typeface="+mn-lt"/>
              </a:rPr>
              <a:t>Währung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>
                <a:latin typeface="Times New Roman"/>
                <a:ea typeface="+mn-lt"/>
                <a:cs typeface="+mn-lt"/>
              </a:rPr>
              <a:t>von 19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Ländern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der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Europäischen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Union, </a:t>
            </a:r>
            <a:endParaRPr lang="pl-PL" sz="2000" dirty="0" smtClean="0">
              <a:latin typeface="Times New Roman"/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>
                <a:latin typeface="Times New Roman"/>
                <a:ea typeface="+mn-lt"/>
                <a:cs typeface="+mn-lt"/>
              </a:rPr>
              <a:t>die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zusammen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endParaRPr lang="pl-PL" sz="2000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latin typeface="Times New Roman"/>
                <a:ea typeface="+mn-lt"/>
                <a:cs typeface="+mn-lt"/>
              </a:rPr>
              <a:t>das 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Euro-</a:t>
            </a:r>
            <a:r>
              <a:rPr lang="en-US" sz="2000" b="1" dirty="0" err="1">
                <a:latin typeface="Times New Roman"/>
                <a:ea typeface="+mn-lt"/>
                <a:cs typeface="+mn-lt"/>
              </a:rPr>
              <a:t>Währungsgebiet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oder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die Eurozone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bilden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C6F98AF5-019A-7BDB-6DFE-96F0DC0B88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80" r="25206" b="2"/>
          <a:stretch/>
        </p:blipFill>
        <p:spPr>
          <a:xfrm>
            <a:off x="5264837" y="1"/>
            <a:ext cx="692716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0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1ED7D36-B4EE-B618-27EF-60CA3534F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0" dirty="0" err="1">
                <a:latin typeface="Times New Roman"/>
                <a:ea typeface="+mj-lt"/>
                <a:cs typeface="+mj-lt"/>
              </a:rPr>
              <a:t>Zum</a:t>
            </a:r>
            <a:r>
              <a:rPr lang="pl-PL" b="0" dirty="0">
                <a:latin typeface="Times New Roman"/>
                <a:ea typeface="+mj-lt"/>
                <a:cs typeface="+mj-lt"/>
              </a:rPr>
              <a:t> </a:t>
            </a:r>
            <a:r>
              <a:rPr lang="pl-PL" b="0" dirty="0" err="1">
                <a:latin typeface="Times New Roman"/>
                <a:ea typeface="+mj-lt"/>
                <a:cs typeface="+mj-lt"/>
              </a:rPr>
              <a:t>Beispiel</a:t>
            </a:r>
            <a:r>
              <a:rPr lang="pl-PL" b="0" dirty="0">
                <a:latin typeface="Times New Roman"/>
                <a:ea typeface="+mj-lt"/>
                <a:cs typeface="+mj-lt"/>
              </a:rPr>
              <a:t> </a:t>
            </a:r>
            <a:r>
              <a:rPr lang="pl-PL" b="0" dirty="0" err="1">
                <a:latin typeface="Times New Roman"/>
                <a:ea typeface="+mj-lt"/>
                <a:cs typeface="+mj-lt"/>
              </a:rPr>
              <a:t>ermöglicht</a:t>
            </a:r>
            <a:r>
              <a:rPr lang="pl-PL" b="0" dirty="0">
                <a:latin typeface="Times New Roman"/>
                <a:ea typeface="+mj-lt"/>
                <a:cs typeface="+mj-lt"/>
              </a:rPr>
              <a:t> der Euro:</a:t>
            </a:r>
            <a:endParaRPr lang="pl-PL" dirty="0">
              <a:latin typeface="Times New Roman"/>
              <a:cs typeface="Times New Roman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01C6518-A754-5897-664B-AC25B1D63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</a:pPr>
            <a:r>
              <a:rPr lang="pl-PL" dirty="0" err="1" smtClean="0">
                <a:latin typeface="Times New Roman"/>
                <a:cs typeface="Times New Roman"/>
              </a:rPr>
              <a:t>einen</a:t>
            </a:r>
            <a:r>
              <a:rPr lang="pl-PL" dirty="0" smtClean="0">
                <a:latin typeface="Times New Roman"/>
                <a:cs typeface="Times New Roman"/>
              </a:rPr>
              <a:t> </a:t>
            </a:r>
            <a:r>
              <a:rPr lang="pl-PL" dirty="0" err="1">
                <a:latin typeface="Times New Roman"/>
                <a:cs typeface="Times New Roman"/>
              </a:rPr>
              <a:t>direkten</a:t>
            </a:r>
            <a:r>
              <a:rPr lang="pl-PL" dirty="0">
                <a:latin typeface="Times New Roman"/>
                <a:cs typeface="Times New Roman"/>
              </a:rPr>
              <a:t> </a:t>
            </a:r>
            <a:r>
              <a:rPr lang="pl-PL" dirty="0" err="1">
                <a:latin typeface="Times New Roman"/>
                <a:cs typeface="Times New Roman"/>
              </a:rPr>
              <a:t>Preisvergleich</a:t>
            </a:r>
            <a:r>
              <a:rPr lang="pl-PL" dirty="0">
                <a:latin typeface="Times New Roman"/>
                <a:cs typeface="Times New Roman"/>
              </a:rPr>
              <a:t> </a:t>
            </a:r>
            <a:r>
              <a:rPr lang="pl-PL" dirty="0" err="1">
                <a:latin typeface="Times New Roman"/>
                <a:cs typeface="Times New Roman"/>
              </a:rPr>
              <a:t>und</a:t>
            </a:r>
            <a:r>
              <a:rPr lang="pl-PL" dirty="0">
                <a:latin typeface="Times New Roman"/>
                <a:cs typeface="Times New Roman"/>
              </a:rPr>
              <a:t> </a:t>
            </a:r>
            <a:r>
              <a:rPr lang="pl-PL" dirty="0" err="1">
                <a:latin typeface="Times New Roman"/>
                <a:cs typeface="Times New Roman"/>
              </a:rPr>
              <a:t>sorgt</a:t>
            </a:r>
            <a:r>
              <a:rPr lang="pl-PL" dirty="0">
                <a:latin typeface="Times New Roman"/>
                <a:cs typeface="Times New Roman"/>
              </a:rPr>
              <a:t> </a:t>
            </a:r>
            <a:r>
              <a:rPr lang="pl-PL" dirty="0" err="1">
                <a:latin typeface="Times New Roman"/>
                <a:cs typeface="Times New Roman"/>
              </a:rPr>
              <a:t>damit</a:t>
            </a:r>
            <a:r>
              <a:rPr lang="pl-PL" dirty="0">
                <a:latin typeface="Times New Roman"/>
                <a:cs typeface="Times New Roman"/>
              </a:rPr>
              <a:t> </a:t>
            </a:r>
            <a:r>
              <a:rPr lang="pl-PL" dirty="0" err="1">
                <a:latin typeface="Times New Roman"/>
                <a:cs typeface="Times New Roman"/>
              </a:rPr>
              <a:t>f</a:t>
            </a:r>
            <a:r>
              <a:rPr lang="pl-PL" dirty="0" err="1">
                <a:latin typeface="Times New Roman"/>
                <a:ea typeface="+mn-lt"/>
                <a:cs typeface="+mn-lt"/>
              </a:rPr>
              <a:t>ü</a:t>
            </a:r>
            <a:r>
              <a:rPr lang="pl-PL" dirty="0" err="1">
                <a:latin typeface="Times New Roman"/>
                <a:cs typeface="Times New Roman"/>
              </a:rPr>
              <a:t>r</a:t>
            </a:r>
            <a:r>
              <a:rPr lang="pl-PL" dirty="0">
                <a:latin typeface="Times New Roman"/>
                <a:cs typeface="Times New Roman"/>
              </a:rPr>
              <a:t> </a:t>
            </a:r>
            <a:r>
              <a:rPr lang="pl-PL" dirty="0" err="1">
                <a:latin typeface="Times New Roman"/>
                <a:cs typeface="Times New Roman"/>
              </a:rPr>
              <a:t>mehr</a:t>
            </a:r>
            <a:r>
              <a:rPr lang="pl-PL" dirty="0">
                <a:latin typeface="Times New Roman"/>
                <a:cs typeface="Times New Roman"/>
              </a:rPr>
              <a:t> </a:t>
            </a:r>
            <a:r>
              <a:rPr lang="pl-PL" dirty="0" err="1" smtClean="0">
                <a:latin typeface="Times New Roman"/>
                <a:cs typeface="Times New Roman"/>
              </a:rPr>
              <a:t>Wettbewerb</a:t>
            </a:r>
            <a:r>
              <a:rPr lang="pl-PL" dirty="0" smtClean="0">
                <a:latin typeface="Times New Roman"/>
                <a:cs typeface="Times New Roman"/>
              </a:rPr>
              <a:t>,</a:t>
            </a:r>
            <a:endParaRPr lang="pl-PL" dirty="0">
              <a:latin typeface="Times New Roman"/>
              <a:cs typeface="Times New Roman"/>
            </a:endParaRPr>
          </a:p>
          <a:p>
            <a:pPr>
              <a:buFont typeface="Arial"/>
            </a:pPr>
            <a:r>
              <a:rPr lang="pl-PL" dirty="0" err="1">
                <a:latin typeface="Times New Roman"/>
                <a:cs typeface="Times New Roman"/>
              </a:rPr>
              <a:t>eine</a:t>
            </a:r>
            <a:r>
              <a:rPr lang="pl-PL" dirty="0">
                <a:latin typeface="Times New Roman"/>
                <a:cs typeface="Times New Roman"/>
              </a:rPr>
              <a:t> </a:t>
            </a:r>
            <a:r>
              <a:rPr lang="pl-PL" dirty="0" err="1">
                <a:latin typeface="Times New Roman"/>
                <a:cs typeface="Times New Roman"/>
              </a:rPr>
              <a:t>größere</a:t>
            </a:r>
            <a:r>
              <a:rPr lang="pl-PL" dirty="0">
                <a:latin typeface="Times New Roman"/>
                <a:cs typeface="Times New Roman"/>
              </a:rPr>
              <a:t> </a:t>
            </a:r>
            <a:r>
              <a:rPr lang="pl-PL" dirty="0" err="1">
                <a:latin typeface="Times New Roman"/>
                <a:cs typeface="Times New Roman"/>
              </a:rPr>
              <a:t>Produktauswahl</a:t>
            </a:r>
            <a:r>
              <a:rPr lang="pl-PL" dirty="0">
                <a:latin typeface="Times New Roman"/>
                <a:cs typeface="Times New Roman"/>
              </a:rPr>
              <a:t> </a:t>
            </a:r>
            <a:r>
              <a:rPr lang="pl-PL" dirty="0" err="1">
                <a:latin typeface="Times New Roman"/>
                <a:cs typeface="Times New Roman"/>
              </a:rPr>
              <a:t>zu</a:t>
            </a:r>
            <a:r>
              <a:rPr lang="pl-PL" dirty="0">
                <a:latin typeface="Times New Roman"/>
                <a:cs typeface="Times New Roman"/>
              </a:rPr>
              <a:t> </a:t>
            </a:r>
            <a:r>
              <a:rPr lang="pl-PL" dirty="0" err="1">
                <a:latin typeface="Times New Roman"/>
                <a:cs typeface="Times New Roman"/>
              </a:rPr>
              <a:t>g</a:t>
            </a:r>
            <a:r>
              <a:rPr lang="pl-PL" dirty="0" err="1">
                <a:latin typeface="Times New Roman"/>
                <a:ea typeface="+mn-lt"/>
                <a:cs typeface="+mn-lt"/>
              </a:rPr>
              <a:t>ünstigen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latin typeface="Times New Roman"/>
                <a:ea typeface="+mn-lt"/>
                <a:cs typeface="+mn-lt"/>
              </a:rPr>
              <a:t>Preisen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latin typeface="Times New Roman"/>
                <a:ea typeface="+mn-lt"/>
                <a:cs typeface="+mn-lt"/>
              </a:rPr>
              <a:t>für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latin typeface="Times New Roman"/>
                <a:ea typeface="+mn-lt"/>
                <a:cs typeface="+mn-lt"/>
              </a:rPr>
              <a:t>die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 smtClean="0">
                <a:latin typeface="Times New Roman"/>
                <a:ea typeface="+mn-lt"/>
                <a:cs typeface="+mn-lt"/>
              </a:rPr>
              <a:t>Verbraucher</a:t>
            </a:r>
            <a:r>
              <a:rPr lang="pl-PL" dirty="0" smtClean="0">
                <a:latin typeface="Times New Roman"/>
                <a:ea typeface="+mn-lt"/>
                <a:cs typeface="+mn-lt"/>
              </a:rPr>
              <a:t>,</a:t>
            </a:r>
            <a:endParaRPr lang="pl-PL" dirty="0">
              <a:latin typeface="Times New Roman"/>
              <a:ea typeface="+mn-lt"/>
              <a:cs typeface="+mn-lt"/>
            </a:endParaRPr>
          </a:p>
          <a:p>
            <a:pPr>
              <a:buFont typeface="Arial"/>
            </a:pPr>
            <a:r>
              <a:rPr lang="pl-PL" dirty="0" err="1">
                <a:latin typeface="Times New Roman"/>
                <a:ea typeface="+mn-lt"/>
                <a:cs typeface="+mn-lt"/>
              </a:rPr>
              <a:t>stabilere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latin typeface="Times New Roman"/>
                <a:ea typeface="+mn-lt"/>
                <a:cs typeface="+mn-lt"/>
              </a:rPr>
              <a:t>Preise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latin typeface="Times New Roman"/>
                <a:ea typeface="+mn-lt"/>
                <a:cs typeface="+mn-lt"/>
              </a:rPr>
              <a:t>durch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latin typeface="Times New Roman"/>
                <a:ea typeface="+mn-lt"/>
                <a:cs typeface="+mn-lt"/>
              </a:rPr>
              <a:t>eine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latin typeface="Times New Roman"/>
                <a:ea typeface="+mn-lt"/>
                <a:cs typeface="+mn-lt"/>
              </a:rPr>
              <a:t>niedrige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 smtClean="0">
                <a:latin typeface="Times New Roman"/>
                <a:ea typeface="+mn-lt"/>
                <a:cs typeface="+mn-lt"/>
              </a:rPr>
              <a:t>Inflation</a:t>
            </a:r>
            <a:r>
              <a:rPr lang="pl-PL" dirty="0" smtClean="0">
                <a:latin typeface="Times New Roman"/>
                <a:ea typeface="+mn-lt"/>
                <a:cs typeface="+mn-lt"/>
              </a:rPr>
              <a:t>,</a:t>
            </a:r>
            <a:endParaRPr lang="pl-PL" dirty="0">
              <a:latin typeface="Times New Roman"/>
              <a:ea typeface="+mn-lt"/>
              <a:cs typeface="+mn-lt"/>
            </a:endParaRPr>
          </a:p>
          <a:p>
            <a:pPr>
              <a:buFont typeface="Arial"/>
            </a:pPr>
            <a:r>
              <a:rPr lang="pl-PL" dirty="0" err="1">
                <a:latin typeface="Times New Roman"/>
                <a:ea typeface="+mn-lt"/>
                <a:cs typeface="+mn-lt"/>
              </a:rPr>
              <a:t>einfacheres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latin typeface="Times New Roman"/>
                <a:ea typeface="+mn-lt"/>
                <a:cs typeface="+mn-lt"/>
              </a:rPr>
              <a:t>und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latin typeface="Times New Roman"/>
                <a:ea typeface="+mn-lt"/>
                <a:cs typeface="+mn-lt"/>
              </a:rPr>
              <a:t>günstigeres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latin typeface="Times New Roman"/>
                <a:ea typeface="+mn-lt"/>
                <a:cs typeface="+mn-lt"/>
              </a:rPr>
              <a:t>Reisen</a:t>
            </a:r>
            <a:r>
              <a:rPr lang="pl-PL" dirty="0">
                <a:latin typeface="Times New Roman"/>
                <a:ea typeface="+mn-lt"/>
                <a:cs typeface="+mn-lt"/>
              </a:rPr>
              <a:t>, </a:t>
            </a:r>
            <a:r>
              <a:rPr lang="pl-PL" dirty="0" err="1">
                <a:latin typeface="Times New Roman"/>
                <a:ea typeface="+mn-lt"/>
                <a:cs typeface="+mn-lt"/>
              </a:rPr>
              <a:t>weil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latin typeface="Times New Roman"/>
                <a:ea typeface="+mn-lt"/>
                <a:cs typeface="+mn-lt"/>
              </a:rPr>
              <a:t>Wechselgebühren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latin typeface="Times New Roman"/>
                <a:ea typeface="+mn-lt"/>
                <a:cs typeface="+mn-lt"/>
              </a:rPr>
              <a:t>entfallen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latin typeface="Times New Roman"/>
                <a:ea typeface="+mn-lt"/>
                <a:cs typeface="+mn-lt"/>
              </a:rPr>
              <a:t>und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latin typeface="Times New Roman"/>
                <a:ea typeface="+mn-lt"/>
                <a:cs typeface="+mn-lt"/>
              </a:rPr>
              <a:t>viele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latin typeface="Times New Roman"/>
                <a:ea typeface="+mn-lt"/>
                <a:cs typeface="+mn-lt"/>
              </a:rPr>
              <a:t>Länder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latin typeface="Times New Roman"/>
                <a:ea typeface="+mn-lt"/>
                <a:cs typeface="+mn-lt"/>
              </a:rPr>
              <a:t>außerhalb</a:t>
            </a:r>
            <a:r>
              <a:rPr lang="pl-PL" dirty="0">
                <a:latin typeface="Times New Roman"/>
                <a:ea typeface="+mn-lt"/>
                <a:cs typeface="+mn-lt"/>
              </a:rPr>
              <a:t> der </a:t>
            </a:r>
            <a:r>
              <a:rPr lang="pl-PL" dirty="0" err="1">
                <a:latin typeface="Times New Roman"/>
                <a:ea typeface="+mn-lt"/>
                <a:cs typeface="+mn-lt"/>
              </a:rPr>
              <a:t>Eurozone</a:t>
            </a:r>
            <a:r>
              <a:rPr lang="pl-PL" dirty="0">
                <a:latin typeface="Times New Roman"/>
                <a:ea typeface="+mn-lt"/>
                <a:cs typeface="+mn-lt"/>
              </a:rPr>
              <a:t> den Euro </a:t>
            </a:r>
            <a:r>
              <a:rPr lang="pl-PL" dirty="0" err="1" smtClean="0">
                <a:latin typeface="Times New Roman"/>
                <a:ea typeface="+mn-lt"/>
                <a:cs typeface="+mn-lt"/>
              </a:rPr>
              <a:t>akzeptieren</a:t>
            </a:r>
            <a:r>
              <a:rPr lang="pl-PL" dirty="0" smtClean="0">
                <a:latin typeface="Times New Roman"/>
                <a:ea typeface="+mn-lt"/>
                <a:cs typeface="+mn-lt"/>
              </a:rPr>
              <a:t>.</a:t>
            </a:r>
            <a:endParaRPr lang="pl-PL" dirty="0">
              <a:latin typeface="Times New Roman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738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nchcardVTI">
  <a:themeElements>
    <a:clrScheme name="AnalogousFromLightSeedLeftStep">
      <a:dk1>
        <a:srgbClr val="000000"/>
      </a:dk1>
      <a:lt1>
        <a:srgbClr val="FFFFFF"/>
      </a:lt1>
      <a:dk2>
        <a:srgbClr val="41242C"/>
      </a:dk2>
      <a:lt2>
        <a:srgbClr val="E8E2E4"/>
      </a:lt2>
      <a:accent1>
        <a:srgbClr val="81AA9E"/>
      </a:accent1>
      <a:accent2>
        <a:srgbClr val="75AC85"/>
      </a:accent2>
      <a:accent3>
        <a:srgbClr val="86AB81"/>
      </a:accent3>
      <a:accent4>
        <a:srgbClr val="91A974"/>
      </a:accent4>
      <a:accent5>
        <a:srgbClr val="A2A37C"/>
      </a:accent5>
      <a:accent6>
        <a:srgbClr val="B39E7B"/>
      </a:accent6>
      <a:hlink>
        <a:srgbClr val="AE697D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unchcardVTI" id="{C7262591-AF98-8F48-B56D-6342D2439B1A}" vid="{261D9F73-974A-B14E-9EAF-4871CCA60B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263</Words>
  <Application>Microsoft Office PowerPoint</Application>
  <PresentationFormat>Niestandardowy</PresentationFormat>
  <Paragraphs>93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PunchcardVTI</vt:lpstr>
      <vt:lpstr>Die Europäische Union </vt:lpstr>
      <vt:lpstr>Präsentationsplan</vt:lpstr>
      <vt:lpstr>Wörterbuch    </vt:lpstr>
      <vt:lpstr>Grundlegende Informationen über die EU</vt:lpstr>
      <vt:lpstr>Politisches System   </vt:lpstr>
      <vt:lpstr>Die Ursprünge der Europäischen Union   </vt:lpstr>
      <vt:lpstr>Vertrag von Maastricht</vt:lpstr>
      <vt:lpstr>Die gemeinsame Währung der Europäer </vt:lpstr>
      <vt:lpstr>Zum Beispiel ermöglicht der Euro:</vt:lpstr>
      <vt:lpstr> EU-Mitgliedstaaten</vt:lpstr>
      <vt:lpstr>Was sind die zentralen Grundsätze der EU?</vt:lpstr>
      <vt:lpstr>Die zentralen EU-Institutionen </vt:lpstr>
      <vt:lpstr> Quellen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Oem</cp:lastModifiedBy>
  <cp:revision>85</cp:revision>
  <dcterms:created xsi:type="dcterms:W3CDTF">2022-03-23T17:45:17Z</dcterms:created>
  <dcterms:modified xsi:type="dcterms:W3CDTF">2022-03-27T19:12:26Z</dcterms:modified>
</cp:coreProperties>
</file>