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59" r:id="rId12"/>
    <p:sldId id="268" r:id="rId13"/>
    <p:sldId id="267" r:id="rId14"/>
    <p:sldId id="269" r:id="rId15"/>
    <p:sldId id="270" r:id="rId16"/>
    <p:sldId id="272" r:id="rId17"/>
    <p:sldId id="273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63" d="100"/>
          <a:sy n="63" d="100"/>
        </p:scale>
        <p:origin x="-230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Unternehmen" TargetMode="External"/><Relationship Id="rId2" Type="http://schemas.openxmlformats.org/officeDocument/2006/relationships/hyperlink" Target="https://sumup.de/rechnungen/lexikon/unternehm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ons.de/" TargetMode="External"/><Relationship Id="rId4" Type="http://schemas.openxmlformats.org/officeDocument/2006/relationships/hyperlink" Target="https://wirtschaftslexikon.gabler.de/definition/unternehmen-48087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Unternehmen</a:t>
            </a:r>
            <a:r>
              <a:rPr lang="pl-PL" dirty="0"/>
              <a:t> in </a:t>
            </a:r>
            <a:r>
              <a:rPr lang="pl-PL" dirty="0" err="1"/>
              <a:t>Deutschland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pl-PL" sz="21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Bearbeitet</a:t>
            </a:r>
            <a:r>
              <a:rPr lang="pl-PL" sz="2100" b="1" dirty="0">
                <a:solidFill>
                  <a:schemeClr val="bg1"/>
                </a:solidFill>
                <a:cs typeface="Times New Roman" panose="02020603050405020304" pitchFamily="18" charset="0"/>
              </a:rPr>
              <a:t> von: </a:t>
            </a:r>
            <a:r>
              <a:rPr lang="pl-PL" sz="21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Jakub Sarna</a:t>
            </a:r>
            <a:r>
              <a:rPr lang="pl-PL" sz="2100" b="1" dirty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pl-PL" sz="2100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pl-PL" sz="21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Student </a:t>
            </a:r>
            <a:r>
              <a:rPr lang="pl-PL" sz="2100" b="1" dirty="0">
                <a:solidFill>
                  <a:schemeClr val="bg1"/>
                </a:solidFill>
                <a:cs typeface="Times New Roman" panose="02020603050405020304" pitchFamily="18" charset="0"/>
              </a:rPr>
              <a:t>der </a:t>
            </a:r>
            <a:r>
              <a:rPr lang="pl-PL" sz="21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Wirtschaftswissenschaften</a:t>
            </a:r>
            <a:endParaRPr lang="pl-PL" sz="21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r"/>
            <a:r>
              <a:rPr lang="pl-PL" sz="2100" b="1" dirty="0">
                <a:solidFill>
                  <a:schemeClr val="bg1"/>
                </a:solidFill>
                <a:cs typeface="Times New Roman" panose="02020603050405020304" pitchFamily="18" charset="0"/>
              </a:rPr>
              <a:t>4.Semester 2021/22</a:t>
            </a:r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8799FAA-13B6-4BB3-B26C-6F177157E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t="21193" r="11875" b="21178"/>
          <a:stretch/>
        </p:blipFill>
        <p:spPr bwMode="auto">
          <a:xfrm>
            <a:off x="0" y="0"/>
            <a:ext cx="3710063" cy="94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37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Unternehmen</a:t>
            </a:r>
            <a:r>
              <a:rPr lang="pl-PL" b="1" dirty="0"/>
              <a:t> in </a:t>
            </a:r>
            <a:r>
              <a:rPr lang="pl-PL" b="1" dirty="0" err="1"/>
              <a:t>Deutschland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In </a:t>
            </a:r>
            <a:r>
              <a:rPr lang="de-DE" dirty="0"/>
              <a:t>Deutschland gibt es rund drei Millionen umsatzsteuerpflichtige Unternehmen, etwa zwei Drittel davon sind Einzelunternehmen</a:t>
            </a:r>
            <a:r>
              <a:rPr lang="de-DE" dirty="0" smtClean="0"/>
              <a:t>.</a:t>
            </a:r>
            <a:endParaRPr lang="pl-PL" dirty="0" smtClean="0"/>
          </a:p>
          <a:p>
            <a:pPr marL="0" indent="0">
              <a:buNone/>
            </a:pPr>
            <a:r>
              <a:rPr lang="de-DE" dirty="0"/>
              <a:t>Liste 10 der größten Unternehmen in </a:t>
            </a:r>
            <a:r>
              <a:rPr lang="de-DE" dirty="0" smtClean="0"/>
              <a:t>Deutschland</a:t>
            </a:r>
            <a:r>
              <a:rPr lang="pl-PL" dirty="0" smtClean="0"/>
              <a:t>: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04" y="3448349"/>
            <a:ext cx="5990336" cy="28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9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5" y="2103120"/>
            <a:ext cx="11006032" cy="3200400"/>
          </a:xfrm>
        </p:spPr>
      </p:pic>
    </p:spTree>
    <p:extLst>
      <p:ext uri="{BB962C8B-B14F-4D97-AF65-F5344CB8AC3E}">
        <p14:creationId xmlns:p14="http://schemas.microsoft.com/office/powerpoint/2010/main" val="2252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Allianz SE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Allianz SE mit Sitz in München ist ein 1890 gegründeter, börsennotierter Versicherungskonzern und einer der größten Versicherer der Welt. Das Unternehmen tritt weltweit unter dem Namen Allianz Group auf.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65" y="3780281"/>
            <a:ext cx="4681613" cy="23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Daimler AG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Mercedes-Benz Group AG ist ein börsennotierter deutscher Hersteller von Personenkraftwagen und Nutzfahrzeugen, der auch Mobilitäts- und Finanzdienstleistungen anbietet. Als Dachgesellschaft mit Sitz in Stuttgart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28" y="3660646"/>
            <a:ext cx="5327907" cy="236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55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Volkswagen AG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Volkswagen Aktiengesellschaft </a:t>
            </a:r>
            <a:r>
              <a:rPr lang="de-DE" dirty="0" smtClean="0"/>
              <a:t>mit </a:t>
            </a:r>
            <a:r>
              <a:rPr lang="de-DE" dirty="0"/>
              <a:t>Sitz im niedersächsischen Wolfsburg ist ein deutscher Automobilhersteller. Er wird indirekt mehrheitlich von den österreichischen Familien Porsche und Piëch </a:t>
            </a:r>
            <a:r>
              <a:rPr lang="de-DE" dirty="0" smtClean="0"/>
              <a:t>kontrolliert</a:t>
            </a:r>
            <a:r>
              <a:rPr lang="pl-PL" dirty="0" smtClean="0"/>
              <a:t>.</a:t>
            </a:r>
            <a:r>
              <a:rPr lang="de-DE" dirty="0" smtClean="0"/>
              <a:t> </a:t>
            </a:r>
            <a:r>
              <a:rPr lang="de-DE" dirty="0"/>
              <a:t>Volkswagen ist der nach generiertem Umsatz größte Automobilhersteller der Welt</a:t>
            </a:r>
            <a:r>
              <a:rPr lang="de-DE" dirty="0" smtClean="0"/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50" y="4004354"/>
            <a:ext cx="3544243" cy="209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00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das</a:t>
            </a:r>
            <a:r>
              <a:rPr lang="pl-PL" b="1" dirty="0"/>
              <a:t> </a:t>
            </a:r>
            <a:r>
              <a:rPr lang="pl-PL" b="1" dirty="0" err="1"/>
              <a:t>Wörterbuch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dirty="0" err="1"/>
              <a:t>d</a:t>
            </a:r>
            <a:r>
              <a:rPr lang="pl-PL" dirty="0" err="1" smtClean="0"/>
              <a:t>as</a:t>
            </a:r>
            <a:r>
              <a:rPr lang="pl-PL" dirty="0" smtClean="0"/>
              <a:t> </a:t>
            </a:r>
            <a:r>
              <a:rPr lang="de-DE" dirty="0" smtClean="0"/>
              <a:t>Unternehmen</a:t>
            </a:r>
            <a:r>
              <a:rPr lang="pl-PL" dirty="0" smtClean="0"/>
              <a:t> </a:t>
            </a:r>
            <a:r>
              <a:rPr lang="pl-PL" dirty="0"/>
              <a:t>- </a:t>
            </a:r>
            <a:r>
              <a:rPr lang="pl-PL" dirty="0" smtClean="0"/>
              <a:t>przedsiębiorstwo</a:t>
            </a:r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Rechtsform</a:t>
            </a:r>
            <a:r>
              <a:rPr lang="pl-PL" dirty="0" smtClean="0"/>
              <a:t> </a:t>
            </a:r>
            <a:r>
              <a:rPr lang="pl-PL" dirty="0"/>
              <a:t>- </a:t>
            </a:r>
            <a:r>
              <a:rPr lang="pl-PL" dirty="0" smtClean="0"/>
              <a:t>forma prawna</a:t>
            </a:r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Gewinnmaximierung</a:t>
            </a:r>
            <a:r>
              <a:rPr lang="pl-PL" dirty="0" smtClean="0"/>
              <a:t> </a:t>
            </a:r>
            <a:r>
              <a:rPr lang="pl-PL" dirty="0"/>
              <a:t>- </a:t>
            </a:r>
            <a:r>
              <a:rPr lang="pl-PL" dirty="0" smtClean="0"/>
              <a:t>maksymalizacja </a:t>
            </a:r>
            <a:r>
              <a:rPr lang="pl-PL" dirty="0"/>
              <a:t>zysku</a:t>
            </a:r>
            <a:endParaRPr lang="pl-PL" dirty="0" smtClean="0"/>
          </a:p>
          <a:p>
            <a:pPr marL="0" indent="0">
              <a:buNone/>
            </a:pPr>
            <a:r>
              <a:rPr lang="pl-PL" dirty="0" err="1"/>
              <a:t>d</a:t>
            </a:r>
            <a:r>
              <a:rPr lang="pl-PL" dirty="0" err="1" smtClean="0"/>
              <a:t>as</a:t>
            </a:r>
            <a:r>
              <a:rPr lang="pl-PL" dirty="0" smtClean="0"/>
              <a:t> </a:t>
            </a:r>
            <a:r>
              <a:rPr lang="pl-PL" dirty="0" err="1" smtClean="0"/>
              <a:t>Einzelunternehmen</a:t>
            </a:r>
            <a:r>
              <a:rPr lang="pl-PL" dirty="0" smtClean="0"/>
              <a:t> </a:t>
            </a:r>
            <a:r>
              <a:rPr lang="pl-PL" dirty="0" smtClean="0"/>
              <a:t>- </a:t>
            </a:r>
            <a:r>
              <a:rPr lang="pl-PL" dirty="0" smtClean="0"/>
              <a:t>przedsiębiorstwo , działalność jednoosobowa</a:t>
            </a:r>
            <a:endParaRPr lang="pl-PL" dirty="0" smtClean="0"/>
          </a:p>
          <a:p>
            <a:pPr marL="0" indent="0">
              <a:buNone/>
            </a:pPr>
            <a:r>
              <a:rPr lang="pl-PL" dirty="0" err="1"/>
              <a:t>d</a:t>
            </a:r>
            <a:r>
              <a:rPr lang="pl-PL" dirty="0" err="1" smtClean="0"/>
              <a:t>ie</a:t>
            </a:r>
            <a:r>
              <a:rPr lang="pl-PL" dirty="0" smtClean="0"/>
              <a:t> </a:t>
            </a:r>
            <a:r>
              <a:rPr lang="pl-PL" dirty="0" err="1" smtClean="0"/>
              <a:t>Kapitalgesellschaft</a:t>
            </a:r>
            <a:r>
              <a:rPr lang="pl-PL" dirty="0" smtClean="0"/>
              <a:t>- spółka kapitałowa, posiada własną osobowość prawną</a:t>
            </a:r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diePersonengesellschaft</a:t>
            </a:r>
            <a:r>
              <a:rPr lang="pl-PL" dirty="0" smtClean="0"/>
              <a:t> </a:t>
            </a:r>
            <a:r>
              <a:rPr lang="pl-PL" dirty="0"/>
              <a:t>- </a:t>
            </a:r>
            <a:r>
              <a:rPr lang="pl-PL" dirty="0" smtClean="0"/>
              <a:t>spółka osobowa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d</a:t>
            </a:r>
            <a:r>
              <a:rPr lang="pl-PL" dirty="0" smtClean="0"/>
              <a:t>er </a:t>
            </a:r>
            <a:r>
              <a:rPr lang="pl-PL" dirty="0" err="1" smtClean="0"/>
              <a:t>Eigenbetrieb</a:t>
            </a:r>
            <a:r>
              <a:rPr lang="pl-PL" dirty="0" smtClean="0"/>
              <a:t> – działalność indywidualna, własne przedsiębiorstwo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d</a:t>
            </a:r>
            <a:r>
              <a:rPr lang="pl-PL" dirty="0" smtClean="0"/>
              <a:t>er </a:t>
            </a:r>
            <a:r>
              <a:rPr lang="pl-PL" dirty="0" err="1" smtClean="0"/>
              <a:t>Versicherungskonzern</a:t>
            </a:r>
            <a:r>
              <a:rPr lang="pl-PL" dirty="0" smtClean="0"/>
              <a:t> – towarzystwo ubezpieczeniowe, grupa </a:t>
            </a:r>
            <a:r>
              <a:rPr lang="pl-PL" dirty="0"/>
              <a:t>ubezpieczeniowa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d</a:t>
            </a:r>
            <a:r>
              <a:rPr lang="pl-PL" dirty="0" smtClean="0"/>
              <a:t>er </a:t>
            </a:r>
            <a:r>
              <a:rPr lang="pl-PL" dirty="0" err="1" smtClean="0"/>
              <a:t>Hersteller</a:t>
            </a:r>
            <a:r>
              <a:rPr lang="pl-PL" dirty="0" smtClean="0"/>
              <a:t> </a:t>
            </a:r>
            <a:r>
              <a:rPr lang="pl-PL" dirty="0"/>
              <a:t>von </a:t>
            </a:r>
            <a:r>
              <a:rPr lang="pl-PL" dirty="0" err="1" smtClean="0"/>
              <a:t>Personenkraftwagen</a:t>
            </a:r>
            <a:r>
              <a:rPr lang="pl-PL" dirty="0"/>
              <a:t> - </a:t>
            </a:r>
            <a:r>
              <a:rPr lang="pl-PL" dirty="0" smtClean="0"/>
              <a:t>producent </a:t>
            </a:r>
            <a:r>
              <a:rPr lang="pl-PL" dirty="0"/>
              <a:t>samochodów osobowych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d</a:t>
            </a:r>
            <a:r>
              <a:rPr lang="pl-PL" dirty="0" smtClean="0"/>
              <a:t>er </a:t>
            </a:r>
            <a:r>
              <a:rPr lang="de-DE" dirty="0" smtClean="0"/>
              <a:t>Sitz</a:t>
            </a:r>
            <a:r>
              <a:rPr lang="pl-PL" dirty="0" smtClean="0"/>
              <a:t> </a:t>
            </a:r>
            <a:r>
              <a:rPr lang="pl-PL" dirty="0" smtClean="0"/>
              <a:t>- </a:t>
            </a:r>
            <a:r>
              <a:rPr lang="pl-PL" dirty="0" smtClean="0"/>
              <a:t>siedziba</a:t>
            </a:r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generierte</a:t>
            </a:r>
            <a:r>
              <a:rPr lang="pl-PL" dirty="0" smtClean="0"/>
              <a:t> </a:t>
            </a:r>
            <a:r>
              <a:rPr lang="pl-PL" dirty="0" err="1" smtClean="0"/>
              <a:t>Umsätze</a:t>
            </a:r>
            <a:r>
              <a:rPr lang="pl-PL" dirty="0"/>
              <a:t> - </a:t>
            </a:r>
            <a:r>
              <a:rPr lang="pl-PL" dirty="0"/>
              <a:t>w</a:t>
            </a:r>
            <a:r>
              <a:rPr lang="pl-PL" dirty="0" smtClean="0"/>
              <a:t>ygenerowane obroty ( der </a:t>
            </a:r>
            <a:r>
              <a:rPr lang="pl-PL" dirty="0" err="1" smtClean="0"/>
              <a:t>Umsatz</a:t>
            </a:r>
            <a:r>
              <a:rPr lang="pl-PL" dirty="0" smtClean="0"/>
              <a:t>)</a:t>
            </a:r>
            <a:endParaRPr lang="pl-PL" dirty="0"/>
          </a:p>
          <a:p>
            <a:pPr marL="0" indent="0">
              <a:buNone/>
            </a:pPr>
            <a:r>
              <a:rPr lang="pl-PL" dirty="0" err="1" smtClean="0"/>
              <a:t>p</a:t>
            </a:r>
            <a:r>
              <a:rPr lang="pl-PL" dirty="0" err="1" smtClean="0"/>
              <a:t>rivatrechtliches</a:t>
            </a:r>
            <a:r>
              <a:rPr lang="pl-PL" dirty="0" smtClean="0"/>
              <a:t> </a:t>
            </a:r>
            <a:r>
              <a:rPr lang="pl-PL" dirty="0" err="1"/>
              <a:t>Unternehmen</a:t>
            </a:r>
            <a:r>
              <a:rPr lang="pl-PL" dirty="0" smtClean="0"/>
              <a:t> </a:t>
            </a:r>
            <a:r>
              <a:rPr lang="pl-PL" dirty="0" smtClean="0"/>
              <a:t>– spółka  </a:t>
            </a:r>
            <a:r>
              <a:rPr lang="pl-PL" dirty="0" err="1" smtClean="0"/>
              <a:t>cywilno</a:t>
            </a:r>
            <a:r>
              <a:rPr lang="pl-PL" dirty="0" smtClean="0"/>
              <a:t> – prawna </a:t>
            </a:r>
            <a:endParaRPr lang="pl-PL" dirty="0" smtClean="0"/>
          </a:p>
          <a:p>
            <a:pPr marL="0" indent="0">
              <a:buNone/>
            </a:pPr>
            <a:r>
              <a:rPr lang="pl-PL" dirty="0" err="1" smtClean="0"/>
              <a:t>öffentlich-rechtliches</a:t>
            </a:r>
            <a:r>
              <a:rPr lang="pl-PL" dirty="0" smtClean="0"/>
              <a:t> </a:t>
            </a:r>
            <a:r>
              <a:rPr lang="pl-PL" dirty="0" err="1" smtClean="0"/>
              <a:t>Unternehmen</a:t>
            </a:r>
            <a:r>
              <a:rPr lang="pl-PL" dirty="0"/>
              <a:t> </a:t>
            </a:r>
            <a:r>
              <a:rPr lang="pl-PL" dirty="0" smtClean="0"/>
              <a:t>– przedsiębiorstwo publiczn</a:t>
            </a:r>
            <a:r>
              <a:rPr lang="pl-PL" dirty="0" smtClean="0"/>
              <a:t>o- prawne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87308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err="1"/>
              <a:t>das</a:t>
            </a:r>
            <a:r>
              <a:rPr lang="pl-PL" sz="4400" b="1" dirty="0"/>
              <a:t> Rebus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17" y="3310508"/>
            <a:ext cx="9189909" cy="12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43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400" b="1" dirty="0" err="1">
                <a:cs typeface="Times New Roman" panose="02020603050405020304" pitchFamily="18" charset="0"/>
              </a:rPr>
              <a:t>die</a:t>
            </a:r>
            <a:r>
              <a:rPr lang="pl-PL" sz="4400" b="1" dirty="0">
                <a:cs typeface="Times New Roman" panose="02020603050405020304" pitchFamily="18" charset="0"/>
              </a:rPr>
              <a:t> </a:t>
            </a:r>
            <a:r>
              <a:rPr lang="pl-PL" sz="4400" b="1" dirty="0" err="1">
                <a:cs typeface="Times New Roman" panose="02020603050405020304" pitchFamily="18" charset="0"/>
              </a:rPr>
              <a:t>Bibliographie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hlinkClick r:id="rId2"/>
              </a:rPr>
              <a:t>https://sumup.de/rechnungen/lexikon/unternehmen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de.wikipedia.org/wiki/Unternehmen</a:t>
            </a:r>
            <a:endParaRPr lang="pl-PL" dirty="0" smtClean="0"/>
          </a:p>
          <a:p>
            <a:pPr marL="0" indent="0">
              <a:buNone/>
            </a:pPr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wirtschaftslexikon.gabler.de/definition/unternehmen-48087</a:t>
            </a:r>
            <a:endParaRPr lang="pl-PL" dirty="0" smtClean="0"/>
          </a:p>
          <a:p>
            <a:pPr marL="0" indent="0">
              <a:buNone/>
            </a:pPr>
            <a:r>
              <a:rPr lang="pl-PL" smtClean="0"/>
              <a:t>Słownik </a:t>
            </a:r>
            <a:r>
              <a:rPr lang="pl-PL" smtClean="0">
                <a:hlinkClick r:id="rId5"/>
              </a:rPr>
              <a:t>www.pons.de</a:t>
            </a:r>
            <a:r>
              <a:rPr lang="pl-PL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2273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6112" y="621792"/>
            <a:ext cx="9153741" cy="562660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8000" dirty="0"/>
              <a:t>Vielen Dank </a:t>
            </a:r>
            <a:br>
              <a:rPr lang="de-DE" sz="8000" dirty="0"/>
            </a:br>
            <a:r>
              <a:rPr lang="de-DE" sz="8000" dirty="0"/>
              <a:t>für die Aufmerksamkeit!</a:t>
            </a:r>
            <a:endParaRPr lang="pl-PL" sz="8000" dirty="0"/>
          </a:p>
        </p:txBody>
      </p:sp>
    </p:spTree>
    <p:extLst>
      <p:ext uri="{BB962C8B-B14F-4D97-AF65-F5344CB8AC3E}">
        <p14:creationId xmlns:p14="http://schemas.microsoft.com/office/powerpoint/2010/main" val="1663458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400" b="1" dirty="0">
                <a:cs typeface="Times New Roman" panose="02020603050405020304" pitchFamily="18" charset="0"/>
              </a:rPr>
              <a:t>Präsentationsplan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dirty="0" smtClean="0"/>
              <a:t>Was </a:t>
            </a:r>
            <a:r>
              <a:rPr lang="pl-PL" dirty="0" err="1"/>
              <a:t>ist</a:t>
            </a:r>
            <a:r>
              <a:rPr lang="pl-PL" dirty="0"/>
              <a:t> </a:t>
            </a:r>
            <a:r>
              <a:rPr lang="pl-PL" dirty="0" err="1"/>
              <a:t>ein</a:t>
            </a:r>
            <a:r>
              <a:rPr lang="pl-PL" dirty="0"/>
              <a:t> </a:t>
            </a:r>
            <a:r>
              <a:rPr lang="pl-PL" dirty="0" err="1"/>
              <a:t>Unternehmen</a:t>
            </a:r>
            <a:r>
              <a:rPr lang="pl-PL" dirty="0" smtClean="0"/>
              <a:t>?</a:t>
            </a:r>
          </a:p>
          <a:p>
            <a:pPr marL="457200" indent="-457200">
              <a:buAutoNum type="arabicPeriod"/>
            </a:pPr>
            <a:r>
              <a:rPr lang="pl-PL" dirty="0" err="1"/>
              <a:t>Privatrechtliche</a:t>
            </a:r>
            <a:r>
              <a:rPr lang="pl-PL" dirty="0"/>
              <a:t> vs. </a:t>
            </a:r>
            <a:r>
              <a:rPr lang="pl-PL" dirty="0" err="1"/>
              <a:t>öffentlich-rechtliche</a:t>
            </a:r>
            <a:r>
              <a:rPr lang="pl-PL" dirty="0"/>
              <a:t> </a:t>
            </a:r>
            <a:r>
              <a:rPr lang="pl-PL" dirty="0" err="1" smtClean="0"/>
              <a:t>Unternehmen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err="1"/>
              <a:t>Rechtsformen</a:t>
            </a:r>
            <a:r>
              <a:rPr lang="pl-PL" dirty="0"/>
              <a:t> </a:t>
            </a:r>
            <a:r>
              <a:rPr lang="pl-PL" dirty="0" err="1"/>
              <a:t>privatrechtlicher</a:t>
            </a:r>
            <a:r>
              <a:rPr lang="pl-PL" dirty="0"/>
              <a:t> </a:t>
            </a:r>
            <a:r>
              <a:rPr lang="pl-PL" dirty="0" err="1" smtClean="0"/>
              <a:t>Unternehmen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err="1"/>
              <a:t>Rechtsformen</a:t>
            </a:r>
            <a:r>
              <a:rPr lang="pl-PL" dirty="0"/>
              <a:t> </a:t>
            </a:r>
            <a:r>
              <a:rPr lang="pl-PL" dirty="0" err="1"/>
              <a:t>öffentlich-rechtlicher</a:t>
            </a:r>
            <a:r>
              <a:rPr lang="pl-PL" dirty="0"/>
              <a:t> </a:t>
            </a:r>
            <a:r>
              <a:rPr lang="pl-PL" dirty="0" err="1" smtClean="0"/>
              <a:t>Unternehmen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err="1"/>
              <a:t>Unternehmen</a:t>
            </a:r>
            <a:r>
              <a:rPr lang="pl-PL" dirty="0"/>
              <a:t> mit </a:t>
            </a:r>
            <a:r>
              <a:rPr lang="pl-PL" dirty="0" err="1"/>
              <a:t>eigener</a:t>
            </a:r>
            <a:r>
              <a:rPr lang="pl-PL" dirty="0"/>
              <a:t> </a:t>
            </a:r>
            <a:r>
              <a:rPr lang="pl-PL" dirty="0" err="1" smtClean="0"/>
              <a:t>Rechtspersönlichkeit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err="1"/>
              <a:t>Unternehmen</a:t>
            </a:r>
            <a:r>
              <a:rPr lang="pl-PL" dirty="0"/>
              <a:t> </a:t>
            </a:r>
            <a:r>
              <a:rPr lang="pl-PL" dirty="0" err="1"/>
              <a:t>ohne</a:t>
            </a:r>
            <a:r>
              <a:rPr lang="pl-PL" dirty="0"/>
              <a:t> </a:t>
            </a:r>
            <a:r>
              <a:rPr lang="pl-PL" dirty="0" err="1"/>
              <a:t>eigene</a:t>
            </a:r>
            <a:r>
              <a:rPr lang="pl-PL" dirty="0"/>
              <a:t> </a:t>
            </a:r>
            <a:r>
              <a:rPr lang="pl-PL" dirty="0" err="1" smtClean="0"/>
              <a:t>Rechtspersönlichkeit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err="1"/>
              <a:t>Unternehmensformen</a:t>
            </a:r>
            <a:r>
              <a:rPr lang="pl-PL" dirty="0"/>
              <a:t> </a:t>
            </a:r>
            <a:r>
              <a:rPr lang="pl-PL" dirty="0" err="1"/>
              <a:t>nach</a:t>
            </a:r>
            <a:r>
              <a:rPr lang="pl-PL" dirty="0"/>
              <a:t> </a:t>
            </a:r>
            <a:r>
              <a:rPr lang="pl-PL" dirty="0" err="1"/>
              <a:t>weiteren</a:t>
            </a:r>
            <a:r>
              <a:rPr lang="pl-PL" dirty="0"/>
              <a:t> </a:t>
            </a:r>
            <a:r>
              <a:rPr lang="pl-PL" dirty="0" err="1"/>
              <a:t>Kriterien</a:t>
            </a:r>
            <a:endParaRPr lang="pl-PL" dirty="0" smtClean="0"/>
          </a:p>
          <a:p>
            <a:pPr marL="457200" indent="-457200">
              <a:buAutoNum type="arabicPeriod"/>
            </a:pPr>
            <a:r>
              <a:rPr lang="pl-PL" dirty="0" err="1"/>
              <a:t>Unternehmen</a:t>
            </a:r>
            <a:r>
              <a:rPr lang="pl-PL" dirty="0"/>
              <a:t> in </a:t>
            </a:r>
            <a:r>
              <a:rPr lang="pl-PL" dirty="0" err="1"/>
              <a:t>Deutschland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697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Unternehmen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E</a:t>
            </a:r>
            <a:r>
              <a:rPr lang="de-DE" dirty="0" smtClean="0"/>
              <a:t>in </a:t>
            </a:r>
            <a:r>
              <a:rPr lang="de-DE" b="1" dirty="0"/>
              <a:t>Unternehmen</a:t>
            </a:r>
            <a:r>
              <a:rPr lang="de-DE" dirty="0"/>
              <a:t> ist eine wirtschaftlich selbständige Organisationseinheit, die mit Hilfe von Planungs- und Entscheidungsinstrumenten Markt- und Kapitalrisiken eingeht und sich zur Verfolgung des Unternehmenszweckes und der Unternehmensziele eines oder mehrerer Betriebe bedient.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78" y="3845549"/>
            <a:ext cx="3681787" cy="240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Privatrechtliche</a:t>
            </a:r>
            <a:r>
              <a:rPr lang="pl-PL" b="1" dirty="0"/>
              <a:t> vs. </a:t>
            </a:r>
            <a:r>
              <a:rPr lang="pl-PL" b="1" dirty="0" err="1"/>
              <a:t>öffentlich-rechtliche</a:t>
            </a:r>
            <a:r>
              <a:rPr lang="pl-PL" b="1" dirty="0"/>
              <a:t> </a:t>
            </a:r>
            <a:r>
              <a:rPr lang="pl-PL" b="1" dirty="0" err="1"/>
              <a:t>Unternehmen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Unternehmen können nach ihren Rechtsformen unterschieden werden.</a:t>
            </a:r>
          </a:p>
          <a:p>
            <a:pPr marL="0" indent="0">
              <a:buNone/>
            </a:pPr>
            <a:r>
              <a:rPr lang="de-DE" dirty="0"/>
              <a:t>Privatrechtliche Unternehmen sind Unternehmen, die einem privaten Eigentümer gehören. Hier steht das Ziel der Gewinnmaximierung im Vordergrund.</a:t>
            </a:r>
          </a:p>
          <a:p>
            <a:pPr marL="0" indent="0">
              <a:buNone/>
            </a:pPr>
            <a:r>
              <a:rPr lang="de-DE" dirty="0"/>
              <a:t>Öffentlich-rechtliche Unternehmen hingegen befinden sich im Eigentum des Staates. Öffentliche Unternehmen unterliegen einem "öffentlichen Zweck" und dürfen nicht ausschließlich oder überwiegend der Gewinnmaximierung dienen.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257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Rechtsformen</a:t>
            </a:r>
            <a:r>
              <a:rPr lang="pl-PL" b="1" dirty="0"/>
              <a:t> </a:t>
            </a:r>
            <a:r>
              <a:rPr lang="pl-PL" b="1" dirty="0" err="1"/>
              <a:t>privatrechtlicher</a:t>
            </a:r>
            <a:r>
              <a:rPr lang="pl-PL" b="1" dirty="0"/>
              <a:t> </a:t>
            </a:r>
            <a:r>
              <a:rPr lang="pl-PL" b="1" dirty="0" err="1"/>
              <a:t>Unternehmen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In Deutschland gibt es eine Reihe unterschiedlicher Rechtsformen, die ein privatrechtliches Unternehmen annehmen kann, grob zu untergliedern nach: </a:t>
            </a:r>
          </a:p>
          <a:p>
            <a:r>
              <a:rPr lang="de-DE" dirty="0"/>
              <a:t>Einzelunternehmen</a:t>
            </a:r>
          </a:p>
          <a:p>
            <a:r>
              <a:rPr lang="de-DE" dirty="0"/>
              <a:t>Kapitalgesellschaften</a:t>
            </a:r>
          </a:p>
          <a:p>
            <a:r>
              <a:rPr lang="de-DE" dirty="0"/>
              <a:t>Personengesellschaften</a:t>
            </a:r>
          </a:p>
          <a:p>
            <a:r>
              <a:rPr lang="de-DE" dirty="0"/>
              <a:t>Sonstige privatrechtliche Rechtsformen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254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Rechtsformen</a:t>
            </a:r>
            <a:r>
              <a:rPr lang="pl-PL" b="1" dirty="0"/>
              <a:t> </a:t>
            </a:r>
            <a:r>
              <a:rPr lang="pl-PL" b="1" dirty="0" err="1"/>
              <a:t>öffentlich-rechtlicher</a:t>
            </a:r>
            <a:r>
              <a:rPr lang="pl-PL" b="1" dirty="0"/>
              <a:t> </a:t>
            </a:r>
            <a:r>
              <a:rPr lang="pl-PL" b="1" dirty="0" err="1"/>
              <a:t>Unternehmen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Auch öffentlich-rechtliche Unternehmen können unterschiedliche Rechtsformen annehmen:</a:t>
            </a:r>
          </a:p>
          <a:p>
            <a:r>
              <a:rPr lang="de-DE" dirty="0"/>
              <a:t>Unternehmen mit eigener Rechtspersönlichkeit</a:t>
            </a:r>
          </a:p>
          <a:p>
            <a:r>
              <a:rPr lang="de-DE" dirty="0"/>
              <a:t>Unternehmen ohne eigene Rechtspersönlichkeit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29" y="3783076"/>
            <a:ext cx="3983285" cy="275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0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Unternehmen</a:t>
            </a:r>
            <a:r>
              <a:rPr lang="pl-PL" b="1" dirty="0"/>
              <a:t> mit </a:t>
            </a:r>
            <a:r>
              <a:rPr lang="pl-PL" b="1" dirty="0" err="1"/>
              <a:t>eigener</a:t>
            </a:r>
            <a:r>
              <a:rPr lang="pl-PL" b="1" dirty="0"/>
              <a:t> </a:t>
            </a:r>
            <a:r>
              <a:rPr lang="pl-PL" b="1" dirty="0" err="1"/>
              <a:t>Rechtspersönlichkeit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Öffentlich-rechtliche Unternehmen, die gleichzeitig eine juristische Person sind, haben eine eigene Rechtspersönlichkeit. Sie nehmen meistens spezielle Aufgaben wahr.</a:t>
            </a:r>
          </a:p>
          <a:p>
            <a:pPr marL="0" indent="0">
              <a:buNone/>
            </a:pPr>
            <a:r>
              <a:rPr lang="de-DE" dirty="0"/>
              <a:t>Unternehmen mit eigener Rechtspersönlichkeit sind:</a:t>
            </a:r>
          </a:p>
          <a:p>
            <a:r>
              <a:rPr lang="de-DE" dirty="0"/>
              <a:t>Körperschaften des öffentlichen Rechts (z.B. Kreditanstalt für Wiederaufbau)</a:t>
            </a:r>
          </a:p>
          <a:p>
            <a:r>
              <a:rPr lang="de-DE" dirty="0"/>
              <a:t>Anstalten des öffentlichen Rechts (z.B. Rundfunk)</a:t>
            </a:r>
          </a:p>
          <a:p>
            <a:r>
              <a:rPr lang="de-DE" dirty="0"/>
              <a:t>Stiftungen des öffentlichen Rechts (z.B. Stiftung Preußischer Kulturbesitz)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247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 smtClean="0"/>
              <a:t>Unternehmen</a:t>
            </a:r>
            <a:r>
              <a:rPr lang="pl-PL" b="1" dirty="0" smtClean="0"/>
              <a:t> </a:t>
            </a:r>
            <a:r>
              <a:rPr lang="pl-PL" b="1" dirty="0" err="1" smtClean="0"/>
              <a:t>ohne</a:t>
            </a:r>
            <a:r>
              <a:rPr lang="pl-PL" b="1" dirty="0" smtClean="0"/>
              <a:t> </a:t>
            </a:r>
            <a:r>
              <a:rPr lang="pl-PL" b="1" dirty="0" err="1" smtClean="0"/>
              <a:t>eigene</a:t>
            </a:r>
            <a:r>
              <a:rPr lang="pl-PL" b="1" dirty="0" smtClean="0"/>
              <a:t> </a:t>
            </a:r>
            <a:r>
              <a:rPr lang="pl-PL" b="1" dirty="0" err="1" smtClean="0"/>
              <a:t>Rechtspersönlichkeit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Öffentlich-rechtliche Unternehmen ohne eigene Rechtspersönlichkeit sind:</a:t>
            </a:r>
          </a:p>
          <a:p>
            <a:r>
              <a:rPr lang="de-DE" dirty="0"/>
              <a:t>Regiebetriebe (z.B. Theater, Bibliotheken)</a:t>
            </a:r>
          </a:p>
          <a:p>
            <a:r>
              <a:rPr lang="de-DE" dirty="0"/>
              <a:t>Eigenbetriebe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486" y="3829811"/>
            <a:ext cx="5559972" cy="241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2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Unternehmensformen</a:t>
            </a:r>
            <a:r>
              <a:rPr lang="pl-PL" b="1" dirty="0"/>
              <a:t> </a:t>
            </a:r>
            <a:r>
              <a:rPr lang="pl-PL" b="1" dirty="0" err="1"/>
              <a:t>nach</a:t>
            </a:r>
            <a:r>
              <a:rPr lang="pl-PL" b="1" dirty="0"/>
              <a:t> </a:t>
            </a:r>
            <a:r>
              <a:rPr lang="pl-PL" b="1" dirty="0" err="1"/>
              <a:t>weiteren</a:t>
            </a:r>
            <a:r>
              <a:rPr lang="pl-PL" b="1" dirty="0"/>
              <a:t> </a:t>
            </a:r>
            <a:r>
              <a:rPr lang="pl-PL" b="1" dirty="0" err="1"/>
              <a:t>Kriterien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Unternehmen können aber nicht nur nach ihrer Rechtsform gegliedert werden. Eine Rolle spielen auch Größe, Branche und Phase</a:t>
            </a:r>
            <a:r>
              <a:rPr lang="de-DE" dirty="0" smtClean="0"/>
              <a:t>.</a:t>
            </a:r>
            <a:endParaRPr lang="pl-PL" dirty="0" smtClean="0"/>
          </a:p>
          <a:p>
            <a:pPr marL="0" indent="0">
              <a:buNone/>
            </a:pPr>
            <a:r>
              <a:rPr lang="pl-PL" dirty="0" err="1"/>
              <a:t>Unternehmensform</a:t>
            </a:r>
            <a:r>
              <a:rPr lang="pl-PL" dirty="0"/>
              <a:t> </a:t>
            </a:r>
            <a:r>
              <a:rPr lang="pl-PL" dirty="0" err="1" smtClean="0"/>
              <a:t>nach</a:t>
            </a:r>
            <a:r>
              <a:rPr lang="pl-PL" dirty="0" smtClean="0"/>
              <a:t>:</a:t>
            </a:r>
          </a:p>
          <a:p>
            <a:pPr>
              <a:buFontTx/>
              <a:buChar char="-"/>
            </a:pPr>
            <a:r>
              <a:rPr lang="pl-PL" dirty="0" err="1" smtClean="0"/>
              <a:t>Größe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Branche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 smtClean="0"/>
              <a:t>Phase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err="1"/>
              <a:t>räumlicher</a:t>
            </a:r>
            <a:r>
              <a:rPr lang="pl-PL" dirty="0"/>
              <a:t> Struktur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56" y="3157728"/>
            <a:ext cx="4535424" cy="302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95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404</TotalTime>
  <Words>537</Words>
  <Application>Microsoft Office PowerPoint</Application>
  <PresentationFormat>Niestandardowy</PresentationFormat>
  <Paragraphs>75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Jon</vt:lpstr>
      <vt:lpstr>Unternehmen in Deutschland</vt:lpstr>
      <vt:lpstr>Präsentationsplan</vt:lpstr>
      <vt:lpstr>Unternehmen</vt:lpstr>
      <vt:lpstr>Privatrechtliche vs. öffentlich-rechtliche Unternehmen </vt:lpstr>
      <vt:lpstr>Rechtsformen privatrechtlicher Unternehmen </vt:lpstr>
      <vt:lpstr>Rechtsformen öffentlich-rechtlicher Unternehmen</vt:lpstr>
      <vt:lpstr>Unternehmen mit eigener Rechtspersönlichkeit</vt:lpstr>
      <vt:lpstr>Unternehmen ohne eigene Rechtspersönlichkeit</vt:lpstr>
      <vt:lpstr>Unternehmensformen nach weiteren Kriterien</vt:lpstr>
      <vt:lpstr>Unternehmen in Deutschland</vt:lpstr>
      <vt:lpstr>Prezentacja programu PowerPoint</vt:lpstr>
      <vt:lpstr>Allianz SE</vt:lpstr>
      <vt:lpstr>Daimler AG</vt:lpstr>
      <vt:lpstr>Volkswagen AG</vt:lpstr>
      <vt:lpstr>das Wörterbuch</vt:lpstr>
      <vt:lpstr>das Rebus</vt:lpstr>
      <vt:lpstr>die Bibliographie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Saren</dc:creator>
  <cp:lastModifiedBy>Oem</cp:lastModifiedBy>
  <cp:revision>30</cp:revision>
  <dcterms:created xsi:type="dcterms:W3CDTF">2022-05-28T12:49:58Z</dcterms:created>
  <dcterms:modified xsi:type="dcterms:W3CDTF">2022-05-31T07:25:17Z</dcterms:modified>
</cp:coreProperties>
</file>