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C8278-5CCD-48F7-8C96-5A6BDB8FCE4C}" v="24" dt="2022-05-03T11:37:43.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3" d="100"/>
          <a:sy n="63" d="100"/>
        </p:scale>
        <p:origin x="-298" y="23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Kielar" userId="3bd465c57df2cc9b" providerId="LiveId" clId="{672C8278-5CCD-48F7-8C96-5A6BDB8FCE4C}"/>
    <pc:docChg chg="undo custSel addSld modSld">
      <pc:chgData name="Julia Kielar" userId="3bd465c57df2cc9b" providerId="LiveId" clId="{672C8278-5CCD-48F7-8C96-5A6BDB8FCE4C}" dt="2022-05-03T11:37:59.040" v="712" actId="1076"/>
      <pc:docMkLst>
        <pc:docMk/>
      </pc:docMkLst>
      <pc:sldChg chg="modSp mod">
        <pc:chgData name="Julia Kielar" userId="3bd465c57df2cc9b" providerId="LiveId" clId="{672C8278-5CCD-48F7-8C96-5A6BDB8FCE4C}" dt="2022-05-03T10:59:47.802" v="13" actId="1076"/>
        <pc:sldMkLst>
          <pc:docMk/>
          <pc:sldMk cId="3878746877" sldId="262"/>
        </pc:sldMkLst>
        <pc:spChg chg="mod">
          <ac:chgData name="Julia Kielar" userId="3bd465c57df2cc9b" providerId="LiveId" clId="{672C8278-5CCD-48F7-8C96-5A6BDB8FCE4C}" dt="2022-05-03T10:59:43.615" v="12" actId="1076"/>
          <ac:spMkLst>
            <pc:docMk/>
            <pc:sldMk cId="3878746877" sldId="262"/>
            <ac:spMk id="3" creationId="{4B17D2D3-7759-4F67-919D-CCF90A3EC035}"/>
          </ac:spMkLst>
        </pc:spChg>
        <pc:spChg chg="mod">
          <ac:chgData name="Julia Kielar" userId="3bd465c57df2cc9b" providerId="LiveId" clId="{672C8278-5CCD-48F7-8C96-5A6BDB8FCE4C}" dt="2022-05-03T10:59:47.802" v="13" actId="1076"/>
          <ac:spMkLst>
            <pc:docMk/>
            <pc:sldMk cId="3878746877" sldId="262"/>
            <ac:spMk id="5" creationId="{B0E5FA57-A6EE-81C9-F3CF-7176E7A7B6DC}"/>
          </ac:spMkLst>
        </pc:spChg>
      </pc:sldChg>
      <pc:sldChg chg="addSp modSp new mod">
        <pc:chgData name="Julia Kielar" userId="3bd465c57df2cc9b" providerId="LiveId" clId="{672C8278-5CCD-48F7-8C96-5A6BDB8FCE4C}" dt="2022-05-03T11:37:59.040" v="712" actId="1076"/>
        <pc:sldMkLst>
          <pc:docMk/>
          <pc:sldMk cId="50475597" sldId="263"/>
        </pc:sldMkLst>
        <pc:spChg chg="mod">
          <ac:chgData name="Julia Kielar" userId="3bd465c57df2cc9b" providerId="LiveId" clId="{672C8278-5CCD-48F7-8C96-5A6BDB8FCE4C}" dt="2022-05-03T11:00:42.775" v="19" actId="113"/>
          <ac:spMkLst>
            <pc:docMk/>
            <pc:sldMk cId="50475597" sldId="263"/>
            <ac:spMk id="2" creationId="{3A6373E3-D2C5-5C4F-1EB7-53B4E2CCA004}"/>
          </ac:spMkLst>
        </pc:spChg>
        <pc:spChg chg="mod">
          <ac:chgData name="Julia Kielar" userId="3bd465c57df2cc9b" providerId="LiveId" clId="{672C8278-5CCD-48F7-8C96-5A6BDB8FCE4C}" dt="2022-05-03T11:37:59.040" v="712" actId="1076"/>
          <ac:spMkLst>
            <pc:docMk/>
            <pc:sldMk cId="50475597" sldId="263"/>
            <ac:spMk id="3" creationId="{8C09901C-A8F0-3261-DAEE-0F84AF93166B}"/>
          </ac:spMkLst>
        </pc:spChg>
        <pc:spChg chg="add mod">
          <ac:chgData name="Julia Kielar" userId="3bd465c57df2cc9b" providerId="LiveId" clId="{672C8278-5CCD-48F7-8C96-5A6BDB8FCE4C}" dt="2022-05-03T11:37:01.341" v="710" actId="1076"/>
          <ac:spMkLst>
            <pc:docMk/>
            <pc:sldMk cId="50475597" sldId="263"/>
            <ac:spMk id="4" creationId="{9B364CB1-1442-D441-6BD4-93A973BC1B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l-PL"/>
              <a:t>Kliknij, aby edytować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3007390-34CA-428D-A68C-F44884FEEB50}" type="datetimeFigureOut">
              <a:rPr lang="pl-PL" smtClean="0"/>
              <a:t>2022-05-04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09195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76975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96807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3323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3065657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l-PL"/>
              <a:t>Kliknij, aby edytować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3007390-34CA-428D-A68C-F44884FEEB50}" type="datetimeFigureOut">
              <a:rPr lang="pl-PL" smtClean="0"/>
              <a:t>2022-05-04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365286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3007390-34CA-428D-A68C-F44884FEEB50}" type="datetimeFigureOut">
              <a:rPr lang="pl-PL" smtClean="0"/>
              <a:t>2022-05-04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51763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007390-34CA-428D-A68C-F44884FEEB50}" type="datetimeFigureOut">
              <a:rPr lang="pl-PL" smtClean="0"/>
              <a:t>2022-05-04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249709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007390-34CA-428D-A68C-F44884FEEB50}" type="datetimeFigureOut">
              <a:rPr lang="pl-PL" smtClean="0"/>
              <a:t>2022-05-04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238146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3007390-34CA-428D-A68C-F44884FEEB50}" type="datetimeFigureOut">
              <a:rPr lang="pl-PL" smtClean="0"/>
              <a:t>2022-05-04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04185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3007390-34CA-428D-A68C-F44884FEEB50}" type="datetimeFigureOut">
              <a:rPr lang="pl-PL" smtClean="0"/>
              <a:t>2022-05-04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70697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90515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3007390-34CA-428D-A68C-F44884FEEB50}" type="datetimeFigureOut">
              <a:rPr lang="pl-PL" smtClean="0"/>
              <a:t>2022-05-04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261524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3007390-34CA-428D-A68C-F44884FEEB50}" type="datetimeFigureOut">
              <a:rPr lang="pl-PL" smtClean="0"/>
              <a:t>2022-05-04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7830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07390-34CA-428D-A68C-F44884FEEB50}" type="datetimeFigureOut">
              <a:rPr lang="pl-PL" smtClean="0"/>
              <a:t>2022-05-04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365450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76936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l-PL"/>
              <a:t>Kliknij, aby edytować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3007390-34CA-428D-A68C-F44884FEEB50}" type="datetimeFigureOut">
              <a:rPr lang="pl-PL" smtClean="0"/>
              <a:t>2022-05-04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B461740-98AE-48DF-83A7-B44245D1AA53}" type="slidenum">
              <a:rPr lang="pl-PL" smtClean="0"/>
              <a:t>‹#›</a:t>
            </a:fld>
            <a:endParaRPr lang="pl-PL"/>
          </a:p>
        </p:txBody>
      </p:sp>
    </p:spTree>
    <p:extLst>
      <p:ext uri="{BB962C8B-B14F-4D97-AF65-F5344CB8AC3E}">
        <p14:creationId xmlns:p14="http://schemas.microsoft.com/office/powerpoint/2010/main" val="132214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3007390-34CA-428D-A68C-F44884FEEB50}" type="datetimeFigureOut">
              <a:rPr lang="pl-PL" smtClean="0"/>
              <a:t>2022-05-04</a:t>
            </a:fld>
            <a:endParaRPr lang="pl-P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461740-98AE-48DF-83A7-B44245D1AA53}" type="slidenum">
              <a:rPr lang="pl-PL" smtClean="0"/>
              <a:t>‹#›</a:t>
            </a:fld>
            <a:endParaRPr lang="pl-PL"/>
          </a:p>
        </p:txBody>
      </p:sp>
    </p:spTree>
    <p:extLst>
      <p:ext uri="{BB962C8B-B14F-4D97-AF65-F5344CB8AC3E}">
        <p14:creationId xmlns:p14="http://schemas.microsoft.com/office/powerpoint/2010/main" val="24409162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praca.pl/poradniki/rynek-pracy/praca-na-czarno-definicja,konsekwencje,kary,wplyw-na-bezrobocie_pr-1898.html" TargetMode="External"/><Relationship Id="rId2" Type="http://schemas.openxmlformats.org/officeDocument/2006/relationships/hyperlink" Target="https://www.sage.com/de-de/blog/lexikon/schwarzarbeit/" TargetMode="External"/><Relationship Id="rId1" Type="http://schemas.openxmlformats.org/officeDocument/2006/relationships/slideLayout" Target="../slideLayouts/slideLayout2.xml"/><Relationship Id="rId4" Type="http://schemas.openxmlformats.org/officeDocument/2006/relationships/hyperlink" Target="https://pl.freepi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8F318D-B34D-7240-836E-6C2258A0503F}"/>
              </a:ext>
            </a:extLst>
          </p:cNvPr>
          <p:cNvSpPr>
            <a:spLocks noGrp="1"/>
          </p:cNvSpPr>
          <p:nvPr>
            <p:ph type="ctrTitle"/>
          </p:nvPr>
        </p:nvSpPr>
        <p:spPr/>
        <p:txBody>
          <a:bodyPr>
            <a:normAutofit/>
          </a:bodyPr>
          <a:lstStyle/>
          <a:p>
            <a:r>
              <a:rPr lang="pl-PL" sz="6600" b="1" i="0" u="none" strike="noStrike" dirty="0">
                <a:solidFill>
                  <a:schemeClr val="tx1">
                    <a:lumMod val="95000"/>
                  </a:schemeClr>
                </a:solidFill>
                <a:effectLst/>
                <a:latin typeface="Candara Light" panose="020E0502030303020204" pitchFamily="34" charset="0"/>
              </a:rPr>
              <a:t>SCHWARZARBEIT</a:t>
            </a:r>
            <a:endParaRPr lang="pl-PL" sz="6600" dirty="0">
              <a:solidFill>
                <a:schemeClr val="tx1">
                  <a:lumMod val="95000"/>
                </a:schemeClr>
              </a:solidFill>
              <a:latin typeface="Candara Light" panose="020E0502030303020204" pitchFamily="34" charset="0"/>
            </a:endParaRPr>
          </a:p>
        </p:txBody>
      </p:sp>
      <p:sp>
        <p:nvSpPr>
          <p:cNvPr id="3" name="Podtytuł 2">
            <a:extLst>
              <a:ext uri="{FF2B5EF4-FFF2-40B4-BE49-F238E27FC236}">
                <a16:creationId xmlns:a16="http://schemas.microsoft.com/office/drawing/2014/main" xmlns="" id="{85EAEF76-C3DA-D51A-0B3D-FA926E515C78}"/>
              </a:ext>
            </a:extLst>
          </p:cNvPr>
          <p:cNvSpPr>
            <a:spLocks noGrp="1"/>
          </p:cNvSpPr>
          <p:nvPr>
            <p:ph type="subTitle" idx="1"/>
          </p:nvPr>
        </p:nvSpPr>
        <p:spPr>
          <a:xfrm>
            <a:off x="8192653" y="5371721"/>
            <a:ext cx="3504763" cy="1049867"/>
          </a:xfrm>
        </p:spPr>
        <p:txBody>
          <a:bodyPr>
            <a:normAutofit/>
          </a:bodyPr>
          <a:lstStyle/>
          <a:p>
            <a:r>
              <a:rPr lang="pl-PL" sz="1600" dirty="0"/>
              <a:t>Julia Kielar, 117114</a:t>
            </a:r>
          </a:p>
          <a:p>
            <a:r>
              <a:rPr lang="pl-PL" sz="1600" dirty="0"/>
              <a:t>Ekonomia II rok, EUB</a:t>
            </a:r>
          </a:p>
        </p:txBody>
      </p:sp>
      <p:pic>
        <p:nvPicPr>
          <p:cNvPr id="5" name="Obraz 4">
            <a:extLst>
              <a:ext uri="{FF2B5EF4-FFF2-40B4-BE49-F238E27FC236}">
                <a16:creationId xmlns:a16="http://schemas.microsoft.com/office/drawing/2014/main" xmlns="" id="{5CCE58AB-F12D-1569-E54F-14CF8CE19D4A}"/>
              </a:ext>
            </a:extLst>
          </p:cNvPr>
          <p:cNvPicPr>
            <a:picLocks noChangeAspect="1"/>
          </p:cNvPicPr>
          <p:nvPr/>
        </p:nvPicPr>
        <p:blipFill>
          <a:blip r:embed="rId2"/>
          <a:stretch>
            <a:fillRect/>
          </a:stretch>
        </p:blipFill>
        <p:spPr>
          <a:xfrm>
            <a:off x="10810727" y="153247"/>
            <a:ext cx="1114666" cy="1064277"/>
          </a:xfrm>
          <a:prstGeom prst="rect">
            <a:avLst/>
          </a:prstGeom>
        </p:spPr>
      </p:pic>
    </p:spTree>
    <p:extLst>
      <p:ext uri="{BB962C8B-B14F-4D97-AF65-F5344CB8AC3E}">
        <p14:creationId xmlns:p14="http://schemas.microsoft.com/office/powerpoint/2010/main" val="320473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A6373E3-D2C5-5C4F-1EB7-53B4E2CCA004}"/>
              </a:ext>
            </a:extLst>
          </p:cNvPr>
          <p:cNvSpPr>
            <a:spLocks noGrp="1"/>
          </p:cNvSpPr>
          <p:nvPr>
            <p:ph type="title"/>
          </p:nvPr>
        </p:nvSpPr>
        <p:spPr/>
        <p:txBody>
          <a:bodyPr>
            <a:normAutofit/>
          </a:bodyPr>
          <a:lstStyle/>
          <a:p>
            <a:r>
              <a:rPr lang="pl-PL" b="1" i="0" u="none" strike="noStrike" dirty="0">
                <a:solidFill>
                  <a:schemeClr val="tx1"/>
                </a:solidFill>
                <a:effectLst/>
                <a:latin typeface="Candara Light" panose="020E0502030303020204" pitchFamily="34" charset="0"/>
              </a:rPr>
              <a:t>Wörterbuch</a:t>
            </a:r>
            <a:endParaRPr lang="pl-PL" b="1" dirty="0">
              <a:solidFill>
                <a:schemeClr val="tx1"/>
              </a:solidFill>
              <a:latin typeface="Candara Light" panose="020E0502030303020204" pitchFamily="34" charset="0"/>
            </a:endParaRPr>
          </a:p>
        </p:txBody>
      </p:sp>
      <p:sp>
        <p:nvSpPr>
          <p:cNvPr id="3" name="Symbol zastępczy zawartości 2">
            <a:extLst>
              <a:ext uri="{FF2B5EF4-FFF2-40B4-BE49-F238E27FC236}">
                <a16:creationId xmlns:a16="http://schemas.microsoft.com/office/drawing/2014/main" xmlns="" id="{8C09901C-A8F0-3261-DAEE-0F84AF93166B}"/>
              </a:ext>
            </a:extLst>
          </p:cNvPr>
          <p:cNvSpPr>
            <a:spLocks noGrp="1"/>
          </p:cNvSpPr>
          <p:nvPr>
            <p:ph idx="1"/>
          </p:nvPr>
        </p:nvSpPr>
        <p:spPr>
          <a:xfrm>
            <a:off x="1403322" y="1997839"/>
            <a:ext cx="4840460" cy="4058751"/>
          </a:xfrm>
        </p:spPr>
        <p:txBody>
          <a:bodyPr>
            <a:normAutofit fontScale="25000" lnSpcReduction="20000"/>
          </a:bodyPr>
          <a:lstStyle/>
          <a:p>
            <a:pPr marL="36900" indent="0">
              <a:lnSpc>
                <a:spcPct val="170000"/>
              </a:lnSpc>
              <a:buNone/>
            </a:pPr>
            <a:r>
              <a:rPr lang="pl-PL" sz="4400" b="1" dirty="0">
                <a:solidFill>
                  <a:schemeClr val="tx1"/>
                </a:solidFill>
                <a:latin typeface="Arial" panose="020B0604020202020204" pitchFamily="34" charset="0"/>
                <a:cs typeface="Arial" panose="020B0604020202020204" pitchFamily="34" charset="0"/>
              </a:rPr>
              <a:t>die Tätigkeit- zadanie</a:t>
            </a:r>
          </a:p>
          <a:p>
            <a:pPr marL="36900" indent="0">
              <a:lnSpc>
                <a:spcPct val="170000"/>
              </a:lnSpc>
              <a:buNone/>
            </a:pPr>
            <a:r>
              <a:rPr lang="pl-PL" sz="4400" b="1" i="0" u="none" strike="noStrike" dirty="0">
                <a:solidFill>
                  <a:schemeClr val="tx1"/>
                </a:solidFill>
                <a:effectLst/>
                <a:latin typeface="Arial" panose="020B0604020202020204" pitchFamily="34" charset="0"/>
                <a:cs typeface="Arial" panose="020B0604020202020204" pitchFamily="34" charset="0"/>
              </a:rPr>
              <a:t>schriftliche Bestätigung- potwierdzenie pisemne</a:t>
            </a:r>
          </a:p>
          <a:p>
            <a:pPr marL="36900" indent="0">
              <a:lnSpc>
                <a:spcPct val="170000"/>
              </a:lnSpc>
              <a:buNone/>
            </a:pPr>
            <a:r>
              <a:rPr lang="pl-PL" sz="4400" b="1" dirty="0">
                <a:solidFill>
                  <a:schemeClr val="tx1"/>
                </a:solidFill>
                <a:effectLst/>
                <a:latin typeface="Arial" panose="020B0604020202020204" pitchFamily="34" charset="0"/>
                <a:cs typeface="Arial" panose="020B0604020202020204" pitchFamily="34" charset="0"/>
              </a:rPr>
              <a:t>die Anzeige- zgłoszenie</a:t>
            </a:r>
          </a:p>
          <a:p>
            <a:pPr marL="36900" indent="0">
              <a:lnSpc>
                <a:spcPct val="170000"/>
              </a:lnSpc>
              <a:buNone/>
            </a:pPr>
            <a:r>
              <a:rPr lang="pl-PL" sz="4400" b="1" dirty="0">
                <a:solidFill>
                  <a:schemeClr val="tx1"/>
                </a:solidFill>
                <a:latin typeface="Arial" panose="020B0604020202020204" pitchFamily="34" charset="0"/>
                <a:cs typeface="Arial" panose="020B0604020202020204" pitchFamily="34" charset="0"/>
              </a:rPr>
              <a:t>die Sozialversicherungsanstalt</a:t>
            </a:r>
            <a:r>
              <a:rPr lang="pl-PL" sz="4400" b="1" dirty="0">
                <a:solidFill>
                  <a:schemeClr val="tx1"/>
                </a:solidFill>
                <a:effectLst/>
                <a:latin typeface="Arial" panose="020B0604020202020204" pitchFamily="34" charset="0"/>
                <a:cs typeface="Arial" panose="020B0604020202020204" pitchFamily="34" charset="0"/>
              </a:rPr>
              <a:t>- Zakład </a:t>
            </a:r>
            <a:r>
              <a:rPr lang="pl-PL" sz="4400" b="1" dirty="0" smtClean="0">
                <a:solidFill>
                  <a:schemeClr val="tx1"/>
                </a:solidFill>
                <a:effectLst/>
                <a:latin typeface="Arial" panose="020B0604020202020204" pitchFamily="34" charset="0"/>
                <a:cs typeface="Arial" panose="020B0604020202020204" pitchFamily="34" charset="0"/>
              </a:rPr>
              <a:t>Ubezpieczeń </a:t>
            </a:r>
            <a:r>
              <a:rPr lang="pl-PL" sz="4400" b="1" dirty="0">
                <a:solidFill>
                  <a:schemeClr val="tx1"/>
                </a:solidFill>
                <a:effectLst/>
                <a:latin typeface="Arial" panose="020B0604020202020204" pitchFamily="34" charset="0"/>
                <a:cs typeface="Arial" panose="020B0604020202020204" pitchFamily="34" charset="0"/>
              </a:rPr>
              <a:t>Społecznych</a:t>
            </a:r>
          </a:p>
          <a:p>
            <a:pPr marL="36900" indent="0">
              <a:lnSpc>
                <a:spcPct val="170000"/>
              </a:lnSpc>
              <a:buNone/>
            </a:pPr>
            <a:r>
              <a:rPr lang="pl-PL" sz="4400" b="1" dirty="0" err="1" smtClean="0">
                <a:solidFill>
                  <a:schemeClr val="tx1"/>
                </a:solidFill>
                <a:effectLst/>
                <a:latin typeface="Arial" panose="020B0604020202020204" pitchFamily="34" charset="0"/>
                <a:cs typeface="Arial" panose="020B0604020202020204" pitchFamily="34" charset="0"/>
              </a:rPr>
              <a:t>d</a:t>
            </a:r>
            <a:r>
              <a:rPr lang="pl-PL" sz="4400" b="1" i="0" u="none" strike="noStrike" dirty="0" err="1" smtClean="0">
                <a:solidFill>
                  <a:schemeClr val="tx1"/>
                </a:solidFill>
                <a:effectLst/>
                <a:latin typeface="Arial" panose="020B0604020202020204" pitchFamily="34" charset="0"/>
                <a:cs typeface="Arial" panose="020B0604020202020204" pitchFamily="34" charset="0"/>
              </a:rPr>
              <a:t>as</a:t>
            </a:r>
            <a:r>
              <a:rPr lang="pl-PL" sz="4400" b="1" i="0" u="none" strike="noStrike" dirty="0" smtClean="0">
                <a:solidFill>
                  <a:schemeClr val="tx1"/>
                </a:solidFill>
                <a:effectLst/>
                <a:latin typeface="Arial" panose="020B0604020202020204" pitchFamily="34" charset="0"/>
                <a:cs typeface="Arial" panose="020B0604020202020204" pitchFamily="34" charset="0"/>
              </a:rPr>
              <a:t> </a:t>
            </a:r>
            <a:r>
              <a:rPr lang="pl-PL" sz="4400" b="1" i="0" u="none" strike="noStrike" dirty="0" err="1" smtClean="0">
                <a:solidFill>
                  <a:schemeClr val="tx1"/>
                </a:solidFill>
                <a:effectLst/>
                <a:latin typeface="Arial" panose="020B0604020202020204" pitchFamily="34" charset="0"/>
                <a:cs typeface="Arial" panose="020B0604020202020204" pitchFamily="34" charset="0"/>
              </a:rPr>
              <a:t>Arbeitsgesetzbuch</a:t>
            </a:r>
            <a:r>
              <a:rPr lang="pl-PL" sz="4400" b="1" i="0" u="none" strike="noStrike" dirty="0" smtClean="0">
                <a:solidFill>
                  <a:schemeClr val="tx1"/>
                </a:solidFill>
                <a:effectLst/>
                <a:latin typeface="Arial" panose="020B0604020202020204" pitchFamily="34" charset="0"/>
                <a:cs typeface="Arial" panose="020B0604020202020204" pitchFamily="34" charset="0"/>
              </a:rPr>
              <a:t>- </a:t>
            </a:r>
            <a:r>
              <a:rPr lang="pl-PL" sz="4400" b="1" i="0" u="none" strike="noStrike" dirty="0">
                <a:solidFill>
                  <a:schemeClr val="tx1"/>
                </a:solidFill>
                <a:effectLst/>
                <a:latin typeface="Arial" panose="020B0604020202020204" pitchFamily="34" charset="0"/>
                <a:cs typeface="Arial" panose="020B0604020202020204" pitchFamily="34" charset="0"/>
              </a:rPr>
              <a:t>kode</a:t>
            </a:r>
            <a:r>
              <a:rPr lang="pl-PL" sz="4400" b="1" dirty="0">
                <a:solidFill>
                  <a:schemeClr val="tx1"/>
                </a:solidFill>
                <a:effectLst/>
                <a:latin typeface="Arial" panose="020B0604020202020204" pitchFamily="34" charset="0"/>
                <a:cs typeface="Arial" panose="020B0604020202020204" pitchFamily="34" charset="0"/>
              </a:rPr>
              <a:t>ks pracy</a:t>
            </a:r>
          </a:p>
          <a:p>
            <a:pPr marL="36900" indent="0">
              <a:lnSpc>
                <a:spcPct val="170000"/>
              </a:lnSpc>
              <a:buNone/>
            </a:pPr>
            <a:r>
              <a:rPr lang="pl-PL" sz="4400" b="1" dirty="0">
                <a:solidFill>
                  <a:schemeClr val="tx1"/>
                </a:solidFill>
                <a:effectLst/>
                <a:latin typeface="Arial" panose="020B0604020202020204" pitchFamily="34" charset="0"/>
                <a:cs typeface="Arial" panose="020B0604020202020204" pitchFamily="34" charset="0"/>
              </a:rPr>
              <a:t>die Folgen- konsekwencje</a:t>
            </a:r>
          </a:p>
          <a:p>
            <a:pPr marL="36900" indent="0">
              <a:lnSpc>
                <a:spcPct val="170000"/>
              </a:lnSpc>
              <a:buNone/>
            </a:pPr>
            <a:r>
              <a:rPr lang="pl-PL" sz="4400" b="1" dirty="0">
                <a:solidFill>
                  <a:schemeClr val="tx1"/>
                </a:solidFill>
                <a:effectLst/>
                <a:latin typeface="Arial" panose="020B0604020202020204" pitchFamily="34" charset="0"/>
                <a:cs typeface="Arial" panose="020B0604020202020204" pitchFamily="34" charset="0"/>
              </a:rPr>
              <a:t>der </a:t>
            </a:r>
            <a:r>
              <a:rPr lang="pl-PL" sz="4400" b="1" dirty="0" err="1">
                <a:solidFill>
                  <a:schemeClr val="tx1"/>
                </a:solidFill>
                <a:effectLst/>
                <a:latin typeface="Arial" panose="020B0604020202020204" pitchFamily="34" charset="0"/>
                <a:cs typeface="Arial" panose="020B0604020202020204" pitchFamily="34" charset="0"/>
              </a:rPr>
              <a:t>Mitarbeiter</a:t>
            </a:r>
            <a:r>
              <a:rPr lang="pl-PL" sz="4400" b="1" dirty="0">
                <a:solidFill>
                  <a:schemeClr val="tx1"/>
                </a:solidFill>
                <a:effectLst/>
                <a:latin typeface="Arial" panose="020B0604020202020204" pitchFamily="34" charset="0"/>
                <a:cs typeface="Arial" panose="020B0604020202020204" pitchFamily="34" charset="0"/>
              </a:rPr>
              <a:t>- pracownik</a:t>
            </a:r>
          </a:p>
          <a:p>
            <a:pPr marL="36900" indent="0">
              <a:lnSpc>
                <a:spcPct val="170000"/>
              </a:lnSpc>
              <a:buNone/>
            </a:pPr>
            <a:r>
              <a:rPr lang="pl-PL" sz="4400" b="1" dirty="0">
                <a:solidFill>
                  <a:schemeClr val="tx1"/>
                </a:solidFill>
                <a:effectLst/>
                <a:latin typeface="Arial" panose="020B0604020202020204" pitchFamily="34" charset="0"/>
                <a:cs typeface="Arial" panose="020B0604020202020204" pitchFamily="34" charset="0"/>
              </a:rPr>
              <a:t>die </a:t>
            </a:r>
            <a:r>
              <a:rPr lang="pl-PL" sz="4400" b="1" i="0" u="none" strike="noStrike" dirty="0">
                <a:solidFill>
                  <a:schemeClr val="tx1"/>
                </a:solidFill>
                <a:effectLst/>
                <a:latin typeface="Arial" panose="020B0604020202020204" pitchFamily="34" charset="0"/>
                <a:cs typeface="Arial" panose="020B0604020202020204" pitchFamily="34" charset="0"/>
              </a:rPr>
              <a:t> </a:t>
            </a:r>
            <a:r>
              <a:rPr lang="pl-PL" sz="4400" b="1" i="0" u="none" strike="noStrike" dirty="0" err="1">
                <a:solidFill>
                  <a:schemeClr val="tx1"/>
                </a:solidFill>
                <a:effectLst/>
                <a:latin typeface="Arial" panose="020B0604020202020204" pitchFamily="34" charset="0"/>
                <a:cs typeface="Arial" panose="020B0604020202020204" pitchFamily="34" charset="0"/>
              </a:rPr>
              <a:t>Grundpflichten</a:t>
            </a:r>
            <a:r>
              <a:rPr lang="pl-PL" sz="4400" b="1" i="0" u="none" strike="noStrike" dirty="0">
                <a:solidFill>
                  <a:schemeClr val="tx1"/>
                </a:solidFill>
                <a:effectLst/>
                <a:latin typeface="Arial" panose="020B0604020202020204" pitchFamily="34" charset="0"/>
                <a:cs typeface="Arial" panose="020B0604020202020204" pitchFamily="34" charset="0"/>
              </a:rPr>
              <a:t>- podstawowe obowiązki</a:t>
            </a:r>
          </a:p>
          <a:p>
            <a:pPr marL="36900" indent="0">
              <a:lnSpc>
                <a:spcPct val="170000"/>
              </a:lnSpc>
              <a:buNone/>
            </a:pPr>
            <a:r>
              <a:rPr lang="pl-PL" sz="4400" b="1" dirty="0" err="1" smtClean="0">
                <a:solidFill>
                  <a:schemeClr val="tx1"/>
                </a:solidFill>
                <a:effectLst/>
                <a:latin typeface="Arial" panose="020B0604020202020204" pitchFamily="34" charset="0"/>
                <a:cs typeface="Arial" panose="020B0604020202020204" pitchFamily="34" charset="0"/>
              </a:rPr>
              <a:t>die</a:t>
            </a:r>
            <a:r>
              <a:rPr lang="pl-PL" sz="4400" b="1" dirty="0" smtClean="0">
                <a:solidFill>
                  <a:schemeClr val="tx1"/>
                </a:solidFill>
                <a:effectLst/>
                <a:latin typeface="Arial" panose="020B0604020202020204" pitchFamily="34" charset="0"/>
                <a:cs typeface="Arial" panose="020B0604020202020204" pitchFamily="34" charset="0"/>
              </a:rPr>
              <a:t> </a:t>
            </a:r>
            <a:r>
              <a:rPr lang="pl-PL" sz="4400" b="1" i="0" u="none" strike="noStrike" dirty="0" err="1" smtClean="0">
                <a:solidFill>
                  <a:schemeClr val="tx1"/>
                </a:solidFill>
                <a:effectLst/>
                <a:latin typeface="Arial" panose="020B0604020202020204" pitchFamily="34" charset="0"/>
                <a:cs typeface="Arial" panose="020B0604020202020204" pitchFamily="34" charset="0"/>
              </a:rPr>
              <a:t>Leistung</a:t>
            </a:r>
            <a:r>
              <a:rPr lang="pl-PL" sz="4400" b="1" i="0" u="none" strike="noStrike" dirty="0" smtClean="0">
                <a:solidFill>
                  <a:schemeClr val="tx1"/>
                </a:solidFill>
                <a:effectLst/>
                <a:latin typeface="Arial" panose="020B0604020202020204" pitchFamily="34" charset="0"/>
                <a:cs typeface="Arial" panose="020B0604020202020204" pitchFamily="34" charset="0"/>
              </a:rPr>
              <a:t> -  </a:t>
            </a:r>
            <a:r>
              <a:rPr lang="pl-PL" sz="4400" b="1" i="0" u="none" strike="noStrike" dirty="0">
                <a:solidFill>
                  <a:schemeClr val="tx1"/>
                </a:solidFill>
                <a:effectLst/>
                <a:latin typeface="Arial" panose="020B0604020202020204" pitchFamily="34" charset="0"/>
                <a:cs typeface="Arial" panose="020B0604020202020204" pitchFamily="34" charset="0"/>
              </a:rPr>
              <a:t>świadczeni</a:t>
            </a:r>
            <a:r>
              <a:rPr lang="pl-PL" sz="4400" b="1" dirty="0">
                <a:solidFill>
                  <a:schemeClr val="tx1"/>
                </a:solidFill>
                <a:effectLst/>
                <a:latin typeface="Arial" panose="020B0604020202020204" pitchFamily="34" charset="0"/>
                <a:cs typeface="Arial" panose="020B0604020202020204" pitchFamily="34" charset="0"/>
              </a:rPr>
              <a:t>e</a:t>
            </a:r>
          </a:p>
          <a:p>
            <a:pPr marL="36900" indent="0">
              <a:lnSpc>
                <a:spcPct val="170000"/>
              </a:lnSpc>
              <a:buNone/>
            </a:pPr>
            <a:r>
              <a:rPr lang="pl-PL" sz="4400" b="1" dirty="0" err="1">
                <a:solidFill>
                  <a:schemeClr val="tx1"/>
                </a:solidFill>
                <a:effectLst/>
                <a:latin typeface="Arial" panose="020B0604020202020204" pitchFamily="34" charset="0"/>
                <a:cs typeface="Arial" panose="020B0604020202020204" pitchFamily="34" charset="0"/>
              </a:rPr>
              <a:t>g</a:t>
            </a:r>
            <a:r>
              <a:rPr lang="pl-PL" sz="4400" b="1" i="0" u="none" strike="noStrike" dirty="0" err="1">
                <a:solidFill>
                  <a:schemeClr val="tx1"/>
                </a:solidFill>
                <a:effectLst/>
                <a:latin typeface="Arial" panose="020B0604020202020204" pitchFamily="34" charset="0"/>
                <a:cs typeface="Arial" panose="020B0604020202020204" pitchFamily="34" charset="0"/>
              </a:rPr>
              <a:t>ezahlt</a:t>
            </a:r>
            <a:r>
              <a:rPr lang="pl-PL" sz="4400" b="1" i="0" u="none" strike="noStrike" dirty="0">
                <a:solidFill>
                  <a:schemeClr val="tx1"/>
                </a:solidFill>
                <a:effectLst/>
                <a:latin typeface="Arial" panose="020B0604020202020204" pitchFamily="34" charset="0"/>
                <a:cs typeface="Arial" panose="020B0604020202020204" pitchFamily="34" charset="0"/>
              </a:rPr>
              <a:t>- płatne</a:t>
            </a:r>
          </a:p>
          <a:p>
            <a:pPr marL="36900" indent="0">
              <a:buNone/>
            </a:pPr>
            <a:endParaRPr lang="pl-PL" sz="4400" i="0" u="none" strike="noStrike" dirty="0">
              <a:solidFill>
                <a:schemeClr val="tx1"/>
              </a:solidFill>
              <a:effectLst/>
              <a:latin typeface="Arial" panose="020B0604020202020204" pitchFamily="34" charset="0"/>
            </a:endParaRPr>
          </a:p>
          <a:p>
            <a:pPr marL="36900" indent="0">
              <a:buNone/>
            </a:pPr>
            <a:endParaRPr lang="pl-PL" sz="4400" i="0" dirty="0">
              <a:solidFill>
                <a:schemeClr val="tx1"/>
              </a:solidFill>
              <a:effectLst/>
              <a:latin typeface="arial" panose="020B0604020202020204" pitchFamily="34" charset="0"/>
            </a:endParaRPr>
          </a:p>
          <a:p>
            <a:pPr marL="36900" indent="0">
              <a:buNone/>
            </a:pPr>
            <a:endParaRPr lang="pl-PL" sz="4400" dirty="0">
              <a:solidFill>
                <a:schemeClr val="tx1"/>
              </a:solidFill>
              <a:effectLst/>
              <a:latin typeface="Arial" panose="020B0604020202020204" pitchFamily="34" charset="0"/>
            </a:endParaRPr>
          </a:p>
          <a:p>
            <a:pPr marL="36900" indent="0">
              <a:buNone/>
            </a:pPr>
            <a:endParaRPr lang="pl-PL" sz="4400" dirty="0">
              <a:solidFill>
                <a:schemeClr val="tx1"/>
              </a:solidFill>
              <a:effectLst/>
              <a:latin typeface="Arial" panose="020B0604020202020204" pitchFamily="34" charset="0"/>
            </a:endParaRPr>
          </a:p>
          <a:p>
            <a:pPr marL="36900" indent="0">
              <a:buNone/>
            </a:pPr>
            <a:endParaRPr lang="pl-PL" sz="4400" dirty="0">
              <a:solidFill>
                <a:schemeClr val="tx1"/>
              </a:solidFill>
              <a:effectLst/>
              <a:latin typeface="Arial" panose="020B0604020202020204" pitchFamily="34" charset="0"/>
            </a:endParaRPr>
          </a:p>
          <a:p>
            <a:pPr marL="36900" indent="0">
              <a:buNone/>
            </a:pPr>
            <a:endParaRPr lang="pl-PL" sz="4400" dirty="0">
              <a:solidFill>
                <a:schemeClr val="tx1"/>
              </a:solidFill>
            </a:endParaRPr>
          </a:p>
          <a:p>
            <a:pPr marL="36900" indent="0">
              <a:buNone/>
            </a:pPr>
            <a:endParaRPr lang="pl-PL" dirty="0"/>
          </a:p>
        </p:txBody>
      </p:sp>
      <p:sp>
        <p:nvSpPr>
          <p:cNvPr id="4" name="pole tekstowe 3">
            <a:extLst>
              <a:ext uri="{FF2B5EF4-FFF2-40B4-BE49-F238E27FC236}">
                <a16:creationId xmlns:a16="http://schemas.microsoft.com/office/drawing/2014/main" xmlns="" id="{9B364CB1-1442-D441-6BD4-93A973BC1B8C}"/>
              </a:ext>
            </a:extLst>
          </p:cNvPr>
          <p:cNvSpPr txBox="1"/>
          <p:nvPr/>
        </p:nvSpPr>
        <p:spPr>
          <a:xfrm>
            <a:off x="6594763" y="1997839"/>
            <a:ext cx="5006109" cy="3139321"/>
          </a:xfrm>
          <a:prstGeom prst="rect">
            <a:avLst/>
          </a:prstGeom>
          <a:noFill/>
        </p:spPr>
        <p:txBody>
          <a:bodyPr wrap="square" rtlCol="0">
            <a:spAutoFit/>
          </a:bodyPr>
          <a:lstStyle/>
          <a:p>
            <a:pPr marL="36900" indent="0">
              <a:lnSpc>
                <a:spcPct val="200000"/>
              </a:lnSpc>
              <a:buNone/>
            </a:pPr>
            <a:r>
              <a:rPr lang="pl-PL" sz="1100" dirty="0" err="1" smtClean="0">
                <a:solidFill>
                  <a:schemeClr val="tx1"/>
                </a:solidFill>
                <a:effectLst/>
                <a:latin typeface="Arial" panose="020B0604020202020204" pitchFamily="34" charset="0"/>
                <a:cs typeface="Arial" panose="020B0604020202020204" pitchFamily="34" charset="0"/>
              </a:rPr>
              <a:t>die</a:t>
            </a:r>
            <a:r>
              <a:rPr lang="pl-PL" sz="1100" dirty="0" smtClean="0">
                <a:solidFill>
                  <a:schemeClr val="tx1"/>
                </a:solidFill>
                <a:effectLst/>
                <a:latin typeface="Arial" panose="020B0604020202020204" pitchFamily="34" charset="0"/>
                <a:cs typeface="Arial" panose="020B0604020202020204" pitchFamily="34" charset="0"/>
              </a:rPr>
              <a:t> </a:t>
            </a:r>
            <a:r>
              <a:rPr lang="pl-PL" sz="1100" dirty="0" err="1">
                <a:solidFill>
                  <a:schemeClr val="tx1"/>
                </a:solidFill>
                <a:effectLst/>
                <a:latin typeface="Arial" panose="020B0604020202020204" pitchFamily="34" charset="0"/>
                <a:cs typeface="Arial" panose="020B0604020202020204" pitchFamily="34" charset="0"/>
              </a:rPr>
              <a:t>Strafe</a:t>
            </a:r>
            <a:r>
              <a:rPr lang="pl-PL" sz="1100" dirty="0">
                <a:solidFill>
                  <a:schemeClr val="tx1"/>
                </a:solidFill>
                <a:effectLst/>
                <a:latin typeface="Arial" panose="020B0604020202020204" pitchFamily="34" charset="0"/>
                <a:cs typeface="Arial" panose="020B0604020202020204" pitchFamily="34" charset="0"/>
              </a:rPr>
              <a:t>- kara</a:t>
            </a:r>
          </a:p>
          <a:p>
            <a:pPr marL="36900" indent="0">
              <a:lnSpc>
                <a:spcPct val="200000"/>
              </a:lnSpc>
              <a:buNone/>
            </a:pPr>
            <a:r>
              <a:rPr lang="pl-PL" sz="1100" dirty="0">
                <a:solidFill>
                  <a:schemeClr val="tx1"/>
                </a:solidFill>
                <a:effectLst/>
                <a:latin typeface="Arial" panose="020B0604020202020204" pitchFamily="34" charset="0"/>
                <a:cs typeface="Arial" panose="020B0604020202020204" pitchFamily="34" charset="0"/>
              </a:rPr>
              <a:t>das </a:t>
            </a:r>
            <a:r>
              <a:rPr lang="pl-PL" sz="1100" i="0" u="none" strike="noStrike" dirty="0">
                <a:solidFill>
                  <a:schemeClr val="tx1"/>
                </a:solidFill>
                <a:effectLst/>
                <a:latin typeface="Arial" panose="020B0604020202020204" pitchFamily="34" charset="0"/>
                <a:cs typeface="Arial" panose="020B0604020202020204" pitchFamily="34" charset="0"/>
              </a:rPr>
              <a:t> </a:t>
            </a:r>
            <a:r>
              <a:rPr lang="pl-PL" sz="1100" i="0" u="none" strike="noStrike" dirty="0" err="1">
                <a:solidFill>
                  <a:schemeClr val="tx1"/>
                </a:solidFill>
                <a:effectLst/>
                <a:latin typeface="Arial" panose="020B0604020202020204" pitchFamily="34" charset="0"/>
                <a:cs typeface="Arial" panose="020B0604020202020204" pitchFamily="34" charset="0"/>
              </a:rPr>
              <a:t>Bußgeld</a:t>
            </a:r>
            <a:r>
              <a:rPr lang="pl-PL" sz="1100" i="0" u="none" strike="noStrike" dirty="0">
                <a:solidFill>
                  <a:schemeClr val="tx1"/>
                </a:solidFill>
                <a:effectLst/>
                <a:latin typeface="Arial" panose="020B0604020202020204" pitchFamily="34" charset="0"/>
                <a:cs typeface="Arial" panose="020B0604020202020204" pitchFamily="34" charset="0"/>
              </a:rPr>
              <a:t>- grzywna</a:t>
            </a:r>
          </a:p>
          <a:p>
            <a:pPr marL="36900" indent="0">
              <a:lnSpc>
                <a:spcPct val="200000"/>
              </a:lnSpc>
              <a:buNone/>
            </a:pPr>
            <a:r>
              <a:rPr lang="pl-PL" sz="1100" dirty="0">
                <a:solidFill>
                  <a:schemeClr val="tx1"/>
                </a:solidFill>
                <a:effectLst/>
                <a:latin typeface="Arial" panose="020B0604020202020204" pitchFamily="34" charset="0"/>
                <a:cs typeface="Arial" panose="020B0604020202020204" pitchFamily="34" charset="0"/>
              </a:rPr>
              <a:t>die </a:t>
            </a:r>
            <a:r>
              <a:rPr lang="pl-PL" sz="1100" i="0" u="none" strike="noStrike" dirty="0" err="1">
                <a:solidFill>
                  <a:schemeClr val="tx1"/>
                </a:solidFill>
                <a:effectLst/>
                <a:latin typeface="Arial" panose="020B0604020202020204" pitchFamily="34" charset="0"/>
                <a:cs typeface="Arial" panose="020B0604020202020204" pitchFamily="34" charset="0"/>
              </a:rPr>
              <a:t>Zeitpunkt</a:t>
            </a:r>
            <a:r>
              <a:rPr lang="pl-PL" sz="1100" i="0" u="none" strike="noStrike" dirty="0">
                <a:solidFill>
                  <a:schemeClr val="tx1"/>
                </a:solidFill>
                <a:effectLst/>
                <a:latin typeface="Arial" panose="020B0604020202020204" pitchFamily="34" charset="0"/>
                <a:cs typeface="Arial" panose="020B0604020202020204" pitchFamily="34" charset="0"/>
              </a:rPr>
              <a:t>- czas</a:t>
            </a:r>
          </a:p>
          <a:p>
            <a:pPr marL="36900" indent="0">
              <a:lnSpc>
                <a:spcPct val="200000"/>
              </a:lnSpc>
              <a:buNone/>
            </a:pPr>
            <a:r>
              <a:rPr lang="pl-PL" sz="1100" i="0" dirty="0">
                <a:solidFill>
                  <a:schemeClr val="tx1"/>
                </a:solidFill>
                <a:effectLst/>
                <a:latin typeface="Arial" panose="020B0604020202020204" pitchFamily="34" charset="0"/>
                <a:cs typeface="Arial" panose="020B0604020202020204" pitchFamily="34" charset="0"/>
              </a:rPr>
              <a:t>die </a:t>
            </a:r>
            <a:r>
              <a:rPr lang="pl-PL" sz="1100" i="0" dirty="0" err="1">
                <a:solidFill>
                  <a:schemeClr val="tx1"/>
                </a:solidFill>
                <a:effectLst/>
                <a:latin typeface="Arial" panose="020B0604020202020204" pitchFamily="34" charset="0"/>
                <a:cs typeface="Arial" panose="020B0604020202020204" pitchFamily="34" charset="0"/>
              </a:rPr>
              <a:t>Arbeitslosigkeit</a:t>
            </a:r>
            <a:r>
              <a:rPr lang="pl-PL" sz="1100" i="0" dirty="0">
                <a:solidFill>
                  <a:schemeClr val="tx1"/>
                </a:solidFill>
                <a:effectLst/>
                <a:latin typeface="Arial" panose="020B0604020202020204" pitchFamily="34" charset="0"/>
                <a:cs typeface="Arial" panose="020B0604020202020204" pitchFamily="34" charset="0"/>
              </a:rPr>
              <a:t>- bezrobocie</a:t>
            </a:r>
          </a:p>
          <a:p>
            <a:pPr marL="36900" indent="0">
              <a:lnSpc>
                <a:spcPct val="200000"/>
              </a:lnSpc>
              <a:buNone/>
            </a:pPr>
            <a:r>
              <a:rPr lang="pl-PL" sz="1100" dirty="0">
                <a:solidFill>
                  <a:schemeClr val="tx1"/>
                </a:solidFill>
                <a:effectLst/>
                <a:latin typeface="Arial" panose="020B0604020202020204" pitchFamily="34" charset="0"/>
                <a:cs typeface="Arial" panose="020B0604020202020204" pitchFamily="34" charset="0"/>
              </a:rPr>
              <a:t>d</a:t>
            </a:r>
            <a:r>
              <a:rPr lang="pl-PL" sz="1100" i="0" u="none" strike="noStrike" dirty="0">
                <a:solidFill>
                  <a:schemeClr val="tx1"/>
                </a:solidFill>
                <a:effectLst/>
                <a:latin typeface="Arial" panose="020B0604020202020204" pitchFamily="34" charset="0"/>
                <a:cs typeface="Arial" panose="020B0604020202020204" pitchFamily="34" charset="0"/>
              </a:rPr>
              <a:t>ie </a:t>
            </a:r>
            <a:r>
              <a:rPr lang="pl-PL" sz="1100" i="0" u="none" strike="noStrike" dirty="0" err="1">
                <a:solidFill>
                  <a:schemeClr val="tx1"/>
                </a:solidFill>
                <a:effectLst/>
                <a:latin typeface="Arial" panose="020B0604020202020204" pitchFamily="34" charset="0"/>
                <a:cs typeface="Arial" panose="020B0604020202020204" pitchFamily="34" charset="0"/>
              </a:rPr>
              <a:t>Arbeitslosenquote</a:t>
            </a:r>
            <a:r>
              <a:rPr lang="pl-PL" sz="1100" i="0" u="none" strike="noStrike" dirty="0">
                <a:solidFill>
                  <a:schemeClr val="tx1"/>
                </a:solidFill>
                <a:effectLst/>
                <a:latin typeface="Arial" panose="020B0604020202020204" pitchFamily="34" charset="0"/>
                <a:cs typeface="Arial" panose="020B0604020202020204" pitchFamily="34" charset="0"/>
              </a:rPr>
              <a:t>- stopa bezrobocia</a:t>
            </a:r>
          </a:p>
          <a:p>
            <a:pPr marL="36900" indent="0">
              <a:lnSpc>
                <a:spcPct val="200000"/>
              </a:lnSpc>
              <a:buNone/>
            </a:pPr>
            <a:r>
              <a:rPr lang="pl-PL" sz="1100" dirty="0">
                <a:latin typeface="Arial" panose="020B0604020202020204" pitchFamily="34" charset="0"/>
                <a:cs typeface="Arial" panose="020B0604020202020204" pitchFamily="34" charset="0"/>
              </a:rPr>
              <a:t>d</a:t>
            </a:r>
            <a:r>
              <a:rPr lang="pl-PL" sz="1100" i="0" u="none" strike="noStrike" dirty="0" smtClean="0">
                <a:solidFill>
                  <a:schemeClr val="tx1"/>
                </a:solidFill>
                <a:effectLst/>
                <a:latin typeface="Arial" panose="020B0604020202020204" pitchFamily="34" charset="0"/>
                <a:cs typeface="Arial" panose="020B0604020202020204" pitchFamily="34" charset="0"/>
              </a:rPr>
              <a:t>er/</a:t>
            </a:r>
            <a:r>
              <a:rPr lang="pl-PL" sz="1100" i="0" u="none" strike="noStrike" dirty="0" err="1" smtClean="0">
                <a:solidFill>
                  <a:schemeClr val="tx1"/>
                </a:solidFill>
                <a:effectLst/>
                <a:latin typeface="Arial" panose="020B0604020202020204" pitchFamily="34" charset="0"/>
                <a:cs typeface="Arial" panose="020B0604020202020204" pitchFamily="34" charset="0"/>
              </a:rPr>
              <a:t>die</a:t>
            </a:r>
            <a:r>
              <a:rPr lang="pl-PL" sz="1100" i="0" u="none" strike="noStrike" dirty="0" smtClean="0">
                <a:solidFill>
                  <a:schemeClr val="tx1"/>
                </a:solidFill>
                <a:effectLst/>
                <a:latin typeface="Arial" panose="020B0604020202020204" pitchFamily="34" charset="0"/>
                <a:cs typeface="Arial" panose="020B0604020202020204" pitchFamily="34" charset="0"/>
              </a:rPr>
              <a:t> </a:t>
            </a:r>
            <a:r>
              <a:rPr lang="pl-PL" sz="1100" i="0" u="none" strike="noStrike" dirty="0" err="1" smtClean="0">
                <a:solidFill>
                  <a:schemeClr val="tx1"/>
                </a:solidFill>
                <a:effectLst/>
                <a:latin typeface="Arial" panose="020B0604020202020204" pitchFamily="34" charset="0"/>
                <a:cs typeface="Arial" panose="020B0604020202020204" pitchFamily="34" charset="0"/>
              </a:rPr>
              <a:t>Arbeitslose</a:t>
            </a:r>
            <a:r>
              <a:rPr lang="pl-PL" sz="1100" i="0" u="none" strike="noStrike" dirty="0" smtClean="0">
                <a:solidFill>
                  <a:schemeClr val="tx1"/>
                </a:solidFill>
                <a:effectLst/>
                <a:latin typeface="Arial" panose="020B0604020202020204" pitchFamily="34" charset="0"/>
                <a:cs typeface="Arial" panose="020B0604020202020204" pitchFamily="34" charset="0"/>
              </a:rPr>
              <a:t> –</a:t>
            </a:r>
            <a:r>
              <a:rPr lang="pl-PL" sz="1100" dirty="0" smtClean="0">
                <a:solidFill>
                  <a:schemeClr val="tx1"/>
                </a:solidFill>
                <a:effectLst/>
                <a:latin typeface="Arial" panose="020B0604020202020204" pitchFamily="34" charset="0"/>
                <a:cs typeface="Arial" panose="020B0604020202020204" pitchFamily="34" charset="0"/>
              </a:rPr>
              <a:t> bezrobotny/a</a:t>
            </a:r>
            <a:endParaRPr lang="pl-PL" sz="1100" dirty="0">
              <a:solidFill>
                <a:schemeClr val="tx1"/>
              </a:solidFill>
              <a:effectLst/>
              <a:latin typeface="Arial" panose="020B0604020202020204" pitchFamily="34" charset="0"/>
              <a:cs typeface="Arial" panose="020B0604020202020204" pitchFamily="34" charset="0"/>
            </a:endParaRPr>
          </a:p>
          <a:p>
            <a:pPr marL="36900" indent="0">
              <a:lnSpc>
                <a:spcPct val="200000"/>
              </a:lnSpc>
              <a:buNone/>
            </a:pPr>
            <a:r>
              <a:rPr lang="pl-PL" sz="1100" i="0" u="none" strike="noStrike" dirty="0">
                <a:solidFill>
                  <a:schemeClr val="tx1"/>
                </a:solidFill>
                <a:effectLst/>
                <a:latin typeface="Arial" panose="020B0604020202020204" pitchFamily="34" charset="0"/>
                <a:cs typeface="Arial" panose="020B0604020202020204" pitchFamily="34" charset="0"/>
              </a:rPr>
              <a:t>der </a:t>
            </a:r>
            <a:r>
              <a:rPr lang="pl-PL" sz="1100" i="0" u="none" strike="noStrike" dirty="0" smtClean="0">
                <a:solidFill>
                  <a:schemeClr val="tx1"/>
                </a:solidFill>
                <a:effectLst/>
                <a:latin typeface="Arial" panose="020B0604020202020204" pitchFamily="34" charset="0"/>
                <a:cs typeface="Arial" panose="020B0604020202020204" pitchFamily="34" charset="0"/>
              </a:rPr>
              <a:t>/</a:t>
            </a:r>
            <a:r>
              <a:rPr lang="pl-PL" sz="1100" i="0" u="none" strike="noStrike" dirty="0" err="1" smtClean="0">
                <a:solidFill>
                  <a:schemeClr val="tx1"/>
                </a:solidFill>
                <a:effectLst/>
                <a:latin typeface="Arial" panose="020B0604020202020204" pitchFamily="34" charset="0"/>
                <a:cs typeface="Arial" panose="020B0604020202020204" pitchFamily="34" charset="0"/>
              </a:rPr>
              <a:t>die</a:t>
            </a:r>
            <a:r>
              <a:rPr lang="pl-PL" sz="1100" i="0" u="none" strike="noStrike" dirty="0" smtClean="0">
                <a:solidFill>
                  <a:schemeClr val="tx1"/>
                </a:solidFill>
                <a:effectLst/>
                <a:latin typeface="Arial" panose="020B0604020202020204" pitchFamily="34" charset="0"/>
                <a:cs typeface="Arial" panose="020B0604020202020204" pitchFamily="34" charset="0"/>
              </a:rPr>
              <a:t> </a:t>
            </a:r>
            <a:r>
              <a:rPr lang="pl-PL" sz="1100" i="0" u="none" strike="noStrike" dirty="0" err="1" smtClean="0">
                <a:solidFill>
                  <a:schemeClr val="tx1"/>
                </a:solidFill>
                <a:effectLst/>
                <a:latin typeface="Arial" panose="020B0604020202020204" pitchFamily="34" charset="0"/>
                <a:cs typeface="Arial" panose="020B0604020202020204" pitchFamily="34" charset="0"/>
              </a:rPr>
              <a:t>Erwerbstätig</a:t>
            </a:r>
            <a:r>
              <a:rPr lang="pl-PL" sz="1100" dirty="0" err="1" smtClean="0">
                <a:latin typeface="Arial" panose="020B0604020202020204" pitchFamily="34" charset="0"/>
                <a:cs typeface="Arial" panose="020B0604020202020204" pitchFamily="34" charset="0"/>
              </a:rPr>
              <a:t>e</a:t>
            </a:r>
            <a:r>
              <a:rPr lang="pl-PL" sz="1100" dirty="0" smtClean="0">
                <a:latin typeface="Arial" panose="020B0604020202020204" pitchFamily="34" charset="0"/>
                <a:cs typeface="Arial" panose="020B0604020202020204" pitchFamily="34" charset="0"/>
              </a:rPr>
              <a:t> - </a:t>
            </a:r>
            <a:r>
              <a:rPr lang="pl-PL" sz="1100" i="0" u="none" strike="noStrike" dirty="0" smtClean="0">
                <a:solidFill>
                  <a:schemeClr val="tx1"/>
                </a:solidFill>
                <a:effectLst/>
                <a:latin typeface="Arial" panose="020B0604020202020204" pitchFamily="34" charset="0"/>
                <a:cs typeface="Arial" panose="020B0604020202020204" pitchFamily="34" charset="0"/>
              </a:rPr>
              <a:t> </a:t>
            </a:r>
            <a:r>
              <a:rPr lang="pl-PL" sz="1100" i="0" u="none" strike="noStrike" dirty="0">
                <a:solidFill>
                  <a:schemeClr val="tx1"/>
                </a:solidFill>
                <a:effectLst/>
                <a:latin typeface="Arial" panose="020B0604020202020204" pitchFamily="34" charset="0"/>
                <a:cs typeface="Arial" panose="020B0604020202020204" pitchFamily="34" charset="0"/>
              </a:rPr>
              <a:t>osoba zatrudniona</a:t>
            </a:r>
          </a:p>
          <a:p>
            <a:pPr marL="36900" indent="0">
              <a:lnSpc>
                <a:spcPct val="200000"/>
              </a:lnSpc>
              <a:buNone/>
            </a:pPr>
            <a:r>
              <a:rPr lang="pl-PL" sz="1100" dirty="0">
                <a:latin typeface="Arial" panose="020B0604020202020204" pitchFamily="34" charset="0"/>
                <a:cs typeface="Arial" panose="020B0604020202020204" pitchFamily="34" charset="0"/>
              </a:rPr>
              <a:t>d</a:t>
            </a:r>
            <a:r>
              <a:rPr lang="pl-PL" sz="1100" dirty="0" smtClean="0">
                <a:solidFill>
                  <a:schemeClr val="tx1"/>
                </a:solidFill>
                <a:effectLst/>
                <a:latin typeface="Arial" panose="020B0604020202020204" pitchFamily="34" charset="0"/>
                <a:cs typeface="Arial" panose="020B0604020202020204" pitchFamily="34" charset="0"/>
              </a:rPr>
              <a:t>er </a:t>
            </a:r>
            <a:r>
              <a:rPr lang="pl-PL" sz="1100" i="0" dirty="0" err="1">
                <a:solidFill>
                  <a:schemeClr val="tx1"/>
                </a:solidFill>
                <a:effectLst/>
                <a:latin typeface="Arial" panose="020B0604020202020204" pitchFamily="34" charset="0"/>
                <a:cs typeface="Arial" panose="020B0604020202020204" pitchFamily="34" charset="0"/>
              </a:rPr>
              <a:t>Arbeitsunfall</a:t>
            </a:r>
            <a:r>
              <a:rPr lang="pl-PL" sz="1100" i="0" dirty="0">
                <a:solidFill>
                  <a:schemeClr val="tx1"/>
                </a:solidFill>
                <a:effectLst/>
                <a:latin typeface="Arial" panose="020B0604020202020204" pitchFamily="34" charset="0"/>
                <a:cs typeface="Arial" panose="020B0604020202020204" pitchFamily="34" charset="0"/>
              </a:rPr>
              <a:t>- wypadek w pracy</a:t>
            </a:r>
          </a:p>
          <a:p>
            <a:pPr marL="36900" indent="0">
              <a:lnSpc>
                <a:spcPct val="200000"/>
              </a:lnSpc>
              <a:buNone/>
            </a:pPr>
            <a:r>
              <a:rPr lang="pl-PL" sz="1100" dirty="0" err="1">
                <a:latin typeface="Arial" panose="020B0604020202020204" pitchFamily="34" charset="0"/>
                <a:cs typeface="Arial" panose="020B0604020202020204" pitchFamily="34" charset="0"/>
              </a:rPr>
              <a:t>d</a:t>
            </a:r>
            <a:r>
              <a:rPr lang="pl-PL" sz="1100" dirty="0" err="1" smtClean="0">
                <a:solidFill>
                  <a:schemeClr val="tx1"/>
                </a:solidFill>
                <a:effectLst/>
                <a:latin typeface="Arial" panose="020B0604020202020204" pitchFamily="34" charset="0"/>
                <a:cs typeface="Arial" panose="020B0604020202020204" pitchFamily="34" charset="0"/>
              </a:rPr>
              <a:t>ie</a:t>
            </a:r>
            <a:r>
              <a:rPr lang="pl-PL" sz="1100" dirty="0" smtClean="0">
                <a:solidFill>
                  <a:schemeClr val="tx1"/>
                </a:solidFill>
                <a:effectLst/>
                <a:latin typeface="Arial" panose="020B0604020202020204" pitchFamily="34" charset="0"/>
                <a:cs typeface="Arial" panose="020B0604020202020204" pitchFamily="34" charset="0"/>
              </a:rPr>
              <a:t> </a:t>
            </a:r>
            <a:r>
              <a:rPr lang="pl-PL" sz="1100" i="0" u="none" strike="noStrike" dirty="0" err="1">
                <a:solidFill>
                  <a:schemeClr val="tx1"/>
                </a:solidFill>
                <a:effectLst/>
                <a:latin typeface="Arial" panose="020B0604020202020204" pitchFamily="34" charset="0"/>
                <a:cs typeface="Arial" panose="020B0604020202020204" pitchFamily="34" charset="0"/>
              </a:rPr>
              <a:t>Vertragsperson</a:t>
            </a:r>
            <a:r>
              <a:rPr lang="pl-PL" sz="1100" i="0" u="none" strike="noStrike" dirty="0">
                <a:solidFill>
                  <a:schemeClr val="tx1"/>
                </a:solidFill>
                <a:effectLst/>
                <a:latin typeface="Arial" panose="020B0604020202020204" pitchFamily="34" charset="0"/>
                <a:cs typeface="Arial" panose="020B0604020202020204" pitchFamily="34" charset="0"/>
              </a:rPr>
              <a:t>- osoba zatrudniona na umowie</a:t>
            </a:r>
            <a:endParaRPr lang="pl-PL" sz="1100" i="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7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0D34896-F382-A050-7495-28263CC21385}"/>
              </a:ext>
            </a:extLst>
          </p:cNvPr>
          <p:cNvSpPr>
            <a:spLocks noGrp="1"/>
          </p:cNvSpPr>
          <p:nvPr>
            <p:ph type="title"/>
          </p:nvPr>
        </p:nvSpPr>
        <p:spPr>
          <a:xfrm>
            <a:off x="913795" y="988291"/>
            <a:ext cx="10353762" cy="970450"/>
          </a:xfrm>
        </p:spPr>
        <p:txBody>
          <a:bodyPr>
            <a:normAutofit/>
          </a:bodyPr>
          <a:lstStyle/>
          <a:p>
            <a:r>
              <a:rPr lang="pl-PL" b="1" i="0" u="none" strike="noStrike" dirty="0">
                <a:solidFill>
                  <a:schemeClr val="tx1"/>
                </a:solidFill>
                <a:effectLst/>
                <a:latin typeface="Candara Light" panose="020E0502030303020204" pitchFamily="34" charset="0"/>
              </a:rPr>
              <a:t>SCHWARZARBEIT – WAS IST DAS?</a:t>
            </a:r>
            <a:endParaRPr lang="pl-PL" b="1" dirty="0">
              <a:solidFill>
                <a:schemeClr val="tx1"/>
              </a:solidFill>
              <a:latin typeface="Candara Light" panose="020E0502030303020204" pitchFamily="34" charset="0"/>
            </a:endParaRPr>
          </a:p>
        </p:txBody>
      </p:sp>
      <p:sp>
        <p:nvSpPr>
          <p:cNvPr id="3" name="Symbol zastępczy zawartości 2">
            <a:extLst>
              <a:ext uri="{FF2B5EF4-FFF2-40B4-BE49-F238E27FC236}">
                <a16:creationId xmlns:a16="http://schemas.microsoft.com/office/drawing/2014/main" xmlns="" id="{E9488EC0-41A5-A86F-68FA-AE509798AF49}"/>
              </a:ext>
            </a:extLst>
          </p:cNvPr>
          <p:cNvSpPr>
            <a:spLocks noGrp="1"/>
          </p:cNvSpPr>
          <p:nvPr>
            <p:ph idx="1"/>
          </p:nvPr>
        </p:nvSpPr>
        <p:spPr>
          <a:xfrm>
            <a:off x="913795" y="2609905"/>
            <a:ext cx="10353762" cy="2599406"/>
          </a:xfrm>
        </p:spPr>
        <p:txBody>
          <a:bodyPr/>
          <a:lstStyle/>
          <a:p>
            <a:pPr marL="36900" indent="0" algn="ctr" rtl="0">
              <a:spcBef>
                <a:spcPts val="1200"/>
              </a:spcBef>
              <a:spcAft>
                <a:spcPts val="0"/>
              </a:spcAft>
              <a:buNone/>
            </a:pPr>
            <a:r>
              <a:rPr lang="de-DE" sz="2400" i="0" u="none" strike="noStrike" dirty="0">
                <a:solidFill>
                  <a:schemeClr val="tx1"/>
                </a:solidFill>
                <a:effectLst/>
                <a:latin typeface="Candara Light" panose="020E0502030303020204" pitchFamily="34" charset="0"/>
              </a:rPr>
              <a:t>Schwarzarbeit ist die Ausübung einer Tätigkeit ohne schriftliche Bestätigung und damit ohne Anzeige dieser Tatsache bei der Sozialversicherungsanstalt. Eine solche Praxis ist illegal und unterliegt den im Arbeitsgesetzbuch festgelegten Strafen.</a:t>
            </a:r>
            <a:endParaRPr lang="de-DE" sz="2400" dirty="0">
              <a:solidFill>
                <a:schemeClr val="tx1"/>
              </a:solidFill>
              <a:effectLst/>
              <a:latin typeface="Candara Light" panose="020E0502030303020204" pitchFamily="34" charset="0"/>
            </a:endParaRPr>
          </a:p>
          <a:p>
            <a:pPr marL="36900" indent="0">
              <a:buNone/>
            </a:pPr>
            <a:endParaRPr lang="pl-PL" dirty="0"/>
          </a:p>
        </p:txBody>
      </p:sp>
    </p:spTree>
    <p:extLst>
      <p:ext uri="{BB962C8B-B14F-4D97-AF65-F5344CB8AC3E}">
        <p14:creationId xmlns:p14="http://schemas.microsoft.com/office/powerpoint/2010/main" val="397348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D6BD736-B33F-7570-DEC1-B453AA5370AD}"/>
              </a:ext>
            </a:extLst>
          </p:cNvPr>
          <p:cNvSpPr>
            <a:spLocks noGrp="1"/>
          </p:cNvSpPr>
          <p:nvPr>
            <p:ph type="title"/>
          </p:nvPr>
        </p:nvSpPr>
        <p:spPr>
          <a:xfrm>
            <a:off x="913795" y="984303"/>
            <a:ext cx="10353762" cy="1791855"/>
          </a:xfrm>
        </p:spPr>
        <p:txBody>
          <a:bodyPr>
            <a:normAutofit fontScale="90000"/>
          </a:bodyPr>
          <a:lstStyle/>
          <a:p>
            <a:pPr rtl="0">
              <a:spcBef>
                <a:spcPts val="1200"/>
              </a:spcBef>
              <a:spcAft>
                <a:spcPts val="1200"/>
              </a:spcAft>
            </a:pPr>
            <a:r>
              <a:rPr lang="pl-PL" sz="4400" b="1" i="0" u="none" strike="noStrike" dirty="0">
                <a:solidFill>
                  <a:srgbClr val="000000"/>
                </a:solidFill>
                <a:effectLst/>
                <a:latin typeface="Candara Light" panose="020E0502030303020204" pitchFamily="34" charset="0"/>
              </a:rPr>
              <a:t> </a:t>
            </a:r>
            <a:r>
              <a:rPr lang="pl-PL" sz="4400" b="1" i="0" u="none" strike="noStrike" dirty="0">
                <a:solidFill>
                  <a:schemeClr val="tx1"/>
                </a:solidFill>
                <a:effectLst/>
                <a:latin typeface="Candara Light" panose="020E0502030303020204" pitchFamily="34" charset="0"/>
              </a:rPr>
              <a:t>FOLGEN FÜR DEN MITARBEITER</a:t>
            </a:r>
            <a:r>
              <a:rPr lang="pl-PL" sz="3100" b="0" dirty="0">
                <a:solidFill>
                  <a:schemeClr val="tx1"/>
                </a:solidFill>
                <a:effectLst/>
              </a:rPr>
              <a:t/>
            </a:r>
            <a:br>
              <a:rPr lang="pl-PL" sz="3100" b="0" dirty="0">
                <a:solidFill>
                  <a:schemeClr val="tx1"/>
                </a:solidFill>
                <a:effectLst/>
              </a:rPr>
            </a:br>
            <a:r>
              <a:rPr lang="pl-PL" dirty="0"/>
              <a:t/>
            </a:r>
            <a:br>
              <a:rPr lang="pl-PL" dirty="0"/>
            </a:br>
            <a:endParaRPr lang="pl-PL" dirty="0"/>
          </a:p>
        </p:txBody>
      </p:sp>
      <p:sp>
        <p:nvSpPr>
          <p:cNvPr id="3" name="Symbol zastępczy zawartości 2">
            <a:extLst>
              <a:ext uri="{FF2B5EF4-FFF2-40B4-BE49-F238E27FC236}">
                <a16:creationId xmlns:a16="http://schemas.microsoft.com/office/drawing/2014/main" xmlns="" id="{F261BF2D-08F0-2DBE-4C19-B3113F88AFCD}"/>
              </a:ext>
            </a:extLst>
          </p:cNvPr>
          <p:cNvSpPr>
            <a:spLocks noGrp="1"/>
          </p:cNvSpPr>
          <p:nvPr>
            <p:ph idx="1"/>
          </p:nvPr>
        </p:nvSpPr>
        <p:spPr>
          <a:xfrm>
            <a:off x="924443" y="2295867"/>
            <a:ext cx="10353762" cy="2737951"/>
          </a:xfrm>
        </p:spPr>
        <p:txBody>
          <a:bodyPr/>
          <a:lstStyle/>
          <a:p>
            <a:pPr marL="36900" indent="0" algn="ctr" rtl="0">
              <a:spcBef>
                <a:spcPts val="0"/>
              </a:spcBef>
              <a:spcAft>
                <a:spcPts val="0"/>
              </a:spcAft>
              <a:buNone/>
            </a:pPr>
            <a:r>
              <a:rPr lang="de-DE" sz="2800" i="0" u="none" strike="noStrike" dirty="0">
                <a:solidFill>
                  <a:schemeClr val="tx1"/>
                </a:solidFill>
                <a:effectLst/>
                <a:latin typeface="Candara Light" panose="020E0502030303020204" pitchFamily="34" charset="0"/>
              </a:rPr>
              <a:t>Die Zahlung der ZUS-Beiträge gehört zu den Grundpflichten eines Arbeitgebers. Nach Einstellung einer neuen Person hat der Arbeitgeber 7 Tage Zeit, dies der ZUS zu melden. Diese Leistungen umfassen unter anderem Beiträge zur Alters-, Kranken- und Invalidenversicherung.</a:t>
            </a:r>
            <a:endParaRPr lang="de-DE" sz="2800" dirty="0">
              <a:solidFill>
                <a:schemeClr val="tx1"/>
              </a:solidFill>
              <a:effectLst/>
              <a:latin typeface="Candara Light" panose="020E0502030303020204" pitchFamily="34" charset="0"/>
            </a:endParaRPr>
          </a:p>
          <a:p>
            <a:pPr marL="36900" indent="0">
              <a:buNone/>
            </a:pPr>
            <a:endParaRPr lang="pl-PL" dirty="0"/>
          </a:p>
        </p:txBody>
      </p:sp>
    </p:spTree>
    <p:extLst>
      <p:ext uri="{BB962C8B-B14F-4D97-AF65-F5344CB8AC3E}">
        <p14:creationId xmlns:p14="http://schemas.microsoft.com/office/powerpoint/2010/main" val="216286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58DA840-62A3-6DCB-C559-B84E19EBBFD2}"/>
              </a:ext>
            </a:extLst>
          </p:cNvPr>
          <p:cNvSpPr>
            <a:spLocks noGrp="1"/>
          </p:cNvSpPr>
          <p:nvPr>
            <p:ph type="title"/>
          </p:nvPr>
        </p:nvSpPr>
        <p:spPr>
          <a:xfrm>
            <a:off x="913795" y="609600"/>
            <a:ext cx="3078749" cy="970450"/>
          </a:xfrm>
        </p:spPr>
        <p:txBody>
          <a:bodyPr anchor="b">
            <a:normAutofit/>
          </a:bodyPr>
          <a:lstStyle/>
          <a:p>
            <a:pPr algn="l"/>
            <a:r>
              <a:rPr lang="pl-PL" sz="2800" b="1" i="0" u="none" strike="noStrike" dirty="0">
                <a:effectLst/>
                <a:latin typeface="Candara Light" panose="020E0502030303020204" pitchFamily="34" charset="0"/>
              </a:rPr>
              <a:t>STRAFEN</a:t>
            </a:r>
            <a:r>
              <a:rPr lang="pl-PL" sz="2800" b="1" dirty="0">
                <a:effectLst/>
                <a:latin typeface="Candara Light" panose="020E0502030303020204" pitchFamily="34" charset="0"/>
              </a:rPr>
              <a:t/>
            </a:r>
            <a:br>
              <a:rPr lang="pl-PL" sz="2800" b="1" dirty="0">
                <a:effectLst/>
                <a:latin typeface="Candara Light" panose="020E0502030303020204" pitchFamily="34" charset="0"/>
              </a:rPr>
            </a:br>
            <a:endParaRPr lang="pl-PL" sz="2800" dirty="0">
              <a:latin typeface="Candara Light" panose="020E0502030303020204" pitchFamily="34" charset="0"/>
            </a:endParaRPr>
          </a:p>
        </p:txBody>
      </p:sp>
      <p:sp>
        <p:nvSpPr>
          <p:cNvPr id="3" name="Symbol zastępczy zawartości 2">
            <a:extLst>
              <a:ext uri="{FF2B5EF4-FFF2-40B4-BE49-F238E27FC236}">
                <a16:creationId xmlns:a16="http://schemas.microsoft.com/office/drawing/2014/main" xmlns="" id="{731A8A31-6B25-1AB5-E72E-282EE76738D6}"/>
              </a:ext>
            </a:extLst>
          </p:cNvPr>
          <p:cNvSpPr>
            <a:spLocks noGrp="1"/>
          </p:cNvSpPr>
          <p:nvPr>
            <p:ph idx="1"/>
          </p:nvPr>
        </p:nvSpPr>
        <p:spPr>
          <a:xfrm>
            <a:off x="152400" y="1713399"/>
            <a:ext cx="4257675" cy="4058751"/>
          </a:xfrm>
        </p:spPr>
        <p:txBody>
          <a:bodyPr anchor="t">
            <a:normAutofit/>
          </a:bodyPr>
          <a:lstStyle/>
          <a:p>
            <a:pPr marL="36900" indent="0">
              <a:buNone/>
            </a:pPr>
            <a:r>
              <a:rPr lang="de-DE" b="1" i="0" u="none" strike="noStrike" dirty="0">
                <a:effectLst/>
                <a:latin typeface="Candara Light" panose="020E0502030303020204" pitchFamily="34" charset="0"/>
              </a:rPr>
              <a:t>Die Einstellung eines Mitarbeiters ohne gesetzliche Grundlage kann mit Bußgeldern geahndet werden. Der Arbeitgeber trägt größere Konsequenzen. </a:t>
            </a:r>
            <a:endParaRPr lang="pl-PL" b="1" i="0" u="none" strike="noStrike" dirty="0" smtClean="0">
              <a:effectLst/>
              <a:latin typeface="Candara Light" panose="020E0502030303020204" pitchFamily="34" charset="0"/>
            </a:endParaRPr>
          </a:p>
          <a:p>
            <a:pPr marL="36900" indent="0">
              <a:buNone/>
            </a:pPr>
            <a:r>
              <a:rPr lang="de-DE" b="1" i="0" u="none" strike="noStrike" dirty="0" smtClean="0">
                <a:effectLst/>
                <a:latin typeface="Candara Light" panose="020E0502030303020204" pitchFamily="34" charset="0"/>
              </a:rPr>
              <a:t>War </a:t>
            </a:r>
            <a:r>
              <a:rPr lang="de-DE" b="1" i="0" u="none" strike="noStrike" dirty="0">
                <a:effectLst/>
                <a:latin typeface="Candara Light" panose="020E0502030303020204" pitchFamily="34" charset="0"/>
              </a:rPr>
              <a:t>der Arbeitnehmer hingegen zu diesem Zeitpunkt nicht arbeitslos gemeldet, trägt er eigentlich keine Konsequenzen.</a:t>
            </a:r>
            <a:endParaRPr lang="de-DE" b="1" dirty="0">
              <a:effectLst/>
              <a:latin typeface="Candara Light" panose="020E0502030303020204" pitchFamily="34" charset="0"/>
            </a:endParaRPr>
          </a:p>
          <a:p>
            <a:pPr marL="36900" indent="0">
              <a:buNone/>
            </a:pPr>
            <a:endParaRPr lang="pl-PL" sz="1600" dirty="0"/>
          </a:p>
        </p:txBody>
      </p:sp>
      <p:pic>
        <p:nvPicPr>
          <p:cNvPr id="71" name="Picture 70">
            <a:extLst>
              <a:ext uri="{FF2B5EF4-FFF2-40B4-BE49-F238E27FC236}">
                <a16:creationId xmlns:a16="http://schemas.microsoft.com/office/drawing/2014/main" xmlns="" id="{B536FA4E-0152-4E27-91DA-0FC22D1846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026" name="Picture 2" descr="Dworski młot i książki. pojęcie wyroku i prawa Darmowe Zdjęcia">
            <a:extLst>
              <a:ext uri="{FF2B5EF4-FFF2-40B4-BE49-F238E27FC236}">
                <a16:creationId xmlns:a16="http://schemas.microsoft.com/office/drawing/2014/main" xmlns="" id="{A10F4CEB-EA59-0A02-21BC-133AA8D6D1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82" r="13874"/>
          <a:stretch/>
        </p:blipFill>
        <p:spPr bwMode="auto">
          <a:xfrm>
            <a:off x="4552950" y="10"/>
            <a:ext cx="763905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0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D9122D8-E8F4-4E98-60D2-E9313E841224}"/>
              </a:ext>
            </a:extLst>
          </p:cNvPr>
          <p:cNvSpPr>
            <a:spLocks noGrp="1"/>
          </p:cNvSpPr>
          <p:nvPr>
            <p:ph type="title"/>
          </p:nvPr>
        </p:nvSpPr>
        <p:spPr>
          <a:xfrm>
            <a:off x="913795" y="1422400"/>
            <a:ext cx="10353762" cy="970450"/>
          </a:xfrm>
        </p:spPr>
        <p:txBody>
          <a:bodyPr>
            <a:normAutofit fontScale="90000"/>
          </a:bodyPr>
          <a:lstStyle/>
          <a:p>
            <a:pPr rtl="0">
              <a:spcBef>
                <a:spcPts val="0"/>
              </a:spcBef>
              <a:spcAft>
                <a:spcPts val="0"/>
              </a:spcAft>
            </a:pPr>
            <a:r>
              <a:rPr lang="pl-PL" sz="4400" b="0" i="0" u="none" strike="noStrike" dirty="0">
                <a:solidFill>
                  <a:schemeClr val="tx1"/>
                </a:solidFill>
                <a:effectLst/>
                <a:latin typeface="Candara Light" panose="020E0502030303020204" pitchFamily="34" charset="0"/>
              </a:rPr>
              <a:t>SCHWARZE BESCHÄFTIGUNG UND ARBEITSLOSIGKEIT</a:t>
            </a:r>
            <a:r>
              <a:rPr lang="pl-PL" sz="4400" b="0" dirty="0">
                <a:solidFill>
                  <a:schemeClr val="tx1"/>
                </a:solidFill>
                <a:effectLst/>
                <a:latin typeface="Candara Light" panose="020E0502030303020204" pitchFamily="34" charset="0"/>
              </a:rPr>
              <a:t/>
            </a:r>
            <a:br>
              <a:rPr lang="pl-PL" sz="4400" b="0" dirty="0">
                <a:solidFill>
                  <a:schemeClr val="tx1"/>
                </a:solidFill>
                <a:effectLst/>
                <a:latin typeface="Candara Light" panose="020E0502030303020204" pitchFamily="34" charset="0"/>
              </a:rPr>
            </a:br>
            <a:r>
              <a:rPr lang="pl-PL" dirty="0"/>
              <a:t/>
            </a:r>
            <a:br>
              <a:rPr lang="pl-PL" dirty="0"/>
            </a:br>
            <a:endParaRPr lang="pl-PL" dirty="0"/>
          </a:p>
        </p:txBody>
      </p:sp>
      <p:sp>
        <p:nvSpPr>
          <p:cNvPr id="3" name="Symbol zastępczy zawartości 2">
            <a:extLst>
              <a:ext uri="{FF2B5EF4-FFF2-40B4-BE49-F238E27FC236}">
                <a16:creationId xmlns:a16="http://schemas.microsoft.com/office/drawing/2014/main" xmlns="" id="{3F6B6654-2F9A-0720-DD16-5BBE0C9D872C}"/>
              </a:ext>
            </a:extLst>
          </p:cNvPr>
          <p:cNvSpPr>
            <a:spLocks noGrp="1"/>
          </p:cNvSpPr>
          <p:nvPr>
            <p:ph idx="1"/>
          </p:nvPr>
        </p:nvSpPr>
        <p:spPr>
          <a:xfrm>
            <a:off x="877701" y="2352744"/>
            <a:ext cx="10353762" cy="4058751"/>
          </a:xfrm>
        </p:spPr>
        <p:txBody>
          <a:bodyPr/>
          <a:lstStyle/>
          <a:p>
            <a:pPr marL="36900" indent="0" algn="ctr" rtl="0">
              <a:spcBef>
                <a:spcPts val="0"/>
              </a:spcBef>
              <a:spcAft>
                <a:spcPts val="0"/>
              </a:spcAft>
              <a:buNone/>
            </a:pPr>
            <a:r>
              <a:rPr lang="de-DE" sz="2800" i="0" u="none" strike="noStrike" dirty="0">
                <a:solidFill>
                  <a:schemeClr val="tx1"/>
                </a:solidFill>
                <a:effectLst/>
                <a:latin typeface="Candara Light" panose="020E0502030303020204" pitchFamily="34" charset="0"/>
              </a:rPr>
              <a:t>Schwarzarbeit wirkt sich auch auf die Arbeitslosenquote in Polen aus. </a:t>
            </a:r>
            <a:endParaRPr lang="pl-PL" sz="2800" i="0" u="none" strike="noStrike" dirty="0" smtClean="0">
              <a:solidFill>
                <a:schemeClr val="tx1"/>
              </a:solidFill>
              <a:effectLst/>
              <a:latin typeface="Candara Light" panose="020E0502030303020204" pitchFamily="34" charset="0"/>
            </a:endParaRPr>
          </a:p>
          <a:p>
            <a:pPr marL="36900" indent="0" algn="ctr" rtl="0">
              <a:spcBef>
                <a:spcPts val="0"/>
              </a:spcBef>
              <a:spcAft>
                <a:spcPts val="0"/>
              </a:spcAft>
              <a:buNone/>
            </a:pPr>
            <a:r>
              <a:rPr lang="de-DE" sz="2800" i="0" u="none" strike="noStrike" dirty="0" smtClean="0">
                <a:solidFill>
                  <a:schemeClr val="tx1"/>
                </a:solidFill>
                <a:effectLst/>
                <a:latin typeface="Candara Light" panose="020E0502030303020204" pitchFamily="34" charset="0"/>
              </a:rPr>
              <a:t>Die </a:t>
            </a:r>
            <a:r>
              <a:rPr lang="de-DE" sz="2800" i="0" u="none" strike="noStrike" dirty="0">
                <a:solidFill>
                  <a:schemeClr val="tx1"/>
                </a:solidFill>
                <a:effectLst/>
                <a:latin typeface="Candara Light" panose="020E0502030303020204" pitchFamily="34" charset="0"/>
              </a:rPr>
              <a:t>Arbeitslosenquote ist das Verhältnis der Zahl der Arbeitslosen zur Zahl der Erwerbstätigen. </a:t>
            </a:r>
            <a:endParaRPr lang="pl-PL" sz="2800" i="0" u="none" strike="noStrike" dirty="0" smtClean="0">
              <a:solidFill>
                <a:schemeClr val="tx1"/>
              </a:solidFill>
              <a:effectLst/>
              <a:latin typeface="Candara Light" panose="020E0502030303020204" pitchFamily="34" charset="0"/>
            </a:endParaRPr>
          </a:p>
          <a:p>
            <a:pPr marL="36900" indent="0" algn="ctr" rtl="0">
              <a:spcBef>
                <a:spcPts val="0"/>
              </a:spcBef>
              <a:spcAft>
                <a:spcPts val="0"/>
              </a:spcAft>
              <a:buNone/>
            </a:pPr>
            <a:r>
              <a:rPr lang="de-DE" sz="2800" i="0" u="none" strike="noStrike" dirty="0" smtClean="0">
                <a:solidFill>
                  <a:schemeClr val="tx1"/>
                </a:solidFill>
                <a:effectLst/>
                <a:latin typeface="Candara Light" panose="020E0502030303020204" pitchFamily="34" charset="0"/>
              </a:rPr>
              <a:t>Menschen</a:t>
            </a:r>
            <a:r>
              <a:rPr lang="de-DE" sz="2800" i="0" u="none" strike="noStrike" dirty="0">
                <a:solidFill>
                  <a:schemeClr val="tx1"/>
                </a:solidFill>
                <a:effectLst/>
                <a:latin typeface="Candara Light" panose="020E0502030303020204" pitchFamily="34" charset="0"/>
              </a:rPr>
              <a:t>, die ihre Erwerbstätigkeit nicht nachweisen, verstärken die Arbeitslosigkeit in Polen. Dies wirkt sich auf die Wirtschaft und deren Entwicklung aus, die dadurch gehemmt werden kann, und führt somit zu einem Anstieg der Inflation.</a:t>
            </a:r>
            <a:endParaRPr lang="de-DE" sz="2800" dirty="0">
              <a:solidFill>
                <a:schemeClr val="tx1"/>
              </a:solidFill>
              <a:effectLst/>
              <a:latin typeface="Candara Light" panose="020E0502030303020204" pitchFamily="34" charset="0"/>
            </a:endParaRPr>
          </a:p>
          <a:p>
            <a:pPr marL="36900" indent="0">
              <a:buNone/>
            </a:pPr>
            <a:endParaRPr lang="pl-PL" dirty="0"/>
          </a:p>
        </p:txBody>
      </p:sp>
    </p:spTree>
    <p:extLst>
      <p:ext uri="{BB962C8B-B14F-4D97-AF65-F5344CB8AC3E}">
        <p14:creationId xmlns:p14="http://schemas.microsoft.com/office/powerpoint/2010/main" val="416313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272945A-DDB4-559E-A2CE-A75A353CA8D7}"/>
              </a:ext>
            </a:extLst>
          </p:cNvPr>
          <p:cNvSpPr>
            <a:spLocks noGrp="1"/>
          </p:cNvSpPr>
          <p:nvPr>
            <p:ph type="title"/>
          </p:nvPr>
        </p:nvSpPr>
        <p:spPr>
          <a:xfrm>
            <a:off x="913795" y="609600"/>
            <a:ext cx="10353762" cy="970450"/>
          </a:xfrm>
        </p:spPr>
        <p:txBody>
          <a:bodyPr>
            <a:normAutofit fontScale="90000"/>
          </a:bodyPr>
          <a:lstStyle/>
          <a:p>
            <a:pPr rtl="0">
              <a:lnSpc>
                <a:spcPct val="90000"/>
              </a:lnSpc>
              <a:spcBef>
                <a:spcPts val="0"/>
              </a:spcBef>
              <a:spcAft>
                <a:spcPts val="0"/>
              </a:spcAft>
            </a:pPr>
            <a:r>
              <a:rPr lang="pl-PL" b="1" i="0" u="none" strike="noStrike" dirty="0">
                <a:effectLst/>
                <a:latin typeface="Candara Light" panose="020E0502030303020204" pitchFamily="34" charset="0"/>
              </a:rPr>
              <a:t>ARBEITSUNFALL IN SCHWARZ</a:t>
            </a:r>
            <a:r>
              <a:rPr lang="pl-PL" sz="1900" b="0" dirty="0">
                <a:effectLst/>
                <a:latin typeface="Candara Light" panose="020E0502030303020204" pitchFamily="34" charset="0"/>
              </a:rPr>
              <a:t/>
            </a:r>
            <a:br>
              <a:rPr lang="pl-PL" sz="1900" b="0" dirty="0">
                <a:effectLst/>
                <a:latin typeface="Candara Light" panose="020E0502030303020204" pitchFamily="34" charset="0"/>
              </a:rPr>
            </a:br>
            <a:r>
              <a:rPr lang="pl-PL" sz="1900" dirty="0"/>
              <a:t/>
            </a:r>
            <a:br>
              <a:rPr lang="pl-PL" sz="1900" dirty="0"/>
            </a:br>
            <a:endParaRPr lang="pl-PL" sz="1900" dirty="0"/>
          </a:p>
        </p:txBody>
      </p:sp>
      <p:sp>
        <p:nvSpPr>
          <p:cNvPr id="3" name="Symbol zastępczy zawartości 2">
            <a:extLst>
              <a:ext uri="{FF2B5EF4-FFF2-40B4-BE49-F238E27FC236}">
                <a16:creationId xmlns:a16="http://schemas.microsoft.com/office/drawing/2014/main" xmlns="" id="{1A05ABBE-A55F-EBF1-6C52-DEAA7BC8B766}"/>
              </a:ext>
            </a:extLst>
          </p:cNvPr>
          <p:cNvSpPr>
            <a:spLocks noGrp="1"/>
          </p:cNvSpPr>
          <p:nvPr>
            <p:ph idx="1"/>
          </p:nvPr>
        </p:nvSpPr>
        <p:spPr>
          <a:xfrm>
            <a:off x="397042" y="1768643"/>
            <a:ext cx="6537158" cy="5089357"/>
          </a:xfrm>
        </p:spPr>
        <p:txBody>
          <a:bodyPr anchor="ctr">
            <a:normAutofit/>
          </a:bodyPr>
          <a:lstStyle/>
          <a:p>
            <a:pPr marL="36900" indent="0" rtl="0">
              <a:spcBef>
                <a:spcPts val="1200"/>
              </a:spcBef>
              <a:spcAft>
                <a:spcPts val="1200"/>
              </a:spcAft>
              <a:buClr>
                <a:srgbClr val="6C72F5"/>
              </a:buClr>
              <a:buNone/>
            </a:pPr>
            <a:r>
              <a:rPr lang="de-DE" sz="2400" i="0" u="none" strike="noStrike" dirty="0">
                <a:effectLst/>
                <a:latin typeface="Candara Light" panose="020E0502030303020204" pitchFamily="34" charset="0"/>
              </a:rPr>
              <a:t>Ein unglücklicher Unfall kann in jedem Beruf passieren. In solchen Situationen ist die Grundlage für die Zahlung der Entschädigung die Erstellung eines Unfallberichts durch den Arbeitgeber. Es kann vorkommen, dass der Arbeitgeber die Ausstellung einer solchen Meldung ablehnt, weil er der Meinung ist, dass sie ihn im Falle einer illegalen Beschäftigung in keiner Weise belasten wird. Ein nicht angemeldeter Arbeitnehmer kann bei ZUS einen Antrag auf Entschädigung stellen, dies ist jedoch ein viel längerer und mühsamerer Prozess als im Fall einer Vertragsperson.</a:t>
            </a:r>
            <a:endParaRPr lang="de-DE" sz="2400" dirty="0">
              <a:effectLst/>
              <a:latin typeface="Candara Light" panose="020E0502030303020204" pitchFamily="34" charset="0"/>
            </a:endParaRPr>
          </a:p>
          <a:p>
            <a:pPr marL="36900" indent="0">
              <a:buClr>
                <a:srgbClr val="6C72F5"/>
              </a:buClr>
              <a:buNone/>
            </a:pPr>
            <a:endParaRPr lang="pl-PL" dirty="0"/>
          </a:p>
        </p:txBody>
      </p:sp>
      <p:pic>
        <p:nvPicPr>
          <p:cNvPr id="71" name="Picture 70">
            <a:extLst>
              <a:ext uri="{FF2B5EF4-FFF2-40B4-BE49-F238E27FC236}">
                <a16:creationId xmlns:a16="http://schemas.microsoft.com/office/drawing/2014/main" xmlns="" id="{AD661026-DE64-47F1-9F88-0847B5FB356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2050" name="Picture 2" descr="Wypadek fabryczny z pracownikiem w magazynie Darmowych Wektorów">
            <a:extLst>
              <a:ext uri="{FF2B5EF4-FFF2-40B4-BE49-F238E27FC236}">
                <a16:creationId xmlns:a16="http://schemas.microsoft.com/office/drawing/2014/main" xmlns="" id="{4DE080D8-0593-ACDF-9741-F85DB97D65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25" b="-4"/>
          <a:stretch/>
        </p:blipFill>
        <p:spPr bwMode="auto">
          <a:xfrm>
            <a:off x="7066559" y="2024207"/>
            <a:ext cx="4361196" cy="349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6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4B17D2D3-7759-4F67-919D-CCF90A3EC035}"/>
              </a:ext>
            </a:extLst>
          </p:cNvPr>
          <p:cNvSpPr>
            <a:spLocks noGrp="1"/>
          </p:cNvSpPr>
          <p:nvPr>
            <p:ph idx="1"/>
          </p:nvPr>
        </p:nvSpPr>
        <p:spPr>
          <a:xfrm>
            <a:off x="913795" y="2702268"/>
            <a:ext cx="10353762" cy="4058751"/>
          </a:xfrm>
        </p:spPr>
        <p:txBody>
          <a:bodyPr/>
          <a:lstStyle/>
          <a:p>
            <a:pPr algn="ctr"/>
            <a:r>
              <a:rPr lang="pl-PL" sz="2400" u="sng" dirty="0">
                <a:effectLst/>
                <a:hlinkClick r:id="rId2">
                  <a:extLst>
                    <a:ext uri="{A12FA001-AC4F-418D-AE19-62706E023703}">
                      <ahyp:hlinkClr xmlns:ahyp="http://schemas.microsoft.com/office/drawing/2018/hyperlinkcolor" xmlns="" val="tx"/>
                    </a:ext>
                  </a:extLst>
                </a:hlinkClick>
              </a:rPr>
              <a:t>https://www.sage.com/de-de/blog/lexikon/schwarzarbeit/</a:t>
            </a:r>
            <a:endParaRPr lang="pl-PL" sz="2400" u="sng" dirty="0">
              <a:effectLst/>
            </a:endParaRPr>
          </a:p>
          <a:p>
            <a:pPr algn="ctr"/>
            <a:r>
              <a:rPr lang="pl-PL" sz="2400" u="sng" dirty="0">
                <a:effectLst/>
                <a:hlinkClick r:id="rId3">
                  <a:extLst>
                    <a:ext uri="{A12FA001-AC4F-418D-AE19-62706E023703}">
                      <ahyp:hlinkClr xmlns:ahyp="http://schemas.microsoft.com/office/drawing/2018/hyperlinkcolor" xmlns="" val="tx"/>
                    </a:ext>
                  </a:extLst>
                </a:hlinkClick>
              </a:rPr>
              <a:t>https://www.praca.pl/poradniki/rynek-pracy/praca-na-czarno-definicja,konsekwencje,kary,wplyw-na-bezrobocie_pr-1898.html</a:t>
            </a:r>
            <a:endParaRPr lang="pl-PL" sz="2400" u="sng" dirty="0">
              <a:effectLst/>
            </a:endParaRPr>
          </a:p>
          <a:p>
            <a:pPr algn="ctr"/>
            <a:r>
              <a:rPr lang="pl-PL" sz="2400" u="sng" dirty="0">
                <a:effectLst/>
                <a:hlinkClick r:id="rId4">
                  <a:extLst>
                    <a:ext uri="{A12FA001-AC4F-418D-AE19-62706E023703}">
                      <ahyp:hlinkClr xmlns:ahyp="http://schemas.microsoft.com/office/drawing/2018/hyperlinkcolor" xmlns="" val="tx"/>
                    </a:ext>
                  </a:extLst>
                </a:hlinkClick>
              </a:rPr>
              <a:t>https://pl.freepik.com</a:t>
            </a:r>
            <a:endParaRPr lang="pl-PL" sz="2400" u="sng" dirty="0">
              <a:effectLst/>
            </a:endParaRPr>
          </a:p>
          <a:p>
            <a:endParaRPr lang="pl-PL" dirty="0"/>
          </a:p>
        </p:txBody>
      </p:sp>
      <p:sp>
        <p:nvSpPr>
          <p:cNvPr id="5" name="Tytuł 4">
            <a:extLst>
              <a:ext uri="{FF2B5EF4-FFF2-40B4-BE49-F238E27FC236}">
                <a16:creationId xmlns:a16="http://schemas.microsoft.com/office/drawing/2014/main" xmlns="" id="{B0E5FA57-A6EE-81C9-F3CF-7176E7A7B6DC}"/>
              </a:ext>
            </a:extLst>
          </p:cNvPr>
          <p:cNvSpPr>
            <a:spLocks noGrp="1"/>
          </p:cNvSpPr>
          <p:nvPr>
            <p:ph type="title"/>
          </p:nvPr>
        </p:nvSpPr>
        <p:spPr>
          <a:xfrm>
            <a:off x="913795" y="1219200"/>
            <a:ext cx="10353762" cy="970450"/>
          </a:xfrm>
        </p:spPr>
        <p:txBody>
          <a:bodyPr>
            <a:normAutofit/>
          </a:bodyPr>
          <a:lstStyle/>
          <a:p>
            <a:r>
              <a:rPr lang="pl-PL" sz="4800" b="1" i="0" u="none" strike="noStrike" dirty="0">
                <a:solidFill>
                  <a:schemeClr val="tx1"/>
                </a:solidFill>
                <a:effectLst/>
                <a:latin typeface="Candara Light" panose="020E0502030303020204" pitchFamily="34" charset="0"/>
              </a:rPr>
              <a:t>Quellen</a:t>
            </a:r>
            <a:endParaRPr lang="pl-PL" sz="4800" b="1" dirty="0">
              <a:solidFill>
                <a:schemeClr val="tx1"/>
              </a:solidFill>
              <a:latin typeface="Candara Light" panose="020E0502030303020204" pitchFamily="34" charset="0"/>
            </a:endParaRPr>
          </a:p>
        </p:txBody>
      </p:sp>
    </p:spTree>
    <p:extLst>
      <p:ext uri="{BB962C8B-B14F-4D97-AF65-F5344CB8AC3E}">
        <p14:creationId xmlns:p14="http://schemas.microsoft.com/office/powerpoint/2010/main" val="3878746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Łupek">
  <a:themeElements>
    <a:clrScheme name="Łupek">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Łupek">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Łupek">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TM04033929[[fn=Łupek]]</Template>
  <TotalTime>118</TotalTime>
  <Words>331</Words>
  <Application>Microsoft Office PowerPoint</Application>
  <PresentationFormat>Niestandardowy</PresentationFormat>
  <Paragraphs>45</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Łupek</vt:lpstr>
      <vt:lpstr>SCHWARZARBEIT</vt:lpstr>
      <vt:lpstr>Wörterbuch</vt:lpstr>
      <vt:lpstr>SCHWARZARBEIT – WAS IST DAS?</vt:lpstr>
      <vt:lpstr> FOLGEN FÜR DEN MITARBEITER  </vt:lpstr>
      <vt:lpstr>STRAFEN </vt:lpstr>
      <vt:lpstr>SCHWARZE BESCHÄFTIGUNG UND ARBEITSLOSIGKEIT  </vt:lpstr>
      <vt:lpstr>ARBEITSUNFALL IN SCHWARZ  </vt:lpstr>
      <vt:lpstr>Quellen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SCHWARZARBEIT</dc:title>
  <dc:creator>Julia Kielar</dc:creator>
  <cp:lastModifiedBy>Oem</cp:lastModifiedBy>
  <cp:revision>4</cp:revision>
  <dcterms:created xsi:type="dcterms:W3CDTF">2022-05-03T10:33:43Z</dcterms:created>
  <dcterms:modified xsi:type="dcterms:W3CDTF">2022-05-04T16:51:55Z</dcterms:modified>
</cp:coreProperties>
</file>